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G:\Shared%20drives\KRamsey%20Lab\Ben%20Moore\Data\Plate%20Reader\231012_BM_luminescence_std_curve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b="0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</a:rPr>
              <a:t>Relative Luminescence of nLuc from pKR208 after Translation by NEB Kit Ribosomes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v>230905 Assay</c:v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1"/>
            <c:dispEq val="1"/>
            <c:trendlineLbl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</c:trendlineLbl>
          </c:trendline>
          <c:xVal>
            <c:numRef>
              <c:f>'Comparison with Previous Assay'!$AJ$12:$AJ$21</c:f>
              <c:numCache>
                <c:formatCode>0.000</c:formatCode>
                <c:ptCount val="10"/>
                <c:pt idx="0">
                  <c:v>1</c:v>
                </c:pt>
                <c:pt idx="1">
                  <c:v>0.5</c:v>
                </c:pt>
                <c:pt idx="2">
                  <c:v>0.25</c:v>
                </c:pt>
                <c:pt idx="3">
                  <c:v>0.125</c:v>
                </c:pt>
                <c:pt idx="4">
                  <c:v>6.25E-2</c:v>
                </c:pt>
                <c:pt idx="5">
                  <c:v>3.125E-2</c:v>
                </c:pt>
                <c:pt idx="6">
                  <c:v>1.5625E-2</c:v>
                </c:pt>
                <c:pt idx="7">
                  <c:v>7.8125E-3</c:v>
                </c:pt>
                <c:pt idx="8">
                  <c:v>3.90625E-3</c:v>
                </c:pt>
                <c:pt idx="9">
                  <c:v>1.953125E-3</c:v>
                </c:pt>
              </c:numCache>
            </c:numRef>
          </c:xVal>
          <c:yVal>
            <c:numRef>
              <c:f>'Comparison with Previous Assay'!$AI$12:$AI$21</c:f>
              <c:numCache>
                <c:formatCode>General</c:formatCode>
                <c:ptCount val="10"/>
                <c:pt idx="0">
                  <c:v>966960</c:v>
                </c:pt>
                <c:pt idx="1">
                  <c:v>432169</c:v>
                </c:pt>
                <c:pt idx="2">
                  <c:v>214093</c:v>
                </c:pt>
                <c:pt idx="3">
                  <c:v>106287</c:v>
                </c:pt>
                <c:pt idx="4">
                  <c:v>40095</c:v>
                </c:pt>
                <c:pt idx="5">
                  <c:v>18753</c:v>
                </c:pt>
                <c:pt idx="6">
                  <c:v>9245</c:v>
                </c:pt>
                <c:pt idx="7">
                  <c:v>4588</c:v>
                </c:pt>
                <c:pt idx="8">
                  <c:v>1827</c:v>
                </c:pt>
                <c:pt idx="9">
                  <c:v>1051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8FCE-40DB-B3B6-7EE78CB08F3E}"/>
            </c:ext>
          </c:extLst>
        </c:ser>
        <c:ser>
          <c:idx val="1"/>
          <c:order val="1"/>
          <c:tx>
            <c:v>231012 Assay</c:v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2"/>
                </a:solidFill>
                <a:prstDash val="sysDot"/>
              </a:ln>
              <a:effectLst/>
            </c:spPr>
            <c:trendlineType val="linear"/>
            <c:dispRSqr val="1"/>
            <c:dispEq val="1"/>
            <c:trendlineLbl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</c:trendlineLbl>
          </c:trendline>
          <c:xVal>
            <c:numRef>
              <c:f>'Comparison with Previous Assay'!$Q$13:$Q$22</c:f>
              <c:numCache>
                <c:formatCode>0.000</c:formatCode>
                <c:ptCount val="10"/>
                <c:pt idx="0">
                  <c:v>1</c:v>
                </c:pt>
                <c:pt idx="1">
                  <c:v>0.33333333333333331</c:v>
                </c:pt>
                <c:pt idx="2">
                  <c:v>0.16666666666666666</c:v>
                </c:pt>
                <c:pt idx="3">
                  <c:v>8.3333333333333329E-2</c:v>
                </c:pt>
                <c:pt idx="4">
                  <c:v>4.1666666666666664E-2</c:v>
                </c:pt>
                <c:pt idx="5">
                  <c:v>2.0833333333333332E-2</c:v>
                </c:pt>
                <c:pt idx="6">
                  <c:v>1.0416666666666666E-2</c:v>
                </c:pt>
                <c:pt idx="7">
                  <c:v>5.208333333333333E-3</c:v>
                </c:pt>
                <c:pt idx="8">
                  <c:v>2.6041666666666665E-3</c:v>
                </c:pt>
                <c:pt idx="9">
                  <c:v>1.3020833333333333E-3</c:v>
                </c:pt>
              </c:numCache>
            </c:numRef>
          </c:xVal>
          <c:yVal>
            <c:numRef>
              <c:f>'Comparison with Previous Assay'!$P$13:$P$22</c:f>
              <c:numCache>
                <c:formatCode>General</c:formatCode>
                <c:ptCount val="10"/>
                <c:pt idx="0">
                  <c:v>3637874</c:v>
                </c:pt>
                <c:pt idx="1">
                  <c:v>514839</c:v>
                </c:pt>
                <c:pt idx="2">
                  <c:v>245259</c:v>
                </c:pt>
                <c:pt idx="3">
                  <c:v>108579</c:v>
                </c:pt>
                <c:pt idx="4">
                  <c:v>36433</c:v>
                </c:pt>
                <c:pt idx="5">
                  <c:v>18261</c:v>
                </c:pt>
                <c:pt idx="6">
                  <c:v>9450</c:v>
                </c:pt>
                <c:pt idx="7">
                  <c:v>5217</c:v>
                </c:pt>
                <c:pt idx="8">
                  <c:v>2185</c:v>
                </c:pt>
                <c:pt idx="9">
                  <c:v>1154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8FCE-40DB-B3B6-7EE78CB08F3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024210191"/>
        <c:axId val="320729504"/>
      </c:scatterChart>
      <c:valAx>
        <c:axId val="1024210191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Dilution Factor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0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20729504"/>
        <c:crosses val="autoZero"/>
        <c:crossBetween val="midCat"/>
      </c:valAx>
      <c:valAx>
        <c:axId val="3207295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000" b="0" i="0" u="none" strike="noStrike" kern="1200" baseline="0">
                    <a:solidFill>
                      <a:sysClr val="windowText" lastClr="000000">
                        <a:lumMod val="65000"/>
                        <a:lumOff val="35000"/>
                      </a:sysClr>
                    </a:solidFill>
                  </a:rPr>
                  <a:t>Relative Luminescence (RLU)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24210191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legendEntry>
        <c:idx val="3"/>
        <c:txPr>
          <a:bodyPr rot="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862A81-D094-DA5B-C09B-E29FC868B3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17AED5-705F-05A4-C36D-6444A14EF3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BEF0D7-F2DD-7A67-08AE-2F0F7081AA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DAB8D-196A-4C21-8D5B-4D83BEC65AD5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0BA686-F8E2-9FB2-4A08-D8B3DF7D5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96B640-D64F-316A-10E5-4EFD8B388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2FC4F-DDE5-4823-B601-FC234621BF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423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079EE-20F1-09C6-56DC-CA4F2002BF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BA1BCB-D04A-A48D-6E29-E776E6D5E8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F522D1-E044-0713-6FDF-87A88C09F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DAB8D-196A-4C21-8D5B-4D83BEC65AD5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F73C83-D602-A247-F83B-8227A04C2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85EC28-5EB3-A92C-3D1B-5CB18B364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2FC4F-DDE5-4823-B601-FC234621BF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909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7A4E6CE-F3ED-895E-4ACD-621DBBFF8A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B3962E-6E95-05F5-6301-08D1E85E6B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C83801-CACB-A966-F63F-12382270D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DAB8D-196A-4C21-8D5B-4D83BEC65AD5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E3EE3-5A2F-B923-EE0F-0AECDC609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E82234-41A0-1027-E7AF-D2A2BB6EC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2FC4F-DDE5-4823-B601-FC234621BF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943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0B7446-9ACA-B24B-0268-A2A18A33BA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9DFDBC-F278-4775-6109-7B3485834A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982EB6-7C99-6E19-C99F-72F912ECA5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DAB8D-196A-4C21-8D5B-4D83BEC65AD5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5B2A3B-1286-375F-AC08-8E5F29F8E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1FFA8E-999E-5EDE-EE78-2CA8C2D312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2FC4F-DDE5-4823-B601-FC234621BF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535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41D59E-C40A-C25E-6C58-BD17EAC22A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C82B16-B21A-B479-FE6D-1D93122E83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4E0E60-6D4E-8906-2F72-D95428A20E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DAB8D-196A-4C21-8D5B-4D83BEC65AD5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6FB215-A1D7-EDE4-DAD1-F58064B81E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1E335F-9AC0-FFB1-1475-91A6A1C6E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2FC4F-DDE5-4823-B601-FC234621BF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1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470E42-4D31-F5A8-DFFC-A111F2BB27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A0EDF5-3695-AB5A-A4D5-2D47B990C1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98BC70-EBF2-A7E5-BF1A-F66889D0DB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42A855-738B-F146-5737-11AD977BFF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DAB8D-196A-4C21-8D5B-4D83BEC65AD5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208027-CAA5-6110-449B-E56F50E924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BA75EE-C3F1-7981-02F7-914D069A6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2FC4F-DDE5-4823-B601-FC234621BF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292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A8014D-9CDE-4D7A-C1DE-D1E8BADB67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CD68C9-04D3-7BDB-5C4E-B7AC5A8CAB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7C0857-9553-8E91-612F-1E7B309739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0F6D38-136E-A1DF-1121-45D4029088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FC232D-E1B8-FCD2-228D-ADA893677C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0A075E1-4FDF-50B9-584A-C986760BB4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DAB8D-196A-4C21-8D5B-4D83BEC65AD5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7BE2F7-82A2-7D75-189D-2BC5F95F7F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F11B381-022F-74BE-9BEC-5FF65C15B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2FC4F-DDE5-4823-B601-FC234621BF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565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869A0D-BCE4-4E1C-A71C-A5F613C0C4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1C6C4E2-D57B-7B62-F8D5-7EC883334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DAB8D-196A-4C21-8D5B-4D83BEC65AD5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B9E556-66F7-7B99-54F7-24BEC69C69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D7BEE8-13D8-F8F9-AF4B-60E327A898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2FC4F-DDE5-4823-B601-FC234621BF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131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F6ACAF-CEC6-3102-E570-206CECF354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DAB8D-196A-4C21-8D5B-4D83BEC65AD5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101FF50-395B-E19C-B55F-03144C6FC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F14627-8354-68F0-EE2E-364DCF4D1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2FC4F-DDE5-4823-B601-FC234621BF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48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BFF037-1D6B-91CA-1DA2-D926EA4F4D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7122BD-BF19-9471-DFC8-AB1270B2AC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1D2926-241C-4211-539D-EA1C39306E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593C06-0FBE-5119-0A42-A653A49778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DAB8D-196A-4C21-8D5B-4D83BEC65AD5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765332-0C1B-303C-BB6D-F798374B1F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EF02C9-92C3-5C72-C76A-91A141669B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2FC4F-DDE5-4823-B601-FC234621BF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200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AD0D73-5187-B30B-F10A-AE54CC54FD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1C5D23E-FB4C-A962-589A-82EEAC089E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964EBF-8F70-6317-2021-5141775CA3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50B5B9-8D3E-070B-CEA5-90F0C56ED3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DAB8D-196A-4C21-8D5B-4D83BEC65AD5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0DBA69-AC65-735C-608B-438C45D95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7F1779-32D6-2405-9534-7DF814B5B7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2FC4F-DDE5-4823-B601-FC234621BF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706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9BE1809-0E05-FCD1-22DF-B11CFAF0E7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C2F577-D6B7-309D-9A06-CB28829BF0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4B6819-6810-EE14-AEF8-3D2BEC2C4D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CDAB8D-196A-4C21-8D5B-4D83BEC65AD5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5CA25B-4DCA-F171-11B2-8AE272BE89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01DBB8-F8E6-B136-331C-CE516BF6A5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32FC4F-DDE5-4823-B601-FC234621BF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268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3D1FBD38-B5A7-3A0B-77A7-5E0A9FE0B2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6715355"/>
              </p:ext>
            </p:extLst>
          </p:nvPr>
        </p:nvGraphicFramePr>
        <p:xfrm>
          <a:off x="1063624" y="700087"/>
          <a:ext cx="10004423" cy="4164976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769571">
                  <a:extLst>
                    <a:ext uri="{9D8B030D-6E8A-4147-A177-3AD203B41FA5}">
                      <a16:colId xmlns:a16="http://schemas.microsoft.com/office/drawing/2014/main" val="3023444077"/>
                    </a:ext>
                  </a:extLst>
                </a:gridCol>
                <a:gridCol w="769571">
                  <a:extLst>
                    <a:ext uri="{9D8B030D-6E8A-4147-A177-3AD203B41FA5}">
                      <a16:colId xmlns:a16="http://schemas.microsoft.com/office/drawing/2014/main" val="3412447980"/>
                    </a:ext>
                  </a:extLst>
                </a:gridCol>
                <a:gridCol w="769571">
                  <a:extLst>
                    <a:ext uri="{9D8B030D-6E8A-4147-A177-3AD203B41FA5}">
                      <a16:colId xmlns:a16="http://schemas.microsoft.com/office/drawing/2014/main" val="1259992521"/>
                    </a:ext>
                  </a:extLst>
                </a:gridCol>
                <a:gridCol w="769571">
                  <a:extLst>
                    <a:ext uri="{9D8B030D-6E8A-4147-A177-3AD203B41FA5}">
                      <a16:colId xmlns:a16="http://schemas.microsoft.com/office/drawing/2014/main" val="4270098555"/>
                    </a:ext>
                  </a:extLst>
                </a:gridCol>
                <a:gridCol w="769571">
                  <a:extLst>
                    <a:ext uri="{9D8B030D-6E8A-4147-A177-3AD203B41FA5}">
                      <a16:colId xmlns:a16="http://schemas.microsoft.com/office/drawing/2014/main" val="1236428442"/>
                    </a:ext>
                  </a:extLst>
                </a:gridCol>
                <a:gridCol w="769571">
                  <a:extLst>
                    <a:ext uri="{9D8B030D-6E8A-4147-A177-3AD203B41FA5}">
                      <a16:colId xmlns:a16="http://schemas.microsoft.com/office/drawing/2014/main" val="3931192916"/>
                    </a:ext>
                  </a:extLst>
                </a:gridCol>
                <a:gridCol w="769571">
                  <a:extLst>
                    <a:ext uri="{9D8B030D-6E8A-4147-A177-3AD203B41FA5}">
                      <a16:colId xmlns:a16="http://schemas.microsoft.com/office/drawing/2014/main" val="3277882468"/>
                    </a:ext>
                  </a:extLst>
                </a:gridCol>
                <a:gridCol w="769571">
                  <a:extLst>
                    <a:ext uri="{9D8B030D-6E8A-4147-A177-3AD203B41FA5}">
                      <a16:colId xmlns:a16="http://schemas.microsoft.com/office/drawing/2014/main" val="2145058969"/>
                    </a:ext>
                  </a:extLst>
                </a:gridCol>
                <a:gridCol w="769571">
                  <a:extLst>
                    <a:ext uri="{9D8B030D-6E8A-4147-A177-3AD203B41FA5}">
                      <a16:colId xmlns:a16="http://schemas.microsoft.com/office/drawing/2014/main" val="781909926"/>
                    </a:ext>
                  </a:extLst>
                </a:gridCol>
                <a:gridCol w="769571">
                  <a:extLst>
                    <a:ext uri="{9D8B030D-6E8A-4147-A177-3AD203B41FA5}">
                      <a16:colId xmlns:a16="http://schemas.microsoft.com/office/drawing/2014/main" val="659045874"/>
                    </a:ext>
                  </a:extLst>
                </a:gridCol>
                <a:gridCol w="769571">
                  <a:extLst>
                    <a:ext uri="{9D8B030D-6E8A-4147-A177-3AD203B41FA5}">
                      <a16:colId xmlns:a16="http://schemas.microsoft.com/office/drawing/2014/main" val="1054421845"/>
                    </a:ext>
                  </a:extLst>
                </a:gridCol>
                <a:gridCol w="769571">
                  <a:extLst>
                    <a:ext uri="{9D8B030D-6E8A-4147-A177-3AD203B41FA5}">
                      <a16:colId xmlns:a16="http://schemas.microsoft.com/office/drawing/2014/main" val="3107307087"/>
                    </a:ext>
                  </a:extLst>
                </a:gridCol>
                <a:gridCol w="769571">
                  <a:extLst>
                    <a:ext uri="{9D8B030D-6E8A-4147-A177-3AD203B41FA5}">
                      <a16:colId xmlns:a16="http://schemas.microsoft.com/office/drawing/2014/main" val="2512472948"/>
                    </a:ext>
                  </a:extLst>
                </a:gridCol>
              </a:tblGrid>
              <a:tr h="44036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 dirty="0">
                          <a:effectLst/>
                        </a:rPr>
                        <a:t> 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 dirty="0">
                          <a:effectLst/>
                        </a:rPr>
                        <a:t>1</a:t>
                      </a:r>
                      <a:endParaRPr lang="en-US" sz="1600" b="1" i="0" u="none" strike="noStrike" dirty="0">
                        <a:solidFill>
                          <a:srgbClr val="27413E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 dirty="0">
                          <a:effectLst/>
                        </a:rPr>
                        <a:t>2</a:t>
                      </a:r>
                      <a:endParaRPr lang="en-US" sz="1600" b="1" i="0" u="none" strike="noStrike" dirty="0">
                        <a:solidFill>
                          <a:srgbClr val="27413E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>
                          <a:effectLst/>
                        </a:rPr>
                        <a:t>3</a:t>
                      </a:r>
                      <a:endParaRPr lang="en-US" sz="1600" b="1" i="0" u="none" strike="noStrike">
                        <a:solidFill>
                          <a:srgbClr val="27413E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 dirty="0">
                          <a:effectLst/>
                        </a:rPr>
                        <a:t>4</a:t>
                      </a:r>
                      <a:endParaRPr lang="en-US" sz="1600" b="1" i="0" u="none" strike="noStrike" dirty="0">
                        <a:solidFill>
                          <a:srgbClr val="27413E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>
                          <a:effectLst/>
                        </a:rPr>
                        <a:t>5</a:t>
                      </a:r>
                      <a:endParaRPr lang="en-US" sz="1600" b="1" i="0" u="none" strike="noStrike">
                        <a:solidFill>
                          <a:srgbClr val="27413E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>
                          <a:effectLst/>
                        </a:rPr>
                        <a:t>6</a:t>
                      </a:r>
                      <a:endParaRPr lang="en-US" sz="1600" b="1" i="0" u="none" strike="noStrike">
                        <a:solidFill>
                          <a:srgbClr val="27413E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>
                          <a:effectLst/>
                        </a:rPr>
                        <a:t>7</a:t>
                      </a:r>
                      <a:endParaRPr lang="en-US" sz="1600" b="1" i="0" u="none" strike="noStrike">
                        <a:solidFill>
                          <a:srgbClr val="27413E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>
                          <a:effectLst/>
                        </a:rPr>
                        <a:t>8</a:t>
                      </a:r>
                      <a:endParaRPr lang="en-US" sz="1600" b="1" i="0" u="none" strike="noStrike">
                        <a:solidFill>
                          <a:srgbClr val="27413E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>
                          <a:effectLst/>
                        </a:rPr>
                        <a:t>9</a:t>
                      </a:r>
                      <a:endParaRPr lang="en-US" sz="1600" b="1" i="0" u="none" strike="noStrike">
                        <a:solidFill>
                          <a:srgbClr val="27413E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>
                          <a:effectLst/>
                        </a:rPr>
                        <a:t>10</a:t>
                      </a:r>
                      <a:endParaRPr lang="en-US" sz="1600" b="1" i="0" u="none" strike="noStrike">
                        <a:solidFill>
                          <a:srgbClr val="27413E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>
                          <a:effectLst/>
                        </a:rPr>
                        <a:t>11</a:t>
                      </a:r>
                      <a:endParaRPr lang="en-US" sz="1600" b="1" i="0" u="none" strike="noStrike">
                        <a:solidFill>
                          <a:srgbClr val="27413E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 dirty="0">
                          <a:effectLst/>
                        </a:rPr>
                        <a:t>12</a:t>
                      </a:r>
                      <a:endParaRPr lang="en-US" sz="1600" b="1" i="0" u="none" strike="noStrike" dirty="0">
                        <a:solidFill>
                          <a:srgbClr val="27413E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988596178"/>
                  </a:ext>
                </a:extLst>
              </a:tr>
              <a:tr h="47705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 dirty="0">
                          <a:effectLst/>
                        </a:rPr>
                        <a:t>A</a:t>
                      </a:r>
                      <a:endParaRPr lang="en-US" sz="1600" b="1" i="0" u="none" strike="noStrike" dirty="0">
                        <a:solidFill>
                          <a:srgbClr val="27413E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248168355"/>
                  </a:ext>
                </a:extLst>
              </a:tr>
              <a:tr h="47705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 dirty="0">
                          <a:effectLst/>
                        </a:rPr>
                        <a:t>B</a:t>
                      </a:r>
                      <a:endParaRPr lang="en-US" sz="1600" b="1" i="0" u="none" strike="noStrike" dirty="0">
                        <a:solidFill>
                          <a:srgbClr val="27413E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24632735"/>
                  </a:ext>
                </a:extLst>
              </a:tr>
              <a:tr h="47705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 dirty="0">
                          <a:effectLst/>
                        </a:rPr>
                        <a:t>C</a:t>
                      </a:r>
                      <a:endParaRPr lang="en-US" sz="1600" b="1" i="0" u="none" strike="noStrike" dirty="0">
                        <a:solidFill>
                          <a:srgbClr val="27413E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384919459"/>
                  </a:ext>
                </a:extLst>
              </a:tr>
              <a:tr h="47705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 dirty="0">
                          <a:effectLst/>
                        </a:rPr>
                        <a:t>D</a:t>
                      </a:r>
                      <a:endParaRPr lang="en-US" sz="1600" b="1" i="0" u="none" strike="noStrike" dirty="0">
                        <a:solidFill>
                          <a:srgbClr val="27413E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978552658"/>
                  </a:ext>
                </a:extLst>
              </a:tr>
              <a:tr h="44036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 dirty="0">
                          <a:effectLst/>
                        </a:rPr>
                        <a:t>E</a:t>
                      </a:r>
                      <a:endParaRPr lang="en-US" sz="1600" b="1" i="0" u="none" strike="noStrike" dirty="0">
                        <a:solidFill>
                          <a:srgbClr val="27413E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0901759"/>
                  </a:ext>
                </a:extLst>
              </a:tr>
              <a:tr h="44036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 dirty="0">
                          <a:effectLst/>
                        </a:rPr>
                        <a:t>F</a:t>
                      </a:r>
                      <a:endParaRPr lang="en-US" sz="1600" b="1" i="0" u="none" strike="noStrike" dirty="0">
                        <a:solidFill>
                          <a:srgbClr val="27413E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549152272"/>
                  </a:ext>
                </a:extLst>
              </a:tr>
              <a:tr h="44036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 dirty="0">
                          <a:effectLst/>
                        </a:rPr>
                        <a:t>G</a:t>
                      </a:r>
                      <a:endParaRPr lang="en-US" sz="1600" b="1" i="0" u="none" strike="noStrike" dirty="0">
                        <a:solidFill>
                          <a:srgbClr val="27413E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876092002"/>
                  </a:ext>
                </a:extLst>
              </a:tr>
              <a:tr h="44036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 dirty="0">
                          <a:effectLst/>
                        </a:rPr>
                        <a:t>H</a:t>
                      </a:r>
                      <a:endParaRPr lang="en-US" sz="1600" b="1" i="0" u="none" strike="noStrike" dirty="0">
                        <a:solidFill>
                          <a:srgbClr val="27413E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Neg ctrl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Buff&amp;Sub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872431744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28928C0-33A2-45F4-C37E-CCFB46F577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5933049"/>
              </p:ext>
            </p:extLst>
          </p:nvPr>
        </p:nvGraphicFramePr>
        <p:xfrm>
          <a:off x="2071289" y="5149850"/>
          <a:ext cx="8049421" cy="139829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049421">
                  <a:extLst>
                    <a:ext uri="{9D8B030D-6E8A-4147-A177-3AD203B41FA5}">
                      <a16:colId xmlns:a16="http://schemas.microsoft.com/office/drawing/2014/main" val="1130819296"/>
                    </a:ext>
                  </a:extLst>
                </a:gridCol>
              </a:tblGrid>
              <a:tr h="9735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</a:rPr>
                        <a:t>1. Added 60 </a:t>
                      </a:r>
                      <a:r>
                        <a:rPr lang="en-US" sz="1800" u="none" strike="noStrike" dirty="0" err="1">
                          <a:effectLst/>
                        </a:rPr>
                        <a:t>uL</a:t>
                      </a:r>
                      <a:r>
                        <a:rPr lang="en-US" sz="1800" u="none" strike="noStrike" dirty="0">
                          <a:effectLst/>
                        </a:rPr>
                        <a:t> buffer to wells 2-10.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0086" marR="6674" marT="6674" marB="0" anchor="ctr"/>
                </a:tc>
                <a:extLst>
                  <a:ext uri="{0D108BD9-81ED-4DB2-BD59-A6C34878D82A}">
                    <a16:rowId xmlns:a16="http://schemas.microsoft.com/office/drawing/2014/main" val="2652511237"/>
                  </a:ext>
                </a:extLst>
              </a:tr>
              <a:tr h="18936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</a:rPr>
                        <a:t>2. Added 30 </a:t>
                      </a:r>
                      <a:r>
                        <a:rPr lang="en-US" sz="1800" u="none" strike="noStrike" dirty="0" err="1">
                          <a:effectLst/>
                        </a:rPr>
                        <a:t>uL</a:t>
                      </a:r>
                      <a:r>
                        <a:rPr lang="en-US" sz="1800" u="none" strike="noStrike" dirty="0">
                          <a:effectLst/>
                        </a:rPr>
                        <a:t> reaction volumes from reactions 1-2 to wells 1 and 2.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0086" marR="6674" marT="6674" marB="0" anchor="ctr"/>
                </a:tc>
                <a:extLst>
                  <a:ext uri="{0D108BD9-81ED-4DB2-BD59-A6C34878D82A}">
                    <a16:rowId xmlns:a16="http://schemas.microsoft.com/office/drawing/2014/main" val="2459636389"/>
                  </a:ext>
                </a:extLst>
              </a:tr>
              <a:tr h="10868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</a:rPr>
                        <a:t>3. Added 30 </a:t>
                      </a:r>
                      <a:r>
                        <a:rPr lang="en-US" sz="1800" u="none" strike="noStrike" dirty="0" err="1">
                          <a:effectLst/>
                        </a:rPr>
                        <a:t>uL</a:t>
                      </a:r>
                      <a:r>
                        <a:rPr lang="en-US" sz="1800" u="none" strike="noStrike" dirty="0">
                          <a:effectLst/>
                        </a:rPr>
                        <a:t> substrate to wells 1 and 2.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0086" marR="6674" marT="6674" marB="0" anchor="ctr"/>
                </a:tc>
                <a:extLst>
                  <a:ext uri="{0D108BD9-81ED-4DB2-BD59-A6C34878D82A}">
                    <a16:rowId xmlns:a16="http://schemas.microsoft.com/office/drawing/2014/main" val="2038906545"/>
                  </a:ext>
                </a:extLst>
              </a:tr>
              <a:tr h="35071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</a:rPr>
                        <a:t>4. Pipetted 60 </a:t>
                      </a:r>
                      <a:r>
                        <a:rPr lang="en-US" sz="1800" u="none" strike="noStrike" dirty="0" err="1">
                          <a:effectLst/>
                        </a:rPr>
                        <a:t>uL</a:t>
                      </a:r>
                      <a:r>
                        <a:rPr lang="en-US" sz="1800" u="none" strike="noStrike" dirty="0">
                          <a:effectLst/>
                        </a:rPr>
                        <a:t> from well 2 to well 3, then 60 </a:t>
                      </a:r>
                      <a:r>
                        <a:rPr lang="en-US" sz="1800" u="none" strike="noStrike" dirty="0" err="1">
                          <a:effectLst/>
                        </a:rPr>
                        <a:t>uL</a:t>
                      </a:r>
                      <a:r>
                        <a:rPr lang="en-US" sz="1800" u="none" strike="noStrike" dirty="0">
                          <a:effectLst/>
                        </a:rPr>
                        <a:t> from well 3 to well 4, and so on. Removed 60 </a:t>
                      </a:r>
                      <a:r>
                        <a:rPr lang="en-US" sz="1800" u="none" strike="noStrike" dirty="0" err="1">
                          <a:effectLst/>
                        </a:rPr>
                        <a:t>uL</a:t>
                      </a:r>
                      <a:r>
                        <a:rPr lang="en-US" sz="1800" u="none" strike="noStrike" dirty="0">
                          <a:effectLst/>
                        </a:rPr>
                        <a:t> from well 10 after final transfer.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60172" marR="6674" marT="6674" marB="0" anchor="ctr"/>
                </a:tc>
                <a:extLst>
                  <a:ext uri="{0D108BD9-81ED-4DB2-BD59-A6C34878D82A}">
                    <a16:rowId xmlns:a16="http://schemas.microsoft.com/office/drawing/2014/main" val="26373651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78189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F693B1A-D18B-1786-0EE5-DFBE5FB98D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0744003"/>
              </p:ext>
            </p:extLst>
          </p:nvPr>
        </p:nvGraphicFramePr>
        <p:xfrm>
          <a:off x="2292349" y="1377950"/>
          <a:ext cx="7699375" cy="439420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51739">
                  <a:extLst>
                    <a:ext uri="{9D8B030D-6E8A-4147-A177-3AD203B41FA5}">
                      <a16:colId xmlns:a16="http://schemas.microsoft.com/office/drawing/2014/main" val="2450738209"/>
                    </a:ext>
                  </a:extLst>
                </a:gridCol>
                <a:gridCol w="2692419">
                  <a:extLst>
                    <a:ext uri="{9D8B030D-6E8A-4147-A177-3AD203B41FA5}">
                      <a16:colId xmlns:a16="http://schemas.microsoft.com/office/drawing/2014/main" val="413617939"/>
                    </a:ext>
                  </a:extLst>
                </a:gridCol>
                <a:gridCol w="1251739">
                  <a:extLst>
                    <a:ext uri="{9D8B030D-6E8A-4147-A177-3AD203B41FA5}">
                      <a16:colId xmlns:a16="http://schemas.microsoft.com/office/drawing/2014/main" val="2780565009"/>
                    </a:ext>
                  </a:extLst>
                </a:gridCol>
                <a:gridCol w="1251739">
                  <a:extLst>
                    <a:ext uri="{9D8B030D-6E8A-4147-A177-3AD203B41FA5}">
                      <a16:colId xmlns:a16="http://schemas.microsoft.com/office/drawing/2014/main" val="753055408"/>
                    </a:ext>
                  </a:extLst>
                </a:gridCol>
                <a:gridCol w="1251739">
                  <a:extLst>
                    <a:ext uri="{9D8B030D-6E8A-4147-A177-3AD203B41FA5}">
                      <a16:colId xmlns:a16="http://schemas.microsoft.com/office/drawing/2014/main" val="4273917681"/>
                    </a:ext>
                  </a:extLst>
                </a:gridCol>
              </a:tblGrid>
              <a:tr h="39947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 dirty="0">
                          <a:effectLst/>
                        </a:rPr>
                        <a:t>Reaction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Reaction Volume</a:t>
                      </a:r>
                      <a:endParaRPr lang="en-US" sz="2400" b="0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Substrate</a:t>
                      </a:r>
                      <a:endParaRPr lang="en-US" sz="24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Buffer</a:t>
                      </a:r>
                      <a:endParaRPr lang="en-US" sz="24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 dirty="0">
                          <a:effectLst/>
                        </a:rPr>
                        <a:t>Total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211890384"/>
                  </a:ext>
                </a:extLst>
              </a:tr>
              <a:tr h="399473"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u="none" strike="noStrike" dirty="0">
                          <a:effectLst/>
                        </a:rPr>
                        <a:t>1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30.00</a:t>
                      </a:r>
                      <a:endParaRPr lang="en-US" sz="2400" b="0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30.00</a:t>
                      </a:r>
                      <a:endParaRPr lang="en-US" sz="24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0.00</a:t>
                      </a:r>
                      <a:endParaRPr lang="en-US" sz="24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u="none" strike="noStrike" dirty="0">
                          <a:effectLst/>
                        </a:rPr>
                        <a:t>60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025319357"/>
                  </a:ext>
                </a:extLst>
              </a:tr>
              <a:tr h="399473"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u="none" strike="noStrike">
                          <a:effectLst/>
                        </a:rPr>
                        <a:t>2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15.00</a:t>
                      </a:r>
                      <a:endParaRPr lang="en-US" sz="2400" b="0" i="0" u="none" strike="noStrike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15.00</a:t>
                      </a:r>
                      <a:endParaRPr lang="en-US" sz="2400" b="0" i="0" u="none" strike="noStrike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30.00</a:t>
                      </a:r>
                      <a:endParaRPr lang="en-US" sz="2400" b="0" i="0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u="none" strike="noStrike" dirty="0">
                          <a:effectLst/>
                        </a:rPr>
                        <a:t>60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29969536"/>
                  </a:ext>
                </a:extLst>
              </a:tr>
              <a:tr h="399473"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u="none" strike="noStrike" dirty="0">
                          <a:effectLst/>
                        </a:rPr>
                        <a:t>3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7.50</a:t>
                      </a:r>
                      <a:endParaRPr lang="en-US" sz="2400" b="0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7.50</a:t>
                      </a:r>
                      <a:endParaRPr lang="en-US" sz="24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45.00</a:t>
                      </a:r>
                      <a:endParaRPr lang="en-US" sz="24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u="none" strike="noStrike" dirty="0">
                          <a:effectLst/>
                        </a:rPr>
                        <a:t>60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647243145"/>
                  </a:ext>
                </a:extLst>
              </a:tr>
              <a:tr h="399473"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u="none" strike="noStrike">
                          <a:effectLst/>
                        </a:rPr>
                        <a:t>4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3.75</a:t>
                      </a:r>
                      <a:endParaRPr lang="en-US" sz="2400" b="0" i="0" u="none" strike="noStrike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3.75</a:t>
                      </a:r>
                      <a:endParaRPr lang="en-US" sz="2400" b="0" i="0" u="none" strike="noStrike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52.50</a:t>
                      </a:r>
                      <a:endParaRPr lang="en-US" sz="2400" b="0" i="0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u="none" strike="noStrike" dirty="0">
                          <a:effectLst/>
                        </a:rPr>
                        <a:t>60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158219322"/>
                  </a:ext>
                </a:extLst>
              </a:tr>
              <a:tr h="399473"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u="none" strike="noStrike" dirty="0">
                          <a:effectLst/>
                        </a:rPr>
                        <a:t>5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1.88</a:t>
                      </a:r>
                      <a:endParaRPr lang="en-US" sz="2400" b="0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1.88</a:t>
                      </a:r>
                      <a:endParaRPr lang="en-US" sz="24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56.25</a:t>
                      </a:r>
                      <a:endParaRPr lang="en-US" sz="24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u="none" strike="noStrike" dirty="0">
                          <a:effectLst/>
                        </a:rPr>
                        <a:t>60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308877690"/>
                  </a:ext>
                </a:extLst>
              </a:tr>
              <a:tr h="399473"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u="none" strike="noStrike" dirty="0">
                          <a:effectLst/>
                        </a:rPr>
                        <a:t>6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0.94</a:t>
                      </a:r>
                      <a:endParaRPr lang="en-US" sz="2400" b="0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0.94</a:t>
                      </a:r>
                      <a:endParaRPr lang="en-US" sz="24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58.13</a:t>
                      </a:r>
                      <a:endParaRPr lang="en-US" sz="24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u="none" strike="noStrike" dirty="0">
                          <a:effectLst/>
                        </a:rPr>
                        <a:t>60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392837166"/>
                  </a:ext>
                </a:extLst>
              </a:tr>
              <a:tr h="399473"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u="none" strike="noStrike" dirty="0">
                          <a:effectLst/>
                        </a:rPr>
                        <a:t>7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0.47</a:t>
                      </a:r>
                      <a:endParaRPr lang="en-US" sz="2400" b="0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0.47</a:t>
                      </a:r>
                      <a:endParaRPr lang="en-US" sz="24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59.06</a:t>
                      </a:r>
                      <a:endParaRPr lang="en-US" sz="24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u="none" strike="noStrike" dirty="0">
                          <a:effectLst/>
                        </a:rPr>
                        <a:t>60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676420137"/>
                  </a:ext>
                </a:extLst>
              </a:tr>
              <a:tr h="399473"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u="none" strike="noStrike" dirty="0">
                          <a:effectLst/>
                        </a:rPr>
                        <a:t>8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0.23</a:t>
                      </a:r>
                      <a:endParaRPr lang="en-US" sz="2400" b="0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0.23</a:t>
                      </a:r>
                      <a:endParaRPr lang="en-US" sz="24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59.53</a:t>
                      </a:r>
                      <a:endParaRPr lang="en-US" sz="24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u="none" strike="noStrike" dirty="0">
                          <a:effectLst/>
                        </a:rPr>
                        <a:t>60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704111315"/>
                  </a:ext>
                </a:extLst>
              </a:tr>
              <a:tr h="399473"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u="none" strike="noStrike" dirty="0">
                          <a:effectLst/>
                        </a:rPr>
                        <a:t>9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0.12</a:t>
                      </a:r>
                      <a:endParaRPr lang="en-US" sz="2400" b="0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0.12</a:t>
                      </a:r>
                      <a:endParaRPr lang="en-US" sz="24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59.77</a:t>
                      </a:r>
                      <a:endParaRPr lang="en-US" sz="24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u="none" strike="noStrike" dirty="0">
                          <a:effectLst/>
                        </a:rPr>
                        <a:t>60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432548994"/>
                  </a:ext>
                </a:extLst>
              </a:tr>
              <a:tr h="399473"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u="none" strike="noStrike" dirty="0">
                          <a:effectLst/>
                        </a:rPr>
                        <a:t>10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0.06</a:t>
                      </a:r>
                      <a:endParaRPr lang="en-US" sz="2400" b="0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0.06</a:t>
                      </a:r>
                      <a:endParaRPr lang="en-US" sz="24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59.88</a:t>
                      </a:r>
                      <a:endParaRPr lang="en-US" sz="24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u="none" strike="noStrike" dirty="0">
                          <a:effectLst/>
                        </a:rPr>
                        <a:t>60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2428966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49945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C673F36F-B28D-26EB-2677-B7B4A3B8856E}"/>
              </a:ext>
            </a:extLst>
          </p:cNvPr>
          <p:cNvGraphicFramePr>
            <a:graphicFrameLocks/>
          </p:cNvGraphicFramePr>
          <p:nvPr/>
        </p:nvGraphicFramePr>
        <p:xfrm>
          <a:off x="1762125" y="1064260"/>
          <a:ext cx="8667750" cy="4729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335186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185</Words>
  <Application>Microsoft Office PowerPoint</Application>
  <PresentationFormat>Widescreen</PresentationFormat>
  <Paragraphs>95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Benjamin Moore</dc:creator>
  <cp:lastModifiedBy>Benjamin Moore</cp:lastModifiedBy>
  <cp:revision>1</cp:revision>
  <dcterms:created xsi:type="dcterms:W3CDTF">2023-10-19T17:28:27Z</dcterms:created>
  <dcterms:modified xsi:type="dcterms:W3CDTF">2023-10-19T18:08:25Z</dcterms:modified>
</cp:coreProperties>
</file>