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5041-95F5-BD36-0D42-BE843E323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7AE881-84A0-074A-BAF8-ED64D91DA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D4F56-83FB-A5B5-904D-55C48053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43B65-128B-69E8-6E43-18FD5D86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EE762-3663-7F2C-4FA4-EFBC775AB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B2571-E70C-D8E2-1816-7A8A29817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D2137-C6F2-A171-8E90-6397B943D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F380-15A9-67D8-8315-A885C01F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CC4A1-85D9-89A6-9609-E997B695B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DEADB-E0D6-962E-2534-810760AB2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7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70470-8362-4FB5-BCA2-659E119672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09FCC-C0F7-B38F-CA8C-7EE8AF64F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A7F90-313C-2D0C-1175-65A89D0E7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37D11-6209-E8C3-2DC5-8B35E9E5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BD0AE-C66D-EB52-C6AE-6DF64F33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8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23BD0-DAA9-E211-62FC-7E760491B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B31B8-E073-9643-7ABE-A6C7C3574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E8172-6534-2E9E-774E-F580626A3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A01A9-A5E5-77A6-53F2-C642FA6D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FBED5-9A04-AD4E-694B-6AB73AC6C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3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1AADB-03F6-6D63-E6AD-A3F432B7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9EB9-D688-C5EE-6587-D7073FD93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3303-E86C-04D4-9968-F4C6CFF4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CABE6-C375-CE91-082C-BC497AC0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C3188-AE4C-6607-0027-1E2252FB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4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5982B-1407-D675-9A81-64D5F5948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BE5B1-0CA6-B926-D06B-16BEC57F7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28829-8D2B-A1A1-F1F6-434C133E7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061D28-88C4-E74D-5F73-F757B207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0235B-B44B-B6D6-E58C-550B4B071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71173-C572-167D-2950-0FCCE763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04355-C304-0A7B-40A2-78C8A5A01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713BE-0858-27BF-FD2D-B33FCCD7A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E763A-6C12-85E0-D56D-EC2E237AA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F5F2D-4FD2-A9A5-2DB7-023431562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F45FCD-9425-63E6-C589-E6C791174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D835FB-B00B-5451-ACD3-646D2F6A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97230-DDF7-E2D2-477F-0B927E3B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8CDC8C-58F2-2190-5C8D-FF50D81C2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1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A48A5-99BF-41E4-D965-1E681F5C2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1EF2CE-0A01-2F16-7076-95D47A215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33A6F-0851-4482-11BF-E3BFBC468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0EA66-9FAA-F8DE-85CE-9B5279FE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5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309A4-75FA-2CA0-3F3E-09FDB718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AD6999-6B41-EB34-A852-05031F001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6BD30-3E18-2282-3797-9759C340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4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3F3F1-CA00-1D5E-EB01-73F9AB4E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3D0BB-B32D-20B8-9064-799E3B654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92BB5-13DF-6414-556B-60B0D466D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31277-4CBF-EF98-52DC-D464580F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8CB9A-3CFE-C79F-DA92-A6C09D4FA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9FE3C-3680-AD7B-CC8E-800FADA8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4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C58B-4C6F-D4ED-DE65-033D2F672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477461-0E53-D748-1C57-A4F01F6A3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A0627-0166-B15B-970F-9C3F5D9E4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AE9F6-9D72-A143-A0D9-E507843D6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BC32F-F91F-EB29-2F4C-F45C7A9D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DC665-575F-7C8D-55C6-6563C7372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1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C0AB46-36F0-14E1-2637-244523016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681F0-64AF-0A2E-72E3-71391C46E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8229C-46D6-D7CB-D1CE-30F0C3E2E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8B926-88C0-5D48-B9E5-60E84468B3EE}" type="datetimeFigureOut">
              <a:rPr lang="en-US" smtClean="0"/>
              <a:t>2/18/24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DCEC5-B307-8F4A-0988-7684F5AF0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AA945-233D-6A31-2FCC-D08754A90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E849-FDC1-6847-B757-02EF63F2B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9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1E866-8311-54BB-C6CE-F79561B5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</a:t>
            </a:r>
            <a:r>
              <a:rPr lang="en-US" dirty="0" err="1"/>
              <a:t>laurenobiolide</a:t>
            </a:r>
            <a:r>
              <a:rPr lang="en-US" dirty="0"/>
              <a:t>-resistant mutant contains mutation in promoter for bL21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E325F-0ED7-5B8E-CDDC-0105CB33C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0125"/>
            <a:ext cx="10515600" cy="93812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No changes to bL21 amino acid sequence</a:t>
            </a:r>
          </a:p>
          <a:p>
            <a:r>
              <a:rPr lang="en-US" dirty="0"/>
              <a:t>SNP in discriminator region of promoter, expected to lower transcript abundance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D45016-2A48-61B1-A2F9-EEE4FE57A9CC}"/>
              </a:ext>
            </a:extLst>
          </p:cNvPr>
          <p:cNvSpPr txBox="1"/>
          <p:nvPr/>
        </p:nvSpPr>
        <p:spPr>
          <a:xfrm>
            <a:off x="227606" y="3586421"/>
            <a:ext cx="115723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00" dirty="0"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kern="100" dirty="0">
                <a:solidFill>
                  <a:srgbClr val="7030A0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TTGACA                  </a:t>
            </a:r>
            <a:r>
              <a:rPr lang="en-US" sz="2000" kern="100" dirty="0">
                <a:solidFill>
                  <a:schemeClr val="accent6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TATAAT</a:t>
            </a:r>
            <a:r>
              <a:rPr lang="en-US" sz="2000" kern="100" dirty="0">
                <a:solidFill>
                  <a:schemeClr val="accent2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GGG               </a:t>
            </a:r>
            <a:r>
              <a:rPr lang="en-US" sz="2000" kern="100" dirty="0">
                <a:solidFill>
                  <a:schemeClr val="accent1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AGGAGG         </a:t>
            </a:r>
            <a:r>
              <a:rPr lang="en-US" sz="2000" kern="100" dirty="0">
                <a:solidFill>
                  <a:schemeClr val="tx2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ATG</a:t>
            </a:r>
            <a:endParaRPr lang="en-US" sz="2000" kern="100" dirty="0">
              <a:solidFill>
                <a:schemeClr val="tx2"/>
              </a:solidFill>
              <a:effectLst/>
              <a:latin typeface="Menlo" panose="020B060903080402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kern="100" dirty="0">
                <a:effectLst/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WT  ACGCTTGACTCAATAACGAAATGTCACCTATGTATGGCGTGACTTATTATACAGGAGGTGCAAAGT ATG</a:t>
            </a:r>
          </a:p>
          <a:p>
            <a:r>
              <a:rPr lang="en-US" sz="2000" kern="100" dirty="0"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Mut ∙∙∙∙∙∙∙∙∙∙∙∙∙∙∙∙∙∙∙∙∙∙∙∙∙∙∙∙∙∙∙∙∙∙∙</a:t>
            </a:r>
            <a:r>
              <a:rPr lang="en-US" sz="2000" kern="100" dirty="0">
                <a:solidFill>
                  <a:srgbClr val="FF0000"/>
                </a:solidFill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000" kern="100" dirty="0">
                <a:latin typeface="Menlo" panose="020B060903080402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∙∙∙∙∙∙∙∙∙∙∙∙∙∙∙∙∙∙∙∙∙∙∙∙∙∙∙∙∙∙ ∙∙∙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4030703-6132-4A35-06BE-5CEF11B5945A}"/>
              </a:ext>
            </a:extLst>
          </p:cNvPr>
          <p:cNvSpPr/>
          <p:nvPr/>
        </p:nvSpPr>
        <p:spPr>
          <a:xfrm>
            <a:off x="8846044" y="3913044"/>
            <a:ext cx="920256" cy="344607"/>
          </a:xfrm>
          <a:prstGeom prst="round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A35323-5E25-02F6-44B5-74F25A778DD6}"/>
              </a:ext>
            </a:extLst>
          </p:cNvPr>
          <p:cNvSpPr txBox="1"/>
          <p:nvPr/>
        </p:nvSpPr>
        <p:spPr>
          <a:xfrm>
            <a:off x="9035528" y="3169292"/>
            <a:ext cx="51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SD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F85BE74-20E4-90D0-D27F-5726444DFCC3}"/>
              </a:ext>
            </a:extLst>
          </p:cNvPr>
          <p:cNvSpPr/>
          <p:nvPr/>
        </p:nvSpPr>
        <p:spPr>
          <a:xfrm>
            <a:off x="5195607" y="3913044"/>
            <a:ext cx="922974" cy="344607"/>
          </a:xfrm>
          <a:prstGeom prst="roundRect">
            <a:avLst/>
          </a:prstGeom>
          <a:solidFill>
            <a:schemeClr val="accent6"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34013-8FE7-56B2-F085-393D791BA7DA}"/>
              </a:ext>
            </a:extLst>
          </p:cNvPr>
          <p:cNvSpPr txBox="1"/>
          <p:nvPr/>
        </p:nvSpPr>
        <p:spPr>
          <a:xfrm>
            <a:off x="5334919" y="3169292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6"/>
                </a:solidFill>
              </a:rPr>
              <a:t>-10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21AC486-B321-C2AA-B6A8-FE5B3DC99076}"/>
              </a:ext>
            </a:extLst>
          </p:cNvPr>
          <p:cNvSpPr/>
          <p:nvPr/>
        </p:nvSpPr>
        <p:spPr>
          <a:xfrm>
            <a:off x="1547151" y="3913044"/>
            <a:ext cx="893852" cy="344607"/>
          </a:xfrm>
          <a:prstGeom prst="roundRect">
            <a:avLst/>
          </a:prstGeom>
          <a:solidFill>
            <a:srgbClr val="7030A0">
              <a:alpha val="31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F0BDF5-D24B-77CC-96F1-03F138EE85E9}"/>
              </a:ext>
            </a:extLst>
          </p:cNvPr>
          <p:cNvSpPr txBox="1"/>
          <p:nvPr/>
        </p:nvSpPr>
        <p:spPr>
          <a:xfrm>
            <a:off x="1695607" y="3169292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7030A0"/>
                </a:solidFill>
              </a:rPr>
              <a:t>-35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50E956-012B-BCF2-68D6-37F2B443621B}"/>
              </a:ext>
            </a:extLst>
          </p:cNvPr>
          <p:cNvSpPr txBox="1"/>
          <p:nvPr/>
        </p:nvSpPr>
        <p:spPr>
          <a:xfrm>
            <a:off x="5925145" y="3169292"/>
            <a:ext cx="83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/>
                </a:solidFill>
              </a:rPr>
              <a:t>DISC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B8092CB-71EA-38B8-BE35-335B2A6BE72E}"/>
              </a:ext>
            </a:extLst>
          </p:cNvPr>
          <p:cNvSpPr/>
          <p:nvPr/>
        </p:nvSpPr>
        <p:spPr>
          <a:xfrm>
            <a:off x="6118581" y="3913044"/>
            <a:ext cx="456881" cy="344607"/>
          </a:xfrm>
          <a:prstGeom prst="roundRect">
            <a:avLst/>
          </a:prstGeom>
          <a:solidFill>
            <a:schemeClr val="accent2"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3A94FDC-17A5-A64F-81D0-6D45E2A34EB3}"/>
              </a:ext>
            </a:extLst>
          </p:cNvPr>
          <p:cNvSpPr/>
          <p:nvPr/>
        </p:nvSpPr>
        <p:spPr>
          <a:xfrm>
            <a:off x="11106363" y="3913044"/>
            <a:ext cx="544531" cy="344607"/>
          </a:xfrm>
          <a:prstGeom prst="roundRect">
            <a:avLst/>
          </a:prstGeom>
          <a:solidFill>
            <a:schemeClr val="accent3">
              <a:alpha val="31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83ECB1-73AB-3B32-B68F-5F61BCDD9EAD}"/>
              </a:ext>
            </a:extLst>
          </p:cNvPr>
          <p:cNvSpPr txBox="1"/>
          <p:nvPr/>
        </p:nvSpPr>
        <p:spPr>
          <a:xfrm>
            <a:off x="8653958" y="5327438"/>
            <a:ext cx="269984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-35	-35 element</a:t>
            </a:r>
          </a:p>
          <a:p>
            <a:r>
              <a:rPr lang="en-US" sz="2000" dirty="0">
                <a:solidFill>
                  <a:schemeClr val="accent6"/>
                </a:solidFill>
              </a:rPr>
              <a:t>-10	-10 element</a:t>
            </a:r>
          </a:p>
          <a:p>
            <a:r>
              <a:rPr lang="en-US" sz="2000" dirty="0">
                <a:solidFill>
                  <a:schemeClr val="accent2"/>
                </a:solidFill>
              </a:rPr>
              <a:t>DISC	discriminator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SD	Shine-Dalgarno</a:t>
            </a:r>
          </a:p>
        </p:txBody>
      </p:sp>
    </p:spTree>
    <p:extLst>
      <p:ext uri="{BB962C8B-B14F-4D97-AF65-F5344CB8AC3E}">
        <p14:creationId xmlns:p14="http://schemas.microsoft.com/office/powerpoint/2010/main" val="164557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Menlo</vt:lpstr>
      <vt:lpstr>Office Theme</vt:lpstr>
      <vt:lpstr>New laurenobiolide-resistant mutant contains mutation in promoter for bL21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laurenobiolide-resistant mutant contains mutation in promoter for bL21</dc:title>
  <dc:creator>Kathryn Ramsey</dc:creator>
  <cp:lastModifiedBy>Kathryn Ramsey</cp:lastModifiedBy>
  <cp:revision>1</cp:revision>
  <dcterms:created xsi:type="dcterms:W3CDTF">2024-02-18T22:05:19Z</dcterms:created>
  <dcterms:modified xsi:type="dcterms:W3CDTF">2024-02-18T22:06:07Z</dcterms:modified>
</cp:coreProperties>
</file>