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9" r:id="rId9"/>
    <p:sldId id="273" r:id="rId10"/>
    <p:sldId id="267" r:id="rId11"/>
    <p:sldId id="272" r:id="rId12"/>
    <p:sldId id="264" r:id="rId13"/>
    <p:sldId id="268" r:id="rId14"/>
    <p:sldId id="266" r:id="rId15"/>
    <p:sldId id="265" r:id="rId16"/>
    <p:sldId id="270" r:id="rId17"/>
    <p:sldId id="271" r:id="rId18"/>
    <p:sldId id="274" r:id="rId19"/>
    <p:sldId id="276" r:id="rId20"/>
    <p:sldId id="275" r:id="rId21"/>
    <p:sldId id="277" r:id="rId22"/>
    <p:sldId id="278"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25"/>
  </p:normalViewPr>
  <p:slideViewPr>
    <p:cSldViewPr snapToGrid="0">
      <p:cViewPr varScale="1">
        <p:scale>
          <a:sx n="116" d="100"/>
          <a:sy n="116"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01BC-CCAC-E304-4197-10ECAB4A9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29407-D701-61EE-FF7E-3C1AD01F3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80D23-5B17-7D54-6F5B-607892418FA4}"/>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4E1CA2B5-5CE3-DE2A-73E3-2353284EA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E13A1-93DE-5D3A-72F5-19296E186403}"/>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338677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0A21-F03E-B0C2-47F5-FA85727D4D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22D1-9446-A0F6-7B6C-F1BDCA619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EE092-4007-57D7-BD5D-5467351F5044}"/>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80AC1E54-A111-42E5-FE82-7EC505D5E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1A7E7-0F37-102F-891F-AB561F55D3A1}"/>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14338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C83CA-25FC-ABCB-A7A4-A49D3B988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B1E4-5766-B023-360E-453611E444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52F1E-643B-0C36-51D4-65A86B463388}"/>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EFDD15DC-9725-A635-8536-E2E613473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13F10-84D1-3F1E-BCAE-940397977FC1}"/>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29094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BE3B-006E-0F0D-FB48-842C34CE3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FF34F-887D-BD64-4E58-C2AA67C65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AC6E8-9928-A9A0-539A-ED166A442A01}"/>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72741D35-0805-ADCA-012E-BA7679AC4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23E47-73BC-3167-1AF1-5325E0133331}"/>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183901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570D-A7FF-E35F-6599-518288970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F2929-F6E6-ECE5-D019-1E76D0394F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B7286E-721D-24E3-3B67-37F7F30FAFB9}"/>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12CA46F7-99D2-4B0A-A339-61BB888AB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8BC6C-E354-7DB3-8322-B805F0FCED57}"/>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425744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DF91-8487-6FFC-359B-119D118CB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E69A0-9655-8F3E-D9BD-5754D2E4C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7FD69B-D7FA-BEBA-D08F-E5CF23778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EE7A5C-2F51-B578-1018-8E157911357B}"/>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6" name="Footer Placeholder 5">
            <a:extLst>
              <a:ext uri="{FF2B5EF4-FFF2-40B4-BE49-F238E27FC236}">
                <a16:creationId xmlns:a16="http://schemas.microsoft.com/office/drawing/2014/main" id="{B7256062-FCFB-F792-6494-EABBDB2A8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989C-E74F-E25C-6DCC-CF7FD071EEE1}"/>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426056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B378-F054-ACBD-83F8-1369CA0662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9B5826-6CB8-3526-5839-9A84C3BA4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922043-657A-8DE6-88C4-DE3BDA8208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D51F41-6623-9424-3237-51C430B97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7478C-7FC8-551E-3670-45E3FC2E9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0BFB0-63BB-BBF7-3422-3623A4C70D30}"/>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8" name="Footer Placeholder 7">
            <a:extLst>
              <a:ext uri="{FF2B5EF4-FFF2-40B4-BE49-F238E27FC236}">
                <a16:creationId xmlns:a16="http://schemas.microsoft.com/office/drawing/2014/main" id="{C5C4833B-28D2-B62A-B475-CC1EEE9FF0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166A47-B243-92EB-892A-92A438172F5E}"/>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348891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BF02-F163-CC15-977A-0CBD2987B9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05123-2255-C2EA-06E7-1C24F4B86184}"/>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4" name="Footer Placeholder 3">
            <a:extLst>
              <a:ext uri="{FF2B5EF4-FFF2-40B4-BE49-F238E27FC236}">
                <a16:creationId xmlns:a16="http://schemas.microsoft.com/office/drawing/2014/main" id="{557B9943-F3F5-AD60-FC7B-D7FF8A367E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648983-C489-09B7-8EC7-12F66896FFC4}"/>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406316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53086-6E67-1272-A9BD-96387BE1BE0B}"/>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3" name="Footer Placeholder 2">
            <a:extLst>
              <a:ext uri="{FF2B5EF4-FFF2-40B4-BE49-F238E27FC236}">
                <a16:creationId xmlns:a16="http://schemas.microsoft.com/office/drawing/2014/main" id="{DD917EF7-DBA2-F42D-50B2-D7FAFABA6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13C26B-B842-1C4B-FDD0-3669E27440A9}"/>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302577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C51B-E96B-690C-9141-788AAC999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686C43-5014-3467-43B9-9CEEFC645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22490-8C3C-75B5-9F35-34FCB9DD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F48F3-B475-1A4D-11E6-CEB5B0858394}"/>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6" name="Footer Placeholder 5">
            <a:extLst>
              <a:ext uri="{FF2B5EF4-FFF2-40B4-BE49-F238E27FC236}">
                <a16:creationId xmlns:a16="http://schemas.microsoft.com/office/drawing/2014/main" id="{6AF71CA0-E2DB-2882-204E-6D9C991FC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55786-C42D-979F-C30F-7FBF1BE157F7}"/>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294742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F2FF-22E5-E5AF-E344-DBD3C830E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C855A1-AF2A-CE96-813D-29A9C860B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A52204-2E33-EFBD-B81F-FA7CF2EC5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5E4DF-48A2-B181-F6BD-73FF31C11D85}"/>
              </a:ext>
            </a:extLst>
          </p:cNvPr>
          <p:cNvSpPr>
            <a:spLocks noGrp="1"/>
          </p:cNvSpPr>
          <p:nvPr>
            <p:ph type="dt" sz="half" idx="10"/>
          </p:nvPr>
        </p:nvSpPr>
        <p:spPr/>
        <p:txBody>
          <a:bodyPr/>
          <a:lstStyle/>
          <a:p>
            <a:fld id="{30BF87B1-F786-4CDC-8946-3BFDB218319D}" type="datetimeFigureOut">
              <a:rPr lang="en-US" smtClean="0"/>
              <a:t>7/15/24</a:t>
            </a:fld>
            <a:endParaRPr lang="en-US"/>
          </a:p>
        </p:txBody>
      </p:sp>
      <p:sp>
        <p:nvSpPr>
          <p:cNvPr id="6" name="Footer Placeholder 5">
            <a:extLst>
              <a:ext uri="{FF2B5EF4-FFF2-40B4-BE49-F238E27FC236}">
                <a16:creationId xmlns:a16="http://schemas.microsoft.com/office/drawing/2014/main" id="{57B64FB1-0792-8A05-1B73-6B23819EE4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2E855A-6BC7-7AE4-6008-F67DDF21DDAF}"/>
              </a:ext>
            </a:extLst>
          </p:cNvPr>
          <p:cNvSpPr>
            <a:spLocks noGrp="1"/>
          </p:cNvSpPr>
          <p:nvPr>
            <p:ph type="sldNum" sz="quarter" idx="12"/>
          </p:nvPr>
        </p:nvSpPr>
        <p:spPr/>
        <p:txBody>
          <a:bodyPr/>
          <a:lstStyle/>
          <a:p>
            <a:fld id="{5F975A3F-6E6F-4284-9124-61E5BAF8B336}" type="slidenum">
              <a:rPr lang="en-US" smtClean="0"/>
              <a:t>‹#›</a:t>
            </a:fld>
            <a:endParaRPr lang="en-US"/>
          </a:p>
        </p:txBody>
      </p:sp>
    </p:spTree>
    <p:extLst>
      <p:ext uri="{BB962C8B-B14F-4D97-AF65-F5344CB8AC3E}">
        <p14:creationId xmlns:p14="http://schemas.microsoft.com/office/powerpoint/2010/main" val="136651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6BB5B-D43B-431E-B9B6-A6C5FBF48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96D76-E6AF-3449-DE30-9FDA00F99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DC77E-989C-CCE1-DD58-62D675925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F87B1-F786-4CDC-8946-3BFDB218319D}" type="datetimeFigureOut">
              <a:rPr lang="en-US" smtClean="0"/>
              <a:t>7/15/24</a:t>
            </a:fld>
            <a:endParaRPr lang="en-US"/>
          </a:p>
        </p:txBody>
      </p:sp>
      <p:sp>
        <p:nvSpPr>
          <p:cNvPr id="5" name="Footer Placeholder 4">
            <a:extLst>
              <a:ext uri="{FF2B5EF4-FFF2-40B4-BE49-F238E27FC236}">
                <a16:creationId xmlns:a16="http://schemas.microsoft.com/office/drawing/2014/main" id="{412CE2B4-D28A-3E1A-7913-C3745FB87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10C45C-8930-E2E6-D31B-6CA05FE77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975A3F-6E6F-4284-9124-61E5BAF8B336}" type="slidenum">
              <a:rPr lang="en-US" smtClean="0"/>
              <a:t>‹#›</a:t>
            </a:fld>
            <a:endParaRPr lang="en-US"/>
          </a:p>
        </p:txBody>
      </p:sp>
    </p:spTree>
    <p:extLst>
      <p:ext uri="{BB962C8B-B14F-4D97-AF65-F5344CB8AC3E}">
        <p14:creationId xmlns:p14="http://schemas.microsoft.com/office/powerpoint/2010/main" val="364983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3F0A-A545-7898-6ED0-8E2C96291715}"/>
              </a:ext>
            </a:extLst>
          </p:cNvPr>
          <p:cNvSpPr>
            <a:spLocks noGrp="1"/>
          </p:cNvSpPr>
          <p:nvPr>
            <p:ph type="ctrTitle"/>
          </p:nvPr>
        </p:nvSpPr>
        <p:spPr/>
        <p:txBody>
          <a:bodyPr/>
          <a:lstStyle/>
          <a:p>
            <a:r>
              <a:rPr lang="en-US" dirty="0"/>
              <a:t>An intro to P. </a:t>
            </a:r>
            <a:r>
              <a:rPr lang="en-US" dirty="0" err="1"/>
              <a:t>ging</a:t>
            </a:r>
            <a:endParaRPr lang="en-US" dirty="0"/>
          </a:p>
        </p:txBody>
      </p:sp>
      <p:sp>
        <p:nvSpPr>
          <p:cNvPr id="3" name="Subtitle 2">
            <a:extLst>
              <a:ext uri="{FF2B5EF4-FFF2-40B4-BE49-F238E27FC236}">
                <a16:creationId xmlns:a16="http://schemas.microsoft.com/office/drawing/2014/main" id="{F42847C0-73EE-EF67-CF61-3EB93E32DD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852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C2F7-D305-D322-6F64-071A7670B1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193B9E-B9C3-2C70-1A18-049DE6759B79}"/>
              </a:ext>
            </a:extLst>
          </p:cNvPr>
          <p:cNvSpPr>
            <a:spLocks noGrp="1"/>
          </p:cNvSpPr>
          <p:nvPr>
            <p:ph idx="1"/>
          </p:nvPr>
        </p:nvSpPr>
        <p:spPr/>
        <p:txBody>
          <a:bodyPr/>
          <a:lstStyle/>
          <a:p>
            <a:r>
              <a:rPr lang="en-US" dirty="0"/>
              <a:t>An antisense RNA molecule withing the 77bp inverted repeat element near 5’ end of K-antigen capsule synthesis genes affect expression of capsular surface in W83. diminished capsule synthesis and altered structure LPS</a:t>
            </a:r>
          </a:p>
          <a:p>
            <a:r>
              <a:rPr lang="en-US" dirty="0"/>
              <a:t>Is antisense RNA genuine? Does it encode for signaling peptide? Are there other regulator genes that interact with other proteins or enzymes in capsule production?</a:t>
            </a:r>
          </a:p>
        </p:txBody>
      </p:sp>
    </p:spTree>
    <p:extLst>
      <p:ext uri="{BB962C8B-B14F-4D97-AF65-F5344CB8AC3E}">
        <p14:creationId xmlns:p14="http://schemas.microsoft.com/office/powerpoint/2010/main" val="102806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839F-4B2E-C5D9-712C-C1420D9B9EAF}"/>
              </a:ext>
            </a:extLst>
          </p:cNvPr>
          <p:cNvSpPr>
            <a:spLocks noGrp="1"/>
          </p:cNvSpPr>
          <p:nvPr>
            <p:ph type="title"/>
          </p:nvPr>
        </p:nvSpPr>
        <p:spPr/>
        <p:txBody>
          <a:bodyPr/>
          <a:lstStyle/>
          <a:p>
            <a:r>
              <a:rPr lang="en-US" dirty="0"/>
              <a:t>Why capsule is important</a:t>
            </a:r>
          </a:p>
        </p:txBody>
      </p:sp>
      <p:sp>
        <p:nvSpPr>
          <p:cNvPr id="3" name="Content Placeholder 2">
            <a:extLst>
              <a:ext uri="{FF2B5EF4-FFF2-40B4-BE49-F238E27FC236}">
                <a16:creationId xmlns:a16="http://schemas.microsoft.com/office/drawing/2014/main" id="{4FA67DFE-1705-E4CA-141B-A3B143873A4C}"/>
              </a:ext>
            </a:extLst>
          </p:cNvPr>
          <p:cNvSpPr>
            <a:spLocks noGrp="1"/>
          </p:cNvSpPr>
          <p:nvPr>
            <p:ph idx="1"/>
          </p:nvPr>
        </p:nvSpPr>
        <p:spPr/>
        <p:txBody>
          <a:bodyPr/>
          <a:lstStyle/>
          <a:p>
            <a:r>
              <a:rPr lang="en-US" dirty="0"/>
              <a:t>Strains that produce k-antigen induce neuroinflammation, </a:t>
            </a:r>
            <a:r>
              <a:rPr lang="en-US" dirty="0" err="1"/>
              <a:t>astrogloisos</a:t>
            </a:r>
            <a:r>
              <a:rPr lang="en-US" dirty="0"/>
              <a:t>, cognitive decline and histopathological signs of Alzheimer's which aligns with earlier studies that show purified capsule elicit chemokine production from phagocytic cells (host response to this antigen can contribute to formation of inflammatory cell lesion observed)</a:t>
            </a:r>
          </a:p>
          <a:p>
            <a:r>
              <a:rPr lang="en-US" dirty="0"/>
              <a:t>Important virulence determinant</a:t>
            </a:r>
          </a:p>
          <a:p>
            <a:r>
              <a:rPr lang="en-US" dirty="0"/>
              <a:t>ROLE OF OTHER SURFACE GLYCANS IN DEREGULATION OF HOST RESPONSE NOT UNDERSTOOD</a:t>
            </a:r>
          </a:p>
        </p:txBody>
      </p:sp>
    </p:spTree>
    <p:extLst>
      <p:ext uri="{BB962C8B-B14F-4D97-AF65-F5344CB8AC3E}">
        <p14:creationId xmlns:p14="http://schemas.microsoft.com/office/powerpoint/2010/main" val="375542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EEDB-9D98-66DB-705C-03C8DF2B545B}"/>
              </a:ext>
            </a:extLst>
          </p:cNvPr>
          <p:cNvSpPr>
            <a:spLocks noGrp="1"/>
          </p:cNvSpPr>
          <p:nvPr>
            <p:ph type="title"/>
          </p:nvPr>
        </p:nvSpPr>
        <p:spPr/>
        <p:txBody>
          <a:bodyPr/>
          <a:lstStyle/>
          <a:p>
            <a:r>
              <a:rPr lang="en-US" dirty="0" err="1"/>
              <a:t>Lipopolysachharides</a:t>
            </a:r>
            <a:r>
              <a:rPr lang="en-US" dirty="0"/>
              <a:t> </a:t>
            </a:r>
          </a:p>
        </p:txBody>
      </p:sp>
      <p:sp>
        <p:nvSpPr>
          <p:cNvPr id="3" name="Content Placeholder 2">
            <a:extLst>
              <a:ext uri="{FF2B5EF4-FFF2-40B4-BE49-F238E27FC236}">
                <a16:creationId xmlns:a16="http://schemas.microsoft.com/office/drawing/2014/main" id="{12106FAE-1917-9487-E6A7-C15B97F92244}"/>
              </a:ext>
            </a:extLst>
          </p:cNvPr>
          <p:cNvSpPr>
            <a:spLocks noGrp="1"/>
          </p:cNvSpPr>
          <p:nvPr>
            <p:ph idx="1"/>
          </p:nvPr>
        </p:nvSpPr>
        <p:spPr/>
        <p:txBody>
          <a:bodyPr>
            <a:normAutofit fontScale="92500" lnSpcReduction="10000"/>
          </a:bodyPr>
          <a:lstStyle/>
          <a:p>
            <a:r>
              <a:rPr lang="en-US" dirty="0"/>
              <a:t>Has distal polysaccharide (o-antigen), non-repeating core oligosaccharide and hydrophobic domain called lipid A</a:t>
            </a:r>
          </a:p>
          <a:p>
            <a:r>
              <a:rPr lang="en-US" dirty="0"/>
              <a:t>Lipid A is biologically active region. Interacts with toll-like receptors 2 and 4</a:t>
            </a:r>
          </a:p>
          <a:p>
            <a:r>
              <a:rPr lang="en-US" dirty="0"/>
              <a:t>Acylation patterns change with microenvironmental condition which affects host immune signaling.</a:t>
            </a:r>
          </a:p>
          <a:p>
            <a:r>
              <a:rPr lang="en-US" dirty="0"/>
              <a:t>Maintains cell and structural integrity and entry of hydrophobic molecules</a:t>
            </a:r>
          </a:p>
          <a:p>
            <a:r>
              <a:rPr lang="en-US" dirty="0"/>
              <a:t>Disrupt innate host surveillance because it interferes with leukocytes around bacteria</a:t>
            </a:r>
          </a:p>
          <a:p>
            <a:r>
              <a:rPr lang="en-US" dirty="0"/>
              <a:t>Different strains have variation of LPS</a:t>
            </a:r>
          </a:p>
        </p:txBody>
      </p:sp>
    </p:spTree>
    <p:extLst>
      <p:ext uri="{BB962C8B-B14F-4D97-AF65-F5344CB8AC3E}">
        <p14:creationId xmlns:p14="http://schemas.microsoft.com/office/powerpoint/2010/main" val="349818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02A7-64C2-0EA4-4A74-636C0D9996B6}"/>
              </a:ext>
            </a:extLst>
          </p:cNvPr>
          <p:cNvSpPr>
            <a:spLocks noGrp="1"/>
          </p:cNvSpPr>
          <p:nvPr>
            <p:ph type="title"/>
          </p:nvPr>
        </p:nvSpPr>
        <p:spPr/>
        <p:txBody>
          <a:bodyPr/>
          <a:lstStyle/>
          <a:p>
            <a:r>
              <a:rPr lang="en-US" dirty="0"/>
              <a:t>So what am I trying to answer? </a:t>
            </a:r>
          </a:p>
        </p:txBody>
      </p:sp>
      <p:sp>
        <p:nvSpPr>
          <p:cNvPr id="3" name="Content Placeholder 2">
            <a:extLst>
              <a:ext uri="{FF2B5EF4-FFF2-40B4-BE49-F238E27FC236}">
                <a16:creationId xmlns:a16="http://schemas.microsoft.com/office/drawing/2014/main" id="{BA91DD64-5951-4D13-06E1-E1DDA801D214}"/>
              </a:ext>
            </a:extLst>
          </p:cNvPr>
          <p:cNvSpPr>
            <a:spLocks noGrp="1"/>
          </p:cNvSpPr>
          <p:nvPr>
            <p:ph idx="1"/>
          </p:nvPr>
        </p:nvSpPr>
        <p:spPr/>
        <p:txBody>
          <a:bodyPr/>
          <a:lstStyle/>
          <a:p>
            <a:r>
              <a:rPr lang="en-US" dirty="0"/>
              <a:t>long-term goal of our research program is to elucidate the regulatory mechanisms and</a:t>
            </a:r>
          </a:p>
          <a:p>
            <a:r>
              <a:rPr lang="en-US" dirty="0"/>
              <a:t> environmental and nutritional parameters that control the expression of genes involved in modifying the surface properties of Pg,</a:t>
            </a:r>
          </a:p>
          <a:p>
            <a:r>
              <a:rPr lang="en-US" dirty="0"/>
              <a:t> and to determine how changes in synthesis relate to biofilm persistence and pathogenicity.</a:t>
            </a:r>
          </a:p>
          <a:p>
            <a:r>
              <a:rPr lang="en-US" dirty="0"/>
              <a:t>Determine if PG0121 and PG1258 are competing for the same DNA sequences or interacting to bind to the </a:t>
            </a:r>
            <a:r>
              <a:rPr lang="en-US"/>
              <a:t>same sequences</a:t>
            </a:r>
            <a:endParaRPr lang="en-US" dirty="0"/>
          </a:p>
        </p:txBody>
      </p:sp>
    </p:spTree>
    <p:extLst>
      <p:ext uri="{BB962C8B-B14F-4D97-AF65-F5344CB8AC3E}">
        <p14:creationId xmlns:p14="http://schemas.microsoft.com/office/powerpoint/2010/main" val="321390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0E00-C339-FE6B-D039-CFA8BA76A0BE}"/>
              </a:ext>
            </a:extLst>
          </p:cNvPr>
          <p:cNvSpPr>
            <a:spLocks noGrp="1"/>
          </p:cNvSpPr>
          <p:nvPr>
            <p:ph type="title"/>
          </p:nvPr>
        </p:nvSpPr>
        <p:spPr/>
        <p:txBody>
          <a:bodyPr/>
          <a:lstStyle/>
          <a:p>
            <a:r>
              <a:rPr lang="en-US" dirty="0"/>
              <a:t>Known regulatory mechanisms</a:t>
            </a:r>
          </a:p>
        </p:txBody>
      </p:sp>
      <p:sp>
        <p:nvSpPr>
          <p:cNvPr id="3" name="Content Placeholder 2">
            <a:extLst>
              <a:ext uri="{FF2B5EF4-FFF2-40B4-BE49-F238E27FC236}">
                <a16:creationId xmlns:a16="http://schemas.microsoft.com/office/drawing/2014/main" id="{AA8C7EAB-9CA3-91A7-0196-C38E6A99DB8B}"/>
              </a:ext>
            </a:extLst>
          </p:cNvPr>
          <p:cNvSpPr>
            <a:spLocks noGrp="1"/>
          </p:cNvSpPr>
          <p:nvPr>
            <p:ph idx="1"/>
          </p:nvPr>
        </p:nvSpPr>
        <p:spPr/>
        <p:txBody>
          <a:bodyPr/>
          <a:lstStyle/>
          <a:p>
            <a:r>
              <a:rPr lang="en-US" dirty="0"/>
              <a:t>Tyrosine phosphatase</a:t>
            </a:r>
          </a:p>
          <a:p>
            <a:r>
              <a:rPr lang="en-US" dirty="0"/>
              <a:t>DNABII protein HU beta subunit</a:t>
            </a:r>
          </a:p>
        </p:txBody>
      </p:sp>
    </p:spTree>
    <p:extLst>
      <p:ext uri="{BB962C8B-B14F-4D97-AF65-F5344CB8AC3E}">
        <p14:creationId xmlns:p14="http://schemas.microsoft.com/office/powerpoint/2010/main" val="379306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89AB-20F1-0822-4F10-3B502CAD2CB9}"/>
              </a:ext>
            </a:extLst>
          </p:cNvPr>
          <p:cNvSpPr>
            <a:spLocks noGrp="1"/>
          </p:cNvSpPr>
          <p:nvPr>
            <p:ph type="title"/>
          </p:nvPr>
        </p:nvSpPr>
        <p:spPr/>
        <p:txBody>
          <a:bodyPr/>
          <a:lstStyle/>
          <a:p>
            <a:r>
              <a:rPr lang="en-US" dirty="0"/>
              <a:t>Strains I’m looking at to study this</a:t>
            </a:r>
          </a:p>
        </p:txBody>
      </p:sp>
      <p:sp>
        <p:nvSpPr>
          <p:cNvPr id="3" name="Content Placeholder 2">
            <a:extLst>
              <a:ext uri="{FF2B5EF4-FFF2-40B4-BE49-F238E27FC236}">
                <a16:creationId xmlns:a16="http://schemas.microsoft.com/office/drawing/2014/main" id="{737222C4-60D2-4905-9691-95A4C1848FC9}"/>
              </a:ext>
            </a:extLst>
          </p:cNvPr>
          <p:cNvSpPr>
            <a:spLocks noGrp="1"/>
          </p:cNvSpPr>
          <p:nvPr>
            <p:ph idx="1"/>
          </p:nvPr>
        </p:nvSpPr>
        <p:spPr/>
        <p:txBody>
          <a:bodyPr/>
          <a:lstStyle/>
          <a:p>
            <a:r>
              <a:rPr lang="en-US" dirty="0"/>
              <a:t>W83 – Wildtype – thicker capsules (cause decrease in production of leukocytes)</a:t>
            </a:r>
          </a:p>
          <a:p>
            <a:r>
              <a:rPr lang="en-US" dirty="0"/>
              <a:t>PG0121 – causes decrease in expression of k-antigen synthesis locus</a:t>
            </a:r>
          </a:p>
        </p:txBody>
      </p:sp>
    </p:spTree>
    <p:extLst>
      <p:ext uri="{BB962C8B-B14F-4D97-AF65-F5344CB8AC3E}">
        <p14:creationId xmlns:p14="http://schemas.microsoft.com/office/powerpoint/2010/main" val="342196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DBF8-BBEC-B999-344B-01ED4399220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A6D6E9-3197-2FA9-AC59-5904D256AF0E}"/>
              </a:ext>
            </a:extLst>
          </p:cNvPr>
          <p:cNvPicPr>
            <a:picLocks noGrp="1" noChangeAspect="1"/>
          </p:cNvPicPr>
          <p:nvPr>
            <p:ph idx="1"/>
          </p:nvPr>
        </p:nvPicPr>
        <p:blipFill>
          <a:blip r:embed="rId2"/>
          <a:stretch>
            <a:fillRect/>
          </a:stretch>
        </p:blipFill>
        <p:spPr>
          <a:xfrm>
            <a:off x="2591521" y="1825625"/>
            <a:ext cx="7008958" cy="4351338"/>
          </a:xfrm>
        </p:spPr>
      </p:pic>
    </p:spTree>
    <p:extLst>
      <p:ext uri="{BB962C8B-B14F-4D97-AF65-F5344CB8AC3E}">
        <p14:creationId xmlns:p14="http://schemas.microsoft.com/office/powerpoint/2010/main" val="165044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B111-C6E3-94BD-0F61-A8D7DEBEFF20}"/>
              </a:ext>
            </a:extLst>
          </p:cNvPr>
          <p:cNvSpPr>
            <a:spLocks noGrp="1"/>
          </p:cNvSpPr>
          <p:nvPr>
            <p:ph type="title"/>
          </p:nvPr>
        </p:nvSpPr>
        <p:spPr/>
        <p:txBody>
          <a:bodyPr/>
          <a:lstStyle/>
          <a:p>
            <a:r>
              <a:rPr lang="en-US" dirty="0"/>
              <a:t>Where I’m at</a:t>
            </a:r>
          </a:p>
        </p:txBody>
      </p:sp>
      <p:sp>
        <p:nvSpPr>
          <p:cNvPr id="3" name="Content Placeholder 2">
            <a:extLst>
              <a:ext uri="{FF2B5EF4-FFF2-40B4-BE49-F238E27FC236}">
                <a16:creationId xmlns:a16="http://schemas.microsoft.com/office/drawing/2014/main" id="{27AC267C-F947-DCD9-D3C1-8FDE5213A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8090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7781-AC39-7A8B-444A-7B26E8D56C05}"/>
              </a:ext>
            </a:extLst>
          </p:cNvPr>
          <p:cNvSpPr>
            <a:spLocks noGrp="1"/>
          </p:cNvSpPr>
          <p:nvPr>
            <p:ph type="title"/>
          </p:nvPr>
        </p:nvSpPr>
        <p:spPr/>
        <p:txBody>
          <a:bodyPr/>
          <a:lstStyle/>
          <a:p>
            <a:r>
              <a:rPr lang="en-US" dirty="0"/>
              <a:t>What am I addressing and how</a:t>
            </a:r>
          </a:p>
        </p:txBody>
      </p:sp>
      <p:sp>
        <p:nvSpPr>
          <p:cNvPr id="3" name="Content Placeholder 2">
            <a:extLst>
              <a:ext uri="{FF2B5EF4-FFF2-40B4-BE49-F238E27FC236}">
                <a16:creationId xmlns:a16="http://schemas.microsoft.com/office/drawing/2014/main" id="{29396C77-7F44-096D-2600-101B99F4170D}"/>
              </a:ext>
            </a:extLst>
          </p:cNvPr>
          <p:cNvSpPr>
            <a:spLocks noGrp="1"/>
          </p:cNvSpPr>
          <p:nvPr>
            <p:ph idx="1"/>
          </p:nvPr>
        </p:nvSpPr>
        <p:spPr/>
        <p:txBody>
          <a:bodyPr/>
          <a:lstStyle/>
          <a:p>
            <a:r>
              <a:rPr lang="en-US" dirty="0"/>
              <a:t>How 77bp element is involved in regulating synthesis and presentation of capsule and LPS</a:t>
            </a:r>
          </a:p>
        </p:txBody>
      </p:sp>
    </p:spTree>
    <p:extLst>
      <p:ext uri="{BB962C8B-B14F-4D97-AF65-F5344CB8AC3E}">
        <p14:creationId xmlns:p14="http://schemas.microsoft.com/office/powerpoint/2010/main" val="201951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56BA-6293-6E10-9CC0-5B07645A23C6}"/>
              </a:ext>
            </a:extLst>
          </p:cNvPr>
          <p:cNvSpPr>
            <a:spLocks noGrp="1"/>
          </p:cNvSpPr>
          <p:nvPr>
            <p:ph type="title"/>
          </p:nvPr>
        </p:nvSpPr>
        <p:spPr/>
        <p:txBody>
          <a:bodyPr/>
          <a:lstStyle/>
          <a:p>
            <a:r>
              <a:rPr lang="en-US" dirty="0"/>
              <a:t>How am I addressing this</a:t>
            </a:r>
          </a:p>
        </p:txBody>
      </p:sp>
      <p:sp>
        <p:nvSpPr>
          <p:cNvPr id="3" name="Content Placeholder 2">
            <a:extLst>
              <a:ext uri="{FF2B5EF4-FFF2-40B4-BE49-F238E27FC236}">
                <a16:creationId xmlns:a16="http://schemas.microsoft.com/office/drawing/2014/main" id="{24CDE854-C179-2E57-C9A6-6B5077E6A465}"/>
              </a:ext>
            </a:extLst>
          </p:cNvPr>
          <p:cNvSpPr>
            <a:spLocks noGrp="1"/>
          </p:cNvSpPr>
          <p:nvPr>
            <p:ph idx="1"/>
          </p:nvPr>
        </p:nvSpPr>
        <p:spPr/>
        <p:txBody>
          <a:bodyPr/>
          <a:lstStyle/>
          <a:p>
            <a:r>
              <a:rPr lang="en-US" dirty="0" err="1"/>
              <a:t>ChIP</a:t>
            </a:r>
            <a:r>
              <a:rPr lang="en-US" dirty="0"/>
              <a:t>-Seq</a:t>
            </a:r>
          </a:p>
          <a:p>
            <a:r>
              <a:rPr lang="en-US" dirty="0" err="1"/>
              <a:t>qRT</a:t>
            </a:r>
            <a:r>
              <a:rPr lang="en-US" dirty="0"/>
              <a:t>-PCR</a:t>
            </a:r>
          </a:p>
        </p:txBody>
      </p:sp>
    </p:spTree>
    <p:extLst>
      <p:ext uri="{BB962C8B-B14F-4D97-AF65-F5344CB8AC3E}">
        <p14:creationId xmlns:p14="http://schemas.microsoft.com/office/powerpoint/2010/main" val="243934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35A7-7712-91D2-7B7B-7FCAD00B29BA}"/>
              </a:ext>
            </a:extLst>
          </p:cNvPr>
          <p:cNvSpPr>
            <a:spLocks noGrp="1"/>
          </p:cNvSpPr>
          <p:nvPr>
            <p:ph type="title"/>
          </p:nvPr>
        </p:nvSpPr>
        <p:spPr/>
        <p:txBody>
          <a:bodyPr/>
          <a:lstStyle/>
          <a:p>
            <a:r>
              <a:rPr lang="en-US" dirty="0" err="1"/>
              <a:t>Porphyromonas</a:t>
            </a:r>
            <a:r>
              <a:rPr lang="en-US" dirty="0"/>
              <a:t> </a:t>
            </a:r>
            <a:r>
              <a:rPr lang="en-US" dirty="0" err="1"/>
              <a:t>gingivalis</a:t>
            </a:r>
            <a:endParaRPr lang="en-US" dirty="0"/>
          </a:p>
        </p:txBody>
      </p:sp>
      <p:sp>
        <p:nvSpPr>
          <p:cNvPr id="3" name="Content Placeholder 2">
            <a:extLst>
              <a:ext uri="{FF2B5EF4-FFF2-40B4-BE49-F238E27FC236}">
                <a16:creationId xmlns:a16="http://schemas.microsoft.com/office/drawing/2014/main" id="{129451BE-F711-C0EA-596E-66685CD7970F}"/>
              </a:ext>
            </a:extLst>
          </p:cNvPr>
          <p:cNvSpPr>
            <a:spLocks noGrp="1"/>
          </p:cNvSpPr>
          <p:nvPr>
            <p:ph idx="1"/>
          </p:nvPr>
        </p:nvSpPr>
        <p:spPr/>
        <p:txBody>
          <a:bodyPr/>
          <a:lstStyle/>
          <a:p>
            <a:r>
              <a:rPr lang="en-US" dirty="0"/>
              <a:t>Endogenous oral pathogen</a:t>
            </a:r>
          </a:p>
          <a:p>
            <a:r>
              <a:rPr lang="en-US" dirty="0"/>
              <a:t>Gram negative</a:t>
            </a:r>
          </a:p>
          <a:p>
            <a:r>
              <a:rPr lang="en-US" dirty="0"/>
              <a:t>Anaerobic</a:t>
            </a:r>
          </a:p>
          <a:p>
            <a:r>
              <a:rPr lang="en-US" dirty="0"/>
              <a:t>Has three different cell surface glycans</a:t>
            </a:r>
          </a:p>
          <a:p>
            <a:r>
              <a:rPr lang="en-US" dirty="0"/>
              <a:t>Helps pathogenesis with immune evasion, immune modulation and biofilm development</a:t>
            </a:r>
          </a:p>
          <a:p>
            <a:r>
              <a:rPr lang="en-US" dirty="0"/>
              <a:t>Major agent contributing to chronic periodontitis</a:t>
            </a:r>
          </a:p>
        </p:txBody>
      </p:sp>
    </p:spTree>
    <p:extLst>
      <p:ext uri="{BB962C8B-B14F-4D97-AF65-F5344CB8AC3E}">
        <p14:creationId xmlns:p14="http://schemas.microsoft.com/office/powerpoint/2010/main" val="102442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59EB-14FC-3F26-401E-A05F7996F18B}"/>
              </a:ext>
            </a:extLst>
          </p:cNvPr>
          <p:cNvSpPr>
            <a:spLocks noGrp="1"/>
          </p:cNvSpPr>
          <p:nvPr>
            <p:ph type="title"/>
          </p:nvPr>
        </p:nvSpPr>
        <p:spPr/>
        <p:txBody>
          <a:bodyPr/>
          <a:lstStyle/>
          <a:p>
            <a:r>
              <a:rPr lang="en-US" dirty="0"/>
              <a:t>Central Hypothesis</a:t>
            </a:r>
          </a:p>
        </p:txBody>
      </p:sp>
      <p:sp>
        <p:nvSpPr>
          <p:cNvPr id="3" name="Content Placeholder 2">
            <a:extLst>
              <a:ext uri="{FF2B5EF4-FFF2-40B4-BE49-F238E27FC236}">
                <a16:creationId xmlns:a16="http://schemas.microsoft.com/office/drawing/2014/main" id="{89F8BFBE-EE61-576B-8F13-CE1365BE3065}"/>
              </a:ext>
            </a:extLst>
          </p:cNvPr>
          <p:cNvSpPr>
            <a:spLocks noGrp="1"/>
          </p:cNvSpPr>
          <p:nvPr>
            <p:ph idx="1"/>
          </p:nvPr>
        </p:nvSpPr>
        <p:spPr/>
        <p:txBody>
          <a:bodyPr/>
          <a:lstStyle/>
          <a:p>
            <a:r>
              <a:rPr lang="en-US" dirty="0" err="1"/>
              <a:t>asSuGR</a:t>
            </a:r>
            <a:r>
              <a:rPr lang="en-US" dirty="0"/>
              <a:t> is cis and trans acting molecule that controls changes in cell surface properties by coordinating expression levels of genes involved in synthesis of surface glycans and SLs and thus plays a fundamental role in modulating Pg virulence. </a:t>
            </a:r>
          </a:p>
        </p:txBody>
      </p:sp>
    </p:spTree>
    <p:extLst>
      <p:ext uri="{BB962C8B-B14F-4D97-AF65-F5344CB8AC3E}">
        <p14:creationId xmlns:p14="http://schemas.microsoft.com/office/powerpoint/2010/main" val="237265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3B0A-AA9F-B572-47DA-03EA03C14F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480CB6-FDB2-45B4-943B-DB7395109253}"/>
              </a:ext>
            </a:extLst>
          </p:cNvPr>
          <p:cNvSpPr>
            <a:spLocks noGrp="1"/>
          </p:cNvSpPr>
          <p:nvPr>
            <p:ph idx="1"/>
          </p:nvPr>
        </p:nvSpPr>
        <p:spPr/>
        <p:txBody>
          <a:bodyPr/>
          <a:lstStyle/>
          <a:p>
            <a:r>
              <a:rPr lang="en-US" dirty="0"/>
              <a:t>HU and IHF are two forms of DNABII </a:t>
            </a:r>
            <a:r>
              <a:rPr lang="en-US" dirty="0" err="1"/>
              <a:t>faily</a:t>
            </a:r>
            <a:r>
              <a:rPr lang="en-US" dirty="0"/>
              <a:t> of proteins. HU condenses DNA like histones do. HU promoter structure highly conserved, Individual subunits dimerize and have a conserved hydrophobic core with protruding antiparallel beta ribbon sheets (which are the things that make contact with the DNA). Typical functions include gene regulation, maintenance of DNA topology, and replication initiation. </a:t>
            </a:r>
          </a:p>
          <a:p>
            <a:r>
              <a:rPr lang="en-US" dirty="0"/>
              <a:t>IHF affects transcription. Binds to specific sequence</a:t>
            </a:r>
          </a:p>
          <a:p>
            <a:r>
              <a:rPr lang="en-US" dirty="0"/>
              <a:t>HU also stimulates transcription, translation, and binds similar DNA and RNA structures</a:t>
            </a:r>
          </a:p>
        </p:txBody>
      </p:sp>
    </p:spTree>
    <p:extLst>
      <p:ext uri="{BB962C8B-B14F-4D97-AF65-F5344CB8AC3E}">
        <p14:creationId xmlns:p14="http://schemas.microsoft.com/office/powerpoint/2010/main" val="9406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9BB9-E666-C06F-8E2A-CC01A17DBEFA}"/>
              </a:ext>
            </a:extLst>
          </p:cNvPr>
          <p:cNvSpPr>
            <a:spLocks noGrp="1"/>
          </p:cNvSpPr>
          <p:nvPr>
            <p:ph type="title"/>
          </p:nvPr>
        </p:nvSpPr>
        <p:spPr/>
        <p:txBody>
          <a:bodyPr/>
          <a:lstStyle/>
          <a:p>
            <a:r>
              <a:rPr lang="en-US" dirty="0"/>
              <a:t>Sphingolipids</a:t>
            </a:r>
          </a:p>
        </p:txBody>
      </p:sp>
      <p:sp>
        <p:nvSpPr>
          <p:cNvPr id="3" name="Content Placeholder 2">
            <a:extLst>
              <a:ext uri="{FF2B5EF4-FFF2-40B4-BE49-F238E27FC236}">
                <a16:creationId xmlns:a16="http://schemas.microsoft.com/office/drawing/2014/main" id="{E889B922-D004-48B5-1BCD-56299492B393}"/>
              </a:ext>
            </a:extLst>
          </p:cNvPr>
          <p:cNvSpPr>
            <a:spLocks noGrp="1"/>
          </p:cNvSpPr>
          <p:nvPr>
            <p:ph idx="1"/>
          </p:nvPr>
        </p:nvSpPr>
        <p:spPr/>
        <p:txBody>
          <a:bodyPr/>
          <a:lstStyle/>
          <a:p>
            <a:r>
              <a:rPr lang="en-US" dirty="0"/>
              <a:t>Synthesis of sphingolipids required for presentation of A-LPS and K-antigen capsule on cell surface of Pg strain W83</a:t>
            </a:r>
          </a:p>
          <a:p>
            <a:r>
              <a:rPr lang="en-US" dirty="0"/>
              <a:t>Hypothesis: SLs play role be either positioning protein assemblies in membrane for synthesis or subset of </a:t>
            </a:r>
            <a:r>
              <a:rPr lang="en-US" dirty="0" err="1"/>
              <a:t>Sls</a:t>
            </a:r>
            <a:r>
              <a:rPr lang="en-US" dirty="0"/>
              <a:t> may play a role in anchoring capsule to outer membrane</a:t>
            </a:r>
          </a:p>
          <a:p>
            <a:r>
              <a:rPr lang="en-US" dirty="0" err="1"/>
              <a:t>Slnull</a:t>
            </a:r>
            <a:r>
              <a:rPr lang="en-US" dirty="0"/>
              <a:t> mutant defective in presentation of k-antigen capsule</a:t>
            </a:r>
          </a:p>
          <a:p>
            <a:endParaRPr lang="en-US" dirty="0"/>
          </a:p>
        </p:txBody>
      </p:sp>
    </p:spTree>
    <p:extLst>
      <p:ext uri="{BB962C8B-B14F-4D97-AF65-F5344CB8AC3E}">
        <p14:creationId xmlns:p14="http://schemas.microsoft.com/office/powerpoint/2010/main" val="370146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0ABA-E95A-8A16-803A-FE87AA17CA64}"/>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EE8A5039-59E3-C30F-B732-4A6C2FBB5E7C}"/>
              </a:ext>
            </a:extLst>
          </p:cNvPr>
          <p:cNvSpPr>
            <a:spLocks noGrp="1"/>
          </p:cNvSpPr>
          <p:nvPr>
            <p:ph idx="1"/>
          </p:nvPr>
        </p:nvSpPr>
        <p:spPr/>
        <p:txBody>
          <a:bodyPr/>
          <a:lstStyle/>
          <a:p>
            <a:r>
              <a:rPr lang="en-US" dirty="0"/>
              <a:t>Brush your teeth</a:t>
            </a:r>
          </a:p>
        </p:txBody>
      </p:sp>
    </p:spTree>
    <p:extLst>
      <p:ext uri="{BB962C8B-B14F-4D97-AF65-F5344CB8AC3E}">
        <p14:creationId xmlns:p14="http://schemas.microsoft.com/office/powerpoint/2010/main" val="378370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ADB4A-BF0C-F203-4CC6-4A7889FE8EF1}"/>
              </a:ext>
            </a:extLst>
          </p:cNvPr>
          <p:cNvSpPr>
            <a:spLocks noGrp="1"/>
          </p:cNvSpPr>
          <p:nvPr>
            <p:ph type="title"/>
          </p:nvPr>
        </p:nvSpPr>
        <p:spPr>
          <a:xfrm>
            <a:off x="411480" y="987552"/>
            <a:ext cx="4485861" cy="1088136"/>
          </a:xfrm>
        </p:spPr>
        <p:txBody>
          <a:bodyPr anchor="b">
            <a:normAutofit/>
          </a:bodyPr>
          <a:lstStyle/>
          <a:p>
            <a:r>
              <a:rPr lang="en-US" sz="3400"/>
              <a:t>Chronic Periodontitis</a:t>
            </a:r>
          </a:p>
        </p:txBody>
      </p:sp>
      <p:sp>
        <p:nvSpPr>
          <p:cNvPr id="15" name="Rectangle 1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41E240-A439-DE81-D865-FC3609B4C908}"/>
              </a:ext>
            </a:extLst>
          </p:cNvPr>
          <p:cNvSpPr>
            <a:spLocks noGrp="1"/>
          </p:cNvSpPr>
          <p:nvPr>
            <p:ph idx="1"/>
          </p:nvPr>
        </p:nvSpPr>
        <p:spPr>
          <a:xfrm>
            <a:off x="411479" y="2688336"/>
            <a:ext cx="4498848" cy="3584448"/>
          </a:xfrm>
        </p:spPr>
        <p:txBody>
          <a:bodyPr anchor="t">
            <a:normAutofit/>
          </a:bodyPr>
          <a:lstStyle/>
          <a:p>
            <a:r>
              <a:rPr lang="en-US" sz="1800" dirty="0"/>
              <a:t>Keystone species in development</a:t>
            </a:r>
          </a:p>
          <a:p>
            <a:r>
              <a:rPr lang="en-US" sz="1800" dirty="0"/>
              <a:t>Occurs more often with patients with other systemic diseases (diabetes, AIDS, leukemia, Down’s syndrome)</a:t>
            </a:r>
          </a:p>
          <a:p>
            <a:r>
              <a:rPr lang="en-US" sz="1800" dirty="0"/>
              <a:t>Can enhance risk of other deadly </a:t>
            </a:r>
            <a:r>
              <a:rPr lang="en-US" sz="1800" dirty="0" err="1"/>
              <a:t>comorbities</a:t>
            </a:r>
            <a:r>
              <a:rPr lang="en-US" sz="1800" dirty="0"/>
              <a:t> like cardiovascular disease and diabetes</a:t>
            </a:r>
          </a:p>
          <a:p>
            <a:r>
              <a:rPr lang="en-US" sz="1200" b="0" i="0" dirty="0">
                <a:solidFill>
                  <a:srgbClr val="212121"/>
                </a:solidFill>
                <a:effectLst/>
                <a:highlight>
                  <a:srgbClr val="FFFFFF"/>
                </a:highlight>
                <a:latin typeface="Roboto" panose="02000000000000000000" pitchFamily="2" charset="0"/>
              </a:rPr>
              <a:t>How, K. Y., Song, K. P., &amp; Chan, K. G. (2016). </a:t>
            </a:r>
            <a:r>
              <a:rPr lang="en-US" sz="1200" b="0" i="0" dirty="0" err="1">
                <a:solidFill>
                  <a:srgbClr val="212121"/>
                </a:solidFill>
                <a:effectLst/>
                <a:highlight>
                  <a:srgbClr val="FFFFFF"/>
                </a:highlight>
                <a:latin typeface="Roboto" panose="02000000000000000000" pitchFamily="2" charset="0"/>
              </a:rPr>
              <a:t>Porphyromonas</a:t>
            </a:r>
            <a:r>
              <a:rPr lang="en-US" sz="1200" b="0" i="0" dirty="0">
                <a:solidFill>
                  <a:srgbClr val="212121"/>
                </a:solidFill>
                <a:effectLst/>
                <a:highlight>
                  <a:srgbClr val="FFFFFF"/>
                </a:highlight>
                <a:latin typeface="Roboto" panose="02000000000000000000" pitchFamily="2" charset="0"/>
              </a:rPr>
              <a:t> </a:t>
            </a:r>
            <a:r>
              <a:rPr lang="en-US" sz="1200" b="0" i="0" dirty="0" err="1">
                <a:solidFill>
                  <a:srgbClr val="212121"/>
                </a:solidFill>
                <a:effectLst/>
                <a:highlight>
                  <a:srgbClr val="FFFFFF"/>
                </a:highlight>
                <a:latin typeface="Roboto" panose="02000000000000000000" pitchFamily="2" charset="0"/>
              </a:rPr>
              <a:t>gingivalis</a:t>
            </a:r>
            <a:r>
              <a:rPr lang="en-US" sz="1200" b="0" i="0" dirty="0">
                <a:solidFill>
                  <a:srgbClr val="212121"/>
                </a:solidFill>
                <a:effectLst/>
                <a:highlight>
                  <a:srgbClr val="FFFFFF"/>
                </a:highlight>
                <a:latin typeface="Roboto" panose="02000000000000000000" pitchFamily="2" charset="0"/>
              </a:rPr>
              <a:t>: An Overview of Periodontopathic Pathogen below the Gum Line. </a:t>
            </a:r>
            <a:r>
              <a:rPr lang="en-US" sz="1200" b="0" i="1" dirty="0">
                <a:solidFill>
                  <a:srgbClr val="212121"/>
                </a:solidFill>
                <a:effectLst/>
                <a:highlight>
                  <a:srgbClr val="FFFFFF"/>
                </a:highlight>
                <a:latin typeface="Roboto" panose="02000000000000000000" pitchFamily="2" charset="0"/>
              </a:rPr>
              <a:t>Frontiers in microbiology</a:t>
            </a:r>
            <a:r>
              <a:rPr lang="en-US" sz="1200" b="0" i="0" dirty="0">
                <a:solidFill>
                  <a:srgbClr val="212121"/>
                </a:solidFill>
                <a:effectLst/>
                <a:highlight>
                  <a:srgbClr val="FFFFFF"/>
                </a:highlight>
                <a:latin typeface="Roboto" panose="02000000000000000000" pitchFamily="2" charset="0"/>
              </a:rPr>
              <a:t>, </a:t>
            </a:r>
            <a:r>
              <a:rPr lang="en-US" sz="1200" b="0" i="1" dirty="0">
                <a:solidFill>
                  <a:srgbClr val="212121"/>
                </a:solidFill>
                <a:effectLst/>
                <a:highlight>
                  <a:srgbClr val="FFFFFF"/>
                </a:highlight>
                <a:latin typeface="Roboto" panose="02000000000000000000" pitchFamily="2" charset="0"/>
              </a:rPr>
              <a:t>7</a:t>
            </a:r>
            <a:r>
              <a:rPr lang="en-US" sz="1200" b="0" i="0" dirty="0">
                <a:solidFill>
                  <a:srgbClr val="212121"/>
                </a:solidFill>
                <a:effectLst/>
                <a:highlight>
                  <a:srgbClr val="FFFFFF"/>
                </a:highlight>
                <a:latin typeface="Roboto" panose="02000000000000000000" pitchFamily="2" charset="0"/>
              </a:rPr>
              <a:t>, 53. https://doi.org/10.3389/fmicb.2016.00053</a:t>
            </a:r>
            <a:endParaRPr lang="en-US" sz="1800" dirty="0"/>
          </a:p>
          <a:p>
            <a:endParaRPr lang="en-US" sz="1800" dirty="0"/>
          </a:p>
        </p:txBody>
      </p:sp>
      <p:pic>
        <p:nvPicPr>
          <p:cNvPr id="4" name="Picture 3">
            <a:extLst>
              <a:ext uri="{FF2B5EF4-FFF2-40B4-BE49-F238E27FC236}">
                <a16:creationId xmlns:a16="http://schemas.microsoft.com/office/drawing/2014/main" id="{B1B3D9FF-BB3F-90E9-0798-32B37EFAED1B}"/>
              </a:ext>
            </a:extLst>
          </p:cNvPr>
          <p:cNvPicPr>
            <a:picLocks noChangeAspect="1"/>
          </p:cNvPicPr>
          <p:nvPr/>
        </p:nvPicPr>
        <p:blipFill rotWithShape="1">
          <a:blip r:embed="rId2"/>
          <a:srcRect l="12594" r="11871"/>
          <a:stretch/>
        </p:blipFill>
        <p:spPr>
          <a:xfrm>
            <a:off x="5308052" y="297466"/>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13723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861D-F80B-02DF-1756-D9452DCCDE4A}"/>
              </a:ext>
            </a:extLst>
          </p:cNvPr>
          <p:cNvSpPr>
            <a:spLocks noGrp="1"/>
          </p:cNvSpPr>
          <p:nvPr>
            <p:ph type="title"/>
          </p:nvPr>
        </p:nvSpPr>
        <p:spPr/>
        <p:txBody>
          <a:bodyPr/>
          <a:lstStyle/>
          <a:p>
            <a:r>
              <a:rPr lang="en-US" dirty="0"/>
              <a:t>P. </a:t>
            </a:r>
            <a:r>
              <a:rPr lang="en-US" dirty="0" err="1"/>
              <a:t>gingivalis</a:t>
            </a:r>
            <a:endParaRPr lang="en-US" dirty="0"/>
          </a:p>
        </p:txBody>
      </p:sp>
      <p:sp>
        <p:nvSpPr>
          <p:cNvPr id="3" name="Content Placeholder 2">
            <a:extLst>
              <a:ext uri="{FF2B5EF4-FFF2-40B4-BE49-F238E27FC236}">
                <a16:creationId xmlns:a16="http://schemas.microsoft.com/office/drawing/2014/main" id="{28E7FF37-3BC8-2062-7A56-6426CE7115BB}"/>
              </a:ext>
            </a:extLst>
          </p:cNvPr>
          <p:cNvSpPr>
            <a:spLocks noGrp="1"/>
          </p:cNvSpPr>
          <p:nvPr>
            <p:ph idx="1"/>
          </p:nvPr>
        </p:nvSpPr>
        <p:spPr/>
        <p:txBody>
          <a:bodyPr/>
          <a:lstStyle/>
          <a:p>
            <a:r>
              <a:rPr lang="en-US" dirty="0"/>
              <a:t>Ferments amino acids for energy production</a:t>
            </a:r>
          </a:p>
          <a:p>
            <a:r>
              <a:rPr lang="en-US" dirty="0"/>
              <a:t>Lives in subgingival sulcus of human oral cavity</a:t>
            </a:r>
          </a:p>
          <a:p>
            <a:r>
              <a:rPr lang="en-US" dirty="0"/>
              <a:t>Secondary colonizer of dental plaque</a:t>
            </a:r>
          </a:p>
          <a:p>
            <a:r>
              <a:rPr lang="en-US" dirty="0"/>
              <a:t>Requires iron </a:t>
            </a:r>
          </a:p>
        </p:txBody>
      </p:sp>
    </p:spTree>
    <p:extLst>
      <p:ext uri="{BB962C8B-B14F-4D97-AF65-F5344CB8AC3E}">
        <p14:creationId xmlns:p14="http://schemas.microsoft.com/office/powerpoint/2010/main" val="243990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5BB7-0EC5-32A6-AAA7-B046FCF63655}"/>
              </a:ext>
            </a:extLst>
          </p:cNvPr>
          <p:cNvSpPr>
            <a:spLocks noGrp="1"/>
          </p:cNvSpPr>
          <p:nvPr>
            <p:ph type="title"/>
          </p:nvPr>
        </p:nvSpPr>
        <p:spPr/>
        <p:txBody>
          <a:bodyPr>
            <a:normAutofit fontScale="90000"/>
          </a:bodyPr>
          <a:lstStyle/>
          <a:p>
            <a:r>
              <a:rPr lang="en-US" b="0" i="0" dirty="0">
                <a:solidFill>
                  <a:srgbClr val="212121"/>
                </a:solidFill>
                <a:effectLst/>
                <a:highlight>
                  <a:srgbClr val="FFFFFF"/>
                </a:highlight>
                <a:latin typeface="Roboto" panose="02000000000000000000" pitchFamily="2" charset="0"/>
              </a:rPr>
              <a:t>How, K. Y., Song, K. P., &amp; Chan, K. G. (2016). </a:t>
            </a:r>
            <a:r>
              <a:rPr lang="en-US" b="0" i="0" dirty="0" err="1">
                <a:solidFill>
                  <a:srgbClr val="212121"/>
                </a:solidFill>
                <a:effectLst/>
                <a:highlight>
                  <a:srgbClr val="FFFFFF"/>
                </a:highlight>
                <a:latin typeface="Roboto" panose="02000000000000000000" pitchFamily="2" charset="0"/>
              </a:rPr>
              <a:t>Porphyromonas</a:t>
            </a:r>
            <a:r>
              <a:rPr lang="en-US" b="0" i="0" dirty="0">
                <a:solidFill>
                  <a:srgbClr val="212121"/>
                </a:solidFill>
                <a:effectLst/>
                <a:highlight>
                  <a:srgbClr val="FFFFFF"/>
                </a:highlight>
                <a:latin typeface="Roboto" panose="02000000000000000000" pitchFamily="2" charset="0"/>
              </a:rPr>
              <a:t> </a:t>
            </a:r>
            <a:r>
              <a:rPr lang="en-US" b="0" i="0" dirty="0" err="1">
                <a:solidFill>
                  <a:srgbClr val="212121"/>
                </a:solidFill>
                <a:effectLst/>
                <a:highlight>
                  <a:srgbClr val="FFFFFF"/>
                </a:highlight>
                <a:latin typeface="Roboto" panose="02000000000000000000" pitchFamily="2" charset="0"/>
              </a:rPr>
              <a:t>gingivalis</a:t>
            </a:r>
            <a:r>
              <a:rPr lang="en-US" b="0" i="0" dirty="0">
                <a:solidFill>
                  <a:srgbClr val="212121"/>
                </a:solidFill>
                <a:effectLst/>
                <a:highlight>
                  <a:srgbClr val="FFFFFF"/>
                </a:highlight>
                <a:latin typeface="Roboto" panose="02000000000000000000" pitchFamily="2" charset="0"/>
              </a:rPr>
              <a:t>: An Overview of Periodontopathic Pathogen below the Gum Line. </a:t>
            </a:r>
            <a:r>
              <a:rPr lang="en-US" b="0" i="1" dirty="0">
                <a:solidFill>
                  <a:srgbClr val="212121"/>
                </a:solidFill>
                <a:effectLst/>
                <a:highlight>
                  <a:srgbClr val="FFFFFF"/>
                </a:highlight>
                <a:latin typeface="Roboto" panose="02000000000000000000" pitchFamily="2" charset="0"/>
              </a:rPr>
              <a:t>Frontiers in microbiology</a:t>
            </a:r>
            <a:r>
              <a:rPr lang="en-US" b="0" i="0" dirty="0">
                <a:solidFill>
                  <a:srgbClr val="212121"/>
                </a:solidFill>
                <a:effectLst/>
                <a:highlight>
                  <a:srgbClr val="FFFFFF"/>
                </a:highlight>
                <a:latin typeface="Roboto" panose="02000000000000000000" pitchFamily="2" charset="0"/>
              </a:rPr>
              <a:t>, </a:t>
            </a:r>
            <a:r>
              <a:rPr lang="en-US" b="0" i="1" dirty="0">
                <a:solidFill>
                  <a:srgbClr val="212121"/>
                </a:solidFill>
                <a:effectLst/>
                <a:highlight>
                  <a:srgbClr val="FFFFFF"/>
                </a:highlight>
                <a:latin typeface="Roboto" panose="02000000000000000000" pitchFamily="2" charset="0"/>
              </a:rPr>
              <a:t>7</a:t>
            </a:r>
            <a:r>
              <a:rPr lang="en-US" b="0" i="0" dirty="0">
                <a:solidFill>
                  <a:srgbClr val="212121"/>
                </a:solidFill>
                <a:effectLst/>
                <a:highlight>
                  <a:srgbClr val="FFFFFF"/>
                </a:highlight>
                <a:latin typeface="Roboto" panose="02000000000000000000" pitchFamily="2" charset="0"/>
              </a:rPr>
              <a:t>, 53. https://doi.org/10.3389/fmicb.2016.00053</a:t>
            </a:r>
            <a:endParaRPr lang="en-US" dirty="0"/>
          </a:p>
        </p:txBody>
      </p:sp>
      <p:pic>
        <p:nvPicPr>
          <p:cNvPr id="5" name="Content Placeholder 4">
            <a:extLst>
              <a:ext uri="{FF2B5EF4-FFF2-40B4-BE49-F238E27FC236}">
                <a16:creationId xmlns:a16="http://schemas.microsoft.com/office/drawing/2014/main" id="{F4E84A57-36AF-7934-09C8-5B09C14B0FF5}"/>
              </a:ext>
            </a:extLst>
          </p:cNvPr>
          <p:cNvPicPr>
            <a:picLocks noGrp="1" noChangeAspect="1"/>
          </p:cNvPicPr>
          <p:nvPr>
            <p:ph idx="1"/>
          </p:nvPr>
        </p:nvPicPr>
        <p:blipFill rotWithShape="1">
          <a:blip r:embed="rId2"/>
          <a:srcRect t="14907"/>
          <a:stretch/>
        </p:blipFill>
        <p:spPr>
          <a:xfrm>
            <a:off x="2393470" y="2474259"/>
            <a:ext cx="7405059" cy="3702704"/>
          </a:xfrm>
        </p:spPr>
      </p:pic>
    </p:spTree>
    <p:extLst>
      <p:ext uri="{BB962C8B-B14F-4D97-AF65-F5344CB8AC3E}">
        <p14:creationId xmlns:p14="http://schemas.microsoft.com/office/powerpoint/2010/main" val="273112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EDA4-B4BD-EA64-9689-DC7E51DBE4CC}"/>
              </a:ext>
            </a:extLst>
          </p:cNvPr>
          <p:cNvSpPr>
            <a:spLocks noGrp="1"/>
          </p:cNvSpPr>
          <p:nvPr>
            <p:ph type="title"/>
          </p:nvPr>
        </p:nvSpPr>
        <p:spPr/>
        <p:txBody>
          <a:bodyPr/>
          <a:lstStyle/>
          <a:p>
            <a:r>
              <a:rPr lang="en-US" dirty="0"/>
              <a:t>Virulence Factors we’re focusing on</a:t>
            </a:r>
          </a:p>
        </p:txBody>
      </p:sp>
      <p:sp>
        <p:nvSpPr>
          <p:cNvPr id="3" name="Content Placeholder 2">
            <a:extLst>
              <a:ext uri="{FF2B5EF4-FFF2-40B4-BE49-F238E27FC236}">
                <a16:creationId xmlns:a16="http://schemas.microsoft.com/office/drawing/2014/main" id="{5A03580F-7F1C-DB42-96C8-478DA632DDB0}"/>
              </a:ext>
            </a:extLst>
          </p:cNvPr>
          <p:cNvSpPr>
            <a:spLocks noGrp="1"/>
          </p:cNvSpPr>
          <p:nvPr>
            <p:ph idx="1"/>
          </p:nvPr>
        </p:nvSpPr>
        <p:spPr/>
        <p:txBody>
          <a:bodyPr/>
          <a:lstStyle/>
          <a:p>
            <a:r>
              <a:rPr lang="en-US" dirty="0"/>
              <a:t>Capsules</a:t>
            </a:r>
          </a:p>
          <a:p>
            <a:r>
              <a:rPr lang="en-US" dirty="0" err="1"/>
              <a:t>Lipopolysachharide</a:t>
            </a:r>
            <a:endParaRPr lang="en-US" dirty="0"/>
          </a:p>
        </p:txBody>
      </p:sp>
    </p:spTree>
    <p:extLst>
      <p:ext uri="{BB962C8B-B14F-4D97-AF65-F5344CB8AC3E}">
        <p14:creationId xmlns:p14="http://schemas.microsoft.com/office/powerpoint/2010/main" val="73660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693B-4E13-DF6E-29B4-74E6758A14E6}"/>
              </a:ext>
            </a:extLst>
          </p:cNvPr>
          <p:cNvSpPr>
            <a:spLocks noGrp="1"/>
          </p:cNvSpPr>
          <p:nvPr>
            <p:ph type="title"/>
          </p:nvPr>
        </p:nvSpPr>
        <p:spPr/>
        <p:txBody>
          <a:bodyPr/>
          <a:lstStyle/>
          <a:p>
            <a:r>
              <a:rPr lang="en-US" dirty="0"/>
              <a:t>Capsules / why capsules are important</a:t>
            </a:r>
          </a:p>
        </p:txBody>
      </p:sp>
      <p:sp>
        <p:nvSpPr>
          <p:cNvPr id="3" name="Content Placeholder 2">
            <a:extLst>
              <a:ext uri="{FF2B5EF4-FFF2-40B4-BE49-F238E27FC236}">
                <a16:creationId xmlns:a16="http://schemas.microsoft.com/office/drawing/2014/main" id="{BB34BE9C-78A8-EF93-E818-26CC8CE34F77}"/>
              </a:ext>
            </a:extLst>
          </p:cNvPr>
          <p:cNvSpPr>
            <a:spLocks noGrp="1"/>
          </p:cNvSpPr>
          <p:nvPr>
            <p:ph idx="1"/>
          </p:nvPr>
        </p:nvSpPr>
        <p:spPr/>
        <p:txBody>
          <a:bodyPr>
            <a:normAutofit fontScale="92500" lnSpcReduction="10000"/>
          </a:bodyPr>
          <a:lstStyle/>
          <a:p>
            <a:r>
              <a:rPr lang="en-US" dirty="0"/>
              <a:t>Adherence (allows resistance to flow of saliva)</a:t>
            </a:r>
          </a:p>
          <a:p>
            <a:r>
              <a:rPr lang="en-US" dirty="0"/>
              <a:t>Capsules </a:t>
            </a:r>
            <a:r>
              <a:rPr lang="en-US" dirty="0" err="1"/>
              <a:t>protext</a:t>
            </a:r>
            <a:r>
              <a:rPr lang="en-US" dirty="0"/>
              <a:t> bacteria from being cleared by immune defense</a:t>
            </a:r>
          </a:p>
          <a:p>
            <a:r>
              <a:rPr lang="en-US" dirty="0"/>
              <a:t>Masks cell surface and reduces access to cell</a:t>
            </a:r>
          </a:p>
          <a:p>
            <a:r>
              <a:rPr lang="en-US" dirty="0"/>
              <a:t>Cell wall components or associated with cell structures</a:t>
            </a:r>
          </a:p>
          <a:p>
            <a:r>
              <a:rPr lang="en-US" dirty="0"/>
              <a:t>Six capsular antigens</a:t>
            </a:r>
          </a:p>
          <a:p>
            <a:r>
              <a:rPr lang="en-US" dirty="0"/>
              <a:t>Increased encapsulation (decreased autoagglutination, more hydrophilic, increased resistance to phagocytosis and serum)</a:t>
            </a:r>
          </a:p>
          <a:p>
            <a:r>
              <a:rPr lang="en-US" dirty="0"/>
              <a:t>More virulent </a:t>
            </a:r>
          </a:p>
          <a:p>
            <a:r>
              <a:rPr lang="en-US" dirty="0"/>
              <a:t>(no capsules adhere more to epithelial cells and cause localized abscess) </a:t>
            </a:r>
          </a:p>
        </p:txBody>
      </p:sp>
    </p:spTree>
    <p:extLst>
      <p:ext uri="{BB962C8B-B14F-4D97-AF65-F5344CB8AC3E}">
        <p14:creationId xmlns:p14="http://schemas.microsoft.com/office/powerpoint/2010/main" val="359747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D100-A2B1-7918-2B05-37C180DC2994}"/>
              </a:ext>
            </a:extLst>
          </p:cNvPr>
          <p:cNvSpPr>
            <a:spLocks noGrp="1"/>
          </p:cNvSpPr>
          <p:nvPr>
            <p:ph type="title"/>
          </p:nvPr>
        </p:nvSpPr>
        <p:spPr/>
        <p:txBody>
          <a:bodyPr/>
          <a:lstStyle/>
          <a:p>
            <a:r>
              <a:rPr lang="en-US" dirty="0"/>
              <a:t>How gets turned on / off and </a:t>
            </a:r>
            <a:r>
              <a:rPr lang="en-US" dirty="0" err="1"/>
              <a:t>asSuGR</a:t>
            </a:r>
            <a:endParaRPr lang="en-US" dirty="0"/>
          </a:p>
        </p:txBody>
      </p:sp>
      <p:sp>
        <p:nvSpPr>
          <p:cNvPr id="3" name="Content Placeholder 2">
            <a:extLst>
              <a:ext uri="{FF2B5EF4-FFF2-40B4-BE49-F238E27FC236}">
                <a16:creationId xmlns:a16="http://schemas.microsoft.com/office/drawing/2014/main" id="{1802823A-EB02-F44B-FC06-6D1FF20A517F}"/>
              </a:ext>
            </a:extLst>
          </p:cNvPr>
          <p:cNvSpPr>
            <a:spLocks noGrp="1"/>
          </p:cNvSpPr>
          <p:nvPr>
            <p:ph idx="1"/>
          </p:nvPr>
        </p:nvSpPr>
        <p:spPr/>
        <p:txBody>
          <a:bodyPr/>
          <a:lstStyle/>
          <a:p>
            <a:r>
              <a:rPr lang="en-US" dirty="0"/>
              <a:t>Two DNABII proteins (HU PG0121 and HU PG1258) involved in controlling capsule production</a:t>
            </a:r>
          </a:p>
          <a:p>
            <a:r>
              <a:rPr lang="en-US" dirty="0"/>
              <a:t>DNABII proteins usually </a:t>
            </a:r>
            <a:r>
              <a:rPr lang="en-US" dirty="0" err="1"/>
              <a:t>criticial</a:t>
            </a:r>
            <a:r>
              <a:rPr lang="en-US" dirty="0"/>
              <a:t> for regulation of cell metabolism, response to environmental changes, controlling transition to/from quiescent state</a:t>
            </a:r>
          </a:p>
          <a:p>
            <a:r>
              <a:rPr lang="en-US" dirty="0"/>
              <a:t>Antisense RNA = </a:t>
            </a:r>
            <a:r>
              <a:rPr lang="en-US" dirty="0" err="1"/>
              <a:t>asSuGR</a:t>
            </a:r>
            <a:r>
              <a:rPr lang="en-US" dirty="0"/>
              <a:t> = antisense Surface Glycan Regulator. Encoded at 5’ end of capsule locus in a 77bp inverted repeat</a:t>
            </a:r>
          </a:p>
          <a:p>
            <a:r>
              <a:rPr lang="en-US" dirty="0"/>
              <a:t>Deleting or overexpressing </a:t>
            </a:r>
            <a:r>
              <a:rPr lang="en-US" dirty="0" err="1"/>
              <a:t>asSuGR</a:t>
            </a:r>
            <a:r>
              <a:rPr lang="en-US" dirty="0"/>
              <a:t> alters LPS synthesis and K-antigen capsule expression</a:t>
            </a:r>
          </a:p>
          <a:p>
            <a:pPr lvl="1"/>
            <a:r>
              <a:rPr lang="en-US" dirty="0"/>
              <a:t>Controlled by two-component response regulator PG0720</a:t>
            </a:r>
          </a:p>
        </p:txBody>
      </p:sp>
    </p:spTree>
    <p:extLst>
      <p:ext uri="{BB962C8B-B14F-4D97-AF65-F5344CB8AC3E}">
        <p14:creationId xmlns:p14="http://schemas.microsoft.com/office/powerpoint/2010/main" val="205037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A1CD-5F21-1B98-C42D-BC0B4DB274D0}"/>
              </a:ext>
            </a:extLst>
          </p:cNvPr>
          <p:cNvSpPr>
            <a:spLocks noGrp="1"/>
          </p:cNvSpPr>
          <p:nvPr>
            <p:ph type="title"/>
          </p:nvPr>
        </p:nvSpPr>
        <p:spPr/>
        <p:txBody>
          <a:bodyPr/>
          <a:lstStyle/>
          <a:p>
            <a:r>
              <a:rPr lang="en-US" dirty="0"/>
              <a:t>What do we know about how capsule gets turned on / off</a:t>
            </a:r>
          </a:p>
        </p:txBody>
      </p:sp>
      <p:sp>
        <p:nvSpPr>
          <p:cNvPr id="3" name="Content Placeholder 2">
            <a:extLst>
              <a:ext uri="{FF2B5EF4-FFF2-40B4-BE49-F238E27FC236}">
                <a16:creationId xmlns:a16="http://schemas.microsoft.com/office/drawing/2014/main" id="{14A65F90-96BC-30F2-0FE5-9248208C2247}"/>
              </a:ext>
            </a:extLst>
          </p:cNvPr>
          <p:cNvSpPr>
            <a:spLocks noGrp="1"/>
          </p:cNvSpPr>
          <p:nvPr>
            <p:ph idx="1"/>
          </p:nvPr>
        </p:nvSpPr>
        <p:spPr/>
        <p:txBody>
          <a:bodyPr/>
          <a:lstStyle/>
          <a:p>
            <a:r>
              <a:rPr lang="en-US" dirty="0"/>
              <a:t>Synthesis of sphingolipids influences presentation of K-antigen capsule on cell surface</a:t>
            </a:r>
          </a:p>
          <a:p>
            <a:r>
              <a:rPr lang="en-US" dirty="0"/>
              <a:t>Capsule and SL-synthesis coordinated by antisense RNA which is activated by regulator PG0720 from the 77bp inverted repeat. Antisense RNA expression results in higher transcript levels of genes in capsule operon. </a:t>
            </a:r>
          </a:p>
          <a:p>
            <a:r>
              <a:rPr lang="en-US" dirty="0"/>
              <a:t>Genes in PG0104-PG0121 locus required for K1 synthesis</a:t>
            </a:r>
          </a:p>
          <a:p>
            <a:r>
              <a:rPr lang="en-US" dirty="0"/>
              <a:t>HU PG0121 controls production of surface polysaccharides of genes in k-antigen and APS locus</a:t>
            </a:r>
          </a:p>
        </p:txBody>
      </p:sp>
    </p:spTree>
    <p:extLst>
      <p:ext uri="{BB962C8B-B14F-4D97-AF65-F5344CB8AC3E}">
        <p14:creationId xmlns:p14="http://schemas.microsoft.com/office/powerpoint/2010/main" val="355485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2134</TotalTime>
  <Words>984</Words>
  <Application>Microsoft Macintosh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Roboto</vt:lpstr>
      <vt:lpstr>Office Theme</vt:lpstr>
      <vt:lpstr>An intro to P. ging</vt:lpstr>
      <vt:lpstr>Porphyromonas gingivalis</vt:lpstr>
      <vt:lpstr>Chronic Periodontitis</vt:lpstr>
      <vt:lpstr>P. gingivalis</vt:lpstr>
      <vt:lpstr>How, K. Y., Song, K. P., &amp; Chan, K. G. (2016). Porphyromonas gingivalis: An Overview of Periodontopathic Pathogen below the Gum Line. Frontiers in microbiology, 7, 53. https://doi.org/10.3389/fmicb.2016.00053</vt:lpstr>
      <vt:lpstr>Virulence Factors we’re focusing on</vt:lpstr>
      <vt:lpstr>Capsules / why capsules are important</vt:lpstr>
      <vt:lpstr>How gets turned on / off and asSuGR</vt:lpstr>
      <vt:lpstr>What do we know about how capsule gets turned on / off</vt:lpstr>
      <vt:lpstr>PowerPoint Presentation</vt:lpstr>
      <vt:lpstr>Why capsule is important</vt:lpstr>
      <vt:lpstr>Lipopolysachharides </vt:lpstr>
      <vt:lpstr>So what am I trying to answer? </vt:lpstr>
      <vt:lpstr>Known regulatory mechanisms</vt:lpstr>
      <vt:lpstr>Strains I’m looking at to study this</vt:lpstr>
      <vt:lpstr>PowerPoint Presentation</vt:lpstr>
      <vt:lpstr>Where I’m at</vt:lpstr>
      <vt:lpstr>What am I addressing and how</vt:lpstr>
      <vt:lpstr>How am I addressing this</vt:lpstr>
      <vt:lpstr>Central Hypothesis</vt:lpstr>
      <vt:lpstr>PowerPoint Presentation</vt:lpstr>
      <vt:lpstr>Sphingolipids</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Farah</dc:creator>
  <cp:lastModifiedBy>Alexandra Farah</cp:lastModifiedBy>
  <cp:revision>8</cp:revision>
  <dcterms:created xsi:type="dcterms:W3CDTF">2024-07-15T01:54:54Z</dcterms:created>
  <dcterms:modified xsi:type="dcterms:W3CDTF">2024-07-16T13:30:33Z</dcterms:modified>
</cp:coreProperties>
</file>