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58" r:id="rId4"/>
    <p:sldId id="260" r:id="rId5"/>
    <p:sldId id="261" r:id="rId6"/>
    <p:sldId id="259" r:id="rId7"/>
    <p:sldId id="262" r:id="rId8"/>
    <p:sldId id="268" r:id="rId9"/>
    <p:sldId id="263" r:id="rId10"/>
    <p:sldId id="264" r:id="rId11"/>
    <p:sldId id="266" r:id="rId12"/>
    <p:sldId id="265" r:id="rId13"/>
    <p:sldId id="270" r:id="rId14"/>
    <p:sldId id="271" r:id="rId15"/>
    <p:sldId id="267" r:id="rId16"/>
    <p:sldId id="269" r:id="rId17"/>
    <p:sldId id="272" r:id="rId18"/>
    <p:sldId id="278" r:id="rId19"/>
    <p:sldId id="273" r:id="rId20"/>
    <p:sldId id="279"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0"/>
    <p:restoredTop sz="94669"/>
  </p:normalViewPr>
  <p:slideViewPr>
    <p:cSldViewPr snapToGrid="0">
      <p:cViewPr varScale="1">
        <p:scale>
          <a:sx n="114" d="100"/>
          <a:sy n="114" d="100"/>
        </p:scale>
        <p:origin x="7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D6F4DD-DA4A-2E42-B7EE-975B4CCD84F3}" type="datetimeFigureOut">
              <a:rPr lang="en-US" smtClean="0"/>
              <a:t>7/15/24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040269-7885-0F4F-B538-424C28B7090F}" type="slidenum">
              <a:rPr lang="en-US" smtClean="0"/>
              <a:t>‹#›</a:t>
            </a:fld>
            <a:endParaRPr lang="en-US"/>
          </a:p>
        </p:txBody>
      </p:sp>
    </p:spTree>
    <p:extLst>
      <p:ext uri="{BB962C8B-B14F-4D97-AF65-F5344CB8AC3E}">
        <p14:creationId xmlns:p14="http://schemas.microsoft.com/office/powerpoint/2010/main" val="1788314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040269-7885-0F4F-B538-424C28B7090F}" type="slidenum">
              <a:rPr lang="en-US" smtClean="0"/>
              <a:t>7</a:t>
            </a:fld>
            <a:endParaRPr lang="en-US"/>
          </a:p>
        </p:txBody>
      </p:sp>
    </p:spTree>
    <p:extLst>
      <p:ext uri="{BB962C8B-B14F-4D97-AF65-F5344CB8AC3E}">
        <p14:creationId xmlns:p14="http://schemas.microsoft.com/office/powerpoint/2010/main" val="1159430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RNA polymerase as well as pg0121 and pg1258</a:t>
            </a:r>
          </a:p>
        </p:txBody>
      </p:sp>
      <p:sp>
        <p:nvSpPr>
          <p:cNvPr id="4" name="Slide Number Placeholder 3"/>
          <p:cNvSpPr>
            <a:spLocks noGrp="1"/>
          </p:cNvSpPr>
          <p:nvPr>
            <p:ph type="sldNum" sz="quarter" idx="5"/>
          </p:nvPr>
        </p:nvSpPr>
        <p:spPr/>
        <p:txBody>
          <a:bodyPr/>
          <a:lstStyle/>
          <a:p>
            <a:fld id="{0B040269-7885-0F4F-B538-424C28B7090F}" type="slidenum">
              <a:rPr lang="en-US" smtClean="0"/>
              <a:t>20</a:t>
            </a:fld>
            <a:endParaRPr lang="en-US"/>
          </a:p>
        </p:txBody>
      </p:sp>
    </p:spTree>
    <p:extLst>
      <p:ext uri="{BB962C8B-B14F-4D97-AF65-F5344CB8AC3E}">
        <p14:creationId xmlns:p14="http://schemas.microsoft.com/office/powerpoint/2010/main" val="4055490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 want to thank everyone in the Ramsey lab for their support especially Kathryn. We have fantastic collaborators at URI and Duke whom I want to thank, and then our funding sources, and I will happily take any questions.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sz="1200" dirty="0"/>
              <a:t>Notes:</a:t>
            </a:r>
            <a:endParaRPr dirty="0"/>
          </a:p>
          <a:p>
            <a:pPr marL="0" lvl="0" indent="0" algn="l" rtl="0">
              <a:lnSpc>
                <a:spcPct val="100000"/>
              </a:lnSpc>
              <a:spcBef>
                <a:spcPts val="0"/>
              </a:spcBef>
              <a:spcAft>
                <a:spcPts val="0"/>
              </a:spcAft>
              <a:buSzPts val="1400"/>
              <a:buNone/>
            </a:pPr>
            <a:r>
              <a:rPr lang="en-US" sz="1200" dirty="0"/>
              <a:t>Motility and biofilm – bacillus subtilis</a:t>
            </a:r>
            <a:endParaRPr dirty="0"/>
          </a:p>
          <a:p>
            <a:pPr marL="0" lvl="0" indent="0" algn="l" rtl="0">
              <a:lnSpc>
                <a:spcPct val="100000"/>
              </a:lnSpc>
              <a:spcBef>
                <a:spcPts val="0"/>
              </a:spcBef>
              <a:spcAft>
                <a:spcPts val="0"/>
              </a:spcAft>
              <a:buSzPts val="1400"/>
              <a:buNone/>
            </a:pPr>
            <a:r>
              <a:rPr lang="en-US" sz="1200" dirty="0"/>
              <a:t>Acid stress resistance – listeria monocytogenes</a:t>
            </a:r>
            <a:endParaRPr dirty="0"/>
          </a:p>
          <a:p>
            <a:pPr marL="0" lvl="0" indent="0" algn="l" rtl="0">
              <a:lnSpc>
                <a:spcPct val="100000"/>
              </a:lnSpc>
              <a:spcBef>
                <a:spcPts val="0"/>
              </a:spcBef>
              <a:spcAft>
                <a:spcPts val="0"/>
              </a:spcAft>
              <a:buSzPts val="1400"/>
              <a:buNone/>
            </a:pPr>
            <a:r>
              <a:rPr lang="en-US" sz="1200" dirty="0"/>
              <a:t>Antibiotic resistance – staph aureus</a:t>
            </a:r>
            <a:endParaRPr dirty="0"/>
          </a:p>
          <a:p>
            <a:pPr marL="0" lvl="0" indent="0" algn="l" rtl="0">
              <a:lnSpc>
                <a:spcPct val="100000"/>
              </a:lnSpc>
              <a:spcBef>
                <a:spcPts val="0"/>
              </a:spcBef>
              <a:spcAft>
                <a:spcPts val="0"/>
              </a:spcAft>
              <a:buSzPts val="1400"/>
              <a:buNone/>
            </a:pPr>
            <a:r>
              <a:rPr lang="en-US" sz="1200" dirty="0"/>
              <a:t>Virulence – </a:t>
            </a:r>
            <a:r>
              <a:rPr lang="en-US" sz="1200" dirty="0" err="1"/>
              <a:t>burkholderia</a:t>
            </a:r>
            <a:r>
              <a:rPr lang="en-US" sz="1200" dirty="0"/>
              <a:t> </a:t>
            </a:r>
            <a:r>
              <a:rPr lang="en-US" sz="1200" dirty="0" err="1"/>
              <a:t>pseudomallei</a:t>
            </a:r>
            <a:r>
              <a:rPr lang="en-US" sz="1200" dirty="0"/>
              <a:t> and </a:t>
            </a:r>
            <a:r>
              <a:rPr lang="en-US" sz="1200" dirty="0" err="1"/>
              <a:t>francisella</a:t>
            </a:r>
            <a:r>
              <a:rPr lang="en-US" sz="1200" dirty="0"/>
              <a:t> in this work</a:t>
            </a:r>
            <a:endParaRPr dirty="0"/>
          </a:p>
          <a:p>
            <a:pPr marL="0" lvl="0" indent="0" algn="l" rtl="0">
              <a:lnSpc>
                <a:spcPct val="100000"/>
              </a:lnSpc>
              <a:spcBef>
                <a:spcPts val="0"/>
              </a:spcBef>
              <a:spcAft>
                <a:spcPts val="0"/>
              </a:spcAft>
              <a:buSzPts val="1400"/>
              <a:buNone/>
            </a:pPr>
            <a:r>
              <a:rPr lang="en-US" sz="1200" dirty="0"/>
              <a:t>Phage paper – Mizuno et al. 2019, Chen 2022</a:t>
            </a:r>
            <a:endParaRPr dirty="0"/>
          </a:p>
          <a:p>
            <a:pPr marL="0" lvl="0" indent="0" algn="l" rtl="0">
              <a:lnSpc>
                <a:spcPct val="100000"/>
              </a:lnSpc>
              <a:spcBef>
                <a:spcPts val="0"/>
              </a:spcBef>
              <a:spcAft>
                <a:spcPts val="0"/>
              </a:spcAft>
              <a:buSzPts val="1400"/>
              <a:buNone/>
            </a:pPr>
            <a:r>
              <a:rPr lang="en-US" sz="1200" dirty="0" err="1"/>
              <a:t>Bacteriodetes</a:t>
            </a:r>
            <a:r>
              <a:rPr lang="en-US" sz="1200" dirty="0"/>
              <a:t> – Jha et al 2020 – probably autoregulating its own expression because </a:t>
            </a:r>
            <a:r>
              <a:rPr lang="en-US" sz="1200" dirty="0" err="1"/>
              <a:t>rpsU</a:t>
            </a:r>
            <a:r>
              <a:rPr lang="en-US" sz="1200" dirty="0"/>
              <a:t> is one of the few genes with a strong SD</a:t>
            </a:r>
            <a:endParaRPr dirty="0"/>
          </a:p>
          <a:p>
            <a:pPr marL="0" lvl="0" indent="0" algn="l" rtl="0">
              <a:lnSpc>
                <a:spcPct val="100000"/>
              </a:lnSpc>
              <a:spcBef>
                <a:spcPts val="0"/>
              </a:spcBef>
              <a:spcAft>
                <a:spcPts val="0"/>
              </a:spcAft>
              <a:buSzPts val="1400"/>
              <a:buNone/>
            </a:pPr>
            <a:endParaRPr dirty="0"/>
          </a:p>
        </p:txBody>
      </p:sp>
      <p:sp>
        <p:nvSpPr>
          <p:cNvPr id="318" name="Google Shape;31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component of membrane in gram negative bacteria</a:t>
            </a:r>
          </a:p>
          <a:p>
            <a:r>
              <a:rPr lang="en-US" dirty="0"/>
              <a:t>Permeability barrier</a:t>
            </a:r>
          </a:p>
          <a:p>
            <a:r>
              <a:rPr lang="en-US" dirty="0"/>
              <a:t>Lipid A is biologically active region that interacts with toll-like receptors 2 and 4</a:t>
            </a:r>
          </a:p>
          <a:p>
            <a:r>
              <a:rPr lang="en-US" dirty="0"/>
              <a:t>Interferes with leukocytes around bacteria</a:t>
            </a:r>
          </a:p>
          <a:p>
            <a:endParaRPr lang="en-US" dirty="0"/>
          </a:p>
        </p:txBody>
      </p:sp>
      <p:sp>
        <p:nvSpPr>
          <p:cNvPr id="4" name="Slide Number Placeholder 3"/>
          <p:cNvSpPr>
            <a:spLocks noGrp="1"/>
          </p:cNvSpPr>
          <p:nvPr>
            <p:ph type="sldNum" sz="quarter" idx="5"/>
          </p:nvPr>
        </p:nvSpPr>
        <p:spPr/>
        <p:txBody>
          <a:bodyPr/>
          <a:lstStyle/>
          <a:p>
            <a:fld id="{0B040269-7885-0F4F-B538-424C28B7090F}" type="slidenum">
              <a:rPr lang="en-US" smtClean="0"/>
              <a:t>8</a:t>
            </a:fld>
            <a:endParaRPr lang="en-US"/>
          </a:p>
        </p:txBody>
      </p:sp>
    </p:spTree>
    <p:extLst>
      <p:ext uri="{BB962C8B-B14F-4D97-AF65-F5344CB8AC3E}">
        <p14:creationId xmlns:p14="http://schemas.microsoft.com/office/powerpoint/2010/main" val="645068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Protects bacteria from host immune defense</a:t>
            </a:r>
          </a:p>
          <a:p>
            <a:r>
              <a:rPr lang="en-US" dirty="0"/>
              <a:t>Masks cell surface and reduces access to cell</a:t>
            </a:r>
          </a:p>
          <a:p>
            <a:r>
              <a:rPr lang="en-US" dirty="0"/>
              <a:t>Increased encapsulation means decreased autoagglutination, more hydrophilic, increased resistance to phagocytosis and serum</a:t>
            </a:r>
          </a:p>
          <a:p>
            <a:r>
              <a:rPr lang="en-US" dirty="0"/>
              <a:t>Adherence allows resistance to flow of saliva</a:t>
            </a:r>
          </a:p>
        </p:txBody>
      </p:sp>
      <p:sp>
        <p:nvSpPr>
          <p:cNvPr id="4" name="Slide Number Placeholder 3"/>
          <p:cNvSpPr>
            <a:spLocks noGrp="1"/>
          </p:cNvSpPr>
          <p:nvPr>
            <p:ph type="sldNum" sz="quarter" idx="5"/>
          </p:nvPr>
        </p:nvSpPr>
        <p:spPr/>
        <p:txBody>
          <a:bodyPr/>
          <a:lstStyle/>
          <a:p>
            <a:fld id="{0B040269-7885-0F4F-B538-424C28B7090F}" type="slidenum">
              <a:rPr lang="en-US" smtClean="0"/>
              <a:t>9</a:t>
            </a:fld>
            <a:endParaRPr lang="en-US"/>
          </a:p>
        </p:txBody>
      </p:sp>
    </p:spTree>
    <p:extLst>
      <p:ext uri="{BB962C8B-B14F-4D97-AF65-F5344CB8AC3E}">
        <p14:creationId xmlns:p14="http://schemas.microsoft.com/office/powerpoint/2010/main" val="886384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aligns with earlier studies that show purified capsule elicits chemokine product from phagocytic cells</a:t>
            </a:r>
          </a:p>
        </p:txBody>
      </p:sp>
      <p:sp>
        <p:nvSpPr>
          <p:cNvPr id="4" name="Slide Number Placeholder 3"/>
          <p:cNvSpPr>
            <a:spLocks noGrp="1"/>
          </p:cNvSpPr>
          <p:nvPr>
            <p:ph type="sldNum" sz="quarter" idx="5"/>
          </p:nvPr>
        </p:nvSpPr>
        <p:spPr/>
        <p:txBody>
          <a:bodyPr/>
          <a:lstStyle/>
          <a:p>
            <a:fld id="{0B040269-7885-0F4F-B538-424C28B7090F}" type="slidenum">
              <a:rPr lang="en-US" smtClean="0"/>
              <a:t>10</a:t>
            </a:fld>
            <a:endParaRPr lang="en-US"/>
          </a:p>
        </p:txBody>
      </p:sp>
    </p:spTree>
    <p:extLst>
      <p:ext uri="{BB962C8B-B14F-4D97-AF65-F5344CB8AC3E}">
        <p14:creationId xmlns:p14="http://schemas.microsoft.com/office/powerpoint/2010/main" val="592932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DNABII proteins usually critical for regulation of cell metabolism, response to environmental changes, controlling transition to/from quiescent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Sphingolipids important for signal transduction</a:t>
            </a:r>
          </a:p>
          <a:p>
            <a:endParaRPr lang="en-US" dirty="0"/>
          </a:p>
        </p:txBody>
      </p:sp>
      <p:sp>
        <p:nvSpPr>
          <p:cNvPr id="4" name="Slide Number Placeholder 3"/>
          <p:cNvSpPr>
            <a:spLocks noGrp="1"/>
          </p:cNvSpPr>
          <p:nvPr>
            <p:ph type="sldNum" sz="quarter" idx="5"/>
          </p:nvPr>
        </p:nvSpPr>
        <p:spPr/>
        <p:txBody>
          <a:bodyPr/>
          <a:lstStyle/>
          <a:p>
            <a:fld id="{0B040269-7885-0F4F-B538-424C28B7090F}" type="slidenum">
              <a:rPr lang="en-US" smtClean="0"/>
              <a:t>11</a:t>
            </a:fld>
            <a:endParaRPr lang="en-US"/>
          </a:p>
        </p:txBody>
      </p:sp>
    </p:spTree>
    <p:extLst>
      <p:ext uri="{BB962C8B-B14F-4D97-AF65-F5344CB8AC3E}">
        <p14:creationId xmlns:p14="http://schemas.microsoft.com/office/powerpoint/2010/main" val="2228366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region of K-antigen capsule locus is predicted to encode 16 open reading frames (PG0104 to PG0121). The position of the predicted hairpin structure created by base pairing of the 77-bp inverted repeat is indicated. The number of base pairs on either side of the hairpin and those contained within the loop are indicated. Promoter regions are identified with black arrows, and the black line at the bottom of the figure represents the large 19.4-kb operon transcript, PG0104-PG0121, which encodes the 77 </a:t>
            </a:r>
            <a:r>
              <a:rPr lang="en-US" dirty="0" err="1"/>
              <a:t>bpIR</a:t>
            </a:r>
            <a:r>
              <a:rPr lang="en-US" dirty="0"/>
              <a:t> element (shown as a stem-loop) near the 5′ end of the transcript. (</a:t>
            </a:r>
          </a:p>
        </p:txBody>
      </p:sp>
      <p:sp>
        <p:nvSpPr>
          <p:cNvPr id="4" name="Slide Number Placeholder 3"/>
          <p:cNvSpPr>
            <a:spLocks noGrp="1"/>
          </p:cNvSpPr>
          <p:nvPr>
            <p:ph type="sldNum" sz="quarter" idx="5"/>
          </p:nvPr>
        </p:nvSpPr>
        <p:spPr/>
        <p:txBody>
          <a:bodyPr/>
          <a:lstStyle/>
          <a:p>
            <a:fld id="{0B040269-7885-0F4F-B538-424C28B7090F}" type="slidenum">
              <a:rPr lang="en-US" smtClean="0"/>
              <a:t>12</a:t>
            </a:fld>
            <a:endParaRPr lang="en-US"/>
          </a:p>
        </p:txBody>
      </p:sp>
    </p:spTree>
    <p:extLst>
      <p:ext uri="{BB962C8B-B14F-4D97-AF65-F5344CB8AC3E}">
        <p14:creationId xmlns:p14="http://schemas.microsoft.com/office/powerpoint/2010/main" val="3849088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 and IHF are two forms of DNABII </a:t>
            </a:r>
            <a:r>
              <a:rPr lang="en-US" dirty="0" err="1"/>
              <a:t>faily</a:t>
            </a:r>
            <a:r>
              <a:rPr lang="en-US" dirty="0"/>
              <a:t> of proteins. HU condenses DNA like histones do. HU promoter structure highly conserved, Individual subunits dimerize and have a conserved hydrophobic core with protruding antiparallel beta ribbon sheets (which are the things that make contact with the DNA). Typical functions include gene regulation, maintenance of DNA topology, and replication initiation. </a:t>
            </a:r>
          </a:p>
          <a:p>
            <a:r>
              <a:rPr lang="en-US" dirty="0"/>
              <a:t>IHF affects transcription. Binds to specific sequence</a:t>
            </a:r>
          </a:p>
          <a:p>
            <a:r>
              <a:rPr lang="en-US" dirty="0"/>
              <a:t>HU also stimulates transcription, translation, and binds similar DNA and RNA structures</a:t>
            </a:r>
          </a:p>
          <a:p>
            <a:endParaRPr lang="en-US" dirty="0"/>
          </a:p>
          <a:p>
            <a:r>
              <a:rPr lang="en-US" dirty="0"/>
              <a:t>Form heterodimers in vitro </a:t>
            </a:r>
          </a:p>
          <a:p>
            <a:r>
              <a:rPr lang="en-US" dirty="0"/>
              <a:t>HU is nucleoid associated protein as it is highly conserved, condensed DNA like histones do, and the beta ribbon that are antiparallel makes initial contact with the DNA. Binds DNA in sequence independent fashion. Stimulates transcription, translation, and binds to similar structures in DNA and RNA</a:t>
            </a:r>
          </a:p>
          <a:p>
            <a:endParaRPr lang="en-US" dirty="0"/>
          </a:p>
          <a:p>
            <a:r>
              <a:rPr lang="en-US" dirty="0"/>
              <a:t>IHF affects transcription through site specific </a:t>
            </a:r>
            <a:r>
              <a:rPr lang="en-US" dirty="0" err="1"/>
              <a:t>supercoliong</a:t>
            </a:r>
            <a:r>
              <a:rPr lang="en-US" dirty="0"/>
              <a:t>. W is A or T. N is any nucleotide. R is a purine</a:t>
            </a:r>
          </a:p>
          <a:p>
            <a:endParaRPr lang="en-US" dirty="0"/>
          </a:p>
          <a:p>
            <a:r>
              <a:rPr lang="en-US" dirty="0"/>
              <a:t>These two dimers react by cross-linking</a:t>
            </a:r>
          </a:p>
        </p:txBody>
      </p:sp>
      <p:sp>
        <p:nvSpPr>
          <p:cNvPr id="4" name="Slide Number Placeholder 3"/>
          <p:cNvSpPr>
            <a:spLocks noGrp="1"/>
          </p:cNvSpPr>
          <p:nvPr>
            <p:ph type="sldNum" sz="quarter" idx="5"/>
          </p:nvPr>
        </p:nvSpPr>
        <p:spPr/>
        <p:txBody>
          <a:bodyPr/>
          <a:lstStyle/>
          <a:p>
            <a:fld id="{0B040269-7885-0F4F-B538-424C28B7090F}" type="slidenum">
              <a:rPr lang="en-US" smtClean="0"/>
              <a:t>13</a:t>
            </a:fld>
            <a:endParaRPr lang="en-US"/>
          </a:p>
        </p:txBody>
      </p:sp>
    </p:spTree>
    <p:extLst>
      <p:ext uri="{BB962C8B-B14F-4D97-AF65-F5344CB8AC3E}">
        <p14:creationId xmlns:p14="http://schemas.microsoft.com/office/powerpoint/2010/main" val="1252523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asSuGR</a:t>
            </a:r>
            <a:r>
              <a:rPr lang="en-US" dirty="0"/>
              <a:t> is cis and trans acting molecule that controls changes in cell surface properties by coordinating expression levels of genes involved in synthesis of surface glycans and SLs and thus plays a fundamental role in modulating Pg virulence. </a:t>
            </a:r>
          </a:p>
          <a:p>
            <a:endParaRPr lang="en-US" dirty="0"/>
          </a:p>
        </p:txBody>
      </p:sp>
      <p:sp>
        <p:nvSpPr>
          <p:cNvPr id="4" name="Slide Number Placeholder 3"/>
          <p:cNvSpPr>
            <a:spLocks noGrp="1"/>
          </p:cNvSpPr>
          <p:nvPr>
            <p:ph type="sldNum" sz="quarter" idx="5"/>
          </p:nvPr>
        </p:nvSpPr>
        <p:spPr/>
        <p:txBody>
          <a:bodyPr/>
          <a:lstStyle/>
          <a:p>
            <a:fld id="{0B040269-7885-0F4F-B538-424C28B7090F}" type="slidenum">
              <a:rPr lang="en-US" smtClean="0"/>
              <a:t>16</a:t>
            </a:fld>
            <a:endParaRPr lang="en-US"/>
          </a:p>
        </p:txBody>
      </p:sp>
    </p:spTree>
    <p:extLst>
      <p:ext uri="{BB962C8B-B14F-4D97-AF65-F5344CB8AC3E}">
        <p14:creationId xmlns:p14="http://schemas.microsoft.com/office/powerpoint/2010/main" val="893954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they competing for the same or different sites? </a:t>
            </a:r>
          </a:p>
          <a:p>
            <a:endParaRPr lang="en-US" dirty="0"/>
          </a:p>
          <a:p>
            <a:r>
              <a:rPr lang="en-US" dirty="0"/>
              <a:t>Chip-Seq maps in vitro association sites of DNABII proteins encoded by PG0121 and PG1258. study interactions of these proteins with entire genome. Finds the binding sites of chromosomal locations where </a:t>
            </a:r>
            <a:r>
              <a:rPr lang="en-US" dirty="0" err="1"/>
              <a:t>regulatoru</a:t>
            </a:r>
            <a:r>
              <a:rPr lang="en-US" dirty="0"/>
              <a:t> proteins are found</a:t>
            </a:r>
          </a:p>
        </p:txBody>
      </p:sp>
      <p:sp>
        <p:nvSpPr>
          <p:cNvPr id="4" name="Slide Number Placeholder 3"/>
          <p:cNvSpPr>
            <a:spLocks noGrp="1"/>
          </p:cNvSpPr>
          <p:nvPr>
            <p:ph type="sldNum" sz="quarter" idx="5"/>
          </p:nvPr>
        </p:nvSpPr>
        <p:spPr/>
        <p:txBody>
          <a:bodyPr/>
          <a:lstStyle/>
          <a:p>
            <a:fld id="{0B040269-7885-0F4F-B538-424C28B7090F}" type="slidenum">
              <a:rPr lang="en-US" smtClean="0"/>
              <a:t>17</a:t>
            </a:fld>
            <a:endParaRPr lang="en-US"/>
          </a:p>
        </p:txBody>
      </p:sp>
    </p:spTree>
    <p:extLst>
      <p:ext uri="{BB962C8B-B14F-4D97-AF65-F5344CB8AC3E}">
        <p14:creationId xmlns:p14="http://schemas.microsoft.com/office/powerpoint/2010/main" val="106297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06320-15D4-84C1-088B-5BDE121114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05E0E9-BB17-FC25-60FF-780DECB3A8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F57E21-2895-E441-D091-4F8AADD1AD47}"/>
              </a:ext>
            </a:extLst>
          </p:cNvPr>
          <p:cNvSpPr>
            <a:spLocks noGrp="1"/>
          </p:cNvSpPr>
          <p:nvPr>
            <p:ph type="dt" sz="half" idx="10"/>
          </p:nvPr>
        </p:nvSpPr>
        <p:spPr/>
        <p:txBody>
          <a:bodyPr/>
          <a:lstStyle/>
          <a:p>
            <a:fld id="{F8548933-D715-B245-AE78-B338C03712CB}" type="datetimeFigureOut">
              <a:rPr lang="en-US" smtClean="0"/>
              <a:t>7/15/24</a:t>
            </a:fld>
            <a:endParaRPr lang="en-US"/>
          </a:p>
        </p:txBody>
      </p:sp>
      <p:sp>
        <p:nvSpPr>
          <p:cNvPr id="5" name="Footer Placeholder 4">
            <a:extLst>
              <a:ext uri="{FF2B5EF4-FFF2-40B4-BE49-F238E27FC236}">
                <a16:creationId xmlns:a16="http://schemas.microsoft.com/office/drawing/2014/main" id="{E3228F2C-028E-44D7-E948-0BCAC7AF0B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675183-F951-D417-BC19-AC11C8F386EB}"/>
              </a:ext>
            </a:extLst>
          </p:cNvPr>
          <p:cNvSpPr>
            <a:spLocks noGrp="1"/>
          </p:cNvSpPr>
          <p:nvPr>
            <p:ph type="sldNum" sz="quarter" idx="12"/>
          </p:nvPr>
        </p:nvSpPr>
        <p:spPr/>
        <p:txBody>
          <a:bodyPr/>
          <a:lstStyle/>
          <a:p>
            <a:fld id="{2F50F669-9FED-B949-AA7A-B7EB9A58F2A3}" type="slidenum">
              <a:rPr lang="en-US" smtClean="0"/>
              <a:t>‹#›</a:t>
            </a:fld>
            <a:endParaRPr lang="en-US"/>
          </a:p>
        </p:txBody>
      </p:sp>
    </p:spTree>
    <p:extLst>
      <p:ext uri="{BB962C8B-B14F-4D97-AF65-F5344CB8AC3E}">
        <p14:creationId xmlns:p14="http://schemas.microsoft.com/office/powerpoint/2010/main" val="10957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C1ED-322A-AD18-7BDA-9E357A3C0D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129267-3D9A-EB1B-1BE9-ED5B30AA2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49E21-6E46-F77B-4C02-14BDFB37B8AF}"/>
              </a:ext>
            </a:extLst>
          </p:cNvPr>
          <p:cNvSpPr>
            <a:spLocks noGrp="1"/>
          </p:cNvSpPr>
          <p:nvPr>
            <p:ph type="dt" sz="half" idx="10"/>
          </p:nvPr>
        </p:nvSpPr>
        <p:spPr/>
        <p:txBody>
          <a:bodyPr/>
          <a:lstStyle/>
          <a:p>
            <a:fld id="{F8548933-D715-B245-AE78-B338C03712CB}" type="datetimeFigureOut">
              <a:rPr lang="en-US" smtClean="0"/>
              <a:t>7/15/24</a:t>
            </a:fld>
            <a:endParaRPr lang="en-US"/>
          </a:p>
        </p:txBody>
      </p:sp>
      <p:sp>
        <p:nvSpPr>
          <p:cNvPr id="5" name="Footer Placeholder 4">
            <a:extLst>
              <a:ext uri="{FF2B5EF4-FFF2-40B4-BE49-F238E27FC236}">
                <a16:creationId xmlns:a16="http://schemas.microsoft.com/office/drawing/2014/main" id="{F7DA5FE1-A914-6313-88BF-6AC6D1E0E5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96EB6-411E-1149-E624-4E0704EBB314}"/>
              </a:ext>
            </a:extLst>
          </p:cNvPr>
          <p:cNvSpPr>
            <a:spLocks noGrp="1"/>
          </p:cNvSpPr>
          <p:nvPr>
            <p:ph type="sldNum" sz="quarter" idx="12"/>
          </p:nvPr>
        </p:nvSpPr>
        <p:spPr/>
        <p:txBody>
          <a:bodyPr/>
          <a:lstStyle/>
          <a:p>
            <a:fld id="{2F50F669-9FED-B949-AA7A-B7EB9A58F2A3}" type="slidenum">
              <a:rPr lang="en-US" smtClean="0"/>
              <a:t>‹#›</a:t>
            </a:fld>
            <a:endParaRPr lang="en-US"/>
          </a:p>
        </p:txBody>
      </p:sp>
    </p:spTree>
    <p:extLst>
      <p:ext uri="{BB962C8B-B14F-4D97-AF65-F5344CB8AC3E}">
        <p14:creationId xmlns:p14="http://schemas.microsoft.com/office/powerpoint/2010/main" val="3854420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2CE893-9B76-3167-D2D8-6ED042F6C6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965F48-34DB-A107-87E5-927ACF964D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3CB547-D0C6-2DC2-D1DE-A77D52617FEC}"/>
              </a:ext>
            </a:extLst>
          </p:cNvPr>
          <p:cNvSpPr>
            <a:spLocks noGrp="1"/>
          </p:cNvSpPr>
          <p:nvPr>
            <p:ph type="dt" sz="half" idx="10"/>
          </p:nvPr>
        </p:nvSpPr>
        <p:spPr/>
        <p:txBody>
          <a:bodyPr/>
          <a:lstStyle/>
          <a:p>
            <a:fld id="{F8548933-D715-B245-AE78-B338C03712CB}" type="datetimeFigureOut">
              <a:rPr lang="en-US" smtClean="0"/>
              <a:t>7/15/24</a:t>
            </a:fld>
            <a:endParaRPr lang="en-US"/>
          </a:p>
        </p:txBody>
      </p:sp>
      <p:sp>
        <p:nvSpPr>
          <p:cNvPr id="5" name="Footer Placeholder 4">
            <a:extLst>
              <a:ext uri="{FF2B5EF4-FFF2-40B4-BE49-F238E27FC236}">
                <a16:creationId xmlns:a16="http://schemas.microsoft.com/office/drawing/2014/main" id="{A4CC407C-161A-9917-CD17-896B753638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73992-C255-3B6D-5936-FE27FFB36F7C}"/>
              </a:ext>
            </a:extLst>
          </p:cNvPr>
          <p:cNvSpPr>
            <a:spLocks noGrp="1"/>
          </p:cNvSpPr>
          <p:nvPr>
            <p:ph type="sldNum" sz="quarter" idx="12"/>
          </p:nvPr>
        </p:nvSpPr>
        <p:spPr/>
        <p:txBody>
          <a:bodyPr/>
          <a:lstStyle/>
          <a:p>
            <a:fld id="{2F50F669-9FED-B949-AA7A-B7EB9A58F2A3}" type="slidenum">
              <a:rPr lang="en-US" smtClean="0"/>
              <a:t>‹#›</a:t>
            </a:fld>
            <a:endParaRPr lang="en-US"/>
          </a:p>
        </p:txBody>
      </p:sp>
    </p:spTree>
    <p:extLst>
      <p:ext uri="{BB962C8B-B14F-4D97-AF65-F5344CB8AC3E}">
        <p14:creationId xmlns:p14="http://schemas.microsoft.com/office/powerpoint/2010/main" val="2433924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Shape 19"/>
        <p:cNvGrpSpPr/>
        <p:nvPr/>
      </p:nvGrpSpPr>
      <p:grpSpPr>
        <a:xfrm>
          <a:off x="0" y="0"/>
          <a:ext cx="0" cy="0"/>
          <a:chOff x="0" y="0"/>
          <a:chExt cx="0" cy="0"/>
        </a:xfrm>
      </p:grpSpPr>
      <p:cxnSp>
        <p:nvCxnSpPr>
          <p:cNvPr id="22" name="Google Shape;22;p27"/>
          <p:cNvCxnSpPr>
            <a:cxnSpLocks/>
          </p:cNvCxnSpPr>
          <p:nvPr/>
        </p:nvCxnSpPr>
        <p:spPr>
          <a:xfrm>
            <a:off x="190702" y="824002"/>
            <a:ext cx="11772898" cy="0"/>
          </a:xfrm>
          <a:prstGeom prst="straightConnector1">
            <a:avLst/>
          </a:prstGeom>
          <a:noFill/>
          <a:ln w="31750" cap="flat" cmpd="sng">
            <a:solidFill>
              <a:srgbClr val="9C2706"/>
            </a:solidFill>
            <a:prstDash val="solid"/>
            <a:round/>
            <a:headEnd type="none" w="sm" len="sm"/>
            <a:tailEnd type="none" w="sm" len="sm"/>
          </a:ln>
        </p:spPr>
      </p:cxnSp>
      <p:sp>
        <p:nvSpPr>
          <p:cNvPr id="3" name="Google Shape;12;p25">
            <a:extLst>
              <a:ext uri="{FF2B5EF4-FFF2-40B4-BE49-F238E27FC236}">
                <a16:creationId xmlns:a16="http://schemas.microsoft.com/office/drawing/2014/main" id="{17B252D0-4892-25E5-CA6B-05D77F5E201E}"/>
              </a:ext>
            </a:extLst>
          </p:cNvPr>
          <p:cNvSpPr txBox="1">
            <a:spLocks noGrp="1"/>
          </p:cNvSpPr>
          <p:nvPr>
            <p:ph type="title"/>
          </p:nvPr>
        </p:nvSpPr>
        <p:spPr>
          <a:xfrm>
            <a:off x="190702" y="239457"/>
            <a:ext cx="11810596" cy="71692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200"/>
              <a:buFont typeface="Helvetica Neue"/>
              <a:buNone/>
              <a:defRPr sz="3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4" name="Google Shape;13;p25">
            <a:extLst>
              <a:ext uri="{FF2B5EF4-FFF2-40B4-BE49-F238E27FC236}">
                <a16:creationId xmlns:a16="http://schemas.microsoft.com/office/drawing/2014/main" id="{43006A3B-4370-B914-A4F1-8BE1C5815CB2}"/>
              </a:ext>
            </a:extLst>
          </p:cNvPr>
          <p:cNvSpPr txBox="1">
            <a:spLocks noGrp="1"/>
          </p:cNvSpPr>
          <p:nvPr>
            <p:ph idx="1"/>
          </p:nvPr>
        </p:nvSpPr>
        <p:spPr>
          <a:xfrm>
            <a:off x="190702" y="956382"/>
            <a:ext cx="11810596" cy="5358485"/>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Helvetica Neue"/>
                <a:ea typeface="Helvetica Neue"/>
                <a:cs typeface="Helvetica Neue"/>
                <a:sym typeface="Helvetica Neue"/>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Helvetica Neue"/>
                <a:ea typeface="Helvetica Neue"/>
                <a:cs typeface="Helvetica Neue"/>
                <a:sym typeface="Helvetica Neue"/>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Helvetica Neue"/>
                <a:ea typeface="Helvetica Neue"/>
                <a:cs typeface="Helvetica Neue"/>
                <a:sym typeface="Helvetica Neue"/>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dirty="0"/>
          </a:p>
        </p:txBody>
      </p:sp>
    </p:spTree>
    <p:extLst>
      <p:ext uri="{BB962C8B-B14F-4D97-AF65-F5344CB8AC3E}">
        <p14:creationId xmlns:p14="http://schemas.microsoft.com/office/powerpoint/2010/main" val="395127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DDB64-EE07-D114-6A49-3B62527F82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8B3D0F-2712-1871-1A12-F3BEF1618F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942DA-BCC7-1308-7336-95C32AE02853}"/>
              </a:ext>
            </a:extLst>
          </p:cNvPr>
          <p:cNvSpPr>
            <a:spLocks noGrp="1"/>
          </p:cNvSpPr>
          <p:nvPr>
            <p:ph type="dt" sz="half" idx="10"/>
          </p:nvPr>
        </p:nvSpPr>
        <p:spPr/>
        <p:txBody>
          <a:bodyPr/>
          <a:lstStyle/>
          <a:p>
            <a:fld id="{F8548933-D715-B245-AE78-B338C03712CB}" type="datetimeFigureOut">
              <a:rPr lang="en-US" smtClean="0"/>
              <a:t>7/15/24</a:t>
            </a:fld>
            <a:endParaRPr lang="en-US"/>
          </a:p>
        </p:txBody>
      </p:sp>
      <p:sp>
        <p:nvSpPr>
          <p:cNvPr id="5" name="Footer Placeholder 4">
            <a:extLst>
              <a:ext uri="{FF2B5EF4-FFF2-40B4-BE49-F238E27FC236}">
                <a16:creationId xmlns:a16="http://schemas.microsoft.com/office/drawing/2014/main" id="{26C0B394-E10F-60FB-D37E-18B494741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4CAD69-B36B-269A-1503-44917EB8C8CD}"/>
              </a:ext>
            </a:extLst>
          </p:cNvPr>
          <p:cNvSpPr>
            <a:spLocks noGrp="1"/>
          </p:cNvSpPr>
          <p:nvPr>
            <p:ph type="sldNum" sz="quarter" idx="12"/>
          </p:nvPr>
        </p:nvSpPr>
        <p:spPr/>
        <p:txBody>
          <a:bodyPr/>
          <a:lstStyle/>
          <a:p>
            <a:fld id="{2F50F669-9FED-B949-AA7A-B7EB9A58F2A3}" type="slidenum">
              <a:rPr lang="en-US" smtClean="0"/>
              <a:t>‹#›</a:t>
            </a:fld>
            <a:endParaRPr lang="en-US"/>
          </a:p>
        </p:txBody>
      </p:sp>
    </p:spTree>
    <p:extLst>
      <p:ext uri="{BB962C8B-B14F-4D97-AF65-F5344CB8AC3E}">
        <p14:creationId xmlns:p14="http://schemas.microsoft.com/office/powerpoint/2010/main" val="3162667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738F2-00EC-DEB0-E79A-791DBF5295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5A5C0A-1954-5582-4073-892E8A9C169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F17C68-F118-1513-C66B-DDD4A083549A}"/>
              </a:ext>
            </a:extLst>
          </p:cNvPr>
          <p:cNvSpPr>
            <a:spLocks noGrp="1"/>
          </p:cNvSpPr>
          <p:nvPr>
            <p:ph type="dt" sz="half" idx="10"/>
          </p:nvPr>
        </p:nvSpPr>
        <p:spPr/>
        <p:txBody>
          <a:bodyPr/>
          <a:lstStyle/>
          <a:p>
            <a:fld id="{F8548933-D715-B245-AE78-B338C03712CB}" type="datetimeFigureOut">
              <a:rPr lang="en-US" smtClean="0"/>
              <a:t>7/15/24</a:t>
            </a:fld>
            <a:endParaRPr lang="en-US"/>
          </a:p>
        </p:txBody>
      </p:sp>
      <p:sp>
        <p:nvSpPr>
          <p:cNvPr id="5" name="Footer Placeholder 4">
            <a:extLst>
              <a:ext uri="{FF2B5EF4-FFF2-40B4-BE49-F238E27FC236}">
                <a16:creationId xmlns:a16="http://schemas.microsoft.com/office/drawing/2014/main" id="{EFC7B302-F1B9-4388-605D-BEFCC85C5C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C48E19-C13C-62CA-6BB4-6FDC654113D3}"/>
              </a:ext>
            </a:extLst>
          </p:cNvPr>
          <p:cNvSpPr>
            <a:spLocks noGrp="1"/>
          </p:cNvSpPr>
          <p:nvPr>
            <p:ph type="sldNum" sz="quarter" idx="12"/>
          </p:nvPr>
        </p:nvSpPr>
        <p:spPr/>
        <p:txBody>
          <a:bodyPr/>
          <a:lstStyle/>
          <a:p>
            <a:fld id="{2F50F669-9FED-B949-AA7A-B7EB9A58F2A3}" type="slidenum">
              <a:rPr lang="en-US" smtClean="0"/>
              <a:t>‹#›</a:t>
            </a:fld>
            <a:endParaRPr lang="en-US"/>
          </a:p>
        </p:txBody>
      </p:sp>
    </p:spTree>
    <p:extLst>
      <p:ext uri="{BB962C8B-B14F-4D97-AF65-F5344CB8AC3E}">
        <p14:creationId xmlns:p14="http://schemas.microsoft.com/office/powerpoint/2010/main" val="4255698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0197F-C3A7-995C-35E0-D85136BBFF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A1978B-F225-9356-9AF9-BDB4E1B921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E93C8B-5EE7-6B5A-9B14-2E76288CB7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C39B78-B825-F791-4AF3-AA26738B9174}"/>
              </a:ext>
            </a:extLst>
          </p:cNvPr>
          <p:cNvSpPr>
            <a:spLocks noGrp="1"/>
          </p:cNvSpPr>
          <p:nvPr>
            <p:ph type="dt" sz="half" idx="10"/>
          </p:nvPr>
        </p:nvSpPr>
        <p:spPr/>
        <p:txBody>
          <a:bodyPr/>
          <a:lstStyle/>
          <a:p>
            <a:fld id="{F8548933-D715-B245-AE78-B338C03712CB}" type="datetimeFigureOut">
              <a:rPr lang="en-US" smtClean="0"/>
              <a:t>7/15/24</a:t>
            </a:fld>
            <a:endParaRPr lang="en-US"/>
          </a:p>
        </p:txBody>
      </p:sp>
      <p:sp>
        <p:nvSpPr>
          <p:cNvPr id="6" name="Footer Placeholder 5">
            <a:extLst>
              <a:ext uri="{FF2B5EF4-FFF2-40B4-BE49-F238E27FC236}">
                <a16:creationId xmlns:a16="http://schemas.microsoft.com/office/drawing/2014/main" id="{11409A2F-0B24-3C95-50AC-F3CC18A44C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D335C3-CC7F-AF5D-6857-90A4CA8C25B8}"/>
              </a:ext>
            </a:extLst>
          </p:cNvPr>
          <p:cNvSpPr>
            <a:spLocks noGrp="1"/>
          </p:cNvSpPr>
          <p:nvPr>
            <p:ph type="sldNum" sz="quarter" idx="12"/>
          </p:nvPr>
        </p:nvSpPr>
        <p:spPr/>
        <p:txBody>
          <a:bodyPr/>
          <a:lstStyle/>
          <a:p>
            <a:fld id="{2F50F669-9FED-B949-AA7A-B7EB9A58F2A3}" type="slidenum">
              <a:rPr lang="en-US" smtClean="0"/>
              <a:t>‹#›</a:t>
            </a:fld>
            <a:endParaRPr lang="en-US"/>
          </a:p>
        </p:txBody>
      </p:sp>
    </p:spTree>
    <p:extLst>
      <p:ext uri="{BB962C8B-B14F-4D97-AF65-F5344CB8AC3E}">
        <p14:creationId xmlns:p14="http://schemas.microsoft.com/office/powerpoint/2010/main" val="28715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AEAC8-AFAA-DA2B-65E0-E7966350D8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AED72A-F4FC-2EBE-BEDF-D2D99F16D1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114FA5-5D45-CF55-7668-E7AFE298F5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724812-CE88-42C1-3D6E-C7A14FCE45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E75D00-3663-0FF2-1C7A-8EAAB80CE8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EB3833-CCAF-F88D-2E65-31DC922D2F74}"/>
              </a:ext>
            </a:extLst>
          </p:cNvPr>
          <p:cNvSpPr>
            <a:spLocks noGrp="1"/>
          </p:cNvSpPr>
          <p:nvPr>
            <p:ph type="dt" sz="half" idx="10"/>
          </p:nvPr>
        </p:nvSpPr>
        <p:spPr/>
        <p:txBody>
          <a:bodyPr/>
          <a:lstStyle/>
          <a:p>
            <a:fld id="{F8548933-D715-B245-AE78-B338C03712CB}" type="datetimeFigureOut">
              <a:rPr lang="en-US" smtClean="0"/>
              <a:t>7/15/24</a:t>
            </a:fld>
            <a:endParaRPr lang="en-US"/>
          </a:p>
        </p:txBody>
      </p:sp>
      <p:sp>
        <p:nvSpPr>
          <p:cNvPr id="8" name="Footer Placeholder 7">
            <a:extLst>
              <a:ext uri="{FF2B5EF4-FFF2-40B4-BE49-F238E27FC236}">
                <a16:creationId xmlns:a16="http://schemas.microsoft.com/office/drawing/2014/main" id="{038BE01B-EF1C-4BC0-3524-3D81AB9B68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CECC55-9153-D6AA-7B4F-45CF305BAA34}"/>
              </a:ext>
            </a:extLst>
          </p:cNvPr>
          <p:cNvSpPr>
            <a:spLocks noGrp="1"/>
          </p:cNvSpPr>
          <p:nvPr>
            <p:ph type="sldNum" sz="quarter" idx="12"/>
          </p:nvPr>
        </p:nvSpPr>
        <p:spPr/>
        <p:txBody>
          <a:bodyPr/>
          <a:lstStyle/>
          <a:p>
            <a:fld id="{2F50F669-9FED-B949-AA7A-B7EB9A58F2A3}" type="slidenum">
              <a:rPr lang="en-US" smtClean="0"/>
              <a:t>‹#›</a:t>
            </a:fld>
            <a:endParaRPr lang="en-US"/>
          </a:p>
        </p:txBody>
      </p:sp>
    </p:spTree>
    <p:extLst>
      <p:ext uri="{BB962C8B-B14F-4D97-AF65-F5344CB8AC3E}">
        <p14:creationId xmlns:p14="http://schemas.microsoft.com/office/powerpoint/2010/main" val="208728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736FA-56CD-F141-54CF-B48538286C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053D60-A53E-2AAA-6D2D-F991AF375688}"/>
              </a:ext>
            </a:extLst>
          </p:cNvPr>
          <p:cNvSpPr>
            <a:spLocks noGrp="1"/>
          </p:cNvSpPr>
          <p:nvPr>
            <p:ph type="dt" sz="half" idx="10"/>
          </p:nvPr>
        </p:nvSpPr>
        <p:spPr/>
        <p:txBody>
          <a:bodyPr/>
          <a:lstStyle/>
          <a:p>
            <a:fld id="{F8548933-D715-B245-AE78-B338C03712CB}" type="datetimeFigureOut">
              <a:rPr lang="en-US" smtClean="0"/>
              <a:t>7/15/24</a:t>
            </a:fld>
            <a:endParaRPr lang="en-US"/>
          </a:p>
        </p:txBody>
      </p:sp>
      <p:sp>
        <p:nvSpPr>
          <p:cNvPr id="4" name="Footer Placeholder 3">
            <a:extLst>
              <a:ext uri="{FF2B5EF4-FFF2-40B4-BE49-F238E27FC236}">
                <a16:creationId xmlns:a16="http://schemas.microsoft.com/office/drawing/2014/main" id="{83E0EE73-9FEC-440E-A83C-49651ACB84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3AB074-3DE4-C10E-CF0A-C6E7128A0CBA}"/>
              </a:ext>
            </a:extLst>
          </p:cNvPr>
          <p:cNvSpPr>
            <a:spLocks noGrp="1"/>
          </p:cNvSpPr>
          <p:nvPr>
            <p:ph type="sldNum" sz="quarter" idx="12"/>
          </p:nvPr>
        </p:nvSpPr>
        <p:spPr/>
        <p:txBody>
          <a:bodyPr/>
          <a:lstStyle/>
          <a:p>
            <a:fld id="{2F50F669-9FED-B949-AA7A-B7EB9A58F2A3}" type="slidenum">
              <a:rPr lang="en-US" smtClean="0"/>
              <a:t>‹#›</a:t>
            </a:fld>
            <a:endParaRPr lang="en-US"/>
          </a:p>
        </p:txBody>
      </p:sp>
    </p:spTree>
    <p:extLst>
      <p:ext uri="{BB962C8B-B14F-4D97-AF65-F5344CB8AC3E}">
        <p14:creationId xmlns:p14="http://schemas.microsoft.com/office/powerpoint/2010/main" val="1431958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9120D4-87F1-1A4D-148B-1E7D3013C1A7}"/>
              </a:ext>
            </a:extLst>
          </p:cNvPr>
          <p:cNvSpPr>
            <a:spLocks noGrp="1"/>
          </p:cNvSpPr>
          <p:nvPr>
            <p:ph type="dt" sz="half" idx="10"/>
          </p:nvPr>
        </p:nvSpPr>
        <p:spPr/>
        <p:txBody>
          <a:bodyPr/>
          <a:lstStyle/>
          <a:p>
            <a:fld id="{F8548933-D715-B245-AE78-B338C03712CB}" type="datetimeFigureOut">
              <a:rPr lang="en-US" smtClean="0"/>
              <a:t>7/15/24</a:t>
            </a:fld>
            <a:endParaRPr lang="en-US"/>
          </a:p>
        </p:txBody>
      </p:sp>
      <p:sp>
        <p:nvSpPr>
          <p:cNvPr id="3" name="Footer Placeholder 2">
            <a:extLst>
              <a:ext uri="{FF2B5EF4-FFF2-40B4-BE49-F238E27FC236}">
                <a16:creationId xmlns:a16="http://schemas.microsoft.com/office/drawing/2014/main" id="{F15EFE2D-15E0-C44D-7012-BB6FAC5598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D72A15-9BA5-10B2-F501-0EBA90BF03B4}"/>
              </a:ext>
            </a:extLst>
          </p:cNvPr>
          <p:cNvSpPr>
            <a:spLocks noGrp="1"/>
          </p:cNvSpPr>
          <p:nvPr>
            <p:ph type="sldNum" sz="quarter" idx="12"/>
          </p:nvPr>
        </p:nvSpPr>
        <p:spPr/>
        <p:txBody>
          <a:bodyPr/>
          <a:lstStyle/>
          <a:p>
            <a:fld id="{2F50F669-9FED-B949-AA7A-B7EB9A58F2A3}" type="slidenum">
              <a:rPr lang="en-US" smtClean="0"/>
              <a:t>‹#›</a:t>
            </a:fld>
            <a:endParaRPr lang="en-US"/>
          </a:p>
        </p:txBody>
      </p:sp>
    </p:spTree>
    <p:extLst>
      <p:ext uri="{BB962C8B-B14F-4D97-AF65-F5344CB8AC3E}">
        <p14:creationId xmlns:p14="http://schemas.microsoft.com/office/powerpoint/2010/main" val="894858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CB35-AA5D-281F-1D87-F92FBDCD9E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A240A9-1BD7-FADE-95DF-762195334A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4E82B5-961B-3238-4688-5D0EFB29DD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1104F4-1006-4013-410E-675AF9ABB6E5}"/>
              </a:ext>
            </a:extLst>
          </p:cNvPr>
          <p:cNvSpPr>
            <a:spLocks noGrp="1"/>
          </p:cNvSpPr>
          <p:nvPr>
            <p:ph type="dt" sz="half" idx="10"/>
          </p:nvPr>
        </p:nvSpPr>
        <p:spPr/>
        <p:txBody>
          <a:bodyPr/>
          <a:lstStyle/>
          <a:p>
            <a:fld id="{F8548933-D715-B245-AE78-B338C03712CB}" type="datetimeFigureOut">
              <a:rPr lang="en-US" smtClean="0"/>
              <a:t>7/15/24</a:t>
            </a:fld>
            <a:endParaRPr lang="en-US"/>
          </a:p>
        </p:txBody>
      </p:sp>
      <p:sp>
        <p:nvSpPr>
          <p:cNvPr id="6" name="Footer Placeholder 5">
            <a:extLst>
              <a:ext uri="{FF2B5EF4-FFF2-40B4-BE49-F238E27FC236}">
                <a16:creationId xmlns:a16="http://schemas.microsoft.com/office/drawing/2014/main" id="{686AE8C4-7461-3A77-BD25-600C32FF7D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F3EEB3-B27C-D5D1-FF3F-8C086A9BC531}"/>
              </a:ext>
            </a:extLst>
          </p:cNvPr>
          <p:cNvSpPr>
            <a:spLocks noGrp="1"/>
          </p:cNvSpPr>
          <p:nvPr>
            <p:ph type="sldNum" sz="quarter" idx="12"/>
          </p:nvPr>
        </p:nvSpPr>
        <p:spPr/>
        <p:txBody>
          <a:bodyPr/>
          <a:lstStyle/>
          <a:p>
            <a:fld id="{2F50F669-9FED-B949-AA7A-B7EB9A58F2A3}" type="slidenum">
              <a:rPr lang="en-US" smtClean="0"/>
              <a:t>‹#›</a:t>
            </a:fld>
            <a:endParaRPr lang="en-US"/>
          </a:p>
        </p:txBody>
      </p:sp>
    </p:spTree>
    <p:extLst>
      <p:ext uri="{BB962C8B-B14F-4D97-AF65-F5344CB8AC3E}">
        <p14:creationId xmlns:p14="http://schemas.microsoft.com/office/powerpoint/2010/main" val="456500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D2416-9F16-C7F6-8E4B-B67CF36767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9CC4B0-F94C-7A20-9DD9-F028919DC6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429622-170A-0173-39F7-2A32109A7D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45F217-BDAA-B13F-759C-E0B1DE18D49D}"/>
              </a:ext>
            </a:extLst>
          </p:cNvPr>
          <p:cNvSpPr>
            <a:spLocks noGrp="1"/>
          </p:cNvSpPr>
          <p:nvPr>
            <p:ph type="dt" sz="half" idx="10"/>
          </p:nvPr>
        </p:nvSpPr>
        <p:spPr/>
        <p:txBody>
          <a:bodyPr/>
          <a:lstStyle/>
          <a:p>
            <a:fld id="{F8548933-D715-B245-AE78-B338C03712CB}" type="datetimeFigureOut">
              <a:rPr lang="en-US" smtClean="0"/>
              <a:t>7/15/24</a:t>
            </a:fld>
            <a:endParaRPr lang="en-US"/>
          </a:p>
        </p:txBody>
      </p:sp>
      <p:sp>
        <p:nvSpPr>
          <p:cNvPr id="6" name="Footer Placeholder 5">
            <a:extLst>
              <a:ext uri="{FF2B5EF4-FFF2-40B4-BE49-F238E27FC236}">
                <a16:creationId xmlns:a16="http://schemas.microsoft.com/office/drawing/2014/main" id="{1F596CC1-5EE1-C25F-7ED7-5D224DE758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6496A8-A0CE-3437-05B3-2075F14AA97B}"/>
              </a:ext>
            </a:extLst>
          </p:cNvPr>
          <p:cNvSpPr>
            <a:spLocks noGrp="1"/>
          </p:cNvSpPr>
          <p:nvPr>
            <p:ph type="sldNum" sz="quarter" idx="12"/>
          </p:nvPr>
        </p:nvSpPr>
        <p:spPr/>
        <p:txBody>
          <a:bodyPr/>
          <a:lstStyle/>
          <a:p>
            <a:fld id="{2F50F669-9FED-B949-AA7A-B7EB9A58F2A3}" type="slidenum">
              <a:rPr lang="en-US" smtClean="0"/>
              <a:t>‹#›</a:t>
            </a:fld>
            <a:endParaRPr lang="en-US"/>
          </a:p>
        </p:txBody>
      </p:sp>
    </p:spTree>
    <p:extLst>
      <p:ext uri="{BB962C8B-B14F-4D97-AF65-F5344CB8AC3E}">
        <p14:creationId xmlns:p14="http://schemas.microsoft.com/office/powerpoint/2010/main" val="2639962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15877A-E7FB-728C-B0CD-85908B9A20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E96BC1-6A56-60CA-DCA2-CF1B93C47C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8DADD2-D5CF-E5C0-BED3-5853106B62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8548933-D715-B245-AE78-B338C03712CB}" type="datetimeFigureOut">
              <a:rPr lang="en-US" smtClean="0"/>
              <a:t>7/15/24</a:t>
            </a:fld>
            <a:endParaRPr lang="en-US"/>
          </a:p>
        </p:txBody>
      </p:sp>
      <p:sp>
        <p:nvSpPr>
          <p:cNvPr id="5" name="Footer Placeholder 4">
            <a:extLst>
              <a:ext uri="{FF2B5EF4-FFF2-40B4-BE49-F238E27FC236}">
                <a16:creationId xmlns:a16="http://schemas.microsoft.com/office/drawing/2014/main" id="{E656FAE0-04FA-B0C3-7446-B272E42316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8A28FAE-97E3-69BC-D8F3-FCF840E31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50F669-9FED-B949-AA7A-B7EB9A58F2A3}" type="slidenum">
              <a:rPr lang="en-US" smtClean="0"/>
              <a:t>‹#›</a:t>
            </a:fld>
            <a:endParaRPr lang="en-US"/>
          </a:p>
        </p:txBody>
      </p:sp>
    </p:spTree>
    <p:extLst>
      <p:ext uri="{BB962C8B-B14F-4D97-AF65-F5344CB8AC3E}">
        <p14:creationId xmlns:p14="http://schemas.microsoft.com/office/powerpoint/2010/main" val="485398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jp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0D90A6-6219-1489-636F-8600E4ED579E}"/>
              </a:ext>
            </a:extLst>
          </p:cNvPr>
          <p:cNvSpPr>
            <a:spLocks noGrp="1"/>
          </p:cNvSpPr>
          <p:nvPr>
            <p:ph type="ctrTitle"/>
          </p:nvPr>
        </p:nvSpPr>
        <p:spPr>
          <a:xfrm>
            <a:off x="2066544" y="1911096"/>
            <a:ext cx="8055864" cy="2076651"/>
          </a:xfrm>
        </p:spPr>
        <p:txBody>
          <a:bodyPr anchor="b">
            <a:normAutofit/>
          </a:bodyPr>
          <a:lstStyle/>
          <a:p>
            <a:r>
              <a:rPr lang="en-US" sz="6600">
                <a:solidFill>
                  <a:srgbClr val="FFFFFF"/>
                </a:solidFill>
              </a:rPr>
              <a:t>An introduction to </a:t>
            </a:r>
            <a:r>
              <a:rPr lang="en-US" sz="6600" i="1">
                <a:solidFill>
                  <a:srgbClr val="FFFFFF"/>
                </a:solidFill>
              </a:rPr>
              <a:t>P. gingivalis</a:t>
            </a:r>
            <a:endParaRPr lang="en-US" sz="6600">
              <a:solidFill>
                <a:srgbClr val="FFFFFF"/>
              </a:solidFill>
            </a:endParaRPr>
          </a:p>
        </p:txBody>
      </p:sp>
      <p:sp>
        <p:nvSpPr>
          <p:cNvPr id="3" name="Subtitle 2">
            <a:extLst>
              <a:ext uri="{FF2B5EF4-FFF2-40B4-BE49-F238E27FC236}">
                <a16:creationId xmlns:a16="http://schemas.microsoft.com/office/drawing/2014/main" id="{E954A060-1716-FA46-A199-C4C6FF21F5E5}"/>
              </a:ext>
            </a:extLst>
          </p:cNvPr>
          <p:cNvSpPr>
            <a:spLocks noGrp="1"/>
          </p:cNvSpPr>
          <p:nvPr>
            <p:ph type="subTitle" idx="1"/>
          </p:nvPr>
        </p:nvSpPr>
        <p:spPr>
          <a:xfrm>
            <a:off x="3227832" y="4353507"/>
            <a:ext cx="5733288" cy="932688"/>
          </a:xfrm>
        </p:spPr>
        <p:txBody>
          <a:bodyPr>
            <a:normAutofit/>
          </a:bodyPr>
          <a:lstStyle/>
          <a:p>
            <a:r>
              <a:rPr lang="en-US" sz="1300">
                <a:solidFill>
                  <a:srgbClr val="FFFFFF"/>
                </a:solidFill>
              </a:rPr>
              <a:t>Alex Farah</a:t>
            </a:r>
          </a:p>
          <a:p>
            <a:r>
              <a:rPr lang="en-US" sz="1300">
                <a:solidFill>
                  <a:srgbClr val="FFFFFF"/>
                </a:solidFill>
              </a:rPr>
              <a:t>K Ramsey Lab Meeting</a:t>
            </a:r>
          </a:p>
          <a:p>
            <a:r>
              <a:rPr lang="en-US" sz="1300">
                <a:solidFill>
                  <a:srgbClr val="FFFFFF"/>
                </a:solidFill>
              </a:rPr>
              <a:t>July 16 2024</a:t>
            </a:r>
          </a:p>
        </p:txBody>
      </p:sp>
      <p:sp>
        <p:nvSpPr>
          <p:cNvPr id="12"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8721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822F63-D338-49A5-D83A-220CC520AF19}"/>
              </a:ext>
            </a:extLst>
          </p:cNvPr>
          <p:cNvSpPr>
            <a:spLocks noGrp="1"/>
          </p:cNvSpPr>
          <p:nvPr>
            <p:ph type="title"/>
          </p:nvPr>
        </p:nvSpPr>
        <p:spPr>
          <a:xfrm>
            <a:off x="838200" y="365125"/>
            <a:ext cx="10515600" cy="1325563"/>
          </a:xfrm>
        </p:spPr>
        <p:txBody>
          <a:bodyPr>
            <a:normAutofit/>
          </a:bodyPr>
          <a:lstStyle/>
          <a:p>
            <a:r>
              <a:rPr lang="en-US" sz="4200"/>
              <a:t>What we know about the </a:t>
            </a:r>
            <a:r>
              <a:rPr lang="en-US" sz="4200" i="1"/>
              <a:t>P. Gingivalis </a:t>
            </a:r>
            <a:r>
              <a:rPr lang="en-US" sz="4200"/>
              <a:t>capsule</a:t>
            </a:r>
            <a:endParaRPr lang="en-US" sz="4200" i="1"/>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468DF7F-90FB-DACD-A291-A3F7FA603AD0}"/>
              </a:ext>
            </a:extLst>
          </p:cNvPr>
          <p:cNvSpPr>
            <a:spLocks noGrp="1"/>
          </p:cNvSpPr>
          <p:nvPr>
            <p:ph idx="1"/>
          </p:nvPr>
        </p:nvSpPr>
        <p:spPr>
          <a:xfrm>
            <a:off x="838200" y="1929384"/>
            <a:ext cx="10515600" cy="4251960"/>
          </a:xfrm>
        </p:spPr>
        <p:txBody>
          <a:bodyPr>
            <a:normAutofit/>
          </a:bodyPr>
          <a:lstStyle/>
          <a:p>
            <a:r>
              <a:rPr lang="en-US" sz="2200" dirty="0"/>
              <a:t>Six capsular antigens – we focus on K-antigen K1</a:t>
            </a:r>
          </a:p>
          <a:p>
            <a:r>
              <a:rPr lang="en-US" sz="2200" dirty="0"/>
              <a:t>Genes in PG0104-PG0121 locus required for K1 synthesis</a:t>
            </a:r>
          </a:p>
          <a:p>
            <a:r>
              <a:rPr lang="en-US" sz="2200" dirty="0"/>
              <a:t>Strains with k-antigen induce:</a:t>
            </a:r>
          </a:p>
          <a:p>
            <a:pPr lvl="1"/>
            <a:r>
              <a:rPr lang="en-US" sz="2200" dirty="0"/>
              <a:t>Neuroinflammation</a:t>
            </a:r>
          </a:p>
          <a:p>
            <a:pPr lvl="1"/>
            <a:r>
              <a:rPr lang="en-US" sz="2200" dirty="0"/>
              <a:t>Astrogliosis</a:t>
            </a:r>
          </a:p>
          <a:p>
            <a:pPr lvl="1"/>
            <a:r>
              <a:rPr lang="en-US" sz="2200" dirty="0"/>
              <a:t>Cognitive decline</a:t>
            </a:r>
          </a:p>
          <a:p>
            <a:pPr lvl="1"/>
            <a:r>
              <a:rPr lang="en-US" sz="2200" dirty="0"/>
              <a:t>Histopathological signs of Alzheimer’s</a:t>
            </a:r>
          </a:p>
          <a:p>
            <a:endParaRPr lang="en-US" sz="2200" dirty="0"/>
          </a:p>
          <a:p>
            <a:endParaRPr lang="en-US" sz="2200" dirty="0"/>
          </a:p>
          <a:p>
            <a:endParaRPr lang="en-US" sz="2200" dirty="0"/>
          </a:p>
        </p:txBody>
      </p:sp>
    </p:spTree>
    <p:extLst>
      <p:ext uri="{BB962C8B-B14F-4D97-AF65-F5344CB8AC3E}">
        <p14:creationId xmlns:p14="http://schemas.microsoft.com/office/powerpoint/2010/main" val="384200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CF157F-F57C-5CBF-A7F7-E3CC9B834B06}"/>
              </a:ext>
            </a:extLst>
          </p:cNvPr>
          <p:cNvSpPr>
            <a:spLocks noGrp="1"/>
          </p:cNvSpPr>
          <p:nvPr>
            <p:ph type="title"/>
          </p:nvPr>
        </p:nvSpPr>
        <p:spPr>
          <a:xfrm>
            <a:off x="630936" y="639520"/>
            <a:ext cx="3429000" cy="1719072"/>
          </a:xfrm>
        </p:spPr>
        <p:txBody>
          <a:bodyPr anchor="b">
            <a:normAutofit/>
          </a:bodyPr>
          <a:lstStyle/>
          <a:p>
            <a:r>
              <a:rPr lang="en-US" sz="3400"/>
              <a:t>What’s controlling the capsule production? </a:t>
            </a:r>
          </a:p>
        </p:txBody>
      </p:sp>
      <p:sp>
        <p:nvSpPr>
          <p:cNvPr id="512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DB2465-D08F-D1BB-4CE0-3D17DC39650A}"/>
              </a:ext>
            </a:extLst>
          </p:cNvPr>
          <p:cNvSpPr>
            <a:spLocks noGrp="1"/>
          </p:cNvSpPr>
          <p:nvPr>
            <p:ph idx="1"/>
          </p:nvPr>
        </p:nvSpPr>
        <p:spPr>
          <a:xfrm>
            <a:off x="630936" y="2807208"/>
            <a:ext cx="3429000" cy="3410712"/>
          </a:xfrm>
        </p:spPr>
        <p:txBody>
          <a:bodyPr anchor="t">
            <a:noAutofit/>
          </a:bodyPr>
          <a:lstStyle/>
          <a:p>
            <a:r>
              <a:rPr lang="en-US" sz="1600" dirty="0"/>
              <a:t>Two DNABII proteins -- HU PG0121 and HU PG1258</a:t>
            </a:r>
          </a:p>
          <a:p>
            <a:r>
              <a:rPr lang="en-US" sz="1600" dirty="0"/>
              <a:t>HU PG0121 controls production of surface polysaccharides of genes in k-antigen and APS locus</a:t>
            </a:r>
          </a:p>
          <a:p>
            <a:r>
              <a:rPr lang="en-US" sz="1600" dirty="0"/>
              <a:t>Sphingolipids synthesis influences presentation of K-antigen capsule on cell surface</a:t>
            </a:r>
          </a:p>
          <a:p>
            <a:r>
              <a:rPr lang="en-US" sz="1600" dirty="0"/>
              <a:t>Capsule and sphingolipids synthesis coordinated by antisense RNA called antisense Surface Glycan Regulator</a:t>
            </a:r>
          </a:p>
          <a:p>
            <a:endParaRPr lang="en-US" sz="1600" dirty="0"/>
          </a:p>
        </p:txBody>
      </p:sp>
      <p:pic>
        <p:nvPicPr>
          <p:cNvPr id="5122" name="Picture 2" descr="Diverse mechanisms of Hu protein functions. Hu proteins mediate many... |  Download Scientific Diagram">
            <a:extLst>
              <a:ext uri="{FF2B5EF4-FFF2-40B4-BE49-F238E27FC236}">
                <a16:creationId xmlns:a16="http://schemas.microsoft.com/office/drawing/2014/main" id="{764A15C4-7593-F84D-33D8-22AA8BF4D7A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40350" y="640080"/>
            <a:ext cx="5131611" cy="55778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6862ED0-1024-BBC1-A579-2F4E0C6AFF99}"/>
              </a:ext>
            </a:extLst>
          </p:cNvPr>
          <p:cNvSpPr txBox="1"/>
          <p:nvPr/>
        </p:nvSpPr>
        <p:spPr>
          <a:xfrm>
            <a:off x="10040112" y="5996226"/>
            <a:ext cx="2496312" cy="861774"/>
          </a:xfrm>
          <a:prstGeom prst="rect">
            <a:avLst/>
          </a:prstGeom>
          <a:noFill/>
        </p:spPr>
        <p:txBody>
          <a:bodyPr wrap="square" rtlCol="0">
            <a:spAutoFit/>
          </a:bodyPr>
          <a:lstStyle/>
          <a:p>
            <a:r>
              <a:rPr lang="en-US" sz="1000" dirty="0"/>
              <a:t>Hinman, Melissa &amp; Lou, Hua. (2008). Diverse molecular functions of Hu proteins. Cellular and molecular life sciences : CMLS. 65. 3168-81. 10.1007/s00018-008-8252-6. </a:t>
            </a:r>
          </a:p>
        </p:txBody>
      </p:sp>
    </p:spTree>
    <p:extLst>
      <p:ext uri="{BB962C8B-B14F-4D97-AF65-F5344CB8AC3E}">
        <p14:creationId xmlns:p14="http://schemas.microsoft.com/office/powerpoint/2010/main" val="316908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1BF022-7444-2F16-FB1D-B15756B45476}"/>
              </a:ext>
            </a:extLst>
          </p:cNvPr>
          <p:cNvSpPr>
            <a:spLocks noGrp="1"/>
          </p:cNvSpPr>
          <p:nvPr>
            <p:ph type="title"/>
          </p:nvPr>
        </p:nvSpPr>
        <p:spPr>
          <a:xfrm>
            <a:off x="630936" y="639520"/>
            <a:ext cx="3429000" cy="1719072"/>
          </a:xfrm>
        </p:spPr>
        <p:txBody>
          <a:bodyPr anchor="b">
            <a:normAutofit/>
          </a:bodyPr>
          <a:lstStyle/>
          <a:p>
            <a:r>
              <a:rPr lang="en-US" sz="3800"/>
              <a:t>What we know about specific antisense RNA</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E3DA615-AA40-F382-C1CD-8F65E54748ED}"/>
              </a:ext>
            </a:extLst>
          </p:cNvPr>
          <p:cNvSpPr>
            <a:spLocks noGrp="1"/>
          </p:cNvSpPr>
          <p:nvPr>
            <p:ph idx="1"/>
          </p:nvPr>
        </p:nvSpPr>
        <p:spPr>
          <a:xfrm>
            <a:off x="630936" y="2807208"/>
            <a:ext cx="3429000" cy="3410712"/>
          </a:xfrm>
        </p:spPr>
        <p:txBody>
          <a:bodyPr anchor="t">
            <a:normAutofit/>
          </a:bodyPr>
          <a:lstStyle/>
          <a:p>
            <a:r>
              <a:rPr lang="en-US" sz="1900"/>
              <a:t>77bp inverted repeat in 5’ end of K-antigen capsule synthesis gene</a:t>
            </a:r>
          </a:p>
          <a:p>
            <a:r>
              <a:rPr lang="en-US" sz="1900"/>
              <a:t>Deleting or overexpressing antisense RNA alters LPS synthesis and k-antigen capsule expression</a:t>
            </a:r>
          </a:p>
          <a:p>
            <a:r>
              <a:rPr lang="en-US" sz="1900"/>
              <a:t>Controlled by two-component response regulator PG0720</a:t>
            </a:r>
          </a:p>
          <a:p>
            <a:r>
              <a:rPr lang="en-US" sz="1900"/>
              <a:t>Cis and trans-acting</a:t>
            </a:r>
          </a:p>
        </p:txBody>
      </p:sp>
      <p:pic>
        <p:nvPicPr>
          <p:cNvPr id="6" name="Picture 5" descr="A diagram of a dna sequence&#10;&#10;Description automatically generated">
            <a:extLst>
              <a:ext uri="{FF2B5EF4-FFF2-40B4-BE49-F238E27FC236}">
                <a16:creationId xmlns:a16="http://schemas.microsoft.com/office/drawing/2014/main" id="{15876B6B-BA4F-606D-9552-27DC7DCFBA1C}"/>
              </a:ext>
            </a:extLst>
          </p:cNvPr>
          <p:cNvPicPr>
            <a:picLocks noChangeAspect="1"/>
          </p:cNvPicPr>
          <p:nvPr/>
        </p:nvPicPr>
        <p:blipFill>
          <a:blip r:embed="rId3"/>
          <a:stretch>
            <a:fillRect/>
          </a:stretch>
        </p:blipFill>
        <p:spPr>
          <a:xfrm>
            <a:off x="4654296" y="1979219"/>
            <a:ext cx="6903720" cy="2899562"/>
          </a:xfrm>
          <a:prstGeom prst="rect">
            <a:avLst/>
          </a:prstGeom>
        </p:spPr>
      </p:pic>
      <p:sp>
        <p:nvSpPr>
          <p:cNvPr id="7" name="TextBox 6">
            <a:extLst>
              <a:ext uri="{FF2B5EF4-FFF2-40B4-BE49-F238E27FC236}">
                <a16:creationId xmlns:a16="http://schemas.microsoft.com/office/drawing/2014/main" id="{646CE221-1C44-C79E-D669-68256637B75D}"/>
              </a:ext>
            </a:extLst>
          </p:cNvPr>
          <p:cNvSpPr txBox="1"/>
          <p:nvPr/>
        </p:nvSpPr>
        <p:spPr>
          <a:xfrm>
            <a:off x="9482328" y="5568696"/>
            <a:ext cx="2139696" cy="861774"/>
          </a:xfrm>
          <a:prstGeom prst="rect">
            <a:avLst/>
          </a:prstGeom>
          <a:noFill/>
        </p:spPr>
        <p:txBody>
          <a:bodyPr wrap="square" rtlCol="0">
            <a:spAutoFit/>
          </a:bodyPr>
          <a:lstStyle/>
          <a:p>
            <a:r>
              <a:rPr lang="en-US" sz="1000" b="0" i="0" dirty="0">
                <a:solidFill>
                  <a:srgbClr val="222222"/>
                </a:solidFill>
                <a:effectLst/>
                <a:highlight>
                  <a:srgbClr val="FFFFFF"/>
                </a:highlight>
                <a:latin typeface="Arial" panose="020B0604020202020204" pitchFamily="34" charset="0"/>
              </a:rPr>
              <a:t>Kim, H. M., Ranjit, D. K., Walker, A. R., Getachew, H., </a:t>
            </a:r>
            <a:r>
              <a:rPr lang="en-US" sz="1000" b="0" i="0" dirty="0" err="1">
                <a:solidFill>
                  <a:srgbClr val="222222"/>
                </a:solidFill>
                <a:effectLst/>
                <a:highlight>
                  <a:srgbClr val="FFFFFF"/>
                </a:highlight>
                <a:latin typeface="Arial" panose="020B0604020202020204" pitchFamily="34" charset="0"/>
              </a:rPr>
              <a:t>Progulske</a:t>
            </a:r>
            <a:r>
              <a:rPr lang="en-US" sz="1000" b="0" i="0" dirty="0">
                <a:solidFill>
                  <a:srgbClr val="222222"/>
                </a:solidFill>
                <a:effectLst/>
                <a:highlight>
                  <a:srgbClr val="FFFFFF"/>
                </a:highlight>
                <a:latin typeface="Arial" panose="020B0604020202020204" pitchFamily="34" charset="0"/>
              </a:rPr>
              <a:t>-Fox, A., &amp; Davey, M. E. (2021) </a:t>
            </a:r>
            <a:r>
              <a:rPr lang="en-US" sz="1000" b="0" i="0" u="none" strike="noStrike" dirty="0">
                <a:effectLst/>
                <a:highlight>
                  <a:srgbClr val="F7F7F7"/>
                </a:highlight>
                <a:latin typeface="MuseoSans"/>
              </a:rPr>
              <a:t>https://doi.org/10.3389/froh.2021.701659</a:t>
            </a:r>
            <a:endParaRPr lang="en-US" sz="1000" dirty="0"/>
          </a:p>
        </p:txBody>
      </p:sp>
    </p:spTree>
    <p:extLst>
      <p:ext uri="{BB962C8B-B14F-4D97-AF65-F5344CB8AC3E}">
        <p14:creationId xmlns:p14="http://schemas.microsoft.com/office/powerpoint/2010/main" val="292905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FD9F7A-DD91-84E1-8C1F-BB56623CA032}"/>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DNABII Proteins</a:t>
            </a:r>
          </a:p>
        </p:txBody>
      </p:sp>
      <p:sp>
        <p:nvSpPr>
          <p:cNvPr id="16"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BA8BAE1-2550-BC66-76E0-533072C0ABE7}"/>
              </a:ext>
            </a:extLst>
          </p:cNvPr>
          <p:cNvSpPr>
            <a:spLocks/>
          </p:cNvSpPr>
          <p:nvPr/>
        </p:nvSpPr>
        <p:spPr>
          <a:xfrm>
            <a:off x="1490832" y="2228087"/>
            <a:ext cx="4517569" cy="721643"/>
          </a:xfrm>
          <a:prstGeom prst="rect">
            <a:avLst/>
          </a:prstGeom>
        </p:spPr>
        <p:txBody>
          <a:bodyPr/>
          <a:lstStyle/>
          <a:p>
            <a:pPr defTabSz="795528">
              <a:spcAft>
                <a:spcPts val="600"/>
              </a:spcAft>
            </a:pPr>
            <a:r>
              <a:rPr lang="en-US" sz="1566" kern="1200">
                <a:solidFill>
                  <a:schemeClr val="tx1"/>
                </a:solidFill>
                <a:latin typeface="+mn-lt"/>
                <a:ea typeface="+mn-ea"/>
                <a:cs typeface="+mn-cs"/>
              </a:rPr>
              <a:t>HU PG0121</a:t>
            </a:r>
            <a:endParaRPr lang="en-US"/>
          </a:p>
        </p:txBody>
      </p:sp>
      <p:sp>
        <p:nvSpPr>
          <p:cNvPr id="5" name="Content Placeholder 4">
            <a:extLst>
              <a:ext uri="{FF2B5EF4-FFF2-40B4-BE49-F238E27FC236}">
                <a16:creationId xmlns:a16="http://schemas.microsoft.com/office/drawing/2014/main" id="{0BA9CB48-E520-896A-2013-4389E5F66BB7}"/>
              </a:ext>
            </a:extLst>
          </p:cNvPr>
          <p:cNvSpPr>
            <a:spLocks/>
          </p:cNvSpPr>
          <p:nvPr/>
        </p:nvSpPr>
        <p:spPr>
          <a:xfrm>
            <a:off x="1490832" y="2949730"/>
            <a:ext cx="4517569" cy="3227233"/>
          </a:xfrm>
          <a:prstGeom prst="rect">
            <a:avLst/>
          </a:prstGeom>
        </p:spPr>
        <p:txBody>
          <a:bodyPr/>
          <a:lstStyle/>
          <a:p>
            <a:pPr defTabSz="795528">
              <a:spcAft>
                <a:spcPts val="600"/>
              </a:spcAft>
            </a:pPr>
            <a:r>
              <a:rPr lang="en-US" sz="1566" kern="1200">
                <a:solidFill>
                  <a:schemeClr val="tx1"/>
                </a:solidFill>
                <a:latin typeface="+mn-lt"/>
                <a:ea typeface="+mn-ea"/>
                <a:cs typeface="+mn-cs"/>
              </a:rPr>
              <a:t>Huβ</a:t>
            </a:r>
          </a:p>
          <a:p>
            <a:pPr defTabSz="795528">
              <a:spcAft>
                <a:spcPts val="600"/>
              </a:spcAft>
            </a:pPr>
            <a:r>
              <a:rPr lang="en-US" sz="1566" kern="1200">
                <a:solidFill>
                  <a:schemeClr val="tx1"/>
                </a:solidFill>
                <a:latin typeface="+mn-lt"/>
                <a:ea typeface="+mn-ea"/>
                <a:cs typeface="+mn-cs"/>
              </a:rPr>
              <a:t>Binds DNA in sequence independent fashion</a:t>
            </a:r>
          </a:p>
          <a:p>
            <a:pPr defTabSz="795528">
              <a:spcAft>
                <a:spcPts val="600"/>
              </a:spcAft>
            </a:pPr>
            <a:r>
              <a:rPr lang="en-US" sz="1566" kern="1200">
                <a:solidFill>
                  <a:schemeClr val="tx1"/>
                </a:solidFill>
                <a:latin typeface="+mn-lt"/>
                <a:ea typeface="+mn-ea"/>
                <a:cs typeface="+mn-cs"/>
              </a:rPr>
              <a:t>Affinity for 77bpIR sequence</a:t>
            </a:r>
            <a:endParaRPr lang="en-US"/>
          </a:p>
        </p:txBody>
      </p:sp>
      <p:sp>
        <p:nvSpPr>
          <p:cNvPr id="6" name="Text Placeholder 5">
            <a:extLst>
              <a:ext uri="{FF2B5EF4-FFF2-40B4-BE49-F238E27FC236}">
                <a16:creationId xmlns:a16="http://schemas.microsoft.com/office/drawing/2014/main" id="{F9EA710F-6C22-442E-12FA-552DE0193CBA}"/>
              </a:ext>
            </a:extLst>
          </p:cNvPr>
          <p:cNvSpPr>
            <a:spLocks/>
          </p:cNvSpPr>
          <p:nvPr/>
        </p:nvSpPr>
        <p:spPr>
          <a:xfrm>
            <a:off x="6161351" y="2228087"/>
            <a:ext cx="4539817" cy="721643"/>
          </a:xfrm>
          <a:prstGeom prst="rect">
            <a:avLst/>
          </a:prstGeom>
        </p:spPr>
        <p:txBody>
          <a:bodyPr/>
          <a:lstStyle/>
          <a:p>
            <a:pPr defTabSz="795528">
              <a:spcAft>
                <a:spcPts val="600"/>
              </a:spcAft>
            </a:pPr>
            <a:r>
              <a:rPr lang="en-US" sz="1566" kern="1200">
                <a:solidFill>
                  <a:schemeClr val="tx1"/>
                </a:solidFill>
                <a:latin typeface="+mn-lt"/>
                <a:ea typeface="+mn-ea"/>
                <a:cs typeface="+mn-cs"/>
              </a:rPr>
              <a:t>HU PG1258</a:t>
            </a:r>
            <a:endParaRPr lang="en-US"/>
          </a:p>
        </p:txBody>
      </p:sp>
      <p:sp>
        <p:nvSpPr>
          <p:cNvPr id="7" name="Content Placeholder 6">
            <a:extLst>
              <a:ext uri="{FF2B5EF4-FFF2-40B4-BE49-F238E27FC236}">
                <a16:creationId xmlns:a16="http://schemas.microsoft.com/office/drawing/2014/main" id="{D422E745-1136-FE47-4EE4-2386B5C5F4D5}"/>
              </a:ext>
            </a:extLst>
          </p:cNvPr>
          <p:cNvSpPr>
            <a:spLocks/>
          </p:cNvSpPr>
          <p:nvPr/>
        </p:nvSpPr>
        <p:spPr>
          <a:xfrm>
            <a:off x="6161351" y="2949730"/>
            <a:ext cx="4539817" cy="3227233"/>
          </a:xfrm>
          <a:prstGeom prst="rect">
            <a:avLst/>
          </a:prstGeom>
        </p:spPr>
        <p:txBody>
          <a:bodyPr/>
          <a:lstStyle/>
          <a:p>
            <a:pPr defTabSz="795528">
              <a:spcAft>
                <a:spcPts val="600"/>
              </a:spcAft>
            </a:pPr>
            <a:r>
              <a:rPr lang="en-US" sz="1566" kern="1200">
                <a:solidFill>
                  <a:schemeClr val="tx1"/>
                </a:solidFill>
                <a:latin typeface="+mn-lt"/>
                <a:ea typeface="+mn-ea"/>
                <a:cs typeface="+mn-cs"/>
              </a:rPr>
              <a:t>Behaves more IHF-like</a:t>
            </a:r>
          </a:p>
          <a:p>
            <a:pPr defTabSz="795528">
              <a:spcAft>
                <a:spcPts val="600"/>
              </a:spcAft>
            </a:pPr>
            <a:r>
              <a:rPr lang="en-US" sz="1566" kern="1200">
                <a:solidFill>
                  <a:schemeClr val="tx1"/>
                </a:solidFill>
                <a:latin typeface="+mn-lt"/>
                <a:ea typeface="+mn-ea"/>
                <a:cs typeface="+mn-cs"/>
              </a:rPr>
              <a:t>Essential </a:t>
            </a:r>
          </a:p>
          <a:p>
            <a:pPr defTabSz="795528">
              <a:spcAft>
                <a:spcPts val="600"/>
              </a:spcAft>
            </a:pPr>
            <a:r>
              <a:rPr lang="en-US" sz="1566" kern="1200">
                <a:solidFill>
                  <a:schemeClr val="tx1"/>
                </a:solidFill>
                <a:latin typeface="+mn-lt"/>
                <a:ea typeface="+mn-ea"/>
                <a:cs typeface="+mn-cs"/>
              </a:rPr>
              <a:t>Binds sequences to specific WATCAANNNNTTR </a:t>
            </a:r>
          </a:p>
          <a:p>
            <a:pPr defTabSz="795528">
              <a:spcAft>
                <a:spcPts val="600"/>
              </a:spcAft>
            </a:pPr>
            <a:r>
              <a:rPr lang="en-US" sz="1566" kern="1200">
                <a:solidFill>
                  <a:schemeClr val="tx1"/>
                </a:solidFill>
                <a:latin typeface="+mn-lt"/>
                <a:ea typeface="+mn-ea"/>
                <a:cs typeface="+mn-cs"/>
              </a:rPr>
              <a:t>Binds 77bp sequence</a:t>
            </a:r>
          </a:p>
          <a:p>
            <a:pPr>
              <a:spcAft>
                <a:spcPts val="600"/>
              </a:spcAft>
            </a:pPr>
            <a:endParaRPr lang="en-US"/>
          </a:p>
        </p:txBody>
      </p:sp>
      <p:sp>
        <p:nvSpPr>
          <p:cNvPr id="9" name="TextBox 8">
            <a:extLst>
              <a:ext uri="{FF2B5EF4-FFF2-40B4-BE49-F238E27FC236}">
                <a16:creationId xmlns:a16="http://schemas.microsoft.com/office/drawing/2014/main" id="{0DE7ADF3-68DC-E0F0-51B2-A8E2C191FE85}"/>
              </a:ext>
            </a:extLst>
          </p:cNvPr>
          <p:cNvSpPr txBox="1"/>
          <p:nvPr/>
        </p:nvSpPr>
        <p:spPr>
          <a:xfrm>
            <a:off x="2687081" y="5772603"/>
            <a:ext cx="6815056" cy="413639"/>
          </a:xfrm>
          <a:prstGeom prst="rect">
            <a:avLst/>
          </a:prstGeom>
          <a:noFill/>
        </p:spPr>
        <p:txBody>
          <a:bodyPr wrap="square" rtlCol="0">
            <a:spAutoFit/>
          </a:bodyPr>
          <a:lstStyle/>
          <a:p>
            <a:pPr algn="ctr" defTabSz="795528">
              <a:spcAft>
                <a:spcPts val="600"/>
              </a:spcAft>
            </a:pPr>
            <a:r>
              <a:rPr lang="en-US" sz="2088" kern="1200">
                <a:solidFill>
                  <a:schemeClr val="tx1"/>
                </a:solidFill>
                <a:latin typeface="+mn-lt"/>
                <a:ea typeface="+mn-ea"/>
                <a:cs typeface="+mn-cs"/>
              </a:rPr>
              <a:t>Does one subunit bind better to the 77bpIR?</a:t>
            </a:r>
            <a:endParaRPr lang="en-US" sz="2400"/>
          </a:p>
        </p:txBody>
      </p:sp>
    </p:spTree>
    <p:extLst>
      <p:ext uri="{BB962C8B-B14F-4D97-AF65-F5344CB8AC3E}">
        <p14:creationId xmlns:p14="http://schemas.microsoft.com/office/powerpoint/2010/main" val="25417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1A2478-0D66-1607-8030-608886F7F227}"/>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2600" kern="1200">
                <a:solidFill>
                  <a:schemeClr val="tx1"/>
                </a:solidFill>
                <a:latin typeface="+mj-lt"/>
                <a:ea typeface="+mj-ea"/>
                <a:cs typeface="+mj-cs"/>
              </a:rPr>
              <a:t>PG1258 repression on transcription interferes with k-antigen capsule operon transcription</a:t>
            </a:r>
          </a:p>
        </p:txBody>
      </p:sp>
      <p:sp>
        <p:nvSpPr>
          <p:cNvPr id="16"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96DB2288-8204-1A03-3F9C-4DBC68C58748}"/>
              </a:ext>
            </a:extLst>
          </p:cNvPr>
          <p:cNvSpPr>
            <a:spLocks noGrp="1"/>
          </p:cNvSpPr>
          <p:nvPr>
            <p:ph sz="half" idx="2"/>
          </p:nvPr>
        </p:nvSpPr>
        <p:spPr>
          <a:xfrm>
            <a:off x="630936" y="2807208"/>
            <a:ext cx="3429000" cy="3410712"/>
          </a:xfrm>
        </p:spPr>
        <p:txBody>
          <a:bodyPr vert="horz" lIns="91440" tIns="45720" rIns="91440" bIns="45720" rtlCol="0" anchor="t">
            <a:normAutofit/>
          </a:bodyPr>
          <a:lstStyle/>
          <a:p>
            <a:r>
              <a:rPr lang="en-US" sz="2400" dirty="0"/>
              <a:t>Working model: PG0121 activates k-antigen expression by alleviating direct binding and early transcriptional termination via PG1258</a:t>
            </a:r>
          </a:p>
          <a:p>
            <a:endParaRPr lang="en-US" sz="2200" dirty="0"/>
          </a:p>
        </p:txBody>
      </p:sp>
      <p:pic>
        <p:nvPicPr>
          <p:cNvPr id="7" name="Content Placeholder 4" descr="A diagram of a complex of dna&#10;&#10;Description automatically generated with medium confidence">
            <a:extLst>
              <a:ext uri="{FF2B5EF4-FFF2-40B4-BE49-F238E27FC236}">
                <a16:creationId xmlns:a16="http://schemas.microsoft.com/office/drawing/2014/main" id="{0DB3AE8C-05AD-F7CC-90C8-4A503E0A8269}"/>
              </a:ext>
            </a:extLst>
          </p:cNvPr>
          <p:cNvPicPr>
            <a:picLocks noChangeAspect="1"/>
          </p:cNvPicPr>
          <p:nvPr/>
        </p:nvPicPr>
        <p:blipFill>
          <a:blip r:embed="rId2"/>
          <a:stretch>
            <a:fillRect/>
          </a:stretch>
        </p:blipFill>
        <p:spPr>
          <a:xfrm>
            <a:off x="4654296" y="1288847"/>
            <a:ext cx="6903720" cy="4280306"/>
          </a:xfrm>
          <a:prstGeom prst="rect">
            <a:avLst/>
          </a:prstGeom>
        </p:spPr>
      </p:pic>
    </p:spTree>
    <p:extLst>
      <p:ext uri="{BB962C8B-B14F-4D97-AF65-F5344CB8AC3E}">
        <p14:creationId xmlns:p14="http://schemas.microsoft.com/office/powerpoint/2010/main" val="103459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E7E799-C835-1545-F7A7-067ABD06BA6E}"/>
              </a:ext>
            </a:extLst>
          </p:cNvPr>
          <p:cNvSpPr>
            <a:spLocks noGrp="1"/>
          </p:cNvSpPr>
          <p:nvPr>
            <p:ph type="title"/>
          </p:nvPr>
        </p:nvSpPr>
        <p:spPr>
          <a:xfrm>
            <a:off x="841248" y="548640"/>
            <a:ext cx="3600860" cy="5431536"/>
          </a:xfrm>
        </p:spPr>
        <p:txBody>
          <a:bodyPr>
            <a:normAutofit/>
          </a:bodyPr>
          <a:lstStyle/>
          <a:p>
            <a:r>
              <a:rPr lang="en-US" sz="5400"/>
              <a:t>What don’t we know?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CB7497-B85A-1622-D0E1-A056BF477955}"/>
              </a:ext>
            </a:extLst>
          </p:cNvPr>
          <p:cNvSpPr>
            <a:spLocks noGrp="1"/>
          </p:cNvSpPr>
          <p:nvPr>
            <p:ph idx="1"/>
          </p:nvPr>
        </p:nvSpPr>
        <p:spPr>
          <a:xfrm>
            <a:off x="5126418" y="552091"/>
            <a:ext cx="6224335" cy="5431536"/>
          </a:xfrm>
        </p:spPr>
        <p:txBody>
          <a:bodyPr anchor="ctr">
            <a:normAutofit/>
          </a:bodyPr>
          <a:lstStyle/>
          <a:p>
            <a:r>
              <a:rPr lang="en-US" sz="2200"/>
              <a:t>Role of surface glycans in deregulation of host response</a:t>
            </a:r>
          </a:p>
          <a:p>
            <a:r>
              <a:rPr lang="en-US" sz="2200"/>
              <a:t>Does the antisense RNA encode for a signaling peptide?</a:t>
            </a:r>
          </a:p>
          <a:p>
            <a:r>
              <a:rPr lang="en-US" sz="2200"/>
              <a:t>What other regulator genes interact with other proteins or enzymes in capsule production? </a:t>
            </a:r>
          </a:p>
          <a:p>
            <a:endParaRPr lang="en-US" sz="2200"/>
          </a:p>
        </p:txBody>
      </p:sp>
    </p:spTree>
    <p:extLst>
      <p:ext uri="{BB962C8B-B14F-4D97-AF65-F5344CB8AC3E}">
        <p14:creationId xmlns:p14="http://schemas.microsoft.com/office/powerpoint/2010/main" val="368843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8251E2-B90F-2E8D-A928-9384F641400E}"/>
              </a:ext>
            </a:extLst>
          </p:cNvPr>
          <p:cNvSpPr>
            <a:spLocks noGrp="1"/>
          </p:cNvSpPr>
          <p:nvPr>
            <p:ph type="title"/>
          </p:nvPr>
        </p:nvSpPr>
        <p:spPr>
          <a:xfrm>
            <a:off x="841248" y="548640"/>
            <a:ext cx="3600860" cy="5431536"/>
          </a:xfrm>
        </p:spPr>
        <p:txBody>
          <a:bodyPr>
            <a:normAutofit/>
          </a:bodyPr>
          <a:lstStyle/>
          <a:p>
            <a:r>
              <a:rPr lang="en-US" sz="5400"/>
              <a:t>What am I trying to answer?</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40663F-1E1B-DE62-8662-39B33E2C1F5D}"/>
              </a:ext>
            </a:extLst>
          </p:cNvPr>
          <p:cNvSpPr>
            <a:spLocks noGrp="1"/>
          </p:cNvSpPr>
          <p:nvPr>
            <p:ph idx="1"/>
          </p:nvPr>
        </p:nvSpPr>
        <p:spPr>
          <a:xfrm>
            <a:off x="5126418" y="552091"/>
            <a:ext cx="6224335" cy="5431536"/>
          </a:xfrm>
        </p:spPr>
        <p:txBody>
          <a:bodyPr anchor="ctr">
            <a:normAutofit/>
          </a:bodyPr>
          <a:lstStyle/>
          <a:p>
            <a:r>
              <a:rPr lang="en-US" sz="2200" dirty="0"/>
              <a:t>Long term: elucidate regulatory mechanisms and environmental and nutritional parameters that control expression of genes involved in modifying surface properties of Pg</a:t>
            </a:r>
          </a:p>
          <a:p>
            <a:r>
              <a:rPr lang="en-US" sz="2200" dirty="0"/>
              <a:t>Do PG0121 and PG1258 compete for the same DNA sequences? Or do they interact with each other to bind to the same sequences?</a:t>
            </a:r>
          </a:p>
          <a:p>
            <a:r>
              <a:rPr lang="en-US" sz="2200" dirty="0"/>
              <a:t>What are the binding sites? </a:t>
            </a:r>
          </a:p>
          <a:p>
            <a:r>
              <a:rPr lang="en-US" sz="2200" dirty="0"/>
              <a:t>Does the antisense RNA impact RNA Stability? </a:t>
            </a:r>
          </a:p>
        </p:txBody>
      </p:sp>
    </p:spTree>
    <p:extLst>
      <p:ext uri="{BB962C8B-B14F-4D97-AF65-F5344CB8AC3E}">
        <p14:creationId xmlns:p14="http://schemas.microsoft.com/office/powerpoint/2010/main" val="378693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3A6FB6-7DC1-3192-A0F6-0FF5A7D25AEA}"/>
              </a:ext>
            </a:extLst>
          </p:cNvPr>
          <p:cNvSpPr>
            <a:spLocks noGrp="1"/>
          </p:cNvSpPr>
          <p:nvPr>
            <p:ph type="title"/>
          </p:nvPr>
        </p:nvSpPr>
        <p:spPr>
          <a:xfrm>
            <a:off x="630936" y="639520"/>
            <a:ext cx="3429000" cy="1719072"/>
          </a:xfrm>
        </p:spPr>
        <p:txBody>
          <a:bodyPr anchor="b">
            <a:normAutofit/>
          </a:bodyPr>
          <a:lstStyle/>
          <a:p>
            <a:r>
              <a:rPr lang="en-US" sz="3800"/>
              <a:t>How will I answer these questions?</a:t>
            </a:r>
          </a:p>
        </p:txBody>
      </p:sp>
      <p:sp>
        <p:nvSpPr>
          <p:cNvPr id="4105"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0D0B1D4-5E3E-8138-01A4-7B4A839F579F}"/>
              </a:ext>
            </a:extLst>
          </p:cNvPr>
          <p:cNvSpPr>
            <a:spLocks noGrp="1"/>
          </p:cNvSpPr>
          <p:nvPr>
            <p:ph idx="1"/>
          </p:nvPr>
        </p:nvSpPr>
        <p:spPr>
          <a:xfrm>
            <a:off x="630936" y="2807208"/>
            <a:ext cx="3429000" cy="3410712"/>
          </a:xfrm>
        </p:spPr>
        <p:txBody>
          <a:bodyPr anchor="t">
            <a:normAutofit lnSpcReduction="10000"/>
          </a:bodyPr>
          <a:lstStyle/>
          <a:p>
            <a:r>
              <a:rPr lang="en-US" sz="2200" dirty="0"/>
              <a:t>Chromatin immunoprecipitation sequencing (</a:t>
            </a:r>
            <a:r>
              <a:rPr lang="en-US" sz="2200" dirty="0" err="1"/>
              <a:t>ChIP</a:t>
            </a:r>
            <a:r>
              <a:rPr lang="en-US" sz="2200" dirty="0"/>
              <a:t>-Seq)</a:t>
            </a:r>
          </a:p>
          <a:p>
            <a:r>
              <a:rPr lang="en-US" sz="2200" dirty="0"/>
              <a:t>Grow </a:t>
            </a:r>
            <a:r>
              <a:rPr lang="en-US" sz="2200" i="1" dirty="0"/>
              <a:t>PG</a:t>
            </a:r>
            <a:r>
              <a:rPr lang="en-US" sz="2200" dirty="0"/>
              <a:t> strains to early and late exponential phase</a:t>
            </a:r>
          </a:p>
          <a:p>
            <a:r>
              <a:rPr lang="en-US" sz="2200" dirty="0"/>
              <a:t>Validate top six association sites with mobility shift assays</a:t>
            </a:r>
          </a:p>
          <a:p>
            <a:r>
              <a:rPr lang="en-US" sz="2200" dirty="0"/>
              <a:t>RNA Stability Assay</a:t>
            </a:r>
          </a:p>
        </p:txBody>
      </p:sp>
      <p:pic>
        <p:nvPicPr>
          <p:cNvPr id="4098" name="Picture 2" descr="What can ChIP-seq data tell us?">
            <a:extLst>
              <a:ext uri="{FF2B5EF4-FFF2-40B4-BE49-F238E27FC236}">
                <a16:creationId xmlns:a16="http://schemas.microsoft.com/office/drawing/2014/main" id="{A8E86347-A222-5E7F-CBCF-F5581A1257F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20804" y="640080"/>
            <a:ext cx="4170703" cy="55778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693B3E-197D-D382-0D98-CD95E706E254}"/>
              </a:ext>
            </a:extLst>
          </p:cNvPr>
          <p:cNvSpPr txBox="1"/>
          <p:nvPr/>
        </p:nvSpPr>
        <p:spPr>
          <a:xfrm>
            <a:off x="10469880" y="6062472"/>
            <a:ext cx="1536192" cy="707886"/>
          </a:xfrm>
          <a:prstGeom prst="rect">
            <a:avLst/>
          </a:prstGeom>
          <a:noFill/>
        </p:spPr>
        <p:txBody>
          <a:bodyPr wrap="square" rtlCol="0">
            <a:spAutoFit/>
          </a:bodyPr>
          <a:lstStyle/>
          <a:p>
            <a:r>
              <a:rPr lang="en-US" sz="1000" dirty="0"/>
              <a:t>https://</a:t>
            </a:r>
            <a:r>
              <a:rPr lang="en-US" sz="1000" dirty="0" err="1"/>
              <a:t>www.eaglegenomics.com</a:t>
            </a:r>
            <a:r>
              <a:rPr lang="en-US" sz="1000" dirty="0"/>
              <a:t>/news/what-can-chip-seq-data-tell-us</a:t>
            </a:r>
          </a:p>
        </p:txBody>
      </p:sp>
    </p:spTree>
    <p:extLst>
      <p:ext uri="{BB962C8B-B14F-4D97-AF65-F5344CB8AC3E}">
        <p14:creationId xmlns:p14="http://schemas.microsoft.com/office/powerpoint/2010/main" val="75550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D93C5B-0F34-492F-23C3-E2BD6CFFF13C}"/>
              </a:ext>
            </a:extLst>
          </p:cNvPr>
          <p:cNvSpPr>
            <a:spLocks noGrp="1"/>
          </p:cNvSpPr>
          <p:nvPr>
            <p:ph type="title"/>
          </p:nvPr>
        </p:nvSpPr>
        <p:spPr>
          <a:xfrm>
            <a:off x="838200" y="365125"/>
            <a:ext cx="10515600" cy="1325563"/>
          </a:xfrm>
        </p:spPr>
        <p:txBody>
          <a:bodyPr>
            <a:normAutofit/>
          </a:bodyPr>
          <a:lstStyle/>
          <a:p>
            <a:r>
              <a:rPr lang="en-US" sz="5400"/>
              <a:t>Strains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6FDE468-69F2-7A35-47D5-64C5B48449D7}"/>
              </a:ext>
            </a:extLst>
          </p:cNvPr>
          <p:cNvSpPr>
            <a:spLocks noGrp="1"/>
          </p:cNvSpPr>
          <p:nvPr>
            <p:ph idx="1"/>
          </p:nvPr>
        </p:nvSpPr>
        <p:spPr>
          <a:xfrm>
            <a:off x="838200" y="1929384"/>
            <a:ext cx="10515600" cy="4251960"/>
          </a:xfrm>
        </p:spPr>
        <p:txBody>
          <a:bodyPr>
            <a:normAutofit/>
          </a:bodyPr>
          <a:lstStyle/>
          <a:p>
            <a:r>
              <a:rPr lang="en-US" sz="2200"/>
              <a:t>W83 – wildtype</a:t>
            </a:r>
          </a:p>
          <a:p>
            <a:r>
              <a:rPr lang="en-US" sz="2200"/>
              <a:t>ΔPG0121 – deletion mutant </a:t>
            </a:r>
          </a:p>
        </p:txBody>
      </p:sp>
    </p:spTree>
    <p:extLst>
      <p:ext uri="{BB962C8B-B14F-4D97-AF65-F5344CB8AC3E}">
        <p14:creationId xmlns:p14="http://schemas.microsoft.com/office/powerpoint/2010/main" val="2171997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9A2ADD-09CC-BE76-0828-DA037584C2FE}"/>
              </a:ext>
            </a:extLst>
          </p:cNvPr>
          <p:cNvSpPr>
            <a:spLocks noGrp="1"/>
          </p:cNvSpPr>
          <p:nvPr>
            <p:ph type="title"/>
          </p:nvPr>
        </p:nvSpPr>
        <p:spPr>
          <a:xfrm>
            <a:off x="630936" y="639520"/>
            <a:ext cx="3429000" cy="1719072"/>
          </a:xfrm>
        </p:spPr>
        <p:txBody>
          <a:bodyPr anchor="b">
            <a:normAutofit/>
          </a:bodyPr>
          <a:lstStyle/>
          <a:p>
            <a:r>
              <a:rPr lang="en-US" sz="5400"/>
              <a:t>Where am I currently? </a:t>
            </a:r>
          </a:p>
        </p:txBody>
      </p:sp>
      <p:sp>
        <p:nvSpPr>
          <p:cNvPr id="12"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468E04-9BC4-77ED-DA68-8784CFEE7692}"/>
              </a:ext>
            </a:extLst>
          </p:cNvPr>
          <p:cNvSpPr>
            <a:spLocks noGrp="1"/>
          </p:cNvSpPr>
          <p:nvPr>
            <p:ph idx="1"/>
          </p:nvPr>
        </p:nvSpPr>
        <p:spPr>
          <a:xfrm>
            <a:off x="630936" y="2807208"/>
            <a:ext cx="3429000" cy="3410712"/>
          </a:xfrm>
        </p:spPr>
        <p:txBody>
          <a:bodyPr anchor="t">
            <a:normAutofit/>
          </a:bodyPr>
          <a:lstStyle/>
          <a:p>
            <a:r>
              <a:rPr lang="en-US" sz="2200" dirty="0"/>
              <a:t>Plasmid Generation</a:t>
            </a:r>
          </a:p>
          <a:p>
            <a:r>
              <a:rPr lang="en-US" sz="2200" dirty="0"/>
              <a:t>Add DNA specifying VSVG tag to various genes</a:t>
            </a:r>
          </a:p>
        </p:txBody>
      </p:sp>
      <p:pic>
        <p:nvPicPr>
          <p:cNvPr id="5" name="Picture 4">
            <a:extLst>
              <a:ext uri="{FF2B5EF4-FFF2-40B4-BE49-F238E27FC236}">
                <a16:creationId xmlns:a16="http://schemas.microsoft.com/office/drawing/2014/main" id="{98DDCEF4-56DA-9D7A-298C-C2D6BFD202CB}"/>
              </a:ext>
            </a:extLst>
          </p:cNvPr>
          <p:cNvPicPr>
            <a:picLocks noChangeAspect="1"/>
          </p:cNvPicPr>
          <p:nvPr/>
        </p:nvPicPr>
        <p:blipFill>
          <a:blip r:embed="rId2"/>
          <a:stretch>
            <a:fillRect/>
          </a:stretch>
        </p:blipFill>
        <p:spPr>
          <a:xfrm>
            <a:off x="5477599" y="640080"/>
            <a:ext cx="5257113" cy="5577840"/>
          </a:xfrm>
          <a:prstGeom prst="rect">
            <a:avLst/>
          </a:prstGeom>
        </p:spPr>
      </p:pic>
    </p:spTree>
    <p:extLst>
      <p:ext uri="{BB962C8B-B14F-4D97-AF65-F5344CB8AC3E}">
        <p14:creationId xmlns:p14="http://schemas.microsoft.com/office/powerpoint/2010/main" val="3801604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8AC21F-4E5F-3B7A-1D23-1D75BFA9D386}"/>
              </a:ext>
            </a:extLst>
          </p:cNvPr>
          <p:cNvSpPr>
            <a:spLocks noGrp="1"/>
          </p:cNvSpPr>
          <p:nvPr>
            <p:ph type="title"/>
          </p:nvPr>
        </p:nvSpPr>
        <p:spPr>
          <a:xfrm>
            <a:off x="838200" y="365125"/>
            <a:ext cx="10515600" cy="1325563"/>
          </a:xfrm>
        </p:spPr>
        <p:txBody>
          <a:bodyPr>
            <a:normAutofit/>
          </a:bodyPr>
          <a:lstStyle/>
          <a:p>
            <a:r>
              <a:rPr lang="en-US" sz="5400"/>
              <a:t>Overview</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BB7CD7B-E3C9-F3AA-5B88-799CF3D1E17A}"/>
              </a:ext>
            </a:extLst>
          </p:cNvPr>
          <p:cNvSpPr>
            <a:spLocks noGrp="1"/>
          </p:cNvSpPr>
          <p:nvPr>
            <p:ph idx="1"/>
          </p:nvPr>
        </p:nvSpPr>
        <p:spPr>
          <a:xfrm>
            <a:off x="838200" y="1929384"/>
            <a:ext cx="10515600" cy="4251960"/>
          </a:xfrm>
        </p:spPr>
        <p:txBody>
          <a:bodyPr>
            <a:normAutofit/>
          </a:bodyPr>
          <a:lstStyle/>
          <a:p>
            <a:r>
              <a:rPr lang="en-US" sz="2200"/>
              <a:t>Introduction to </a:t>
            </a:r>
            <a:r>
              <a:rPr lang="en-US" sz="2200" i="1"/>
              <a:t>P. gingivalis</a:t>
            </a:r>
          </a:p>
          <a:p>
            <a:r>
              <a:rPr lang="en-US" sz="2200"/>
              <a:t>Background on what is known</a:t>
            </a:r>
          </a:p>
          <a:p>
            <a:r>
              <a:rPr lang="en-US" sz="2200"/>
              <a:t>Questions I’m looking into</a:t>
            </a:r>
          </a:p>
          <a:p>
            <a:r>
              <a:rPr lang="en-US" sz="2200"/>
              <a:t>How I’ll address questions</a:t>
            </a:r>
          </a:p>
          <a:p>
            <a:r>
              <a:rPr lang="en-US" sz="2200"/>
              <a:t>Where we currently are</a:t>
            </a:r>
          </a:p>
        </p:txBody>
      </p:sp>
    </p:spTree>
    <p:extLst>
      <p:ext uri="{BB962C8B-B14F-4D97-AF65-F5344CB8AC3E}">
        <p14:creationId xmlns:p14="http://schemas.microsoft.com/office/powerpoint/2010/main" val="885922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A9D0B2-2EC9-02F2-DA7D-BDCC4AE54FC5}"/>
              </a:ext>
            </a:extLst>
          </p:cNvPr>
          <p:cNvSpPr>
            <a:spLocks noGrp="1"/>
          </p:cNvSpPr>
          <p:nvPr>
            <p:ph type="title"/>
          </p:nvPr>
        </p:nvSpPr>
        <p:spPr>
          <a:xfrm>
            <a:off x="838200" y="365125"/>
            <a:ext cx="10515600" cy="1325563"/>
          </a:xfrm>
        </p:spPr>
        <p:txBody>
          <a:bodyPr>
            <a:normAutofit/>
          </a:bodyPr>
          <a:lstStyle/>
          <a:p>
            <a:r>
              <a:rPr lang="en-US" sz="5400"/>
              <a:t>Future Steps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094908-983C-E88A-DBFD-4F9B7B921518}"/>
              </a:ext>
            </a:extLst>
          </p:cNvPr>
          <p:cNvSpPr>
            <a:spLocks noGrp="1"/>
          </p:cNvSpPr>
          <p:nvPr>
            <p:ph idx="1"/>
          </p:nvPr>
        </p:nvSpPr>
        <p:spPr>
          <a:xfrm>
            <a:off x="838200" y="1929384"/>
            <a:ext cx="10515600" cy="4251960"/>
          </a:xfrm>
        </p:spPr>
        <p:txBody>
          <a:bodyPr>
            <a:normAutofit/>
          </a:bodyPr>
          <a:lstStyle/>
          <a:p>
            <a:r>
              <a:rPr lang="en-US" sz="2200"/>
              <a:t>Make new plasmids incorporating genes of interest</a:t>
            </a:r>
          </a:p>
          <a:p>
            <a:r>
              <a:rPr lang="en-US" sz="2200"/>
              <a:t>Train at Forsyth</a:t>
            </a:r>
          </a:p>
          <a:p>
            <a:endParaRPr lang="en-US" sz="2200"/>
          </a:p>
        </p:txBody>
      </p:sp>
    </p:spTree>
    <p:extLst>
      <p:ext uri="{BB962C8B-B14F-4D97-AF65-F5344CB8AC3E}">
        <p14:creationId xmlns:p14="http://schemas.microsoft.com/office/powerpoint/2010/main" val="2894719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9"/>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Google Shape;320;p23"/>
          <p:cNvSpPr txBox="1">
            <a:spLocks noGrp="1"/>
          </p:cNvSpPr>
          <p:nvPr>
            <p:ph type="title"/>
          </p:nvPr>
        </p:nvSpPr>
        <p:spPr>
          <a:xfrm>
            <a:off x="630936" y="639520"/>
            <a:ext cx="3429000" cy="1719072"/>
          </a:xfrm>
          <a:prstGeom prst="rect">
            <a:avLst/>
          </a:prstGeom>
        </p:spPr>
        <p:txBody>
          <a:bodyPr spcFirstLastPara="1" vert="horz" lIns="91440" tIns="45720" rIns="91440" bIns="45720" rtlCol="0" anchor="b" anchorCtr="0">
            <a:normAutofit/>
          </a:bodyPr>
          <a:lstStyle/>
          <a:p>
            <a:pPr marL="0" lvl="0" indent="0">
              <a:spcBef>
                <a:spcPct val="0"/>
              </a:spcBef>
              <a:spcAft>
                <a:spcPts val="0"/>
              </a:spcAft>
              <a:buClr>
                <a:schemeClr val="dk1"/>
              </a:buClr>
              <a:buSzPts val="4000"/>
            </a:pPr>
            <a:r>
              <a:rPr lang="en-US" sz="5400" kern="1200">
                <a:solidFill>
                  <a:schemeClr val="tx1"/>
                </a:solidFill>
                <a:latin typeface="+mj-lt"/>
                <a:ea typeface="+mj-ea"/>
                <a:cs typeface="+mj-cs"/>
              </a:rPr>
              <a:t>Thank You!</a:t>
            </a:r>
          </a:p>
        </p:txBody>
      </p:sp>
      <p:sp>
        <p:nvSpPr>
          <p:cNvPr id="1033"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Google Shape;321;p23"/>
          <p:cNvSpPr txBox="1"/>
          <p:nvPr/>
        </p:nvSpPr>
        <p:spPr>
          <a:xfrm>
            <a:off x="4654296" y="1837613"/>
            <a:ext cx="2315037" cy="2957986"/>
          </a:xfrm>
          <a:prstGeom prst="rect">
            <a:avLst/>
          </a:prstGeom>
          <a:noFill/>
          <a:ln>
            <a:noFill/>
          </a:ln>
        </p:spPr>
        <p:txBody>
          <a:bodyPr spcFirstLastPara="1" wrap="square" lIns="91425" tIns="45700" rIns="91425" bIns="45700" anchor="t" anchorCtr="0">
            <a:normAutofit/>
          </a:bodyPr>
          <a:lstStyle/>
          <a:p>
            <a:pPr marL="137160" indent="-137160" defTabSz="548640">
              <a:lnSpc>
                <a:spcPct val="90000"/>
              </a:lnSpc>
              <a:buClr>
                <a:schemeClr val="dk1"/>
              </a:buClr>
              <a:buSzPts val="2800"/>
              <a:buFont typeface="Arial"/>
              <a:buChar char="•"/>
            </a:pPr>
            <a:r>
              <a:rPr lang="en-US" sz="1680" kern="1200">
                <a:solidFill>
                  <a:schemeClr val="dk1"/>
                </a:solidFill>
                <a:latin typeface="Gill Sans"/>
                <a:ea typeface="+mn-ea"/>
                <a:cs typeface="+mn-cs"/>
                <a:sym typeface="Gill Sans"/>
              </a:rPr>
              <a:t>Dr. Kathryn Ramsey</a:t>
            </a:r>
            <a:endParaRPr lang="en-US" sz="1200" kern="1200">
              <a:solidFill>
                <a:schemeClr val="dk1"/>
              </a:solidFill>
              <a:latin typeface="Gill Sans"/>
              <a:ea typeface="+mn-ea"/>
              <a:cs typeface="+mn-cs"/>
              <a:sym typeface="Gill Sans"/>
            </a:endParaRPr>
          </a:p>
          <a:p>
            <a:pPr marL="411480" lvl="1" indent="-137160" defTabSz="548640">
              <a:lnSpc>
                <a:spcPct val="90000"/>
              </a:lnSpc>
              <a:spcBef>
                <a:spcPts val="300"/>
              </a:spcBef>
              <a:buClr>
                <a:schemeClr val="dk1"/>
              </a:buClr>
              <a:buSzPts val="2000"/>
              <a:buFont typeface="Arial"/>
              <a:buChar char="•"/>
            </a:pPr>
            <a:r>
              <a:rPr lang="en-US" sz="1200" kern="1200">
                <a:solidFill>
                  <a:schemeClr val="dk1"/>
                </a:solidFill>
                <a:latin typeface="Gill Sans"/>
                <a:ea typeface="+mn-ea"/>
                <a:cs typeface="+mn-cs"/>
                <a:sym typeface="Gill Sans"/>
              </a:rPr>
              <a:t>Kira Bernabe</a:t>
            </a:r>
          </a:p>
          <a:p>
            <a:pPr marL="411480" lvl="1" indent="-137160" defTabSz="548640">
              <a:lnSpc>
                <a:spcPct val="90000"/>
              </a:lnSpc>
              <a:spcBef>
                <a:spcPts val="300"/>
              </a:spcBef>
              <a:buClr>
                <a:schemeClr val="dk1"/>
              </a:buClr>
              <a:buSzPts val="2000"/>
              <a:buFont typeface="Arial"/>
              <a:buChar char="•"/>
            </a:pPr>
            <a:r>
              <a:rPr lang="en-US" sz="1200" kern="1200">
                <a:solidFill>
                  <a:schemeClr val="dk1"/>
                </a:solidFill>
                <a:latin typeface="Gill Sans"/>
                <a:ea typeface="+mn-ea"/>
                <a:cs typeface="+mn-cs"/>
                <a:sym typeface="Gill Sans"/>
              </a:rPr>
              <a:t>Ben Moore</a:t>
            </a:r>
          </a:p>
          <a:p>
            <a:pPr marL="411480" lvl="1" indent="-137160" defTabSz="548640">
              <a:lnSpc>
                <a:spcPct val="90000"/>
              </a:lnSpc>
              <a:spcBef>
                <a:spcPts val="300"/>
              </a:spcBef>
              <a:buClr>
                <a:schemeClr val="dk1"/>
              </a:buClr>
              <a:buSzPts val="2000"/>
              <a:buFont typeface="Arial"/>
              <a:buChar char="•"/>
            </a:pPr>
            <a:r>
              <a:rPr lang="en-US" sz="1200" kern="1200" err="1">
                <a:solidFill>
                  <a:srgbClr val="000000"/>
                </a:solidFill>
                <a:latin typeface="Gill Sans"/>
                <a:ea typeface="+mn-ea"/>
                <a:cs typeface="Arial"/>
                <a:sym typeface="Arial"/>
              </a:rPr>
              <a:t>Johanyx</a:t>
            </a:r>
            <a:r>
              <a:rPr lang="en-US" sz="1200" kern="1200">
                <a:solidFill>
                  <a:srgbClr val="000000"/>
                </a:solidFill>
                <a:latin typeface="Gill Sans"/>
                <a:ea typeface="+mn-ea"/>
                <a:cs typeface="Arial"/>
                <a:sym typeface="Arial"/>
              </a:rPr>
              <a:t> Rodriguez</a:t>
            </a:r>
          </a:p>
          <a:p>
            <a:pPr marL="411480" lvl="1" indent="-137160" defTabSz="548640">
              <a:lnSpc>
                <a:spcPct val="90000"/>
              </a:lnSpc>
              <a:spcBef>
                <a:spcPts val="300"/>
              </a:spcBef>
              <a:buClr>
                <a:schemeClr val="dk1"/>
              </a:buClr>
              <a:buSzPts val="2000"/>
              <a:buFont typeface="Arial"/>
              <a:buChar char="•"/>
            </a:pPr>
            <a:r>
              <a:rPr lang="en-US" sz="1200" kern="1200">
                <a:solidFill>
                  <a:srgbClr val="000000"/>
                </a:solidFill>
                <a:latin typeface="Gill Sans"/>
                <a:ea typeface="+mn-ea"/>
                <a:cs typeface="Arial"/>
                <a:sym typeface="Arial"/>
              </a:rPr>
              <a:t>Christina </a:t>
            </a:r>
            <a:r>
              <a:rPr lang="en-US" sz="1200" kern="1200" err="1">
                <a:solidFill>
                  <a:srgbClr val="000000"/>
                </a:solidFill>
                <a:latin typeface="Gill Sans"/>
                <a:ea typeface="+mn-ea"/>
                <a:cs typeface="Arial"/>
                <a:sym typeface="Arial"/>
              </a:rPr>
              <a:t>Surace</a:t>
            </a:r>
            <a:endParaRPr lang="en-US" sz="1200" kern="1200">
              <a:solidFill>
                <a:srgbClr val="000000"/>
              </a:solidFill>
              <a:latin typeface="Gill Sans"/>
              <a:ea typeface="+mn-ea"/>
              <a:cs typeface="Arial"/>
              <a:sym typeface="Arial"/>
            </a:endParaRPr>
          </a:p>
          <a:p>
            <a:pPr marL="137160" indent="-137160" defTabSz="548640">
              <a:lnSpc>
                <a:spcPct val="90000"/>
              </a:lnSpc>
              <a:spcBef>
                <a:spcPts val="600"/>
              </a:spcBef>
              <a:buClr>
                <a:schemeClr val="dk1"/>
              </a:buClr>
              <a:buSzPts val="2800"/>
              <a:buFont typeface="Arial"/>
              <a:buChar char="•"/>
            </a:pPr>
            <a:r>
              <a:rPr lang="en-US" sz="1680" kern="1200">
                <a:solidFill>
                  <a:schemeClr val="dk1"/>
                </a:solidFill>
                <a:latin typeface="Gill Sans"/>
                <a:ea typeface="+mn-ea"/>
                <a:cs typeface="+mn-cs"/>
                <a:sym typeface="Gill Sans"/>
              </a:rPr>
              <a:t>Dr. Steven Gregory</a:t>
            </a:r>
            <a:endParaRPr lang="en-US" sz="840" kern="1200">
              <a:solidFill>
                <a:srgbClr val="000000"/>
              </a:solidFill>
              <a:latin typeface="Arial"/>
              <a:ea typeface="+mn-ea"/>
              <a:cs typeface="Arial"/>
              <a:sym typeface="Arial"/>
            </a:endParaRPr>
          </a:p>
          <a:p>
            <a:pPr marL="137160" indent="-137160" defTabSz="548640">
              <a:lnSpc>
                <a:spcPct val="90000"/>
              </a:lnSpc>
              <a:spcBef>
                <a:spcPts val="600"/>
              </a:spcBef>
              <a:buClr>
                <a:schemeClr val="dk1"/>
              </a:buClr>
              <a:buSzPts val="2800"/>
              <a:buFont typeface="Arial"/>
              <a:buChar char="•"/>
            </a:pPr>
            <a:r>
              <a:rPr lang="en-US" sz="1680" kern="1200">
                <a:solidFill>
                  <a:schemeClr val="dk1"/>
                </a:solidFill>
                <a:latin typeface="Gill Sans"/>
                <a:ea typeface="+mn-ea"/>
                <a:cs typeface="+mn-cs"/>
                <a:sym typeface="Gill Sans"/>
              </a:rPr>
              <a:t>URI INBRE core</a:t>
            </a:r>
          </a:p>
          <a:p>
            <a:pPr marL="137160" indent="-137160" defTabSz="548640">
              <a:lnSpc>
                <a:spcPct val="90000"/>
              </a:lnSpc>
              <a:spcBef>
                <a:spcPts val="600"/>
              </a:spcBef>
              <a:buClr>
                <a:schemeClr val="dk1"/>
              </a:buClr>
              <a:buSzPts val="2800"/>
              <a:buFont typeface="Arial"/>
              <a:buChar char="•"/>
            </a:pPr>
            <a:r>
              <a:rPr lang="en-US" sz="1680" kern="1200">
                <a:solidFill>
                  <a:schemeClr val="dk1"/>
                </a:solidFill>
                <a:latin typeface="Gill Sans"/>
                <a:ea typeface="+mn-ea"/>
                <a:cs typeface="+mn-cs"/>
                <a:sym typeface="Gill Sans"/>
              </a:rPr>
              <a:t>Forsyth Institute</a:t>
            </a:r>
          </a:p>
          <a:p>
            <a:pPr marL="137160" indent="-137160" defTabSz="548640">
              <a:lnSpc>
                <a:spcPct val="90000"/>
              </a:lnSpc>
              <a:spcBef>
                <a:spcPts val="600"/>
              </a:spcBef>
              <a:buClr>
                <a:schemeClr val="dk1"/>
              </a:buClr>
              <a:buSzPts val="2800"/>
              <a:buFont typeface="Arial"/>
              <a:buChar char="•"/>
            </a:pPr>
            <a:r>
              <a:rPr lang="en-US" sz="1680" kern="1200">
                <a:solidFill>
                  <a:schemeClr val="dk1"/>
                </a:solidFill>
                <a:latin typeface="Gill Sans"/>
                <a:ea typeface="+mn-ea"/>
                <a:cs typeface="+mn-cs"/>
                <a:sym typeface="Gill Sans"/>
              </a:rPr>
              <a:t>Dr. Mary Ellen Davey</a:t>
            </a:r>
          </a:p>
          <a:p>
            <a:pPr marR="0" lvl="0" algn="l" rtl="0">
              <a:lnSpc>
                <a:spcPct val="90000"/>
              </a:lnSpc>
              <a:spcBef>
                <a:spcPts val="1000"/>
              </a:spcBef>
              <a:spcAft>
                <a:spcPts val="0"/>
              </a:spcAft>
              <a:buClr>
                <a:schemeClr val="dk1"/>
              </a:buClr>
              <a:buSzPts val="2800"/>
            </a:pPr>
            <a:endParaRPr sz="1400" b="0" i="0" u="none" strike="noStrike" cap="none" dirty="0">
              <a:solidFill>
                <a:srgbClr val="000000"/>
              </a:solidFill>
              <a:latin typeface="Arial"/>
              <a:ea typeface="Arial"/>
              <a:cs typeface="Arial"/>
              <a:sym typeface="Arial"/>
            </a:endParaRPr>
          </a:p>
        </p:txBody>
      </p:sp>
      <p:pic>
        <p:nvPicPr>
          <p:cNvPr id="324" name="Google Shape;324;p23" descr="Rhode Island IDeA Network of Biomedical Research Excellence – (RI-INBRE)"/>
          <p:cNvPicPr preferRelativeResize="0"/>
          <p:nvPr/>
        </p:nvPicPr>
        <p:blipFill rotWithShape="1">
          <a:blip r:embed="rId3">
            <a:alphaModFix/>
          </a:blip>
          <a:srcRect/>
          <a:stretch/>
        </p:blipFill>
        <p:spPr>
          <a:xfrm>
            <a:off x="10128689" y="2043143"/>
            <a:ext cx="1429327" cy="557398"/>
          </a:xfrm>
          <a:prstGeom prst="rect">
            <a:avLst/>
          </a:prstGeom>
          <a:noFill/>
          <a:ln>
            <a:noFill/>
          </a:ln>
        </p:spPr>
      </p:pic>
      <p:pic>
        <p:nvPicPr>
          <p:cNvPr id="326" name="Google Shape;326;p23"/>
          <p:cNvPicPr preferRelativeResize="0"/>
          <p:nvPr/>
        </p:nvPicPr>
        <p:blipFill rotWithShape="1">
          <a:blip r:embed="rId4">
            <a:alphaModFix/>
          </a:blip>
          <a:srcRect/>
          <a:stretch/>
        </p:blipFill>
        <p:spPr>
          <a:xfrm>
            <a:off x="7443303" y="2093407"/>
            <a:ext cx="1139213" cy="445080"/>
          </a:xfrm>
          <a:prstGeom prst="rect">
            <a:avLst/>
          </a:prstGeom>
          <a:noFill/>
          <a:ln>
            <a:noFill/>
          </a:ln>
        </p:spPr>
      </p:pic>
      <p:pic>
        <p:nvPicPr>
          <p:cNvPr id="327" name="Google Shape;327;p23"/>
          <p:cNvPicPr preferRelativeResize="0"/>
          <p:nvPr/>
        </p:nvPicPr>
        <p:blipFill rotWithShape="1">
          <a:blip r:embed="rId5">
            <a:alphaModFix/>
          </a:blip>
          <a:srcRect/>
          <a:stretch/>
        </p:blipFill>
        <p:spPr>
          <a:xfrm>
            <a:off x="8890439" y="2155461"/>
            <a:ext cx="1043367" cy="445080"/>
          </a:xfrm>
          <a:prstGeom prst="rect">
            <a:avLst/>
          </a:prstGeom>
          <a:noFill/>
          <a:ln>
            <a:noFill/>
          </a:ln>
        </p:spPr>
      </p:pic>
      <p:pic>
        <p:nvPicPr>
          <p:cNvPr id="1026" name="Picture 2" descr="NIGMS logo">
            <a:extLst>
              <a:ext uri="{FF2B5EF4-FFF2-40B4-BE49-F238E27FC236}">
                <a16:creationId xmlns:a16="http://schemas.microsoft.com/office/drawing/2014/main" id="{5B4BE7BC-ACD3-CF09-A314-3ADC75BB8902}"/>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82516" y="2860495"/>
            <a:ext cx="2078480" cy="456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3D8A5B2-A8AE-13DB-44D2-8D8BA5D3B804}"/>
              </a:ext>
            </a:extLst>
          </p:cNvPr>
          <p:cNvSpPr txBox="1"/>
          <p:nvPr/>
        </p:nvSpPr>
        <p:spPr>
          <a:xfrm>
            <a:off x="8113270" y="3915753"/>
            <a:ext cx="2991984" cy="683264"/>
          </a:xfrm>
          <a:prstGeom prst="rect">
            <a:avLst/>
          </a:prstGeom>
          <a:noFill/>
        </p:spPr>
        <p:txBody>
          <a:bodyPr wrap="square" rtlCol="0">
            <a:spAutoFit/>
          </a:bodyPr>
          <a:lstStyle/>
          <a:p>
            <a:pPr defTabSz="548640">
              <a:spcAft>
                <a:spcPts val="600"/>
              </a:spcAft>
            </a:pPr>
            <a:r>
              <a:rPr lang="en-US" sz="1920" kern="1200">
                <a:solidFill>
                  <a:schemeClr val="tx1"/>
                </a:solidFill>
                <a:latin typeface="+mn-lt"/>
                <a:ea typeface="+mn-ea"/>
                <a:cs typeface="+mn-cs"/>
              </a:rPr>
              <a:t>Remember to brush your teeth!!</a:t>
            </a:r>
            <a:endParaRPr lang="en-US" sz="3200"/>
          </a:p>
        </p:txBody>
      </p:sp>
      <p:pic>
        <p:nvPicPr>
          <p:cNvPr id="5" name="Graphic 4" descr="Toothbrush with solid fill">
            <a:extLst>
              <a:ext uri="{FF2B5EF4-FFF2-40B4-BE49-F238E27FC236}">
                <a16:creationId xmlns:a16="http://schemas.microsoft.com/office/drawing/2014/main" id="{11B89B0C-C69D-A522-F7DF-FCF18B26C1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56676" y="4466125"/>
            <a:ext cx="554261" cy="554261"/>
          </a:xfrm>
          <a:prstGeom prst="rect">
            <a:avLst/>
          </a:prstGeom>
        </p:spPr>
      </p:pic>
      <p:pic>
        <p:nvPicPr>
          <p:cNvPr id="7" name="Graphic 6" descr="Dental Care outline">
            <a:extLst>
              <a:ext uri="{FF2B5EF4-FFF2-40B4-BE49-F238E27FC236}">
                <a16:creationId xmlns:a16="http://schemas.microsoft.com/office/drawing/2014/main" id="{B9C66EE5-807F-EF1B-727C-A5C48BE32DC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85359" y="4466125"/>
            <a:ext cx="554261" cy="55426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8C8D90-46AA-AE5A-1DC2-2C10D53DCF74}"/>
              </a:ext>
            </a:extLst>
          </p:cNvPr>
          <p:cNvSpPr>
            <a:spLocks noGrp="1"/>
          </p:cNvSpPr>
          <p:nvPr>
            <p:ph type="title"/>
          </p:nvPr>
        </p:nvSpPr>
        <p:spPr>
          <a:xfrm>
            <a:off x="630936" y="639520"/>
            <a:ext cx="3429000" cy="1719072"/>
          </a:xfrm>
        </p:spPr>
        <p:txBody>
          <a:bodyPr anchor="b">
            <a:normAutofit/>
          </a:bodyPr>
          <a:lstStyle/>
          <a:p>
            <a:r>
              <a:rPr lang="en-US" sz="3800" i="1"/>
              <a:t>Porphyromonas gingivalis </a:t>
            </a:r>
          </a:p>
        </p:txBody>
      </p:sp>
      <p:sp>
        <p:nvSpPr>
          <p:cNvPr id="615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34BA70-972F-01D9-54AE-EBC36FCC6071}"/>
              </a:ext>
            </a:extLst>
          </p:cNvPr>
          <p:cNvSpPr>
            <a:spLocks noGrp="1"/>
          </p:cNvSpPr>
          <p:nvPr>
            <p:ph idx="1"/>
          </p:nvPr>
        </p:nvSpPr>
        <p:spPr>
          <a:xfrm>
            <a:off x="630936" y="2807208"/>
            <a:ext cx="3429000" cy="3410712"/>
          </a:xfrm>
        </p:spPr>
        <p:txBody>
          <a:bodyPr anchor="t">
            <a:normAutofit/>
          </a:bodyPr>
          <a:lstStyle/>
          <a:p>
            <a:r>
              <a:rPr lang="en-US" sz="2200" dirty="0"/>
              <a:t>Gram negative</a:t>
            </a:r>
          </a:p>
          <a:p>
            <a:r>
              <a:rPr lang="en-US" sz="2200" dirty="0"/>
              <a:t>Anaerobic</a:t>
            </a:r>
          </a:p>
          <a:p>
            <a:r>
              <a:rPr lang="en-US" sz="2200" dirty="0"/>
              <a:t>Endogenous oral pathogen</a:t>
            </a:r>
          </a:p>
          <a:p>
            <a:r>
              <a:rPr lang="en-US" sz="2200" dirty="0"/>
              <a:t>Major agent contributing to chronic periodontitis</a:t>
            </a:r>
          </a:p>
          <a:p>
            <a:endParaRPr lang="en-US" sz="2200" dirty="0"/>
          </a:p>
        </p:txBody>
      </p:sp>
      <p:pic>
        <p:nvPicPr>
          <p:cNvPr id="6146" name="Picture 2" descr="Role of Porphyromonas Gingivalis in Periodontal Diseases - Decisions in  Dentistry">
            <a:extLst>
              <a:ext uri="{FF2B5EF4-FFF2-40B4-BE49-F238E27FC236}">
                <a16:creationId xmlns:a16="http://schemas.microsoft.com/office/drawing/2014/main" id="{DA535F67-5AC8-E027-583F-9A9FB83D785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1487329"/>
            <a:ext cx="6903720" cy="38833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441884E-BAA8-7C14-0F2B-29B73821A824}"/>
              </a:ext>
            </a:extLst>
          </p:cNvPr>
          <p:cNvSpPr txBox="1"/>
          <p:nvPr/>
        </p:nvSpPr>
        <p:spPr>
          <a:xfrm>
            <a:off x="9637776" y="6080760"/>
            <a:ext cx="2404872" cy="553998"/>
          </a:xfrm>
          <a:prstGeom prst="rect">
            <a:avLst/>
          </a:prstGeom>
          <a:noFill/>
        </p:spPr>
        <p:txBody>
          <a:bodyPr wrap="square" rtlCol="0">
            <a:spAutoFit/>
          </a:bodyPr>
          <a:lstStyle/>
          <a:p>
            <a:r>
              <a:rPr lang="en-US" sz="1000" dirty="0"/>
              <a:t>https://</a:t>
            </a:r>
            <a:r>
              <a:rPr lang="en-US" sz="1000" dirty="0" err="1"/>
              <a:t>decisionsindentistry.com</a:t>
            </a:r>
            <a:r>
              <a:rPr lang="en-US" sz="1000" dirty="0"/>
              <a:t>/2023/05/role-of-</a:t>
            </a:r>
            <a:r>
              <a:rPr lang="en-US" sz="1000" dirty="0" err="1"/>
              <a:t>porphyromonas</a:t>
            </a:r>
            <a:r>
              <a:rPr lang="en-US" sz="1000" dirty="0"/>
              <a:t>-</a:t>
            </a:r>
            <a:r>
              <a:rPr lang="en-US" sz="1000" dirty="0" err="1"/>
              <a:t>gingivalis</a:t>
            </a:r>
            <a:r>
              <a:rPr lang="en-US" sz="1000" dirty="0"/>
              <a:t>-in-periodontal-diseases/</a:t>
            </a:r>
          </a:p>
        </p:txBody>
      </p:sp>
    </p:spTree>
    <p:extLst>
      <p:ext uri="{BB962C8B-B14F-4D97-AF65-F5344CB8AC3E}">
        <p14:creationId xmlns:p14="http://schemas.microsoft.com/office/powerpoint/2010/main" val="141504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3DBA70-F4DE-D6EB-8B03-9D326E7A13DB}"/>
              </a:ext>
            </a:extLst>
          </p:cNvPr>
          <p:cNvSpPr>
            <a:spLocks noGrp="1"/>
          </p:cNvSpPr>
          <p:nvPr>
            <p:ph type="title"/>
          </p:nvPr>
        </p:nvSpPr>
        <p:spPr>
          <a:xfrm>
            <a:off x="640080" y="325369"/>
            <a:ext cx="4368602" cy="1956841"/>
          </a:xfrm>
        </p:spPr>
        <p:txBody>
          <a:bodyPr anchor="b">
            <a:normAutofit/>
          </a:bodyPr>
          <a:lstStyle/>
          <a:p>
            <a:r>
              <a:rPr lang="en-US" sz="5400"/>
              <a:t>Chronic Periodontitis </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EBCD87-9A94-5BEE-E792-CF8D4FE1C789}"/>
              </a:ext>
            </a:extLst>
          </p:cNvPr>
          <p:cNvSpPr>
            <a:spLocks noGrp="1"/>
          </p:cNvSpPr>
          <p:nvPr>
            <p:ph idx="1"/>
          </p:nvPr>
        </p:nvSpPr>
        <p:spPr>
          <a:xfrm>
            <a:off x="640080" y="2872899"/>
            <a:ext cx="4243589" cy="3320668"/>
          </a:xfrm>
        </p:spPr>
        <p:txBody>
          <a:bodyPr>
            <a:normAutofit/>
          </a:bodyPr>
          <a:lstStyle/>
          <a:p>
            <a:r>
              <a:rPr lang="en-US" sz="2200" dirty="0"/>
              <a:t>Often occurs in patients with other systemic diseases</a:t>
            </a:r>
          </a:p>
          <a:p>
            <a:r>
              <a:rPr lang="en-US" sz="2200" dirty="0"/>
              <a:t>Can enhance risk of other morbidities</a:t>
            </a:r>
          </a:p>
          <a:p>
            <a:pPr marL="0" indent="0">
              <a:buNone/>
            </a:pPr>
            <a:endParaRPr lang="en-US" sz="2200" dirty="0"/>
          </a:p>
          <a:p>
            <a:endParaRPr lang="en-US" sz="2200" dirty="0"/>
          </a:p>
          <a:p>
            <a:endParaRPr lang="en-US" sz="2200" dirty="0"/>
          </a:p>
        </p:txBody>
      </p:sp>
      <p:pic>
        <p:nvPicPr>
          <p:cNvPr id="1026" name="Picture 2" descr="Healthy tooth vs tooth with periodontitis.">
            <a:extLst>
              <a:ext uri="{FF2B5EF4-FFF2-40B4-BE49-F238E27FC236}">
                <a16:creationId xmlns:a16="http://schemas.microsoft.com/office/drawing/2014/main" id="{01312093-A392-6501-9E8F-8B3F60DF46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950" b="208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921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421DF-6822-F188-021E-93214F639688}"/>
              </a:ext>
            </a:extLst>
          </p:cNvPr>
          <p:cNvSpPr>
            <a:spLocks noGrp="1"/>
          </p:cNvSpPr>
          <p:nvPr>
            <p:ph type="title"/>
          </p:nvPr>
        </p:nvSpPr>
        <p:spPr>
          <a:xfrm>
            <a:off x="640080" y="325369"/>
            <a:ext cx="4368602" cy="1956841"/>
          </a:xfrm>
        </p:spPr>
        <p:txBody>
          <a:bodyPr anchor="b">
            <a:normAutofit fontScale="90000"/>
          </a:bodyPr>
          <a:lstStyle/>
          <a:p>
            <a:r>
              <a:rPr lang="en-US" sz="5400" dirty="0"/>
              <a:t>Where Pg is during periodontitis </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B4F64AC-195F-E07E-42B9-C02D929599FE}"/>
              </a:ext>
            </a:extLst>
          </p:cNvPr>
          <p:cNvSpPr>
            <a:spLocks noGrp="1"/>
          </p:cNvSpPr>
          <p:nvPr>
            <p:ph idx="1"/>
          </p:nvPr>
        </p:nvSpPr>
        <p:spPr>
          <a:xfrm>
            <a:off x="640080" y="2872899"/>
            <a:ext cx="4243589" cy="3320668"/>
          </a:xfrm>
        </p:spPr>
        <p:txBody>
          <a:bodyPr>
            <a:normAutofit/>
          </a:bodyPr>
          <a:lstStyle/>
          <a:p>
            <a:r>
              <a:rPr lang="en-US" sz="2200" dirty="0"/>
              <a:t>Secondary colonizer of dental plaque</a:t>
            </a:r>
          </a:p>
          <a:p>
            <a:r>
              <a:rPr lang="en-US" sz="2200" dirty="0"/>
              <a:t>Subgingival sulcus of oral cavity</a:t>
            </a:r>
          </a:p>
          <a:p>
            <a:r>
              <a:rPr lang="en-US" sz="2200" dirty="0"/>
              <a:t>Requires iron</a:t>
            </a:r>
          </a:p>
          <a:p>
            <a:r>
              <a:rPr lang="en-US" sz="2200" dirty="0"/>
              <a:t>Ferments amino acids for energy production</a:t>
            </a:r>
          </a:p>
        </p:txBody>
      </p:sp>
      <p:pic>
        <p:nvPicPr>
          <p:cNvPr id="4" name="Picture 3">
            <a:extLst>
              <a:ext uri="{FF2B5EF4-FFF2-40B4-BE49-F238E27FC236}">
                <a16:creationId xmlns:a16="http://schemas.microsoft.com/office/drawing/2014/main" id="{F2D1D8E7-535D-89B2-3148-C39480D17228}"/>
              </a:ext>
            </a:extLst>
          </p:cNvPr>
          <p:cNvPicPr>
            <a:picLocks noChangeAspect="1"/>
          </p:cNvPicPr>
          <p:nvPr/>
        </p:nvPicPr>
        <p:blipFill rotWithShape="1">
          <a:blip r:embed="rId2"/>
          <a:srcRect l="12622" r="1189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2570F6B0-6971-604D-7CC1-76BBCD13583E}"/>
              </a:ext>
            </a:extLst>
          </p:cNvPr>
          <p:cNvSpPr txBox="1"/>
          <p:nvPr/>
        </p:nvSpPr>
        <p:spPr>
          <a:xfrm>
            <a:off x="9632865" y="6455664"/>
            <a:ext cx="3429000" cy="402336"/>
          </a:xfrm>
          <a:prstGeom prst="rect">
            <a:avLst/>
          </a:prstGeom>
        </p:spPr>
        <p:txBody>
          <a:bodyPr vert="horz" lIns="91440" tIns="45720" rIns="91440" bIns="45720" rtlCol="0" anchor="t">
            <a:normAutofit/>
          </a:bodyPr>
          <a:lstStyle/>
          <a:p>
            <a:pPr>
              <a:lnSpc>
                <a:spcPct val="90000"/>
              </a:lnSpc>
              <a:spcAft>
                <a:spcPts val="600"/>
              </a:spcAft>
            </a:pPr>
            <a:r>
              <a:rPr lang="en-US" sz="1000" b="0" i="0" dirty="0">
                <a:effectLst/>
                <a:highlight>
                  <a:srgbClr val="FFFFFF"/>
                </a:highlight>
              </a:rPr>
              <a:t>How, K. Y., Song, K. P., &amp; Chan, K. G. (2016). https://</a:t>
            </a:r>
            <a:r>
              <a:rPr lang="en-US" sz="1000" b="0" i="0" dirty="0" err="1">
                <a:effectLst/>
                <a:highlight>
                  <a:srgbClr val="FFFFFF"/>
                </a:highlight>
              </a:rPr>
              <a:t>doi.org</a:t>
            </a:r>
            <a:r>
              <a:rPr lang="en-US" sz="1000" b="0" i="0" dirty="0">
                <a:effectLst/>
                <a:highlight>
                  <a:srgbClr val="FFFFFF"/>
                </a:highlight>
              </a:rPr>
              <a:t>/10.3389/fmicb.2016.00053</a:t>
            </a:r>
            <a:endParaRPr lang="en-US" sz="1000" dirty="0"/>
          </a:p>
        </p:txBody>
      </p:sp>
    </p:spTree>
    <p:extLst>
      <p:ext uri="{BB962C8B-B14F-4D97-AF65-F5344CB8AC3E}">
        <p14:creationId xmlns:p14="http://schemas.microsoft.com/office/powerpoint/2010/main" val="1358525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0AD7DA-8CB3-7F0B-48C2-C580FB9E41D7}"/>
              </a:ext>
            </a:extLst>
          </p:cNvPr>
          <p:cNvSpPr>
            <a:spLocks noGrp="1"/>
          </p:cNvSpPr>
          <p:nvPr>
            <p:ph type="title"/>
          </p:nvPr>
        </p:nvSpPr>
        <p:spPr>
          <a:xfrm>
            <a:off x="841248" y="548640"/>
            <a:ext cx="3600860" cy="5431536"/>
          </a:xfrm>
        </p:spPr>
        <p:txBody>
          <a:bodyPr>
            <a:normAutofit/>
          </a:bodyPr>
          <a:lstStyle/>
          <a:p>
            <a:r>
              <a:rPr lang="en-US" sz="5000"/>
              <a:t>How </a:t>
            </a:r>
            <a:r>
              <a:rPr lang="en-US" sz="5000" i="1"/>
              <a:t>P. gingivalis </a:t>
            </a:r>
            <a:r>
              <a:rPr lang="en-US" sz="5000"/>
              <a:t>effects pathogenesis</a:t>
            </a:r>
          </a:p>
        </p:txBody>
      </p:sp>
      <p:sp>
        <p:nvSpPr>
          <p:cNvPr id="2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0B9876-2B03-84AC-3058-5122CE796A5E}"/>
              </a:ext>
            </a:extLst>
          </p:cNvPr>
          <p:cNvSpPr>
            <a:spLocks noGrp="1"/>
          </p:cNvSpPr>
          <p:nvPr>
            <p:ph idx="1"/>
          </p:nvPr>
        </p:nvSpPr>
        <p:spPr>
          <a:xfrm>
            <a:off x="5126418" y="552091"/>
            <a:ext cx="6224335" cy="5431536"/>
          </a:xfrm>
        </p:spPr>
        <p:txBody>
          <a:bodyPr anchor="ctr">
            <a:normAutofit/>
          </a:bodyPr>
          <a:lstStyle/>
          <a:p>
            <a:r>
              <a:rPr lang="en-US" sz="2200" dirty="0"/>
              <a:t>Immune evasion</a:t>
            </a:r>
          </a:p>
          <a:p>
            <a:r>
              <a:rPr lang="en-US" sz="2200" dirty="0"/>
              <a:t>Immune modulation</a:t>
            </a:r>
          </a:p>
          <a:p>
            <a:r>
              <a:rPr lang="en-US" sz="2200" dirty="0"/>
              <a:t>Biofilm development</a:t>
            </a:r>
          </a:p>
        </p:txBody>
      </p:sp>
    </p:spTree>
    <p:extLst>
      <p:ext uri="{BB962C8B-B14F-4D97-AF65-F5344CB8AC3E}">
        <p14:creationId xmlns:p14="http://schemas.microsoft.com/office/powerpoint/2010/main" val="66956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BE5BB7-0EC5-32A6-AAA7-B046FCF63655}"/>
              </a:ext>
            </a:extLst>
          </p:cNvPr>
          <p:cNvSpPr>
            <a:spLocks noGrp="1"/>
          </p:cNvSpPr>
          <p:nvPr>
            <p:ph type="title"/>
          </p:nvPr>
        </p:nvSpPr>
        <p:spPr>
          <a:xfrm>
            <a:off x="1115568" y="548640"/>
            <a:ext cx="10168128" cy="1179576"/>
          </a:xfrm>
        </p:spPr>
        <p:txBody>
          <a:bodyPr vert="horz" lIns="91440" tIns="45720" rIns="91440" bIns="45720" rtlCol="0">
            <a:normAutofit/>
          </a:bodyPr>
          <a:lstStyle/>
          <a:p>
            <a:r>
              <a:rPr lang="en-US" sz="4000" kern="1200" dirty="0">
                <a:latin typeface="+mj-lt"/>
                <a:ea typeface="+mj-ea"/>
                <a:cs typeface="+mj-cs"/>
              </a:rPr>
              <a:t>Virulence Factors of </a:t>
            </a:r>
            <a:r>
              <a:rPr lang="en-US" sz="4000" i="1" kern="1200" dirty="0">
                <a:latin typeface="+mj-lt"/>
                <a:ea typeface="+mj-ea"/>
                <a:cs typeface="+mj-cs"/>
              </a:rPr>
              <a:t>P. </a:t>
            </a:r>
            <a:r>
              <a:rPr lang="en-US" sz="4000" i="1" kern="1200" dirty="0" err="1">
                <a:latin typeface="+mj-lt"/>
                <a:ea typeface="+mj-ea"/>
                <a:cs typeface="+mj-cs"/>
              </a:rPr>
              <a:t>gingivalis</a:t>
            </a:r>
            <a:endParaRPr lang="en-US" sz="4000" kern="1200" dirty="0">
              <a:latin typeface="+mj-lt"/>
              <a:ea typeface="+mj-ea"/>
              <a:cs typeface="+mj-cs"/>
            </a:endParaRPr>
          </a:p>
        </p:txBody>
      </p:sp>
      <p:sp>
        <p:nvSpPr>
          <p:cNvPr id="25" name="Rectangle 24">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F4E84A57-36AF-7934-09C8-5B09C14B0FF5}"/>
              </a:ext>
            </a:extLst>
          </p:cNvPr>
          <p:cNvPicPr>
            <a:picLocks noChangeAspect="1"/>
          </p:cNvPicPr>
          <p:nvPr/>
        </p:nvPicPr>
        <p:blipFill rotWithShape="1">
          <a:blip r:embed="rId3"/>
          <a:srcRect r="4423" b="1"/>
          <a:stretch/>
        </p:blipFill>
        <p:spPr>
          <a:xfrm>
            <a:off x="2106168" y="1405818"/>
            <a:ext cx="8537448" cy="5247853"/>
          </a:xfrm>
          <a:prstGeom prst="rect">
            <a:avLst/>
          </a:prstGeom>
        </p:spPr>
      </p:pic>
      <p:sp>
        <p:nvSpPr>
          <p:cNvPr id="7" name="TextBox 6">
            <a:extLst>
              <a:ext uri="{FF2B5EF4-FFF2-40B4-BE49-F238E27FC236}">
                <a16:creationId xmlns:a16="http://schemas.microsoft.com/office/drawing/2014/main" id="{84B90919-21C3-6EF6-A9EB-162E05B185C9}"/>
              </a:ext>
            </a:extLst>
          </p:cNvPr>
          <p:cNvSpPr txBox="1"/>
          <p:nvPr/>
        </p:nvSpPr>
        <p:spPr>
          <a:xfrm>
            <a:off x="217932" y="6452503"/>
            <a:ext cx="3429000" cy="402336"/>
          </a:xfrm>
          <a:prstGeom prst="rect">
            <a:avLst/>
          </a:prstGeom>
        </p:spPr>
        <p:txBody>
          <a:bodyPr vert="horz" lIns="91440" tIns="45720" rIns="91440" bIns="45720" rtlCol="0" anchor="t">
            <a:normAutofit/>
          </a:bodyPr>
          <a:lstStyle/>
          <a:p>
            <a:pPr>
              <a:lnSpc>
                <a:spcPct val="90000"/>
              </a:lnSpc>
              <a:spcAft>
                <a:spcPts val="600"/>
              </a:spcAft>
            </a:pPr>
            <a:r>
              <a:rPr lang="en-US" sz="1000" b="0" i="0" dirty="0">
                <a:effectLst/>
                <a:highlight>
                  <a:srgbClr val="FFFFFF"/>
                </a:highlight>
              </a:rPr>
              <a:t>How, K. Y., Song, K. P., &amp; Chan, K. G. (2016). https://</a:t>
            </a:r>
            <a:r>
              <a:rPr lang="en-US" sz="1000" b="0" i="0" dirty="0" err="1">
                <a:effectLst/>
                <a:highlight>
                  <a:srgbClr val="FFFFFF"/>
                </a:highlight>
              </a:rPr>
              <a:t>doi.org</a:t>
            </a:r>
            <a:r>
              <a:rPr lang="en-US" sz="1000" b="0" i="0" dirty="0">
                <a:effectLst/>
                <a:highlight>
                  <a:srgbClr val="FFFFFF"/>
                </a:highlight>
              </a:rPr>
              <a:t>/10.3389/fmicb.2016.00053</a:t>
            </a:r>
            <a:endParaRPr lang="en-US" sz="1000" dirty="0"/>
          </a:p>
        </p:txBody>
      </p:sp>
      <p:sp>
        <p:nvSpPr>
          <p:cNvPr id="8" name="Rectangle 7">
            <a:extLst>
              <a:ext uri="{FF2B5EF4-FFF2-40B4-BE49-F238E27FC236}">
                <a16:creationId xmlns:a16="http://schemas.microsoft.com/office/drawing/2014/main" id="{0E5AF8C7-A118-199F-03C3-208E45DAA54B}"/>
              </a:ext>
            </a:extLst>
          </p:cNvPr>
          <p:cNvSpPr/>
          <p:nvPr/>
        </p:nvSpPr>
        <p:spPr>
          <a:xfrm>
            <a:off x="3420533" y="3699933"/>
            <a:ext cx="838200" cy="32173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9693DA-D6B9-5E15-9776-9A027BDFBEC0}"/>
              </a:ext>
            </a:extLst>
          </p:cNvPr>
          <p:cNvSpPr/>
          <p:nvPr/>
        </p:nvSpPr>
        <p:spPr>
          <a:xfrm>
            <a:off x="2438399" y="4116669"/>
            <a:ext cx="1896533" cy="32173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112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79BE62-E06B-0412-F05C-45027FA48452}"/>
              </a:ext>
            </a:extLst>
          </p:cNvPr>
          <p:cNvSpPr>
            <a:spLocks noGrp="1"/>
          </p:cNvSpPr>
          <p:nvPr>
            <p:ph type="title"/>
          </p:nvPr>
        </p:nvSpPr>
        <p:spPr>
          <a:xfrm>
            <a:off x="630936" y="639520"/>
            <a:ext cx="3429000" cy="1719072"/>
          </a:xfrm>
        </p:spPr>
        <p:txBody>
          <a:bodyPr anchor="b">
            <a:normAutofit fontScale="90000"/>
          </a:bodyPr>
          <a:lstStyle/>
          <a:p>
            <a:r>
              <a:rPr lang="en-US" sz="3000" dirty="0"/>
              <a:t>Brief intro to lipopolysaccharides (LPS)  and their importance</a:t>
            </a:r>
          </a:p>
        </p:txBody>
      </p:sp>
      <p:sp>
        <p:nvSpPr>
          <p:cNvPr id="3081"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1636B5-41C9-C663-737E-C8472F780336}"/>
              </a:ext>
            </a:extLst>
          </p:cNvPr>
          <p:cNvSpPr>
            <a:spLocks noGrp="1"/>
          </p:cNvSpPr>
          <p:nvPr>
            <p:ph idx="1"/>
          </p:nvPr>
        </p:nvSpPr>
        <p:spPr>
          <a:xfrm>
            <a:off x="630936" y="2807208"/>
            <a:ext cx="3429000" cy="3410712"/>
          </a:xfrm>
        </p:spPr>
        <p:txBody>
          <a:bodyPr anchor="t">
            <a:normAutofit/>
          </a:bodyPr>
          <a:lstStyle/>
          <a:p>
            <a:r>
              <a:rPr lang="en-US" sz="2200" dirty="0"/>
              <a:t>Outer bacterial membrane</a:t>
            </a:r>
          </a:p>
          <a:p>
            <a:r>
              <a:rPr lang="en-US" sz="2200" dirty="0"/>
              <a:t>Protects cell from toxic molecules entering</a:t>
            </a:r>
          </a:p>
          <a:p>
            <a:r>
              <a:rPr lang="en-US" sz="2200" dirty="0"/>
              <a:t>Maintains cell and structural integrity</a:t>
            </a:r>
          </a:p>
          <a:p>
            <a:r>
              <a:rPr lang="en-US" sz="2200" dirty="0"/>
              <a:t>Disrupts innate host surveillance</a:t>
            </a:r>
          </a:p>
        </p:txBody>
      </p:sp>
      <p:pic>
        <p:nvPicPr>
          <p:cNvPr id="3074" name="Picture 2">
            <a:extLst>
              <a:ext uri="{FF2B5EF4-FFF2-40B4-BE49-F238E27FC236}">
                <a16:creationId xmlns:a16="http://schemas.microsoft.com/office/drawing/2014/main" id="{407D42B1-BC00-9BCA-0C4B-953A0B0613F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4296" y="1098994"/>
            <a:ext cx="6903720" cy="46600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F32445D-02F5-E8B5-11C7-1FB3148532C8}"/>
              </a:ext>
            </a:extLst>
          </p:cNvPr>
          <p:cNvSpPr txBox="1"/>
          <p:nvPr/>
        </p:nvSpPr>
        <p:spPr>
          <a:xfrm>
            <a:off x="9549384" y="6345936"/>
            <a:ext cx="2642616" cy="400110"/>
          </a:xfrm>
          <a:prstGeom prst="rect">
            <a:avLst/>
          </a:prstGeom>
          <a:noFill/>
        </p:spPr>
        <p:txBody>
          <a:bodyPr wrap="square" rtlCol="0">
            <a:spAutoFit/>
          </a:bodyPr>
          <a:lstStyle/>
          <a:p>
            <a:r>
              <a:rPr lang="en-US" sz="1000" dirty="0"/>
              <a:t>https://</a:t>
            </a:r>
            <a:r>
              <a:rPr lang="en-US" sz="1000" dirty="0" err="1"/>
              <a:t>www.macrophi.co.jp</a:t>
            </a:r>
            <a:r>
              <a:rPr lang="en-US" sz="1000" dirty="0"/>
              <a:t>/</a:t>
            </a:r>
            <a:r>
              <a:rPr lang="en-US" sz="1000" dirty="0" err="1"/>
              <a:t>english</a:t>
            </a:r>
            <a:r>
              <a:rPr lang="en-US" sz="1000" dirty="0"/>
              <a:t>/</a:t>
            </a:r>
            <a:r>
              <a:rPr lang="en-US" sz="1000" dirty="0" err="1"/>
              <a:t>lps</a:t>
            </a:r>
            <a:r>
              <a:rPr lang="en-US" sz="1000" dirty="0"/>
              <a:t>/1-1.html</a:t>
            </a:r>
          </a:p>
        </p:txBody>
      </p:sp>
      <p:sp>
        <p:nvSpPr>
          <p:cNvPr id="5" name="TextBox 4">
            <a:extLst>
              <a:ext uri="{FF2B5EF4-FFF2-40B4-BE49-F238E27FC236}">
                <a16:creationId xmlns:a16="http://schemas.microsoft.com/office/drawing/2014/main" id="{C605632A-E09B-7493-D4DE-B74C53885F55}"/>
              </a:ext>
            </a:extLst>
          </p:cNvPr>
          <p:cNvSpPr txBox="1"/>
          <p:nvPr/>
        </p:nvSpPr>
        <p:spPr>
          <a:xfrm>
            <a:off x="4120896" y="5759005"/>
            <a:ext cx="3950208" cy="830997"/>
          </a:xfrm>
          <a:prstGeom prst="rect">
            <a:avLst/>
          </a:prstGeom>
          <a:noFill/>
        </p:spPr>
        <p:txBody>
          <a:bodyPr wrap="square" rtlCol="0">
            <a:spAutoFit/>
          </a:bodyPr>
          <a:lstStyle/>
          <a:p>
            <a:pPr algn="ctr"/>
            <a:r>
              <a:rPr lang="en-US" sz="2400" dirty="0"/>
              <a:t>LPS helps evade host immune system</a:t>
            </a:r>
          </a:p>
        </p:txBody>
      </p:sp>
    </p:spTree>
    <p:extLst>
      <p:ext uri="{BB962C8B-B14F-4D97-AF65-F5344CB8AC3E}">
        <p14:creationId xmlns:p14="http://schemas.microsoft.com/office/powerpoint/2010/main" val="341331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885F31-BEBB-4BA2-E7D6-9127FE1FB9EB}"/>
              </a:ext>
            </a:extLst>
          </p:cNvPr>
          <p:cNvSpPr>
            <a:spLocks noGrp="1"/>
          </p:cNvSpPr>
          <p:nvPr>
            <p:ph type="title"/>
          </p:nvPr>
        </p:nvSpPr>
        <p:spPr>
          <a:xfrm>
            <a:off x="630936" y="639520"/>
            <a:ext cx="3429000" cy="1719072"/>
          </a:xfrm>
        </p:spPr>
        <p:txBody>
          <a:bodyPr anchor="b">
            <a:normAutofit/>
          </a:bodyPr>
          <a:lstStyle/>
          <a:p>
            <a:r>
              <a:rPr lang="en-US" sz="5400" dirty="0"/>
              <a:t>Importance of capsules</a:t>
            </a:r>
          </a:p>
        </p:txBody>
      </p:sp>
      <p:sp>
        <p:nvSpPr>
          <p:cNvPr id="206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40A5C5-5147-D971-CBD4-03743BFC685D}"/>
              </a:ext>
            </a:extLst>
          </p:cNvPr>
          <p:cNvSpPr>
            <a:spLocks noGrp="1"/>
          </p:cNvSpPr>
          <p:nvPr>
            <p:ph idx="1"/>
          </p:nvPr>
        </p:nvSpPr>
        <p:spPr>
          <a:xfrm>
            <a:off x="630936" y="2807208"/>
            <a:ext cx="3429000" cy="3410712"/>
          </a:xfrm>
        </p:spPr>
        <p:txBody>
          <a:bodyPr anchor="t">
            <a:normAutofit/>
          </a:bodyPr>
          <a:lstStyle/>
          <a:p>
            <a:r>
              <a:rPr lang="en-US" sz="2200" dirty="0"/>
              <a:t>Polysaccharide layer around cell wall</a:t>
            </a:r>
          </a:p>
          <a:p>
            <a:r>
              <a:rPr lang="en-US" sz="2200" dirty="0"/>
              <a:t>Protects bacteria</a:t>
            </a:r>
          </a:p>
          <a:p>
            <a:r>
              <a:rPr lang="en-US" sz="2200" dirty="0"/>
              <a:t>Adheres the bacteria to tooth/gums</a:t>
            </a:r>
          </a:p>
          <a:p>
            <a:r>
              <a:rPr lang="en-US" sz="2200" dirty="0"/>
              <a:t>More virulent</a:t>
            </a:r>
          </a:p>
          <a:p>
            <a:r>
              <a:rPr lang="en-US" sz="2200" dirty="0"/>
              <a:t>Without capsules, bacteria cause localized abscess</a:t>
            </a:r>
          </a:p>
          <a:p>
            <a:endParaRPr lang="en-US" sz="2200" dirty="0"/>
          </a:p>
        </p:txBody>
      </p:sp>
      <p:pic>
        <p:nvPicPr>
          <p:cNvPr id="2050" name="Picture 2" descr="Pathogens 11 01173 g001">
            <a:extLst>
              <a:ext uri="{FF2B5EF4-FFF2-40B4-BE49-F238E27FC236}">
                <a16:creationId xmlns:a16="http://schemas.microsoft.com/office/drawing/2014/main" id="{E587AB35-D21F-E33A-BEA0-450DE4D96C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4768"/>
          <a:stretch/>
        </p:blipFill>
        <p:spPr bwMode="auto">
          <a:xfrm>
            <a:off x="4654296" y="974266"/>
            <a:ext cx="6903720" cy="49094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9AF5330-2E4A-5273-0C34-6FBCD2AA26D5}"/>
              </a:ext>
            </a:extLst>
          </p:cNvPr>
          <p:cNvSpPr txBox="1"/>
          <p:nvPr/>
        </p:nvSpPr>
        <p:spPr>
          <a:xfrm>
            <a:off x="10332720" y="5996226"/>
            <a:ext cx="1859280" cy="861774"/>
          </a:xfrm>
          <a:prstGeom prst="rect">
            <a:avLst/>
          </a:prstGeom>
          <a:noFill/>
        </p:spPr>
        <p:txBody>
          <a:bodyPr wrap="square" rtlCol="0">
            <a:spAutoFit/>
          </a:bodyPr>
          <a:lstStyle/>
          <a:p>
            <a:pPr algn="l"/>
            <a:r>
              <a:rPr lang="en-US" sz="1000" b="0" i="0" dirty="0" err="1">
                <a:solidFill>
                  <a:srgbClr val="222222"/>
                </a:solidFill>
                <a:effectLst/>
                <a:highlight>
                  <a:srgbClr val="FFFFFF"/>
                </a:highlight>
                <a:latin typeface="Helvetica Neue" panose="02000503000000020004" pitchFamily="2" charset="0"/>
              </a:rPr>
              <a:t>Aleksijević</a:t>
            </a:r>
            <a:r>
              <a:rPr lang="en-US" sz="1000" b="0" i="0" dirty="0">
                <a:solidFill>
                  <a:srgbClr val="222222"/>
                </a:solidFill>
                <a:effectLst/>
                <a:highlight>
                  <a:srgbClr val="FFFFFF"/>
                </a:highlight>
                <a:latin typeface="Helvetica Neue" panose="02000503000000020004" pitchFamily="2" charset="0"/>
              </a:rPr>
              <a:t> LH, </a:t>
            </a:r>
            <a:r>
              <a:rPr lang="en-US" sz="1000" b="0" i="0" dirty="0" err="1">
                <a:solidFill>
                  <a:srgbClr val="222222"/>
                </a:solidFill>
                <a:effectLst/>
                <a:highlight>
                  <a:srgbClr val="FFFFFF"/>
                </a:highlight>
                <a:latin typeface="Helvetica Neue" panose="02000503000000020004" pitchFamily="2" charset="0"/>
              </a:rPr>
              <a:t>Aleksijević</a:t>
            </a:r>
            <a:r>
              <a:rPr lang="en-US" sz="1000" b="0" i="0" dirty="0">
                <a:solidFill>
                  <a:srgbClr val="222222"/>
                </a:solidFill>
                <a:effectLst/>
                <a:highlight>
                  <a:srgbClr val="FFFFFF"/>
                </a:highlight>
                <a:latin typeface="Helvetica Neue" panose="02000503000000020004" pitchFamily="2" charset="0"/>
              </a:rPr>
              <a:t> M, </a:t>
            </a:r>
            <a:r>
              <a:rPr lang="en-US" sz="1000" b="0" i="0" dirty="0" err="1">
                <a:solidFill>
                  <a:srgbClr val="222222"/>
                </a:solidFill>
                <a:effectLst/>
                <a:highlight>
                  <a:srgbClr val="FFFFFF"/>
                </a:highlight>
                <a:latin typeface="Helvetica Neue" panose="02000503000000020004" pitchFamily="2" charset="0"/>
              </a:rPr>
              <a:t>Škrlec</a:t>
            </a:r>
            <a:r>
              <a:rPr lang="en-US" sz="1000" b="0" i="0" dirty="0">
                <a:solidFill>
                  <a:srgbClr val="222222"/>
                </a:solidFill>
                <a:effectLst/>
                <a:highlight>
                  <a:srgbClr val="FFFFFF"/>
                </a:highlight>
                <a:latin typeface="Helvetica Neue" panose="02000503000000020004" pitchFamily="2" charset="0"/>
              </a:rPr>
              <a:t> I, </a:t>
            </a:r>
            <a:r>
              <a:rPr lang="en-US" sz="1000" b="0" i="0" dirty="0" err="1">
                <a:solidFill>
                  <a:srgbClr val="222222"/>
                </a:solidFill>
                <a:effectLst/>
                <a:highlight>
                  <a:srgbClr val="FFFFFF"/>
                </a:highlight>
                <a:latin typeface="Helvetica Neue" panose="02000503000000020004" pitchFamily="2" charset="0"/>
              </a:rPr>
              <a:t>Šram</a:t>
            </a:r>
            <a:r>
              <a:rPr lang="en-US" sz="1000" b="0" i="0" dirty="0">
                <a:solidFill>
                  <a:srgbClr val="222222"/>
                </a:solidFill>
                <a:effectLst/>
                <a:highlight>
                  <a:srgbClr val="FFFFFF"/>
                </a:highlight>
                <a:latin typeface="Helvetica Neue" panose="02000503000000020004" pitchFamily="2" charset="0"/>
              </a:rPr>
              <a:t> M, </a:t>
            </a:r>
            <a:r>
              <a:rPr lang="en-US" sz="1000" b="0" i="0" dirty="0" err="1">
                <a:solidFill>
                  <a:srgbClr val="222222"/>
                </a:solidFill>
                <a:effectLst/>
                <a:highlight>
                  <a:srgbClr val="FFFFFF"/>
                </a:highlight>
                <a:latin typeface="Helvetica Neue" panose="02000503000000020004" pitchFamily="2" charset="0"/>
              </a:rPr>
              <a:t>Šram</a:t>
            </a:r>
            <a:r>
              <a:rPr lang="en-US" sz="1000" b="0" i="0" dirty="0">
                <a:solidFill>
                  <a:srgbClr val="222222"/>
                </a:solidFill>
                <a:effectLst/>
                <a:highlight>
                  <a:srgbClr val="FFFFFF"/>
                </a:highlight>
                <a:latin typeface="Helvetica Neue" panose="02000503000000020004" pitchFamily="2" charset="0"/>
              </a:rPr>
              <a:t> M, </a:t>
            </a:r>
            <a:r>
              <a:rPr lang="en-US" sz="1000" b="0" i="0" dirty="0" err="1">
                <a:solidFill>
                  <a:srgbClr val="222222"/>
                </a:solidFill>
                <a:effectLst/>
                <a:highlight>
                  <a:srgbClr val="FFFFFF"/>
                </a:highlight>
                <a:latin typeface="Helvetica Neue" panose="02000503000000020004" pitchFamily="2" charset="0"/>
              </a:rPr>
              <a:t>Talapko</a:t>
            </a:r>
            <a:r>
              <a:rPr lang="en-US" sz="1000" b="0" i="0" dirty="0">
                <a:solidFill>
                  <a:srgbClr val="222222"/>
                </a:solidFill>
                <a:effectLst/>
                <a:highlight>
                  <a:srgbClr val="FFFFFF"/>
                </a:highlight>
                <a:latin typeface="Helvetica Neue" panose="02000503000000020004" pitchFamily="2" charset="0"/>
              </a:rPr>
              <a:t> J. https://</a:t>
            </a:r>
            <a:r>
              <a:rPr lang="en-US" sz="1000" b="0" i="0" dirty="0" err="1">
                <a:solidFill>
                  <a:srgbClr val="222222"/>
                </a:solidFill>
                <a:effectLst/>
                <a:highlight>
                  <a:srgbClr val="FFFFFF"/>
                </a:highlight>
                <a:latin typeface="Helvetica Neue" panose="02000503000000020004" pitchFamily="2" charset="0"/>
              </a:rPr>
              <a:t>doi.org</a:t>
            </a:r>
            <a:r>
              <a:rPr lang="en-US" sz="1000" b="0" i="0" dirty="0">
                <a:solidFill>
                  <a:srgbClr val="222222"/>
                </a:solidFill>
                <a:effectLst/>
                <a:highlight>
                  <a:srgbClr val="FFFFFF"/>
                </a:highlight>
                <a:latin typeface="Helvetica Neue" panose="02000503000000020004" pitchFamily="2" charset="0"/>
              </a:rPr>
              <a:t>/10.3390/pathogens11101173</a:t>
            </a:r>
          </a:p>
        </p:txBody>
      </p:sp>
    </p:spTree>
    <p:extLst>
      <p:ext uri="{BB962C8B-B14F-4D97-AF65-F5344CB8AC3E}">
        <p14:creationId xmlns:p14="http://schemas.microsoft.com/office/powerpoint/2010/main" val="99187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941</TotalTime>
  <Words>1386</Words>
  <Application>Microsoft Macintosh PowerPoint</Application>
  <PresentationFormat>Widescreen</PresentationFormat>
  <Paragraphs>163</Paragraphs>
  <Slides>21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Aptos Display</vt:lpstr>
      <vt:lpstr>Arial</vt:lpstr>
      <vt:lpstr>Calibri</vt:lpstr>
      <vt:lpstr>Gill Sans</vt:lpstr>
      <vt:lpstr>Helvetica Neue</vt:lpstr>
      <vt:lpstr>MuseoSans</vt:lpstr>
      <vt:lpstr>Office Theme</vt:lpstr>
      <vt:lpstr>An introduction to P. gingivalis</vt:lpstr>
      <vt:lpstr>Overview</vt:lpstr>
      <vt:lpstr>Porphyromonas gingivalis </vt:lpstr>
      <vt:lpstr>Chronic Periodontitis </vt:lpstr>
      <vt:lpstr>Where Pg is during periodontitis </vt:lpstr>
      <vt:lpstr>How P. gingivalis effects pathogenesis</vt:lpstr>
      <vt:lpstr>Virulence Factors of P. gingivalis</vt:lpstr>
      <vt:lpstr>Brief intro to lipopolysaccharides (LPS)  and their importance</vt:lpstr>
      <vt:lpstr>Importance of capsules</vt:lpstr>
      <vt:lpstr>What we know about the P. Gingivalis capsule</vt:lpstr>
      <vt:lpstr>What’s controlling the capsule production? </vt:lpstr>
      <vt:lpstr>What we know about specific antisense RNA</vt:lpstr>
      <vt:lpstr>DNABII Proteins</vt:lpstr>
      <vt:lpstr>PG1258 repression on transcription interferes with k-antigen capsule operon transcription</vt:lpstr>
      <vt:lpstr>What don’t we know? </vt:lpstr>
      <vt:lpstr>What am I trying to answer?</vt:lpstr>
      <vt:lpstr>How will I answer these questions?</vt:lpstr>
      <vt:lpstr>Strains</vt:lpstr>
      <vt:lpstr>Where am I currently? </vt:lpstr>
      <vt:lpstr>Future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Alexandra Farah</dc:creator>
  <cp:lastModifiedBy>Alexandra Farah</cp:lastModifiedBy>
  <cp:revision>7</cp:revision>
  <cp:lastPrinted>2024-07-16T00:25:08Z</cp:lastPrinted>
  <dcterms:created xsi:type="dcterms:W3CDTF">2024-07-16T00:22:14Z</dcterms:created>
  <dcterms:modified xsi:type="dcterms:W3CDTF">2024-07-16T16:03:25Z</dcterms:modified>
</cp:coreProperties>
</file>