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672" r:id="rId3"/>
    <p:sldId id="540" r:id="rId4"/>
    <p:sldId id="261" r:id="rId5"/>
    <p:sldId id="262" r:id="rId6"/>
    <p:sldId id="677" r:id="rId7"/>
    <p:sldId id="273" r:id="rId8"/>
    <p:sldId id="681" r:id="rId9"/>
    <p:sldId id="679" r:id="rId10"/>
    <p:sldId id="267" r:id="rId11"/>
    <p:sldId id="268" r:id="rId12"/>
    <p:sldId id="682" r:id="rId13"/>
    <p:sldId id="683" r:id="rId14"/>
    <p:sldId id="684" r:id="rId15"/>
    <p:sldId id="685" r:id="rId16"/>
    <p:sldId id="263" r:id="rId17"/>
    <p:sldId id="265" r:id="rId18"/>
    <p:sldId id="270" r:id="rId19"/>
    <p:sldId id="670" r:id="rId20"/>
    <p:sldId id="269" r:id="rId21"/>
    <p:sldId id="689" r:id="rId22"/>
    <p:sldId id="686" r:id="rId23"/>
    <p:sldId id="687" r:id="rId24"/>
    <p:sldId id="271" r:id="rId25"/>
    <p:sldId id="669" r:id="rId26"/>
    <p:sldId id="277" r:id="rId27"/>
    <p:sldId id="6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137" autoAdjust="0"/>
  </p:normalViewPr>
  <p:slideViewPr>
    <p:cSldViewPr snapToGrid="0">
      <p:cViewPr>
        <p:scale>
          <a:sx n="58" d="100"/>
          <a:sy n="58" d="100"/>
        </p:scale>
        <p:origin x="1085" y="28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H:\Shared%20drives\KRamsey%20Lab\Alex\PCR%20of%20all%20kinds\20240410_ARF_qPC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Shared%20drives\KRamsey%20Lab\Alex\PCR%20of%20all%20kinds\20240325_Alex_q-RTPCR_Rea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lumMod val="40000"/>
                <a:lumOff val="60000"/>
              </a:schemeClr>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Analysis!$U$13:$U$15</c:f>
                <c:numCache>
                  <c:formatCode>General</c:formatCode>
                  <c:ptCount val="3"/>
                  <c:pt idx="0">
                    <c:v>0.12704363105157801</c:v>
                  </c:pt>
                  <c:pt idx="1">
                    <c:v>2.1278087108343353</c:v>
                  </c:pt>
                  <c:pt idx="2">
                    <c:v>9.8717490670153007E-2</c:v>
                  </c:pt>
                </c:numCache>
              </c:numRef>
            </c:plus>
            <c:minus>
              <c:numRef>
                <c:f>Analysis!$V$13:$V$15</c:f>
                <c:numCache>
                  <c:formatCode>General</c:formatCode>
                  <c:ptCount val="3"/>
                  <c:pt idx="0">
                    <c:v>0.14553262404696921</c:v>
                  </c:pt>
                  <c:pt idx="1">
                    <c:v>2.5246952733129788</c:v>
                  </c:pt>
                  <c:pt idx="2">
                    <c:v>0.11172309128012958</c:v>
                  </c:pt>
                </c:numCache>
              </c:numRef>
            </c:minus>
            <c:spPr>
              <a:noFill/>
              <a:ln w="9525" cap="flat" cmpd="sng" algn="ctr">
                <a:solidFill>
                  <a:schemeClr val="tx1">
                    <a:lumMod val="65000"/>
                    <a:lumOff val="35000"/>
                  </a:schemeClr>
                </a:solidFill>
                <a:round/>
              </a:ln>
              <a:effectLst/>
            </c:spPr>
          </c:errBars>
          <c:cat>
            <c:strRef>
              <c:f>Analysis!$S$13:$S$15</c:f>
              <c:strCache>
                <c:ptCount val="3"/>
                <c:pt idx="0">
                  <c:v>LVS</c:v>
                </c:pt>
                <c:pt idx="1">
                  <c:v>LVS Δ rpsU2 pF </c:v>
                </c:pt>
                <c:pt idx="2">
                  <c:v>LVS ΔrpsU2 pF - rpsU2-V </c:v>
                </c:pt>
              </c:strCache>
            </c:strRef>
          </c:cat>
          <c:val>
            <c:numRef>
              <c:f>Analysis!$T$13:$T$15</c:f>
              <c:numCache>
                <c:formatCode>0.000</c:formatCode>
                <c:ptCount val="3"/>
                <c:pt idx="0">
                  <c:v>1</c:v>
                </c:pt>
                <c:pt idx="1">
                  <c:v>13.535526527297829</c:v>
                </c:pt>
                <c:pt idx="2" formatCode="General">
                  <c:v>0.84802106045193815</c:v>
                </c:pt>
              </c:numCache>
            </c:numRef>
          </c:val>
          <c:extLst>
            <c:ext xmlns:c16="http://schemas.microsoft.com/office/drawing/2014/chart" uri="{C3380CC4-5D6E-409C-BE32-E72D297353CC}">
              <c16:uniqueId val="{00000000-6EBB-447C-81A1-2BCE5E2A4E7D}"/>
            </c:ext>
          </c:extLst>
        </c:ser>
        <c:dLbls>
          <c:showLegendKey val="0"/>
          <c:showVal val="0"/>
          <c:showCatName val="0"/>
          <c:showSerName val="0"/>
          <c:showPercent val="0"/>
          <c:showBubbleSize val="0"/>
        </c:dLbls>
        <c:gapWidth val="100"/>
        <c:axId val="1827013855"/>
        <c:axId val="1801192079"/>
      </c:barChart>
      <c:catAx>
        <c:axId val="182701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01192079"/>
        <c:crossesAt val="0.1"/>
        <c:auto val="1"/>
        <c:lblAlgn val="ctr"/>
        <c:lblOffset val="100"/>
        <c:noMultiLvlLbl val="0"/>
      </c:catAx>
      <c:valAx>
        <c:axId val="1801192079"/>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Relative </a:t>
                </a:r>
                <a:r>
                  <a:rPr lang="en-US" sz="1600" b="1" i="1"/>
                  <a:t>rpsU</a:t>
                </a:r>
                <a:r>
                  <a:rPr lang="en-US" sz="1600" b="1"/>
                  <a:t> transcript abundance</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701385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lumMod val="40000"/>
                <a:lumOff val="60000"/>
              </a:schemeClr>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Analysis!$U$13:$U$15</c:f>
                <c:numCache>
                  <c:formatCode>General</c:formatCode>
                  <c:ptCount val="3"/>
                  <c:pt idx="0">
                    <c:v>1.1934341702584117E-3</c:v>
                  </c:pt>
                  <c:pt idx="1">
                    <c:v>4.8516742367766597E-2</c:v>
                  </c:pt>
                  <c:pt idx="2">
                    <c:v>2.8071971064713264E-2</c:v>
                  </c:pt>
                </c:numCache>
              </c:numRef>
            </c:plus>
            <c:minus>
              <c:numRef>
                <c:f>Analysis!$V$13:$V$15</c:f>
                <c:numCache>
                  <c:formatCode>General</c:formatCode>
                  <c:ptCount val="3"/>
                  <c:pt idx="0">
                    <c:v>1.1948601571987183E-3</c:v>
                  </c:pt>
                  <c:pt idx="1">
                    <c:v>4.8601300347336007E-2</c:v>
                  </c:pt>
                  <c:pt idx="2">
                    <c:v>2.9050335431474616E-2</c:v>
                  </c:pt>
                </c:numCache>
              </c:numRef>
            </c:minus>
            <c:spPr>
              <a:noFill/>
              <a:ln w="9525" cap="flat" cmpd="sng" algn="ctr">
                <a:solidFill>
                  <a:schemeClr val="tx1">
                    <a:lumMod val="65000"/>
                    <a:lumOff val="35000"/>
                  </a:schemeClr>
                </a:solidFill>
                <a:round/>
              </a:ln>
              <a:effectLst/>
            </c:spPr>
          </c:errBars>
          <c:cat>
            <c:strRef>
              <c:f>Analysis!$S$13:$S$15</c:f>
              <c:strCache>
                <c:ptCount val="3"/>
                <c:pt idx="0">
                  <c:v>LVS</c:v>
                </c:pt>
                <c:pt idx="1">
                  <c:v>LVS Δ rpsU2 pF </c:v>
                </c:pt>
                <c:pt idx="2">
                  <c:v>LVS ΔrpsU2 pF - rpsU2-V </c:v>
                </c:pt>
              </c:strCache>
            </c:strRef>
          </c:cat>
          <c:val>
            <c:numRef>
              <c:f>Analysis!$T$13:$T$15</c:f>
              <c:numCache>
                <c:formatCode>0.000</c:formatCode>
                <c:ptCount val="3"/>
                <c:pt idx="0">
                  <c:v>1</c:v>
                </c:pt>
                <c:pt idx="1">
                  <c:v>27.885916622481773</c:v>
                </c:pt>
                <c:pt idx="2" formatCode="General">
                  <c:v>0.83353421624700019</c:v>
                </c:pt>
              </c:numCache>
            </c:numRef>
          </c:val>
          <c:extLst>
            <c:ext xmlns:c16="http://schemas.microsoft.com/office/drawing/2014/chart" uri="{C3380CC4-5D6E-409C-BE32-E72D297353CC}">
              <c16:uniqueId val="{00000000-480F-4FC3-BEE9-EF1916572453}"/>
            </c:ext>
          </c:extLst>
        </c:ser>
        <c:dLbls>
          <c:showLegendKey val="0"/>
          <c:showVal val="0"/>
          <c:showCatName val="0"/>
          <c:showSerName val="0"/>
          <c:showPercent val="0"/>
          <c:showBubbleSize val="0"/>
        </c:dLbls>
        <c:gapWidth val="100"/>
        <c:axId val="1827013855"/>
        <c:axId val="1801192079"/>
      </c:barChart>
      <c:catAx>
        <c:axId val="182701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01192079"/>
        <c:crossesAt val="0.1"/>
        <c:auto val="1"/>
        <c:lblAlgn val="ctr"/>
        <c:lblOffset val="100"/>
        <c:noMultiLvlLbl val="0"/>
      </c:catAx>
      <c:valAx>
        <c:axId val="1801192079"/>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Relative </a:t>
                </a:r>
                <a:r>
                  <a:rPr lang="en-US" sz="1600" b="1" i="1"/>
                  <a:t>rpsU</a:t>
                </a:r>
                <a:r>
                  <a:rPr lang="en-US" sz="1600" b="1"/>
                  <a:t> transcript abundance</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7013855"/>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D18E8-64A1-4AAD-B07F-C1E9565B5B8A}"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81B4845B-D108-4486-9B69-7FE61FF106BA}">
      <dgm:prSet/>
      <dgm:spPr/>
      <dgm:t>
        <a:bodyPr/>
        <a:lstStyle/>
        <a:p>
          <a:pPr>
            <a:lnSpc>
              <a:spcPct val="100000"/>
            </a:lnSpc>
            <a:defRPr b="1"/>
          </a:pPr>
          <a:r>
            <a:rPr lang="en-US" dirty="0"/>
            <a:t>Background</a:t>
          </a:r>
        </a:p>
      </dgm:t>
    </dgm:pt>
    <dgm:pt modelId="{5FBF5368-80D4-4423-8F12-D0BC27F220A0}" type="parTrans" cxnId="{C2DB2CF0-3DD8-4DB2-8851-56FF5F6B5940}">
      <dgm:prSet/>
      <dgm:spPr/>
      <dgm:t>
        <a:bodyPr/>
        <a:lstStyle/>
        <a:p>
          <a:endParaRPr lang="en-US"/>
        </a:p>
      </dgm:t>
    </dgm:pt>
    <dgm:pt modelId="{48EF7F28-B68A-4C84-8A45-E461BDAE2048}" type="sibTrans" cxnId="{C2DB2CF0-3DD8-4DB2-8851-56FF5F6B5940}">
      <dgm:prSet/>
      <dgm:spPr/>
      <dgm:t>
        <a:bodyPr/>
        <a:lstStyle/>
        <a:p>
          <a:endParaRPr lang="en-US"/>
        </a:p>
      </dgm:t>
    </dgm:pt>
    <dgm:pt modelId="{CFB6B8C1-D7E4-432E-A07D-8791F68CB7C4}">
      <dgm:prSet/>
      <dgm:spPr/>
      <dgm:t>
        <a:bodyPr/>
        <a:lstStyle/>
        <a:p>
          <a:pPr>
            <a:lnSpc>
              <a:spcPct val="100000"/>
            </a:lnSpc>
          </a:pPr>
          <a:r>
            <a:rPr lang="en-US" i="1"/>
            <a:t>Francisella tularensis</a:t>
          </a:r>
          <a:endParaRPr lang="en-US"/>
        </a:p>
      </dgm:t>
    </dgm:pt>
    <dgm:pt modelId="{3179FAF5-AEC9-4402-8FA7-897ECDBE58E1}" type="parTrans" cxnId="{5EAADF45-19FE-434E-9AEE-AA6D1A130757}">
      <dgm:prSet/>
      <dgm:spPr/>
      <dgm:t>
        <a:bodyPr/>
        <a:lstStyle/>
        <a:p>
          <a:endParaRPr lang="en-US"/>
        </a:p>
      </dgm:t>
    </dgm:pt>
    <dgm:pt modelId="{1012A0AC-F9F7-418A-8F98-855A78CA74EE}" type="sibTrans" cxnId="{5EAADF45-19FE-434E-9AEE-AA6D1A130757}">
      <dgm:prSet/>
      <dgm:spPr/>
      <dgm:t>
        <a:bodyPr/>
        <a:lstStyle/>
        <a:p>
          <a:endParaRPr lang="en-US"/>
        </a:p>
      </dgm:t>
    </dgm:pt>
    <dgm:pt modelId="{B1BEEC41-9143-45E5-9595-D97CEC81ABA7}">
      <dgm:prSet/>
      <dgm:spPr/>
      <dgm:t>
        <a:bodyPr/>
        <a:lstStyle/>
        <a:p>
          <a:pPr>
            <a:lnSpc>
              <a:spcPct val="100000"/>
            </a:lnSpc>
          </a:pPr>
          <a:r>
            <a:rPr lang="en-US" dirty="0"/>
            <a:t>bS21 and its homologs</a:t>
          </a:r>
        </a:p>
      </dgm:t>
    </dgm:pt>
    <dgm:pt modelId="{0873C4DC-56B5-410E-B780-BEDD7E565562}" type="parTrans" cxnId="{A37EA671-776F-42ED-B3B2-923E94418680}">
      <dgm:prSet/>
      <dgm:spPr/>
      <dgm:t>
        <a:bodyPr/>
        <a:lstStyle/>
        <a:p>
          <a:endParaRPr lang="en-US"/>
        </a:p>
      </dgm:t>
    </dgm:pt>
    <dgm:pt modelId="{BB33C97A-48FA-46CA-A800-9881DC53977C}" type="sibTrans" cxnId="{A37EA671-776F-42ED-B3B2-923E94418680}">
      <dgm:prSet/>
      <dgm:spPr/>
      <dgm:t>
        <a:bodyPr/>
        <a:lstStyle/>
        <a:p>
          <a:endParaRPr lang="en-US"/>
        </a:p>
      </dgm:t>
    </dgm:pt>
    <dgm:pt modelId="{CFE4416F-E6E3-4F5F-89DE-F8E1A90FA523}">
      <dgm:prSet/>
      <dgm:spPr/>
      <dgm:t>
        <a:bodyPr/>
        <a:lstStyle/>
        <a:p>
          <a:pPr>
            <a:lnSpc>
              <a:spcPct val="100000"/>
            </a:lnSpc>
          </a:pPr>
          <a:r>
            <a:rPr lang="en-US"/>
            <a:t>R-proteins and autoregulation</a:t>
          </a:r>
        </a:p>
      </dgm:t>
    </dgm:pt>
    <dgm:pt modelId="{2293946E-AE6F-4794-9151-0F85E1E3B6E3}" type="parTrans" cxnId="{67DD7585-E179-4C0E-81DD-ADE237EF5D95}">
      <dgm:prSet/>
      <dgm:spPr/>
      <dgm:t>
        <a:bodyPr/>
        <a:lstStyle/>
        <a:p>
          <a:endParaRPr lang="en-US"/>
        </a:p>
      </dgm:t>
    </dgm:pt>
    <dgm:pt modelId="{0FB047C7-9A43-4308-A5A0-C0BA00EBB8B3}" type="sibTrans" cxnId="{67DD7585-E179-4C0E-81DD-ADE237EF5D95}">
      <dgm:prSet/>
      <dgm:spPr/>
      <dgm:t>
        <a:bodyPr/>
        <a:lstStyle/>
        <a:p>
          <a:endParaRPr lang="en-US"/>
        </a:p>
      </dgm:t>
    </dgm:pt>
    <dgm:pt modelId="{6B65EA70-14B6-49A9-A43E-439101712781}">
      <dgm:prSet/>
      <dgm:spPr/>
      <dgm:t>
        <a:bodyPr/>
        <a:lstStyle/>
        <a:p>
          <a:pPr>
            <a:lnSpc>
              <a:spcPct val="100000"/>
            </a:lnSpc>
            <a:defRPr b="1"/>
          </a:pPr>
          <a:r>
            <a:rPr lang="en-US"/>
            <a:t>Methods</a:t>
          </a:r>
        </a:p>
      </dgm:t>
    </dgm:pt>
    <dgm:pt modelId="{6D3F92F4-9731-4B34-ABCF-F2DB1E5AF37E}" type="parTrans" cxnId="{498D6B2E-2E37-4CB0-828F-20B5BE68858F}">
      <dgm:prSet/>
      <dgm:spPr/>
      <dgm:t>
        <a:bodyPr/>
        <a:lstStyle/>
        <a:p>
          <a:endParaRPr lang="en-US"/>
        </a:p>
      </dgm:t>
    </dgm:pt>
    <dgm:pt modelId="{BF574FD7-6C54-43C9-A3D6-FB175742551A}" type="sibTrans" cxnId="{498D6B2E-2E37-4CB0-828F-20B5BE68858F}">
      <dgm:prSet/>
      <dgm:spPr/>
      <dgm:t>
        <a:bodyPr/>
        <a:lstStyle/>
        <a:p>
          <a:endParaRPr lang="en-US"/>
        </a:p>
      </dgm:t>
    </dgm:pt>
    <dgm:pt modelId="{CAE8F7B6-71CF-45F6-8516-A9EA3F98646F}">
      <dgm:prSet/>
      <dgm:spPr/>
      <dgm:t>
        <a:bodyPr/>
        <a:lstStyle/>
        <a:p>
          <a:pPr>
            <a:lnSpc>
              <a:spcPct val="100000"/>
            </a:lnSpc>
          </a:pPr>
          <a:r>
            <a:rPr lang="en-US" dirty="0"/>
            <a:t>RNA extraction</a:t>
          </a:r>
        </a:p>
        <a:p>
          <a:pPr>
            <a:lnSpc>
              <a:spcPct val="100000"/>
            </a:lnSpc>
          </a:pPr>
          <a:r>
            <a:rPr lang="en-US" dirty="0" err="1"/>
            <a:t>qRT</a:t>
          </a:r>
          <a:r>
            <a:rPr lang="en-US" dirty="0"/>
            <a:t>-PCR</a:t>
          </a:r>
        </a:p>
      </dgm:t>
    </dgm:pt>
    <dgm:pt modelId="{B3FF4702-34C1-4539-9E65-02E330410E09}" type="parTrans" cxnId="{811B537C-176E-49F5-84AF-C94E2EE0A1EF}">
      <dgm:prSet/>
      <dgm:spPr/>
      <dgm:t>
        <a:bodyPr/>
        <a:lstStyle/>
        <a:p>
          <a:endParaRPr lang="en-US"/>
        </a:p>
      </dgm:t>
    </dgm:pt>
    <dgm:pt modelId="{F450826E-90FD-40AF-ACE0-79AD04AE2CE1}" type="sibTrans" cxnId="{811B537C-176E-49F5-84AF-C94E2EE0A1EF}">
      <dgm:prSet/>
      <dgm:spPr/>
      <dgm:t>
        <a:bodyPr/>
        <a:lstStyle/>
        <a:p>
          <a:endParaRPr lang="en-US"/>
        </a:p>
      </dgm:t>
    </dgm:pt>
    <dgm:pt modelId="{C3C84276-EB7B-4DB6-97CC-979CB27DBE15}">
      <dgm:prSet/>
      <dgm:spPr/>
      <dgm:t>
        <a:bodyPr/>
        <a:lstStyle/>
        <a:p>
          <a:pPr>
            <a:lnSpc>
              <a:spcPct val="100000"/>
            </a:lnSpc>
          </a:pPr>
          <a:r>
            <a:rPr lang="en-US"/>
            <a:t>Stability Assay</a:t>
          </a:r>
        </a:p>
      </dgm:t>
    </dgm:pt>
    <dgm:pt modelId="{4BF81DEC-593F-4E34-95BA-393292631E72}" type="parTrans" cxnId="{D55EB378-47CF-4755-ACA7-24CECA41C037}">
      <dgm:prSet/>
      <dgm:spPr/>
      <dgm:t>
        <a:bodyPr/>
        <a:lstStyle/>
        <a:p>
          <a:endParaRPr lang="en-US"/>
        </a:p>
      </dgm:t>
    </dgm:pt>
    <dgm:pt modelId="{C102578E-2DE2-4A23-AA44-37B4EB2F1DB4}" type="sibTrans" cxnId="{D55EB378-47CF-4755-ACA7-24CECA41C037}">
      <dgm:prSet/>
      <dgm:spPr/>
      <dgm:t>
        <a:bodyPr/>
        <a:lstStyle/>
        <a:p>
          <a:endParaRPr lang="en-US"/>
        </a:p>
      </dgm:t>
    </dgm:pt>
    <dgm:pt modelId="{8993CE76-C943-4247-AAFD-125EEE1382AF}">
      <dgm:prSet/>
      <dgm:spPr/>
      <dgm:t>
        <a:bodyPr/>
        <a:lstStyle/>
        <a:p>
          <a:pPr>
            <a:lnSpc>
              <a:spcPct val="100000"/>
            </a:lnSpc>
            <a:defRPr b="1"/>
          </a:pPr>
          <a:r>
            <a:rPr lang="en-US"/>
            <a:t>Results</a:t>
          </a:r>
        </a:p>
      </dgm:t>
    </dgm:pt>
    <dgm:pt modelId="{0FF103F2-D22B-4DB2-B729-989868F7B7A4}" type="parTrans" cxnId="{40214F21-2952-41C5-AE75-8A7C2418A7C1}">
      <dgm:prSet/>
      <dgm:spPr/>
      <dgm:t>
        <a:bodyPr/>
        <a:lstStyle/>
        <a:p>
          <a:endParaRPr lang="en-US"/>
        </a:p>
      </dgm:t>
    </dgm:pt>
    <dgm:pt modelId="{72D89504-16AA-4A3D-BE81-2359C57780A6}" type="sibTrans" cxnId="{40214F21-2952-41C5-AE75-8A7C2418A7C1}">
      <dgm:prSet/>
      <dgm:spPr/>
      <dgm:t>
        <a:bodyPr/>
        <a:lstStyle/>
        <a:p>
          <a:endParaRPr lang="en-US"/>
        </a:p>
      </dgm:t>
    </dgm:pt>
    <dgm:pt modelId="{485A2242-5425-4051-8755-C4F646744D70}">
      <dgm:prSet/>
      <dgm:spPr/>
      <dgm:t>
        <a:bodyPr/>
        <a:lstStyle/>
        <a:p>
          <a:pPr>
            <a:lnSpc>
              <a:spcPct val="100000"/>
            </a:lnSpc>
          </a:pPr>
          <a:r>
            <a:rPr lang="en-US"/>
            <a:t>More transcript without bS21-2</a:t>
          </a:r>
        </a:p>
      </dgm:t>
    </dgm:pt>
    <dgm:pt modelId="{B9FAF548-1E95-47EE-9B5F-FEFBF282C369}" type="parTrans" cxnId="{F59D6AD7-9048-4889-9EC8-A02B67A9480E}">
      <dgm:prSet/>
      <dgm:spPr/>
      <dgm:t>
        <a:bodyPr/>
        <a:lstStyle/>
        <a:p>
          <a:endParaRPr lang="en-US"/>
        </a:p>
      </dgm:t>
    </dgm:pt>
    <dgm:pt modelId="{8656695B-FE34-478D-8D0B-D8C67DFCEF46}" type="sibTrans" cxnId="{F59D6AD7-9048-4889-9EC8-A02B67A9480E}">
      <dgm:prSet/>
      <dgm:spPr/>
      <dgm:t>
        <a:bodyPr/>
        <a:lstStyle/>
        <a:p>
          <a:endParaRPr lang="en-US"/>
        </a:p>
      </dgm:t>
    </dgm:pt>
    <dgm:pt modelId="{C034A979-E1BE-4FFE-B076-22F46E5468DA}">
      <dgm:prSet/>
      <dgm:spPr/>
      <dgm:t>
        <a:bodyPr/>
        <a:lstStyle/>
        <a:p>
          <a:pPr>
            <a:lnSpc>
              <a:spcPct val="100000"/>
            </a:lnSpc>
          </a:pPr>
          <a:r>
            <a:rPr lang="en-US"/>
            <a:t>Less bS21-2 means more stable mRNA</a:t>
          </a:r>
        </a:p>
      </dgm:t>
    </dgm:pt>
    <dgm:pt modelId="{5B443EA7-E119-4E56-A679-EAA987929460}" type="parTrans" cxnId="{ACB16D37-8943-40CA-80A0-B50B6DBC7792}">
      <dgm:prSet/>
      <dgm:spPr/>
      <dgm:t>
        <a:bodyPr/>
        <a:lstStyle/>
        <a:p>
          <a:endParaRPr lang="en-US"/>
        </a:p>
      </dgm:t>
    </dgm:pt>
    <dgm:pt modelId="{EF0310FE-DB1B-4153-A4CE-F5F8517A81E5}" type="sibTrans" cxnId="{ACB16D37-8943-40CA-80A0-B50B6DBC7792}">
      <dgm:prSet/>
      <dgm:spPr/>
      <dgm:t>
        <a:bodyPr/>
        <a:lstStyle/>
        <a:p>
          <a:endParaRPr lang="en-US"/>
        </a:p>
      </dgm:t>
    </dgm:pt>
    <dgm:pt modelId="{263BE1B7-ED04-4080-BD45-923D1884B512}">
      <dgm:prSet/>
      <dgm:spPr/>
      <dgm:t>
        <a:bodyPr/>
        <a:lstStyle/>
        <a:p>
          <a:pPr>
            <a:lnSpc>
              <a:spcPct val="100000"/>
            </a:lnSpc>
            <a:defRPr b="1"/>
          </a:pPr>
          <a:r>
            <a:rPr lang="en-US"/>
            <a:t>Future Directions</a:t>
          </a:r>
        </a:p>
      </dgm:t>
    </dgm:pt>
    <dgm:pt modelId="{F6692517-F3B1-48C2-88BD-1657924B721D}" type="parTrans" cxnId="{C342F0B1-2360-4D9C-8710-882B83859492}">
      <dgm:prSet/>
      <dgm:spPr/>
      <dgm:t>
        <a:bodyPr/>
        <a:lstStyle/>
        <a:p>
          <a:endParaRPr lang="en-US"/>
        </a:p>
      </dgm:t>
    </dgm:pt>
    <dgm:pt modelId="{1CC60775-58D3-4689-BCBF-495C77955F47}" type="sibTrans" cxnId="{C342F0B1-2360-4D9C-8710-882B83859492}">
      <dgm:prSet/>
      <dgm:spPr/>
      <dgm:t>
        <a:bodyPr/>
        <a:lstStyle/>
        <a:p>
          <a:endParaRPr lang="en-US"/>
        </a:p>
      </dgm:t>
    </dgm:pt>
    <dgm:pt modelId="{43602B7C-FE6E-47E1-9FC8-580C65FB55F1}">
      <dgm:prSet/>
      <dgm:spPr/>
      <dgm:t>
        <a:bodyPr/>
        <a:lstStyle/>
        <a:p>
          <a:pPr>
            <a:lnSpc>
              <a:spcPct val="100000"/>
            </a:lnSpc>
          </a:pPr>
          <a:r>
            <a:rPr lang="en-US"/>
            <a:t>Does bS21-2 directly interact with its own transcript? </a:t>
          </a:r>
        </a:p>
      </dgm:t>
    </dgm:pt>
    <dgm:pt modelId="{060CE79C-26E8-4F7C-9B44-6AADDF1D57E3}" type="parTrans" cxnId="{A8F6A4E9-6758-4408-BD81-450A654BB426}">
      <dgm:prSet/>
      <dgm:spPr/>
      <dgm:t>
        <a:bodyPr/>
        <a:lstStyle/>
        <a:p>
          <a:endParaRPr lang="en-US"/>
        </a:p>
      </dgm:t>
    </dgm:pt>
    <dgm:pt modelId="{E2E65E34-560F-4446-80B4-C724829DBAF8}" type="sibTrans" cxnId="{A8F6A4E9-6758-4408-BD81-450A654BB426}">
      <dgm:prSet/>
      <dgm:spPr/>
      <dgm:t>
        <a:bodyPr/>
        <a:lstStyle/>
        <a:p>
          <a:endParaRPr lang="en-US"/>
        </a:p>
      </dgm:t>
    </dgm:pt>
    <dgm:pt modelId="{32F57231-155C-436D-8BCA-BAC3304DD0FE}" type="pres">
      <dgm:prSet presAssocID="{1E1D18E8-64A1-4AAD-B07F-C1E9565B5B8A}" presName="root" presStyleCnt="0">
        <dgm:presLayoutVars>
          <dgm:dir/>
          <dgm:resizeHandles val="exact"/>
        </dgm:presLayoutVars>
      </dgm:prSet>
      <dgm:spPr/>
    </dgm:pt>
    <dgm:pt modelId="{F62CF21C-5538-47E9-AD82-CB50C800B113}" type="pres">
      <dgm:prSet presAssocID="{81B4845B-D108-4486-9B69-7FE61FF106BA}" presName="compNode" presStyleCnt="0"/>
      <dgm:spPr/>
    </dgm:pt>
    <dgm:pt modelId="{6AEDA4F4-AA47-4548-B368-F3BD7512CBBE}" type="pres">
      <dgm:prSet presAssocID="{81B4845B-D108-4486-9B69-7FE61FF106BA}"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etri Dish with solid fill"/>
        </a:ext>
      </dgm:extLst>
    </dgm:pt>
    <dgm:pt modelId="{7B8B14D8-F293-434C-9C6C-DE52D937C95C}" type="pres">
      <dgm:prSet presAssocID="{81B4845B-D108-4486-9B69-7FE61FF106BA}" presName="iconSpace" presStyleCnt="0"/>
      <dgm:spPr/>
    </dgm:pt>
    <dgm:pt modelId="{F3C5F596-17B5-472C-AAC0-30A2F6FCF1E6}" type="pres">
      <dgm:prSet presAssocID="{81B4845B-D108-4486-9B69-7FE61FF106BA}" presName="parTx" presStyleLbl="revTx" presStyleIdx="0" presStyleCnt="8">
        <dgm:presLayoutVars>
          <dgm:chMax val="0"/>
          <dgm:chPref val="0"/>
        </dgm:presLayoutVars>
      </dgm:prSet>
      <dgm:spPr/>
    </dgm:pt>
    <dgm:pt modelId="{02194857-BB3D-4520-BD46-5897A24BABEB}" type="pres">
      <dgm:prSet presAssocID="{81B4845B-D108-4486-9B69-7FE61FF106BA}" presName="txSpace" presStyleCnt="0"/>
      <dgm:spPr/>
    </dgm:pt>
    <dgm:pt modelId="{0682BD25-17BB-49BA-8377-467402147EFE}" type="pres">
      <dgm:prSet presAssocID="{81B4845B-D108-4486-9B69-7FE61FF106BA}" presName="desTx" presStyleLbl="revTx" presStyleIdx="1" presStyleCnt="8">
        <dgm:presLayoutVars/>
      </dgm:prSet>
      <dgm:spPr/>
    </dgm:pt>
    <dgm:pt modelId="{438215BD-8BD7-48EE-98B8-620EA378CE49}" type="pres">
      <dgm:prSet presAssocID="{48EF7F28-B68A-4C84-8A45-E461BDAE2048}" presName="sibTrans" presStyleCnt="0"/>
      <dgm:spPr/>
    </dgm:pt>
    <dgm:pt modelId="{94E79145-0B2E-4467-8E88-6C6758413EF7}" type="pres">
      <dgm:prSet presAssocID="{6B65EA70-14B6-49A9-A43E-439101712781}" presName="compNode" presStyleCnt="0"/>
      <dgm:spPr/>
    </dgm:pt>
    <dgm:pt modelId="{AD5EFE59-A5E6-40B0-A74F-43056CF28A56}" type="pres">
      <dgm:prSet presAssocID="{6B65EA70-14B6-49A9-A43E-43910171278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NA"/>
        </a:ext>
      </dgm:extLst>
    </dgm:pt>
    <dgm:pt modelId="{08375C78-EEFB-47D3-B6D2-FD0F3A61B9DB}" type="pres">
      <dgm:prSet presAssocID="{6B65EA70-14B6-49A9-A43E-439101712781}" presName="iconSpace" presStyleCnt="0"/>
      <dgm:spPr/>
    </dgm:pt>
    <dgm:pt modelId="{383F44F0-95D0-423E-920C-EB729097A9F9}" type="pres">
      <dgm:prSet presAssocID="{6B65EA70-14B6-49A9-A43E-439101712781}" presName="parTx" presStyleLbl="revTx" presStyleIdx="2" presStyleCnt="8">
        <dgm:presLayoutVars>
          <dgm:chMax val="0"/>
          <dgm:chPref val="0"/>
        </dgm:presLayoutVars>
      </dgm:prSet>
      <dgm:spPr/>
    </dgm:pt>
    <dgm:pt modelId="{825B43A1-1B6F-4B8A-B057-465D837D10AB}" type="pres">
      <dgm:prSet presAssocID="{6B65EA70-14B6-49A9-A43E-439101712781}" presName="txSpace" presStyleCnt="0"/>
      <dgm:spPr/>
    </dgm:pt>
    <dgm:pt modelId="{3825B459-199B-482D-829C-AA6930160083}" type="pres">
      <dgm:prSet presAssocID="{6B65EA70-14B6-49A9-A43E-439101712781}" presName="desTx" presStyleLbl="revTx" presStyleIdx="3" presStyleCnt="8">
        <dgm:presLayoutVars/>
      </dgm:prSet>
      <dgm:spPr/>
    </dgm:pt>
    <dgm:pt modelId="{9F0100CB-7249-43E6-B675-EE6EC336B0E2}" type="pres">
      <dgm:prSet presAssocID="{BF574FD7-6C54-43C9-A3D6-FB175742551A}" presName="sibTrans" presStyleCnt="0"/>
      <dgm:spPr/>
    </dgm:pt>
    <dgm:pt modelId="{4E744B09-366C-4D97-B0C8-4364F1A4DC67}" type="pres">
      <dgm:prSet presAssocID="{8993CE76-C943-4247-AAFD-125EEE1382AF}" presName="compNode" presStyleCnt="0"/>
      <dgm:spPr/>
    </dgm:pt>
    <dgm:pt modelId="{DAE39A3A-63A3-4FA2-BCE4-56895B645A4D}" type="pres">
      <dgm:prSet presAssocID="{8993CE76-C943-4247-AAFD-125EEE1382A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r chart with solid fill"/>
        </a:ext>
      </dgm:extLst>
    </dgm:pt>
    <dgm:pt modelId="{6A995E5D-FCF7-436E-8516-5B0C048A797E}" type="pres">
      <dgm:prSet presAssocID="{8993CE76-C943-4247-AAFD-125EEE1382AF}" presName="iconSpace" presStyleCnt="0"/>
      <dgm:spPr/>
    </dgm:pt>
    <dgm:pt modelId="{0F4E8A71-317E-4C2B-9A44-05C8F0F0FADB}" type="pres">
      <dgm:prSet presAssocID="{8993CE76-C943-4247-AAFD-125EEE1382AF}" presName="parTx" presStyleLbl="revTx" presStyleIdx="4" presStyleCnt="8">
        <dgm:presLayoutVars>
          <dgm:chMax val="0"/>
          <dgm:chPref val="0"/>
        </dgm:presLayoutVars>
      </dgm:prSet>
      <dgm:spPr/>
    </dgm:pt>
    <dgm:pt modelId="{EE39F916-77FC-4CD5-8792-29C5488E33AE}" type="pres">
      <dgm:prSet presAssocID="{8993CE76-C943-4247-AAFD-125EEE1382AF}" presName="txSpace" presStyleCnt="0"/>
      <dgm:spPr/>
    </dgm:pt>
    <dgm:pt modelId="{76B8A5F0-7F37-4335-B57E-D8A3C2BA30AC}" type="pres">
      <dgm:prSet presAssocID="{8993CE76-C943-4247-AAFD-125EEE1382AF}" presName="desTx" presStyleLbl="revTx" presStyleIdx="5" presStyleCnt="8">
        <dgm:presLayoutVars/>
      </dgm:prSet>
      <dgm:spPr/>
    </dgm:pt>
    <dgm:pt modelId="{4DB7CA09-5598-485A-9459-C1BEDF352A2A}" type="pres">
      <dgm:prSet presAssocID="{72D89504-16AA-4A3D-BE81-2359C57780A6}" presName="sibTrans" presStyleCnt="0"/>
      <dgm:spPr/>
    </dgm:pt>
    <dgm:pt modelId="{2169F94B-D0F8-4C87-89AC-791581A0AED9}" type="pres">
      <dgm:prSet presAssocID="{263BE1B7-ED04-4080-BD45-923D1884B512}" presName="compNode" presStyleCnt="0"/>
      <dgm:spPr/>
    </dgm:pt>
    <dgm:pt modelId="{3B2F98C4-165A-40F2-A258-D075C345D7C6}" type="pres">
      <dgm:prSet presAssocID="{263BE1B7-ED04-4080-BD45-923D1884B51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arth globe: Americas with solid fill"/>
        </a:ext>
      </dgm:extLst>
    </dgm:pt>
    <dgm:pt modelId="{64BAED01-74CE-489E-921B-607BA7368539}" type="pres">
      <dgm:prSet presAssocID="{263BE1B7-ED04-4080-BD45-923D1884B512}" presName="iconSpace" presStyleCnt="0"/>
      <dgm:spPr/>
    </dgm:pt>
    <dgm:pt modelId="{7C31219D-45C9-4F1E-AB3A-32174E1DEB22}" type="pres">
      <dgm:prSet presAssocID="{263BE1B7-ED04-4080-BD45-923D1884B512}" presName="parTx" presStyleLbl="revTx" presStyleIdx="6" presStyleCnt="8">
        <dgm:presLayoutVars>
          <dgm:chMax val="0"/>
          <dgm:chPref val="0"/>
        </dgm:presLayoutVars>
      </dgm:prSet>
      <dgm:spPr/>
    </dgm:pt>
    <dgm:pt modelId="{1AD29B86-A799-4FF6-B7C1-668A580EBC85}" type="pres">
      <dgm:prSet presAssocID="{263BE1B7-ED04-4080-BD45-923D1884B512}" presName="txSpace" presStyleCnt="0"/>
      <dgm:spPr/>
    </dgm:pt>
    <dgm:pt modelId="{AAEBA3C5-A3E2-4B4F-88B0-0108414445BD}" type="pres">
      <dgm:prSet presAssocID="{263BE1B7-ED04-4080-BD45-923D1884B512}" presName="desTx" presStyleLbl="revTx" presStyleIdx="7" presStyleCnt="8">
        <dgm:presLayoutVars/>
      </dgm:prSet>
      <dgm:spPr/>
    </dgm:pt>
  </dgm:ptLst>
  <dgm:cxnLst>
    <dgm:cxn modelId="{535C7606-AFAC-45ED-8977-C8607B186299}" type="presOf" srcId="{CFB6B8C1-D7E4-432E-A07D-8791F68CB7C4}" destId="{0682BD25-17BB-49BA-8377-467402147EFE}" srcOrd="0" destOrd="0" presId="urn:microsoft.com/office/officeart/2018/5/layout/CenteredIconLabelDescriptionList"/>
    <dgm:cxn modelId="{AB0CEA19-A5BC-493D-86FF-AE570F260E44}" type="presOf" srcId="{C034A979-E1BE-4FFE-B076-22F46E5468DA}" destId="{76B8A5F0-7F37-4335-B57E-D8A3C2BA30AC}" srcOrd="0" destOrd="1" presId="urn:microsoft.com/office/officeart/2018/5/layout/CenteredIconLabelDescriptionList"/>
    <dgm:cxn modelId="{40214F21-2952-41C5-AE75-8A7C2418A7C1}" srcId="{1E1D18E8-64A1-4AAD-B07F-C1E9565B5B8A}" destId="{8993CE76-C943-4247-AAFD-125EEE1382AF}" srcOrd="2" destOrd="0" parTransId="{0FF103F2-D22B-4DB2-B729-989868F7B7A4}" sibTransId="{72D89504-16AA-4A3D-BE81-2359C57780A6}"/>
    <dgm:cxn modelId="{498D6B2E-2E37-4CB0-828F-20B5BE68858F}" srcId="{1E1D18E8-64A1-4AAD-B07F-C1E9565B5B8A}" destId="{6B65EA70-14B6-49A9-A43E-439101712781}" srcOrd="1" destOrd="0" parTransId="{6D3F92F4-9731-4B34-ABCF-F2DB1E5AF37E}" sibTransId="{BF574FD7-6C54-43C9-A3D6-FB175742551A}"/>
    <dgm:cxn modelId="{ACB16D37-8943-40CA-80A0-B50B6DBC7792}" srcId="{8993CE76-C943-4247-AAFD-125EEE1382AF}" destId="{C034A979-E1BE-4FFE-B076-22F46E5468DA}" srcOrd="1" destOrd="0" parTransId="{5B443EA7-E119-4E56-A679-EAA987929460}" sibTransId="{EF0310FE-DB1B-4153-A4CE-F5F8517A81E5}"/>
    <dgm:cxn modelId="{97B78B39-38F5-4CCA-9A48-04EA0C9B9A33}" type="presOf" srcId="{C3C84276-EB7B-4DB6-97CC-979CB27DBE15}" destId="{3825B459-199B-482D-829C-AA6930160083}" srcOrd="0" destOrd="1" presId="urn:microsoft.com/office/officeart/2018/5/layout/CenteredIconLabelDescriptionList"/>
    <dgm:cxn modelId="{5EAADF45-19FE-434E-9AEE-AA6D1A130757}" srcId="{81B4845B-D108-4486-9B69-7FE61FF106BA}" destId="{CFB6B8C1-D7E4-432E-A07D-8791F68CB7C4}" srcOrd="0" destOrd="0" parTransId="{3179FAF5-AEC9-4402-8FA7-897ECDBE58E1}" sibTransId="{1012A0AC-F9F7-418A-8F98-855A78CA74EE}"/>
    <dgm:cxn modelId="{D0DCC969-36CC-4923-BD0C-BA18FFEDF0A2}" type="presOf" srcId="{CFE4416F-E6E3-4F5F-89DE-F8E1A90FA523}" destId="{0682BD25-17BB-49BA-8377-467402147EFE}" srcOrd="0" destOrd="2" presId="urn:microsoft.com/office/officeart/2018/5/layout/CenteredIconLabelDescriptionList"/>
    <dgm:cxn modelId="{07E9164E-7005-41DD-831A-32A8EF02F892}" type="presOf" srcId="{8993CE76-C943-4247-AAFD-125EEE1382AF}" destId="{0F4E8A71-317E-4C2B-9A44-05C8F0F0FADB}" srcOrd="0" destOrd="0" presId="urn:microsoft.com/office/officeart/2018/5/layout/CenteredIconLabelDescriptionList"/>
    <dgm:cxn modelId="{44507E71-F3F3-4CEE-BA42-12AD1A7B54CE}" type="presOf" srcId="{485A2242-5425-4051-8755-C4F646744D70}" destId="{76B8A5F0-7F37-4335-B57E-D8A3C2BA30AC}" srcOrd="0" destOrd="0" presId="urn:microsoft.com/office/officeart/2018/5/layout/CenteredIconLabelDescriptionList"/>
    <dgm:cxn modelId="{A37EA671-776F-42ED-B3B2-923E94418680}" srcId="{81B4845B-D108-4486-9B69-7FE61FF106BA}" destId="{B1BEEC41-9143-45E5-9595-D97CEC81ABA7}" srcOrd="1" destOrd="0" parTransId="{0873C4DC-56B5-410E-B780-BEDD7E565562}" sibTransId="{BB33C97A-48FA-46CA-A800-9881DC53977C}"/>
    <dgm:cxn modelId="{10CE9A54-70CC-47CA-BB3A-A128873CABCE}" type="presOf" srcId="{81B4845B-D108-4486-9B69-7FE61FF106BA}" destId="{F3C5F596-17B5-472C-AAC0-30A2F6FCF1E6}" srcOrd="0" destOrd="0" presId="urn:microsoft.com/office/officeart/2018/5/layout/CenteredIconLabelDescriptionList"/>
    <dgm:cxn modelId="{7F51EB57-7AF1-4CC8-AFD8-21F98BDC7179}" type="presOf" srcId="{CAE8F7B6-71CF-45F6-8516-A9EA3F98646F}" destId="{3825B459-199B-482D-829C-AA6930160083}" srcOrd="0" destOrd="0" presId="urn:microsoft.com/office/officeart/2018/5/layout/CenteredIconLabelDescriptionList"/>
    <dgm:cxn modelId="{D55EB378-47CF-4755-ACA7-24CECA41C037}" srcId="{6B65EA70-14B6-49A9-A43E-439101712781}" destId="{C3C84276-EB7B-4DB6-97CC-979CB27DBE15}" srcOrd="1" destOrd="0" parTransId="{4BF81DEC-593F-4E34-95BA-393292631E72}" sibTransId="{C102578E-2DE2-4A23-AA44-37B4EB2F1DB4}"/>
    <dgm:cxn modelId="{811B537C-176E-49F5-84AF-C94E2EE0A1EF}" srcId="{6B65EA70-14B6-49A9-A43E-439101712781}" destId="{CAE8F7B6-71CF-45F6-8516-A9EA3F98646F}" srcOrd="0" destOrd="0" parTransId="{B3FF4702-34C1-4539-9E65-02E330410E09}" sibTransId="{F450826E-90FD-40AF-ACE0-79AD04AE2CE1}"/>
    <dgm:cxn modelId="{67DD7585-E179-4C0E-81DD-ADE237EF5D95}" srcId="{81B4845B-D108-4486-9B69-7FE61FF106BA}" destId="{CFE4416F-E6E3-4F5F-89DE-F8E1A90FA523}" srcOrd="2" destOrd="0" parTransId="{2293946E-AE6F-4794-9151-0F85E1E3B6E3}" sibTransId="{0FB047C7-9A43-4308-A5A0-C0BA00EBB8B3}"/>
    <dgm:cxn modelId="{BB727794-43B7-49F1-A233-4C5DAD7BAA9F}" type="presOf" srcId="{263BE1B7-ED04-4080-BD45-923D1884B512}" destId="{7C31219D-45C9-4F1E-AB3A-32174E1DEB22}" srcOrd="0" destOrd="0" presId="urn:microsoft.com/office/officeart/2018/5/layout/CenteredIconLabelDescriptionList"/>
    <dgm:cxn modelId="{C342F0B1-2360-4D9C-8710-882B83859492}" srcId="{1E1D18E8-64A1-4AAD-B07F-C1E9565B5B8A}" destId="{263BE1B7-ED04-4080-BD45-923D1884B512}" srcOrd="3" destOrd="0" parTransId="{F6692517-F3B1-48C2-88BD-1657924B721D}" sibTransId="{1CC60775-58D3-4689-BCBF-495C77955F47}"/>
    <dgm:cxn modelId="{447183B3-37B1-481F-B645-F65389ADA107}" type="presOf" srcId="{43602B7C-FE6E-47E1-9FC8-580C65FB55F1}" destId="{AAEBA3C5-A3E2-4B4F-88B0-0108414445BD}" srcOrd="0" destOrd="0" presId="urn:microsoft.com/office/officeart/2018/5/layout/CenteredIconLabelDescriptionList"/>
    <dgm:cxn modelId="{24B524D5-8AAA-4BBD-B3E1-1F65B9797363}" type="presOf" srcId="{B1BEEC41-9143-45E5-9595-D97CEC81ABA7}" destId="{0682BD25-17BB-49BA-8377-467402147EFE}" srcOrd="0" destOrd="1" presId="urn:microsoft.com/office/officeart/2018/5/layout/CenteredIconLabelDescriptionList"/>
    <dgm:cxn modelId="{EBC531D5-4434-447A-BFB7-0165AF267E4C}" type="presOf" srcId="{1E1D18E8-64A1-4AAD-B07F-C1E9565B5B8A}" destId="{32F57231-155C-436D-8BCA-BAC3304DD0FE}" srcOrd="0" destOrd="0" presId="urn:microsoft.com/office/officeart/2018/5/layout/CenteredIconLabelDescriptionList"/>
    <dgm:cxn modelId="{F59D6AD7-9048-4889-9EC8-A02B67A9480E}" srcId="{8993CE76-C943-4247-AAFD-125EEE1382AF}" destId="{485A2242-5425-4051-8755-C4F646744D70}" srcOrd="0" destOrd="0" parTransId="{B9FAF548-1E95-47EE-9B5F-FEFBF282C369}" sibTransId="{8656695B-FE34-478D-8D0B-D8C67DFCEF46}"/>
    <dgm:cxn modelId="{A8F6A4E9-6758-4408-BD81-450A654BB426}" srcId="{263BE1B7-ED04-4080-BD45-923D1884B512}" destId="{43602B7C-FE6E-47E1-9FC8-580C65FB55F1}" srcOrd="0" destOrd="0" parTransId="{060CE79C-26E8-4F7C-9B44-6AADDF1D57E3}" sibTransId="{E2E65E34-560F-4446-80B4-C724829DBAF8}"/>
    <dgm:cxn modelId="{C2DB2CF0-3DD8-4DB2-8851-56FF5F6B5940}" srcId="{1E1D18E8-64A1-4AAD-B07F-C1E9565B5B8A}" destId="{81B4845B-D108-4486-9B69-7FE61FF106BA}" srcOrd="0" destOrd="0" parTransId="{5FBF5368-80D4-4423-8F12-D0BC27F220A0}" sibTransId="{48EF7F28-B68A-4C84-8A45-E461BDAE2048}"/>
    <dgm:cxn modelId="{DEC96EF0-AB10-4ECF-8092-DCCF4100CBF6}" type="presOf" srcId="{6B65EA70-14B6-49A9-A43E-439101712781}" destId="{383F44F0-95D0-423E-920C-EB729097A9F9}" srcOrd="0" destOrd="0" presId="urn:microsoft.com/office/officeart/2018/5/layout/CenteredIconLabelDescriptionList"/>
    <dgm:cxn modelId="{9A7949B8-07D6-4684-9BC4-C2B4EA7C0F40}" type="presParOf" srcId="{32F57231-155C-436D-8BCA-BAC3304DD0FE}" destId="{F62CF21C-5538-47E9-AD82-CB50C800B113}" srcOrd="0" destOrd="0" presId="urn:microsoft.com/office/officeart/2018/5/layout/CenteredIconLabelDescriptionList"/>
    <dgm:cxn modelId="{93982A3E-4BA9-458A-A120-AFC4F405274E}" type="presParOf" srcId="{F62CF21C-5538-47E9-AD82-CB50C800B113}" destId="{6AEDA4F4-AA47-4548-B368-F3BD7512CBBE}" srcOrd="0" destOrd="0" presId="urn:microsoft.com/office/officeart/2018/5/layout/CenteredIconLabelDescriptionList"/>
    <dgm:cxn modelId="{63718770-ED2F-44AF-B9FB-8652034519E5}" type="presParOf" srcId="{F62CF21C-5538-47E9-AD82-CB50C800B113}" destId="{7B8B14D8-F293-434C-9C6C-DE52D937C95C}" srcOrd="1" destOrd="0" presId="urn:microsoft.com/office/officeart/2018/5/layout/CenteredIconLabelDescriptionList"/>
    <dgm:cxn modelId="{94D079B4-D781-4A9B-A0AC-38AC6D68EF64}" type="presParOf" srcId="{F62CF21C-5538-47E9-AD82-CB50C800B113}" destId="{F3C5F596-17B5-472C-AAC0-30A2F6FCF1E6}" srcOrd="2" destOrd="0" presId="urn:microsoft.com/office/officeart/2018/5/layout/CenteredIconLabelDescriptionList"/>
    <dgm:cxn modelId="{6AB89B69-9B65-4164-B401-ABEC21564BEA}" type="presParOf" srcId="{F62CF21C-5538-47E9-AD82-CB50C800B113}" destId="{02194857-BB3D-4520-BD46-5897A24BABEB}" srcOrd="3" destOrd="0" presId="urn:microsoft.com/office/officeart/2018/5/layout/CenteredIconLabelDescriptionList"/>
    <dgm:cxn modelId="{A2BB63D5-73F6-46BB-9314-59AAC429E431}" type="presParOf" srcId="{F62CF21C-5538-47E9-AD82-CB50C800B113}" destId="{0682BD25-17BB-49BA-8377-467402147EFE}" srcOrd="4" destOrd="0" presId="urn:microsoft.com/office/officeart/2018/5/layout/CenteredIconLabelDescriptionList"/>
    <dgm:cxn modelId="{D6AAA5ED-7B89-4CB5-B859-51A476219DBB}" type="presParOf" srcId="{32F57231-155C-436D-8BCA-BAC3304DD0FE}" destId="{438215BD-8BD7-48EE-98B8-620EA378CE49}" srcOrd="1" destOrd="0" presId="urn:microsoft.com/office/officeart/2018/5/layout/CenteredIconLabelDescriptionList"/>
    <dgm:cxn modelId="{FA8E4F08-B20D-433C-92D0-9FCE71E759E7}" type="presParOf" srcId="{32F57231-155C-436D-8BCA-BAC3304DD0FE}" destId="{94E79145-0B2E-4467-8E88-6C6758413EF7}" srcOrd="2" destOrd="0" presId="urn:microsoft.com/office/officeart/2018/5/layout/CenteredIconLabelDescriptionList"/>
    <dgm:cxn modelId="{B756B3D8-61AB-433C-8B22-7963FA6A1C09}" type="presParOf" srcId="{94E79145-0B2E-4467-8E88-6C6758413EF7}" destId="{AD5EFE59-A5E6-40B0-A74F-43056CF28A56}" srcOrd="0" destOrd="0" presId="urn:microsoft.com/office/officeart/2018/5/layout/CenteredIconLabelDescriptionList"/>
    <dgm:cxn modelId="{11AB458D-6DF9-4C27-B9D3-04DDD1A53D49}" type="presParOf" srcId="{94E79145-0B2E-4467-8E88-6C6758413EF7}" destId="{08375C78-EEFB-47D3-B6D2-FD0F3A61B9DB}" srcOrd="1" destOrd="0" presId="urn:microsoft.com/office/officeart/2018/5/layout/CenteredIconLabelDescriptionList"/>
    <dgm:cxn modelId="{0E94B3A2-27D9-4F1A-AFC6-8D2837F95C3E}" type="presParOf" srcId="{94E79145-0B2E-4467-8E88-6C6758413EF7}" destId="{383F44F0-95D0-423E-920C-EB729097A9F9}" srcOrd="2" destOrd="0" presId="urn:microsoft.com/office/officeart/2018/5/layout/CenteredIconLabelDescriptionList"/>
    <dgm:cxn modelId="{7F22B4E8-7A0B-44D5-8002-EEE89C1E10BF}" type="presParOf" srcId="{94E79145-0B2E-4467-8E88-6C6758413EF7}" destId="{825B43A1-1B6F-4B8A-B057-465D837D10AB}" srcOrd="3" destOrd="0" presId="urn:microsoft.com/office/officeart/2018/5/layout/CenteredIconLabelDescriptionList"/>
    <dgm:cxn modelId="{9F2E60FC-91E7-48CB-9BF3-457098086E21}" type="presParOf" srcId="{94E79145-0B2E-4467-8E88-6C6758413EF7}" destId="{3825B459-199B-482D-829C-AA6930160083}" srcOrd="4" destOrd="0" presId="urn:microsoft.com/office/officeart/2018/5/layout/CenteredIconLabelDescriptionList"/>
    <dgm:cxn modelId="{EA7AA46A-DAD8-48CB-A0B0-8BE771A60F75}" type="presParOf" srcId="{32F57231-155C-436D-8BCA-BAC3304DD0FE}" destId="{9F0100CB-7249-43E6-B675-EE6EC336B0E2}" srcOrd="3" destOrd="0" presId="urn:microsoft.com/office/officeart/2018/5/layout/CenteredIconLabelDescriptionList"/>
    <dgm:cxn modelId="{BF47C668-0EE6-4333-9996-1E834EBC3163}" type="presParOf" srcId="{32F57231-155C-436D-8BCA-BAC3304DD0FE}" destId="{4E744B09-366C-4D97-B0C8-4364F1A4DC67}" srcOrd="4" destOrd="0" presId="urn:microsoft.com/office/officeart/2018/5/layout/CenteredIconLabelDescriptionList"/>
    <dgm:cxn modelId="{19A4295F-655E-4A59-A8D0-DB4D42D94874}" type="presParOf" srcId="{4E744B09-366C-4D97-B0C8-4364F1A4DC67}" destId="{DAE39A3A-63A3-4FA2-BCE4-56895B645A4D}" srcOrd="0" destOrd="0" presId="urn:microsoft.com/office/officeart/2018/5/layout/CenteredIconLabelDescriptionList"/>
    <dgm:cxn modelId="{2A6982BE-A524-4F6F-950C-C5A61CF48200}" type="presParOf" srcId="{4E744B09-366C-4D97-B0C8-4364F1A4DC67}" destId="{6A995E5D-FCF7-436E-8516-5B0C048A797E}" srcOrd="1" destOrd="0" presId="urn:microsoft.com/office/officeart/2018/5/layout/CenteredIconLabelDescriptionList"/>
    <dgm:cxn modelId="{9132FB49-1F0B-4B21-BB82-095826FD5D91}" type="presParOf" srcId="{4E744B09-366C-4D97-B0C8-4364F1A4DC67}" destId="{0F4E8A71-317E-4C2B-9A44-05C8F0F0FADB}" srcOrd="2" destOrd="0" presId="urn:microsoft.com/office/officeart/2018/5/layout/CenteredIconLabelDescriptionList"/>
    <dgm:cxn modelId="{2260CE52-8445-4F3D-AFB7-CDD50BCB1C81}" type="presParOf" srcId="{4E744B09-366C-4D97-B0C8-4364F1A4DC67}" destId="{EE39F916-77FC-4CD5-8792-29C5488E33AE}" srcOrd="3" destOrd="0" presId="urn:microsoft.com/office/officeart/2018/5/layout/CenteredIconLabelDescriptionList"/>
    <dgm:cxn modelId="{6A3F8A54-DD69-4E2B-94B1-D554AAC57FB1}" type="presParOf" srcId="{4E744B09-366C-4D97-B0C8-4364F1A4DC67}" destId="{76B8A5F0-7F37-4335-B57E-D8A3C2BA30AC}" srcOrd="4" destOrd="0" presId="urn:microsoft.com/office/officeart/2018/5/layout/CenteredIconLabelDescriptionList"/>
    <dgm:cxn modelId="{F27A889E-F1FF-4FA3-B173-B7D390DBB83D}" type="presParOf" srcId="{32F57231-155C-436D-8BCA-BAC3304DD0FE}" destId="{4DB7CA09-5598-485A-9459-C1BEDF352A2A}" srcOrd="5" destOrd="0" presId="urn:microsoft.com/office/officeart/2018/5/layout/CenteredIconLabelDescriptionList"/>
    <dgm:cxn modelId="{49B66087-B8BB-4CF6-A485-B046BBBB1B9B}" type="presParOf" srcId="{32F57231-155C-436D-8BCA-BAC3304DD0FE}" destId="{2169F94B-D0F8-4C87-89AC-791581A0AED9}" srcOrd="6" destOrd="0" presId="urn:microsoft.com/office/officeart/2018/5/layout/CenteredIconLabelDescriptionList"/>
    <dgm:cxn modelId="{84068DA4-8418-445D-A77D-D1B6478305A9}" type="presParOf" srcId="{2169F94B-D0F8-4C87-89AC-791581A0AED9}" destId="{3B2F98C4-165A-40F2-A258-D075C345D7C6}" srcOrd="0" destOrd="0" presId="urn:microsoft.com/office/officeart/2018/5/layout/CenteredIconLabelDescriptionList"/>
    <dgm:cxn modelId="{BC8C7CE1-C9B2-4565-99F6-BE693063011C}" type="presParOf" srcId="{2169F94B-D0F8-4C87-89AC-791581A0AED9}" destId="{64BAED01-74CE-489E-921B-607BA7368539}" srcOrd="1" destOrd="0" presId="urn:microsoft.com/office/officeart/2018/5/layout/CenteredIconLabelDescriptionList"/>
    <dgm:cxn modelId="{F1DEE672-296C-48F9-AEB4-C5AB1B3306DB}" type="presParOf" srcId="{2169F94B-D0F8-4C87-89AC-791581A0AED9}" destId="{7C31219D-45C9-4F1E-AB3A-32174E1DEB22}" srcOrd="2" destOrd="0" presId="urn:microsoft.com/office/officeart/2018/5/layout/CenteredIconLabelDescriptionList"/>
    <dgm:cxn modelId="{08631508-F166-46B8-9CA0-BA57F34CA7F5}" type="presParOf" srcId="{2169F94B-D0F8-4C87-89AC-791581A0AED9}" destId="{1AD29B86-A799-4FF6-B7C1-668A580EBC85}" srcOrd="3" destOrd="0" presId="urn:microsoft.com/office/officeart/2018/5/layout/CenteredIconLabelDescriptionList"/>
    <dgm:cxn modelId="{46642F8C-AF65-41D6-9D24-1309F791FEE5}" type="presParOf" srcId="{2169F94B-D0F8-4C87-89AC-791581A0AED9}" destId="{AAEBA3C5-A3E2-4B4F-88B0-0108414445B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DA4F4-AA47-4548-B368-F3BD7512CBBE}">
      <dsp:nvSpPr>
        <dsp:cNvPr id="0" name=""/>
        <dsp:cNvSpPr/>
      </dsp:nvSpPr>
      <dsp:spPr>
        <a:xfrm>
          <a:off x="762194" y="892576"/>
          <a:ext cx="812109" cy="81210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C5F596-17B5-472C-AAC0-30A2F6FCF1E6}">
      <dsp:nvSpPr>
        <dsp:cNvPr id="0" name=""/>
        <dsp:cNvSpPr/>
      </dsp:nvSpPr>
      <dsp:spPr>
        <a:xfrm>
          <a:off x="8092" y="1815032"/>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Background</a:t>
          </a:r>
        </a:p>
      </dsp:txBody>
      <dsp:txXfrm>
        <a:off x="8092" y="1815032"/>
        <a:ext cx="2320312" cy="348046"/>
      </dsp:txXfrm>
    </dsp:sp>
    <dsp:sp modelId="{0682BD25-17BB-49BA-8377-467402147EFE}">
      <dsp:nvSpPr>
        <dsp:cNvPr id="0" name=""/>
        <dsp:cNvSpPr/>
      </dsp:nvSpPr>
      <dsp:spPr>
        <a:xfrm>
          <a:off x="8092" y="2214402"/>
          <a:ext cx="2320312" cy="124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i="1" kern="1200"/>
            <a:t>Francisella tularensis</a:t>
          </a:r>
          <a:endParaRPr lang="en-US" sz="1700" kern="1200"/>
        </a:p>
        <a:p>
          <a:pPr marL="0" lvl="0" indent="0" algn="ctr" defTabSz="755650">
            <a:lnSpc>
              <a:spcPct val="100000"/>
            </a:lnSpc>
            <a:spcBef>
              <a:spcPct val="0"/>
            </a:spcBef>
            <a:spcAft>
              <a:spcPct val="35000"/>
            </a:spcAft>
            <a:buNone/>
          </a:pPr>
          <a:r>
            <a:rPr lang="en-US" sz="1700" kern="1200" dirty="0"/>
            <a:t>bS21 and its homologs</a:t>
          </a:r>
        </a:p>
        <a:p>
          <a:pPr marL="0" lvl="0" indent="0" algn="ctr" defTabSz="755650">
            <a:lnSpc>
              <a:spcPct val="100000"/>
            </a:lnSpc>
            <a:spcBef>
              <a:spcPct val="0"/>
            </a:spcBef>
            <a:spcAft>
              <a:spcPct val="35000"/>
            </a:spcAft>
            <a:buNone/>
          </a:pPr>
          <a:r>
            <a:rPr lang="en-US" sz="1700" kern="1200"/>
            <a:t>R-proteins and autoregulation</a:t>
          </a:r>
        </a:p>
      </dsp:txBody>
      <dsp:txXfrm>
        <a:off x="8092" y="2214402"/>
        <a:ext cx="2320312" cy="1244358"/>
      </dsp:txXfrm>
    </dsp:sp>
    <dsp:sp modelId="{AD5EFE59-A5E6-40B0-A74F-43056CF28A56}">
      <dsp:nvSpPr>
        <dsp:cNvPr id="0" name=""/>
        <dsp:cNvSpPr/>
      </dsp:nvSpPr>
      <dsp:spPr>
        <a:xfrm>
          <a:off x="3488561" y="892576"/>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F44F0-95D0-423E-920C-EB729097A9F9}">
      <dsp:nvSpPr>
        <dsp:cNvPr id="0" name=""/>
        <dsp:cNvSpPr/>
      </dsp:nvSpPr>
      <dsp:spPr>
        <a:xfrm>
          <a:off x="2734460" y="1815032"/>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Methods</a:t>
          </a:r>
        </a:p>
      </dsp:txBody>
      <dsp:txXfrm>
        <a:off x="2734460" y="1815032"/>
        <a:ext cx="2320312" cy="348046"/>
      </dsp:txXfrm>
    </dsp:sp>
    <dsp:sp modelId="{3825B459-199B-482D-829C-AA6930160083}">
      <dsp:nvSpPr>
        <dsp:cNvPr id="0" name=""/>
        <dsp:cNvSpPr/>
      </dsp:nvSpPr>
      <dsp:spPr>
        <a:xfrm>
          <a:off x="2734460" y="2214402"/>
          <a:ext cx="2320312" cy="124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RNA extraction</a:t>
          </a:r>
        </a:p>
        <a:p>
          <a:pPr marL="0" lvl="0" indent="0" algn="ctr" defTabSz="755650">
            <a:lnSpc>
              <a:spcPct val="100000"/>
            </a:lnSpc>
            <a:spcBef>
              <a:spcPct val="0"/>
            </a:spcBef>
            <a:spcAft>
              <a:spcPct val="35000"/>
            </a:spcAft>
            <a:buNone/>
          </a:pPr>
          <a:r>
            <a:rPr lang="en-US" sz="1700" kern="1200" dirty="0" err="1"/>
            <a:t>qRT</a:t>
          </a:r>
          <a:r>
            <a:rPr lang="en-US" sz="1700" kern="1200" dirty="0"/>
            <a:t>-PCR</a:t>
          </a:r>
        </a:p>
        <a:p>
          <a:pPr marL="0" lvl="0" indent="0" algn="ctr" defTabSz="755650">
            <a:lnSpc>
              <a:spcPct val="100000"/>
            </a:lnSpc>
            <a:spcBef>
              <a:spcPct val="0"/>
            </a:spcBef>
            <a:spcAft>
              <a:spcPct val="35000"/>
            </a:spcAft>
            <a:buNone/>
          </a:pPr>
          <a:r>
            <a:rPr lang="en-US" sz="1700" kern="1200"/>
            <a:t>Stability Assay</a:t>
          </a:r>
        </a:p>
      </dsp:txBody>
      <dsp:txXfrm>
        <a:off x="2734460" y="2214402"/>
        <a:ext cx="2320312" cy="1244358"/>
      </dsp:txXfrm>
    </dsp:sp>
    <dsp:sp modelId="{DAE39A3A-63A3-4FA2-BCE4-56895B645A4D}">
      <dsp:nvSpPr>
        <dsp:cNvPr id="0" name=""/>
        <dsp:cNvSpPr/>
      </dsp:nvSpPr>
      <dsp:spPr>
        <a:xfrm>
          <a:off x="6214928" y="892576"/>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E8A71-317E-4C2B-9A44-05C8F0F0FADB}">
      <dsp:nvSpPr>
        <dsp:cNvPr id="0" name=""/>
        <dsp:cNvSpPr/>
      </dsp:nvSpPr>
      <dsp:spPr>
        <a:xfrm>
          <a:off x="5460827" y="1815032"/>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Results</a:t>
          </a:r>
        </a:p>
      </dsp:txBody>
      <dsp:txXfrm>
        <a:off x="5460827" y="1815032"/>
        <a:ext cx="2320312" cy="348046"/>
      </dsp:txXfrm>
    </dsp:sp>
    <dsp:sp modelId="{76B8A5F0-7F37-4335-B57E-D8A3C2BA30AC}">
      <dsp:nvSpPr>
        <dsp:cNvPr id="0" name=""/>
        <dsp:cNvSpPr/>
      </dsp:nvSpPr>
      <dsp:spPr>
        <a:xfrm>
          <a:off x="5460827" y="2214402"/>
          <a:ext cx="2320312" cy="124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More transcript without bS21-2</a:t>
          </a:r>
        </a:p>
        <a:p>
          <a:pPr marL="0" lvl="0" indent="0" algn="ctr" defTabSz="755650">
            <a:lnSpc>
              <a:spcPct val="100000"/>
            </a:lnSpc>
            <a:spcBef>
              <a:spcPct val="0"/>
            </a:spcBef>
            <a:spcAft>
              <a:spcPct val="35000"/>
            </a:spcAft>
            <a:buNone/>
          </a:pPr>
          <a:r>
            <a:rPr lang="en-US" sz="1700" kern="1200"/>
            <a:t>Less bS21-2 means more stable mRNA</a:t>
          </a:r>
        </a:p>
      </dsp:txBody>
      <dsp:txXfrm>
        <a:off x="5460827" y="2214402"/>
        <a:ext cx="2320312" cy="1244358"/>
      </dsp:txXfrm>
    </dsp:sp>
    <dsp:sp modelId="{3B2F98C4-165A-40F2-A258-D075C345D7C6}">
      <dsp:nvSpPr>
        <dsp:cNvPr id="0" name=""/>
        <dsp:cNvSpPr/>
      </dsp:nvSpPr>
      <dsp:spPr>
        <a:xfrm>
          <a:off x="8941296" y="892576"/>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31219D-45C9-4F1E-AB3A-32174E1DEB22}">
      <dsp:nvSpPr>
        <dsp:cNvPr id="0" name=""/>
        <dsp:cNvSpPr/>
      </dsp:nvSpPr>
      <dsp:spPr>
        <a:xfrm>
          <a:off x="8187194" y="1815032"/>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Future Directions</a:t>
          </a:r>
        </a:p>
      </dsp:txBody>
      <dsp:txXfrm>
        <a:off x="8187194" y="1815032"/>
        <a:ext cx="2320312" cy="348046"/>
      </dsp:txXfrm>
    </dsp:sp>
    <dsp:sp modelId="{AAEBA3C5-A3E2-4B4F-88B0-0108414445BD}">
      <dsp:nvSpPr>
        <dsp:cNvPr id="0" name=""/>
        <dsp:cNvSpPr/>
      </dsp:nvSpPr>
      <dsp:spPr>
        <a:xfrm>
          <a:off x="8187194" y="2214402"/>
          <a:ext cx="2320312" cy="124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Does bS21-2 directly interact with its own transcript? </a:t>
          </a:r>
        </a:p>
      </dsp:txBody>
      <dsp:txXfrm>
        <a:off x="8187194" y="2214402"/>
        <a:ext cx="2320312" cy="124435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EAF0F-D927-44DD-AF6B-91BF4A949CEB}" type="datetimeFigureOut">
              <a:rPr lang="en-US" smtClean="0"/>
              <a:t>6/19/2024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424C3-59FF-40EB-90D0-814ABF90D2CE}" type="slidenum">
              <a:rPr lang="en-US" smtClean="0"/>
              <a:t>‹#›</a:t>
            </a:fld>
            <a:endParaRPr lang="en-US"/>
          </a:p>
        </p:txBody>
      </p:sp>
    </p:spTree>
    <p:extLst>
      <p:ext uri="{BB962C8B-B14F-4D97-AF65-F5344CB8AC3E}">
        <p14:creationId xmlns:p14="http://schemas.microsoft.com/office/powerpoint/2010/main" val="420182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AA160A-0CCA-C943-991F-EB6032C68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999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every cycle, we double the product</a:t>
            </a:r>
          </a:p>
        </p:txBody>
      </p:sp>
      <p:sp>
        <p:nvSpPr>
          <p:cNvPr id="4" name="Slide Number Placeholder 3"/>
          <p:cNvSpPr>
            <a:spLocks noGrp="1"/>
          </p:cNvSpPr>
          <p:nvPr>
            <p:ph type="sldNum" sz="quarter" idx="5"/>
          </p:nvPr>
        </p:nvSpPr>
        <p:spPr/>
        <p:txBody>
          <a:bodyPr/>
          <a:lstStyle/>
          <a:p>
            <a:fld id="{B01424C3-59FF-40EB-90D0-814ABF90D2CE}" type="slidenum">
              <a:rPr lang="en-US" smtClean="0"/>
              <a:t>16</a:t>
            </a:fld>
            <a:endParaRPr lang="en-US"/>
          </a:p>
        </p:txBody>
      </p:sp>
    </p:spTree>
    <p:extLst>
      <p:ext uri="{BB962C8B-B14F-4D97-AF65-F5344CB8AC3E}">
        <p14:creationId xmlns:p14="http://schemas.microsoft.com/office/powerpoint/2010/main" val="242679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rpsU2 operons transcript</a:t>
            </a:r>
          </a:p>
          <a:p>
            <a:r>
              <a:rPr lang="en-US" dirty="0"/>
              <a:t>1 and 3 also controls expression of bs21-2</a:t>
            </a:r>
          </a:p>
          <a:p>
            <a:r>
              <a:rPr lang="en-US" dirty="0" err="1"/>
              <a:t>Oter</a:t>
            </a:r>
            <a:r>
              <a:rPr lang="en-US" dirty="0"/>
              <a:t> </a:t>
            </a:r>
            <a:r>
              <a:rPr lang="en-US" dirty="0" err="1"/>
              <a:t>experuments</a:t>
            </a:r>
            <a:r>
              <a:rPr lang="en-US" dirty="0"/>
              <a:t> show that this is in part of the 5’ UTR region</a:t>
            </a:r>
          </a:p>
        </p:txBody>
      </p:sp>
      <p:sp>
        <p:nvSpPr>
          <p:cNvPr id="4" name="Slide Number Placeholder 3"/>
          <p:cNvSpPr>
            <a:spLocks noGrp="1"/>
          </p:cNvSpPr>
          <p:nvPr>
            <p:ph type="sldNum" sz="quarter" idx="5"/>
          </p:nvPr>
        </p:nvSpPr>
        <p:spPr/>
        <p:txBody>
          <a:bodyPr/>
          <a:lstStyle/>
          <a:p>
            <a:fld id="{B01424C3-59FF-40EB-90D0-814ABF90D2CE}" type="slidenum">
              <a:rPr lang="en-US" smtClean="0"/>
              <a:t>21</a:t>
            </a:fld>
            <a:endParaRPr lang="en-US"/>
          </a:p>
        </p:txBody>
      </p:sp>
    </p:spTree>
    <p:extLst>
      <p:ext uri="{BB962C8B-B14F-4D97-AF65-F5344CB8AC3E}">
        <p14:creationId xmlns:p14="http://schemas.microsoft.com/office/powerpoint/2010/main" val="161915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 want to thank everyone in the Ramsey lab for their support especially Kathryn. We have fantastic collaborators at URI and Duke whom I want to thank, and then our funding sources, and I will happily take any questions.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200" dirty="0"/>
              <a:t>Notes:</a:t>
            </a:r>
            <a:endParaRPr dirty="0"/>
          </a:p>
          <a:p>
            <a:pPr marL="0" lvl="0" indent="0" algn="l" rtl="0">
              <a:lnSpc>
                <a:spcPct val="100000"/>
              </a:lnSpc>
              <a:spcBef>
                <a:spcPts val="0"/>
              </a:spcBef>
              <a:spcAft>
                <a:spcPts val="0"/>
              </a:spcAft>
              <a:buSzPts val="1400"/>
              <a:buNone/>
            </a:pPr>
            <a:r>
              <a:rPr lang="en-US" sz="1200" dirty="0"/>
              <a:t>Motility and biofilm – bacillus subtilis</a:t>
            </a:r>
            <a:endParaRPr dirty="0"/>
          </a:p>
          <a:p>
            <a:pPr marL="0" lvl="0" indent="0" algn="l" rtl="0">
              <a:lnSpc>
                <a:spcPct val="100000"/>
              </a:lnSpc>
              <a:spcBef>
                <a:spcPts val="0"/>
              </a:spcBef>
              <a:spcAft>
                <a:spcPts val="0"/>
              </a:spcAft>
              <a:buSzPts val="1400"/>
              <a:buNone/>
            </a:pPr>
            <a:r>
              <a:rPr lang="en-US" sz="1200" dirty="0"/>
              <a:t>Acid stress resistance – listeria monocytogenes</a:t>
            </a:r>
            <a:endParaRPr dirty="0"/>
          </a:p>
          <a:p>
            <a:pPr marL="0" lvl="0" indent="0" algn="l" rtl="0">
              <a:lnSpc>
                <a:spcPct val="100000"/>
              </a:lnSpc>
              <a:spcBef>
                <a:spcPts val="0"/>
              </a:spcBef>
              <a:spcAft>
                <a:spcPts val="0"/>
              </a:spcAft>
              <a:buSzPts val="1400"/>
              <a:buNone/>
            </a:pPr>
            <a:r>
              <a:rPr lang="en-US" sz="1200" dirty="0"/>
              <a:t>Antibiotic resistance – staph aureus</a:t>
            </a:r>
            <a:endParaRPr dirty="0"/>
          </a:p>
          <a:p>
            <a:pPr marL="0" lvl="0" indent="0" algn="l" rtl="0">
              <a:lnSpc>
                <a:spcPct val="100000"/>
              </a:lnSpc>
              <a:spcBef>
                <a:spcPts val="0"/>
              </a:spcBef>
              <a:spcAft>
                <a:spcPts val="0"/>
              </a:spcAft>
              <a:buSzPts val="1400"/>
              <a:buNone/>
            </a:pPr>
            <a:r>
              <a:rPr lang="en-US" sz="1200" dirty="0"/>
              <a:t>Virulence – </a:t>
            </a:r>
            <a:r>
              <a:rPr lang="en-US" sz="1200" dirty="0" err="1"/>
              <a:t>burkholderia</a:t>
            </a:r>
            <a:r>
              <a:rPr lang="en-US" sz="1200" dirty="0"/>
              <a:t> </a:t>
            </a:r>
            <a:r>
              <a:rPr lang="en-US" sz="1200" dirty="0" err="1"/>
              <a:t>pseudomallei</a:t>
            </a:r>
            <a:r>
              <a:rPr lang="en-US" sz="1200" dirty="0"/>
              <a:t> and </a:t>
            </a:r>
            <a:r>
              <a:rPr lang="en-US" sz="1200" dirty="0" err="1"/>
              <a:t>francisella</a:t>
            </a:r>
            <a:r>
              <a:rPr lang="en-US" sz="1200" dirty="0"/>
              <a:t> in this work</a:t>
            </a:r>
            <a:endParaRPr dirty="0"/>
          </a:p>
          <a:p>
            <a:pPr marL="0" lvl="0" indent="0" algn="l" rtl="0">
              <a:lnSpc>
                <a:spcPct val="100000"/>
              </a:lnSpc>
              <a:spcBef>
                <a:spcPts val="0"/>
              </a:spcBef>
              <a:spcAft>
                <a:spcPts val="0"/>
              </a:spcAft>
              <a:buSzPts val="1400"/>
              <a:buNone/>
            </a:pPr>
            <a:r>
              <a:rPr lang="en-US" sz="1200" dirty="0"/>
              <a:t>Phage paper – Mizuno et al. 2019, Chen 2022</a:t>
            </a:r>
            <a:endParaRPr dirty="0"/>
          </a:p>
          <a:p>
            <a:pPr marL="0" lvl="0" indent="0" algn="l" rtl="0">
              <a:lnSpc>
                <a:spcPct val="100000"/>
              </a:lnSpc>
              <a:spcBef>
                <a:spcPts val="0"/>
              </a:spcBef>
              <a:spcAft>
                <a:spcPts val="0"/>
              </a:spcAft>
              <a:buSzPts val="1400"/>
              <a:buNone/>
            </a:pPr>
            <a:r>
              <a:rPr lang="en-US" sz="1200" dirty="0" err="1"/>
              <a:t>Bacteriodetes</a:t>
            </a:r>
            <a:r>
              <a:rPr lang="en-US" sz="1200" dirty="0"/>
              <a:t> – Jha et al 2020 – probably autoregulating its own expression because </a:t>
            </a:r>
            <a:r>
              <a:rPr lang="en-US" sz="1200" dirty="0" err="1"/>
              <a:t>rpsU</a:t>
            </a:r>
            <a:r>
              <a:rPr lang="en-US" sz="1200" dirty="0"/>
              <a:t> is one of the few genes with a strong SD</a:t>
            </a:r>
            <a:endParaRPr dirty="0"/>
          </a:p>
          <a:p>
            <a:pPr marL="0" lvl="0" indent="0" algn="l" rtl="0">
              <a:lnSpc>
                <a:spcPct val="100000"/>
              </a:lnSpc>
              <a:spcBef>
                <a:spcPts val="0"/>
              </a:spcBef>
              <a:spcAft>
                <a:spcPts val="0"/>
              </a:spcAft>
              <a:buSzPts val="1400"/>
              <a:buNone/>
            </a:pPr>
            <a:endParaRPr dirty="0"/>
          </a:p>
        </p:txBody>
      </p:sp>
      <p:sp>
        <p:nvSpPr>
          <p:cNvPr id="318" name="Google Shape;3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 reintroduce transcript, be like we can use b gals to look at protein and woo</a:t>
            </a:r>
          </a:p>
          <a:p>
            <a:endParaRPr lang="en-US" dirty="0"/>
          </a:p>
          <a:p>
            <a:endParaRPr lang="en-US" dirty="0"/>
          </a:p>
          <a:p>
            <a:r>
              <a:rPr lang="en-US" dirty="0"/>
              <a:t>after protein talk about stem loop structures, we didn’t know what it would affect if it would affect transcription or maybe translation so we looked into it and structure is bullshit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335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424C3-59FF-40EB-90D0-814ABF90D2CE}" type="slidenum">
              <a:rPr lang="en-US" smtClean="0"/>
              <a:t>4</a:t>
            </a:fld>
            <a:endParaRPr lang="en-US"/>
          </a:p>
        </p:txBody>
      </p:sp>
    </p:spTree>
    <p:extLst>
      <p:ext uri="{BB962C8B-B14F-4D97-AF65-F5344CB8AC3E}">
        <p14:creationId xmlns:p14="http://schemas.microsoft.com/office/powerpoint/2010/main" val="156634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from </a:t>
            </a:r>
            <a:r>
              <a:rPr lang="en-US" dirty="0" err="1"/>
              <a:t>steve</a:t>
            </a:r>
            <a:r>
              <a:rPr lang="en-US" dirty="0"/>
              <a:t> add PDB number</a:t>
            </a:r>
          </a:p>
        </p:txBody>
      </p:sp>
      <p:sp>
        <p:nvSpPr>
          <p:cNvPr id="4" name="Slide Number Placeholder 3"/>
          <p:cNvSpPr>
            <a:spLocks noGrp="1"/>
          </p:cNvSpPr>
          <p:nvPr>
            <p:ph type="sldNum" sz="quarter" idx="5"/>
          </p:nvPr>
        </p:nvSpPr>
        <p:spPr/>
        <p:txBody>
          <a:bodyPr/>
          <a:lstStyle/>
          <a:p>
            <a:fld id="{B01424C3-59FF-40EB-90D0-814ABF90D2CE}" type="slidenum">
              <a:rPr lang="en-US" smtClean="0"/>
              <a:t>5</a:t>
            </a:fld>
            <a:endParaRPr lang="en-US"/>
          </a:p>
        </p:txBody>
      </p:sp>
    </p:spTree>
    <p:extLst>
      <p:ext uri="{BB962C8B-B14F-4D97-AF65-F5344CB8AC3E}">
        <p14:creationId xmlns:p14="http://schemas.microsoft.com/office/powerpoint/2010/main" val="85493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though </a:t>
            </a:r>
            <a:r>
              <a:rPr lang="en-US" sz="1200" kern="1200" dirty="0" err="1">
                <a:solidFill>
                  <a:schemeClr val="tx1"/>
                </a:solidFill>
                <a:effectLst/>
                <a:latin typeface="+mn-lt"/>
                <a:ea typeface="+mn-ea"/>
                <a:cs typeface="+mn-cs"/>
              </a:rPr>
              <a:t>francisella</a:t>
            </a:r>
            <a:r>
              <a:rPr lang="en-US" sz="1200" kern="1200" dirty="0">
                <a:solidFill>
                  <a:schemeClr val="tx1"/>
                </a:solidFill>
                <a:effectLst/>
                <a:latin typeface="+mn-lt"/>
                <a:ea typeface="+mn-ea"/>
                <a:cs typeface="+mn-cs"/>
              </a:rPr>
              <a:t> has a reduced genome, it encodes three copies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which encode bS21, a protein in the small ribosomal subunit. Most bacteria have 0 or 1 of this gene. We originally, hypothesized, and have since shown, that these three proteins are produced and incorporated into ribosomes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this heterogeneity of ribosomes may be a mechanism of regulation,.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6</a:t>
            </a:fld>
            <a:endParaRPr lang="en-US"/>
          </a:p>
        </p:txBody>
      </p:sp>
    </p:spTree>
    <p:extLst>
      <p:ext uri="{BB962C8B-B14F-4D97-AF65-F5344CB8AC3E}">
        <p14:creationId xmlns:p14="http://schemas.microsoft.com/office/powerpoint/2010/main" val="192364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Translation is very highly regulated because of how energetically costly it is to the cell. Therefore, if there is too much r-protein it can bind to itself to turn off translation. </a:t>
            </a:r>
            <a:endParaRPr dirty="0"/>
          </a:p>
        </p:txBody>
      </p:sp>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Translation is very highly regulated because of how energetically costly it is to the cell. Therefore, if there is too much r-protein it can bind to itself to turn off translation. </a:t>
            </a:r>
            <a:endParaRPr dirty="0"/>
          </a:p>
        </p:txBody>
      </p:sp>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695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Translation is very highly regulated because of how energetically costly it is to the cell. Therefore, if there is too much r-protein it can bind to itself to turn off translation. </a:t>
            </a:r>
            <a:endParaRPr dirty="0"/>
          </a:p>
        </p:txBody>
      </p:sp>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0933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rpsU2 operons transcript</a:t>
            </a:r>
          </a:p>
          <a:p>
            <a:r>
              <a:rPr lang="en-US" dirty="0"/>
              <a:t>1 and 3 also controls expression of bs21-2</a:t>
            </a:r>
          </a:p>
          <a:p>
            <a:r>
              <a:rPr lang="en-US" dirty="0"/>
              <a:t>Other experiments show that this is in part of the 5’ UTR region</a:t>
            </a:r>
          </a:p>
        </p:txBody>
      </p:sp>
      <p:sp>
        <p:nvSpPr>
          <p:cNvPr id="4" name="Slide Number Placeholder 3"/>
          <p:cNvSpPr>
            <a:spLocks noGrp="1"/>
          </p:cNvSpPr>
          <p:nvPr>
            <p:ph type="sldNum" sz="quarter" idx="5"/>
          </p:nvPr>
        </p:nvSpPr>
        <p:spPr/>
        <p:txBody>
          <a:bodyPr/>
          <a:lstStyle/>
          <a:p>
            <a:fld id="{B01424C3-59FF-40EB-90D0-814ABF90D2CE}" type="slidenum">
              <a:rPr lang="en-US" smtClean="0"/>
              <a:t>10</a:t>
            </a:fld>
            <a:endParaRPr lang="en-US"/>
          </a:p>
        </p:txBody>
      </p:sp>
    </p:spTree>
    <p:extLst>
      <p:ext uri="{BB962C8B-B14F-4D97-AF65-F5344CB8AC3E}">
        <p14:creationId xmlns:p14="http://schemas.microsoft.com/office/powerpoint/2010/main" val="4094230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424C3-59FF-40EB-90D0-814ABF90D2CE}" type="slidenum">
              <a:rPr lang="en-US" smtClean="0"/>
              <a:t>11</a:t>
            </a:fld>
            <a:endParaRPr lang="en-US"/>
          </a:p>
        </p:txBody>
      </p:sp>
    </p:spTree>
    <p:extLst>
      <p:ext uri="{BB962C8B-B14F-4D97-AF65-F5344CB8AC3E}">
        <p14:creationId xmlns:p14="http://schemas.microsoft.com/office/powerpoint/2010/main" val="289671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E53E-D547-D9CA-8168-C8C29D104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07DC2A-7CBA-8A41-6FBF-58B75383E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317C24-465B-ECD0-60AC-5CC3D534DDDB}"/>
              </a:ext>
            </a:extLst>
          </p:cNvPr>
          <p:cNvSpPr>
            <a:spLocks noGrp="1"/>
          </p:cNvSpPr>
          <p:nvPr>
            <p:ph type="dt" sz="half" idx="10"/>
          </p:nvPr>
        </p:nvSpPr>
        <p:spPr/>
        <p:txBody>
          <a:bodyPr/>
          <a:lstStyle/>
          <a:p>
            <a:fld id="{A49307E5-8FF4-48DA-9218-CD2DB515CFC9}" type="datetimeFigureOut">
              <a:rPr lang="en-US" smtClean="0"/>
              <a:t>6/19/2024</a:t>
            </a:fld>
            <a:endParaRPr lang="en-US"/>
          </a:p>
        </p:txBody>
      </p:sp>
      <p:sp>
        <p:nvSpPr>
          <p:cNvPr id="5" name="Footer Placeholder 4">
            <a:extLst>
              <a:ext uri="{FF2B5EF4-FFF2-40B4-BE49-F238E27FC236}">
                <a16:creationId xmlns:a16="http://schemas.microsoft.com/office/drawing/2014/main" id="{21F45A2C-66A0-57D8-8A2A-B3F34498D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22B96-992B-FE04-E5FC-7F166C5F716A}"/>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67030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44AA-938D-62E2-BBB8-6350EC9243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939094-5709-823C-DACF-13E63AC66A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F9748-31D8-755E-5ED4-2498A6846AFD}"/>
              </a:ext>
            </a:extLst>
          </p:cNvPr>
          <p:cNvSpPr>
            <a:spLocks noGrp="1"/>
          </p:cNvSpPr>
          <p:nvPr>
            <p:ph type="dt" sz="half" idx="10"/>
          </p:nvPr>
        </p:nvSpPr>
        <p:spPr/>
        <p:txBody>
          <a:bodyPr/>
          <a:lstStyle/>
          <a:p>
            <a:fld id="{A49307E5-8FF4-48DA-9218-CD2DB515CFC9}" type="datetimeFigureOut">
              <a:rPr lang="en-US" smtClean="0"/>
              <a:t>6/19/2024</a:t>
            </a:fld>
            <a:endParaRPr lang="en-US"/>
          </a:p>
        </p:txBody>
      </p:sp>
      <p:sp>
        <p:nvSpPr>
          <p:cNvPr id="5" name="Footer Placeholder 4">
            <a:extLst>
              <a:ext uri="{FF2B5EF4-FFF2-40B4-BE49-F238E27FC236}">
                <a16:creationId xmlns:a16="http://schemas.microsoft.com/office/drawing/2014/main" id="{8604E58C-494F-B841-0CC0-A46663799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19164-BFA6-30F6-D042-DC1AE91FCFFC}"/>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8986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AFB8B-15B3-2A59-16D7-DB8562172A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A1F096-D9E9-D5EC-C29C-3B9723E495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075-A2C4-1854-383C-089F38D71010}"/>
              </a:ext>
            </a:extLst>
          </p:cNvPr>
          <p:cNvSpPr>
            <a:spLocks noGrp="1"/>
          </p:cNvSpPr>
          <p:nvPr>
            <p:ph type="dt" sz="half" idx="10"/>
          </p:nvPr>
        </p:nvSpPr>
        <p:spPr/>
        <p:txBody>
          <a:bodyPr/>
          <a:lstStyle/>
          <a:p>
            <a:fld id="{A49307E5-8FF4-48DA-9218-CD2DB515CFC9}" type="datetimeFigureOut">
              <a:rPr lang="en-US" smtClean="0"/>
              <a:t>6/19/2024</a:t>
            </a:fld>
            <a:endParaRPr lang="en-US"/>
          </a:p>
        </p:txBody>
      </p:sp>
      <p:sp>
        <p:nvSpPr>
          <p:cNvPr id="5" name="Footer Placeholder 4">
            <a:extLst>
              <a:ext uri="{FF2B5EF4-FFF2-40B4-BE49-F238E27FC236}">
                <a16:creationId xmlns:a16="http://schemas.microsoft.com/office/drawing/2014/main" id="{87A60831-C402-6328-2C7D-DD35B9AE4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D9FB6-4544-0B83-BA8B-F2C2BEDD49B4}"/>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704223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9"/>
        <p:cNvGrpSpPr/>
        <p:nvPr/>
      </p:nvGrpSpPr>
      <p:grpSpPr>
        <a:xfrm>
          <a:off x="0" y="0"/>
          <a:ext cx="0" cy="0"/>
          <a:chOff x="0" y="0"/>
          <a:chExt cx="0" cy="0"/>
        </a:xfrm>
      </p:grpSpPr>
      <p:cxnSp>
        <p:nvCxnSpPr>
          <p:cNvPr id="22" name="Google Shape;22;p27"/>
          <p:cNvCxnSpPr>
            <a:cxnSpLocks/>
          </p:cNvCxnSpPr>
          <p:nvPr/>
        </p:nvCxnSpPr>
        <p:spPr>
          <a:xfrm>
            <a:off x="190702" y="824002"/>
            <a:ext cx="11772898" cy="0"/>
          </a:xfrm>
          <a:prstGeom prst="straightConnector1">
            <a:avLst/>
          </a:prstGeom>
          <a:noFill/>
          <a:ln w="31750" cap="flat" cmpd="sng">
            <a:solidFill>
              <a:srgbClr val="9C2706"/>
            </a:solidFill>
            <a:prstDash val="solid"/>
            <a:round/>
            <a:headEnd type="none" w="sm" len="sm"/>
            <a:tailEnd type="none" w="sm" len="sm"/>
          </a:ln>
        </p:spPr>
      </p:cxnSp>
      <p:sp>
        <p:nvSpPr>
          <p:cNvPr id="3" name="Google Shape;12;p25">
            <a:extLst>
              <a:ext uri="{FF2B5EF4-FFF2-40B4-BE49-F238E27FC236}">
                <a16:creationId xmlns:a16="http://schemas.microsoft.com/office/drawing/2014/main" id="{17B252D0-4892-25E5-CA6B-05D77F5E201E}"/>
              </a:ext>
            </a:extLst>
          </p:cNvPr>
          <p:cNvSpPr txBox="1">
            <a:spLocks noGrp="1"/>
          </p:cNvSpPr>
          <p:nvPr>
            <p:ph type="title"/>
          </p:nvPr>
        </p:nvSpPr>
        <p:spPr>
          <a:xfrm>
            <a:off x="190702" y="239457"/>
            <a:ext cx="11810596" cy="7169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Helvetica Neue"/>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 name="Google Shape;13;p25">
            <a:extLst>
              <a:ext uri="{FF2B5EF4-FFF2-40B4-BE49-F238E27FC236}">
                <a16:creationId xmlns:a16="http://schemas.microsoft.com/office/drawing/2014/main" id="{43006A3B-4370-B914-A4F1-8BE1C5815CB2}"/>
              </a:ext>
            </a:extLst>
          </p:cNvPr>
          <p:cNvSpPr txBox="1">
            <a:spLocks noGrp="1"/>
          </p:cNvSpPr>
          <p:nvPr>
            <p:ph idx="1"/>
          </p:nvPr>
        </p:nvSpPr>
        <p:spPr>
          <a:xfrm>
            <a:off x="190702" y="956382"/>
            <a:ext cx="11810596" cy="535848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dirty="0"/>
          </a:p>
        </p:txBody>
      </p:sp>
    </p:spTree>
    <p:extLst>
      <p:ext uri="{BB962C8B-B14F-4D97-AF65-F5344CB8AC3E}">
        <p14:creationId xmlns:p14="http://schemas.microsoft.com/office/powerpoint/2010/main" val="2220505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381000" y="432027"/>
            <a:ext cx="11430000" cy="7842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8" name="Google Shape;28;p29"/>
          <p:cNvCxnSpPr/>
          <p:nvPr/>
        </p:nvCxnSpPr>
        <p:spPr>
          <a:xfrm>
            <a:off x="381000" y="1240151"/>
            <a:ext cx="11430000" cy="0"/>
          </a:xfrm>
          <a:prstGeom prst="straightConnector1">
            <a:avLst/>
          </a:prstGeom>
          <a:noFill/>
          <a:ln w="31750" cap="flat" cmpd="sng">
            <a:solidFill>
              <a:srgbClr val="3B64AD"/>
            </a:solidFill>
            <a:prstDash val="solid"/>
            <a:round/>
            <a:headEnd type="none" w="sm" len="sm"/>
            <a:tailEnd type="none" w="sm" len="sm"/>
          </a:ln>
        </p:spPr>
      </p:cxnSp>
    </p:spTree>
    <p:extLst>
      <p:ext uri="{BB962C8B-B14F-4D97-AF65-F5344CB8AC3E}">
        <p14:creationId xmlns:p14="http://schemas.microsoft.com/office/powerpoint/2010/main" val="294404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3989-2175-4B18-B2AF-1CEB54512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4480C-3EC3-188C-275C-BAE4C21D09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95D30-26AC-3F32-D593-2BB03EDED873}"/>
              </a:ext>
            </a:extLst>
          </p:cNvPr>
          <p:cNvSpPr>
            <a:spLocks noGrp="1"/>
          </p:cNvSpPr>
          <p:nvPr>
            <p:ph type="dt" sz="half" idx="10"/>
          </p:nvPr>
        </p:nvSpPr>
        <p:spPr/>
        <p:txBody>
          <a:bodyPr/>
          <a:lstStyle/>
          <a:p>
            <a:fld id="{A49307E5-8FF4-48DA-9218-CD2DB515CFC9}" type="datetimeFigureOut">
              <a:rPr lang="en-US" smtClean="0"/>
              <a:t>6/19/2024</a:t>
            </a:fld>
            <a:endParaRPr lang="en-US"/>
          </a:p>
        </p:txBody>
      </p:sp>
      <p:sp>
        <p:nvSpPr>
          <p:cNvPr id="5" name="Footer Placeholder 4">
            <a:extLst>
              <a:ext uri="{FF2B5EF4-FFF2-40B4-BE49-F238E27FC236}">
                <a16:creationId xmlns:a16="http://schemas.microsoft.com/office/drawing/2014/main" id="{F98E6FD8-983A-7460-AFEF-EDBD01A9C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3D2E1-752F-89A6-5DCB-6FE88BC27199}"/>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371766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5F1E-B616-0DAC-56FC-4AA67C1D94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00DCF8-DE4A-41F2-EE38-8F41265A08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45DDB5-CC1A-973D-709C-715C9847DC65}"/>
              </a:ext>
            </a:extLst>
          </p:cNvPr>
          <p:cNvSpPr>
            <a:spLocks noGrp="1"/>
          </p:cNvSpPr>
          <p:nvPr>
            <p:ph type="dt" sz="half" idx="10"/>
          </p:nvPr>
        </p:nvSpPr>
        <p:spPr/>
        <p:txBody>
          <a:bodyPr/>
          <a:lstStyle/>
          <a:p>
            <a:fld id="{A49307E5-8FF4-48DA-9218-CD2DB515CFC9}" type="datetimeFigureOut">
              <a:rPr lang="en-US" smtClean="0"/>
              <a:t>6/19/2024</a:t>
            </a:fld>
            <a:endParaRPr lang="en-US"/>
          </a:p>
        </p:txBody>
      </p:sp>
      <p:sp>
        <p:nvSpPr>
          <p:cNvPr id="5" name="Footer Placeholder 4">
            <a:extLst>
              <a:ext uri="{FF2B5EF4-FFF2-40B4-BE49-F238E27FC236}">
                <a16:creationId xmlns:a16="http://schemas.microsoft.com/office/drawing/2014/main" id="{88D546EB-3F3E-F0C6-D798-63B4FA4D5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4DE87-6C69-1DE2-FD76-8E3D9C1B4BE2}"/>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207724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254F-DE40-A90C-F171-30F772BEEF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0F6CF-3581-3653-735D-492E50D8DA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730BF7-9663-BD71-4DAE-AA701CE72E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A610B6-3AED-9B00-3C0A-F656DBBFC32B}"/>
              </a:ext>
            </a:extLst>
          </p:cNvPr>
          <p:cNvSpPr>
            <a:spLocks noGrp="1"/>
          </p:cNvSpPr>
          <p:nvPr>
            <p:ph type="dt" sz="half" idx="10"/>
          </p:nvPr>
        </p:nvSpPr>
        <p:spPr/>
        <p:txBody>
          <a:bodyPr/>
          <a:lstStyle/>
          <a:p>
            <a:fld id="{A49307E5-8FF4-48DA-9218-CD2DB515CFC9}" type="datetimeFigureOut">
              <a:rPr lang="en-US" smtClean="0"/>
              <a:t>6/19/2024</a:t>
            </a:fld>
            <a:endParaRPr lang="en-US"/>
          </a:p>
        </p:txBody>
      </p:sp>
      <p:sp>
        <p:nvSpPr>
          <p:cNvPr id="6" name="Footer Placeholder 5">
            <a:extLst>
              <a:ext uri="{FF2B5EF4-FFF2-40B4-BE49-F238E27FC236}">
                <a16:creationId xmlns:a16="http://schemas.microsoft.com/office/drawing/2014/main" id="{6999D3A1-DF08-66DB-6B1F-51BE27A9EC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7F4CC5-88DE-B6EE-EF8B-0B5BF16FFA31}"/>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378908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CE46-6292-D361-649D-1F88E5FBDC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56D80E-9CDA-674B-07AA-A0DEE9F88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3F30BB-6859-8E63-34DE-FEBFCE4593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6BD21B-4AF7-E200-A6A7-4AF1DB14E0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AC2A62-4DBD-4CE6-862F-CD544248B7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94054C-D785-CAF4-DF85-0203CC119FD6}"/>
              </a:ext>
            </a:extLst>
          </p:cNvPr>
          <p:cNvSpPr>
            <a:spLocks noGrp="1"/>
          </p:cNvSpPr>
          <p:nvPr>
            <p:ph type="dt" sz="half" idx="10"/>
          </p:nvPr>
        </p:nvSpPr>
        <p:spPr/>
        <p:txBody>
          <a:bodyPr/>
          <a:lstStyle/>
          <a:p>
            <a:fld id="{A49307E5-8FF4-48DA-9218-CD2DB515CFC9}" type="datetimeFigureOut">
              <a:rPr lang="en-US" smtClean="0"/>
              <a:t>6/19/2024</a:t>
            </a:fld>
            <a:endParaRPr lang="en-US"/>
          </a:p>
        </p:txBody>
      </p:sp>
      <p:sp>
        <p:nvSpPr>
          <p:cNvPr id="8" name="Footer Placeholder 7">
            <a:extLst>
              <a:ext uri="{FF2B5EF4-FFF2-40B4-BE49-F238E27FC236}">
                <a16:creationId xmlns:a16="http://schemas.microsoft.com/office/drawing/2014/main" id="{4ADEA43A-24EA-257E-0D3B-AC47E94AB2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CE369-0967-B024-12EF-04E974587A30}"/>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253700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E5AF-D3DC-0033-C8FE-6AA1E42C38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0C8DB8-12A4-2A2D-60EA-FD818E958603}"/>
              </a:ext>
            </a:extLst>
          </p:cNvPr>
          <p:cNvSpPr>
            <a:spLocks noGrp="1"/>
          </p:cNvSpPr>
          <p:nvPr>
            <p:ph type="dt" sz="half" idx="10"/>
          </p:nvPr>
        </p:nvSpPr>
        <p:spPr/>
        <p:txBody>
          <a:bodyPr/>
          <a:lstStyle/>
          <a:p>
            <a:fld id="{A49307E5-8FF4-48DA-9218-CD2DB515CFC9}" type="datetimeFigureOut">
              <a:rPr lang="en-US" smtClean="0"/>
              <a:t>6/19/2024</a:t>
            </a:fld>
            <a:endParaRPr lang="en-US"/>
          </a:p>
        </p:txBody>
      </p:sp>
      <p:sp>
        <p:nvSpPr>
          <p:cNvPr id="4" name="Footer Placeholder 3">
            <a:extLst>
              <a:ext uri="{FF2B5EF4-FFF2-40B4-BE49-F238E27FC236}">
                <a16:creationId xmlns:a16="http://schemas.microsoft.com/office/drawing/2014/main" id="{4C73F8E3-CE56-8229-5530-8B878CFE66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98A390-B161-35FF-2999-71B7D124560C}"/>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188020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CDDF5D-8A33-402C-55F5-F52358A4CE7A}"/>
              </a:ext>
            </a:extLst>
          </p:cNvPr>
          <p:cNvSpPr>
            <a:spLocks noGrp="1"/>
          </p:cNvSpPr>
          <p:nvPr>
            <p:ph type="dt" sz="half" idx="10"/>
          </p:nvPr>
        </p:nvSpPr>
        <p:spPr/>
        <p:txBody>
          <a:bodyPr/>
          <a:lstStyle/>
          <a:p>
            <a:fld id="{A49307E5-8FF4-48DA-9218-CD2DB515CFC9}" type="datetimeFigureOut">
              <a:rPr lang="en-US" smtClean="0"/>
              <a:t>6/19/2024</a:t>
            </a:fld>
            <a:endParaRPr lang="en-US"/>
          </a:p>
        </p:txBody>
      </p:sp>
      <p:sp>
        <p:nvSpPr>
          <p:cNvPr id="3" name="Footer Placeholder 2">
            <a:extLst>
              <a:ext uri="{FF2B5EF4-FFF2-40B4-BE49-F238E27FC236}">
                <a16:creationId xmlns:a16="http://schemas.microsoft.com/office/drawing/2014/main" id="{A2EE1710-5767-3F9E-709F-2E5421FE3B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316B97-700B-B551-EE8C-542DC9207CDD}"/>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409865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4146-7E4C-224B-829C-1E03C1E41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CDE018-4228-6BAF-EA49-A684288D4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5967E9-EAAF-BD2A-B0B3-BD6F5665D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4CD45E-FFF2-5EF6-E39D-84DA55D93B65}"/>
              </a:ext>
            </a:extLst>
          </p:cNvPr>
          <p:cNvSpPr>
            <a:spLocks noGrp="1"/>
          </p:cNvSpPr>
          <p:nvPr>
            <p:ph type="dt" sz="half" idx="10"/>
          </p:nvPr>
        </p:nvSpPr>
        <p:spPr/>
        <p:txBody>
          <a:bodyPr/>
          <a:lstStyle/>
          <a:p>
            <a:fld id="{A49307E5-8FF4-48DA-9218-CD2DB515CFC9}" type="datetimeFigureOut">
              <a:rPr lang="en-US" smtClean="0"/>
              <a:t>6/19/2024</a:t>
            </a:fld>
            <a:endParaRPr lang="en-US"/>
          </a:p>
        </p:txBody>
      </p:sp>
      <p:sp>
        <p:nvSpPr>
          <p:cNvPr id="6" name="Footer Placeholder 5">
            <a:extLst>
              <a:ext uri="{FF2B5EF4-FFF2-40B4-BE49-F238E27FC236}">
                <a16:creationId xmlns:a16="http://schemas.microsoft.com/office/drawing/2014/main" id="{58A58619-26A0-4A66-4AE5-E523B45486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8A5F1-81C8-115A-6E43-4DD59B04CDE6}"/>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281937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3E1A5-FA1F-C56E-3C8F-8223A7D7A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BC2F1A-F23E-777A-C9B5-C6F54E79E8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2C1522-CC29-061D-D35F-8CAA144BF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EE2B4-52CE-CFB3-5F91-F579DB54F622}"/>
              </a:ext>
            </a:extLst>
          </p:cNvPr>
          <p:cNvSpPr>
            <a:spLocks noGrp="1"/>
          </p:cNvSpPr>
          <p:nvPr>
            <p:ph type="dt" sz="half" idx="10"/>
          </p:nvPr>
        </p:nvSpPr>
        <p:spPr/>
        <p:txBody>
          <a:bodyPr/>
          <a:lstStyle/>
          <a:p>
            <a:fld id="{A49307E5-8FF4-48DA-9218-CD2DB515CFC9}" type="datetimeFigureOut">
              <a:rPr lang="en-US" smtClean="0"/>
              <a:t>6/19/2024</a:t>
            </a:fld>
            <a:endParaRPr lang="en-US"/>
          </a:p>
        </p:txBody>
      </p:sp>
      <p:sp>
        <p:nvSpPr>
          <p:cNvPr id="6" name="Footer Placeholder 5">
            <a:extLst>
              <a:ext uri="{FF2B5EF4-FFF2-40B4-BE49-F238E27FC236}">
                <a16:creationId xmlns:a16="http://schemas.microsoft.com/office/drawing/2014/main" id="{5DB47584-43D7-231A-ADC9-4049C077F2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278A8-41E1-2E62-0110-8998D4B246A2}"/>
              </a:ext>
            </a:extLst>
          </p:cNvPr>
          <p:cNvSpPr>
            <a:spLocks noGrp="1"/>
          </p:cNvSpPr>
          <p:nvPr>
            <p:ph type="sldNum" sz="quarter" idx="12"/>
          </p:nvPr>
        </p:nvSpPr>
        <p:spPr/>
        <p:txBody>
          <a:bodyPr/>
          <a:lstStyle/>
          <a:p>
            <a:fld id="{A1B7E6E2-E2E1-44FA-A332-61022CA4B3AE}" type="slidenum">
              <a:rPr lang="en-US" smtClean="0"/>
              <a:t>‹#›</a:t>
            </a:fld>
            <a:endParaRPr lang="en-US"/>
          </a:p>
        </p:txBody>
      </p:sp>
    </p:spTree>
    <p:extLst>
      <p:ext uri="{BB962C8B-B14F-4D97-AF65-F5344CB8AC3E}">
        <p14:creationId xmlns:p14="http://schemas.microsoft.com/office/powerpoint/2010/main" val="2038049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2CD7CA-F722-5F5E-C2B2-8BEC348F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6729FD-D493-BA54-D97F-02AD0CA244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EFC2C-B6C8-ACCB-BEAF-9B7FFBAB50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9307E5-8FF4-48DA-9218-CD2DB515CFC9}" type="datetimeFigureOut">
              <a:rPr lang="en-US" smtClean="0"/>
              <a:t>6/19/2024</a:t>
            </a:fld>
            <a:endParaRPr lang="en-US"/>
          </a:p>
        </p:txBody>
      </p:sp>
      <p:sp>
        <p:nvSpPr>
          <p:cNvPr id="5" name="Footer Placeholder 4">
            <a:extLst>
              <a:ext uri="{FF2B5EF4-FFF2-40B4-BE49-F238E27FC236}">
                <a16:creationId xmlns:a16="http://schemas.microsoft.com/office/drawing/2014/main" id="{8F365863-3FA2-CE5E-4359-C04852D8D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B2A537-95DB-F5F3-6390-20ECD2542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B7E6E2-E2E1-44FA-A332-61022CA4B3AE}" type="slidenum">
              <a:rPr lang="en-US" smtClean="0"/>
              <a:t>‹#›</a:t>
            </a:fld>
            <a:endParaRPr lang="en-US"/>
          </a:p>
        </p:txBody>
      </p:sp>
    </p:spTree>
    <p:extLst>
      <p:ext uri="{BB962C8B-B14F-4D97-AF65-F5344CB8AC3E}">
        <p14:creationId xmlns:p14="http://schemas.microsoft.com/office/powerpoint/2010/main" val="3494987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g"/><Relationship Id="rId9"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em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03F1F-4689-C2AA-CD97-D77E7A11F95F}"/>
              </a:ext>
            </a:extLst>
          </p:cNvPr>
          <p:cNvSpPr>
            <a:spLocks noGrp="1"/>
          </p:cNvSpPr>
          <p:nvPr>
            <p:ph type="ctrTitle"/>
          </p:nvPr>
        </p:nvSpPr>
        <p:spPr>
          <a:xfrm>
            <a:off x="640080" y="640080"/>
            <a:ext cx="6894575" cy="3566160"/>
          </a:xfrm>
        </p:spPr>
        <p:txBody>
          <a:bodyPr>
            <a:normAutofit/>
          </a:bodyPr>
          <a:lstStyle/>
          <a:p>
            <a:pPr algn="l"/>
            <a:r>
              <a:rPr lang="en-US" sz="6600"/>
              <a:t>Studying how bS21 controls its own production</a:t>
            </a:r>
          </a:p>
        </p:txBody>
      </p:sp>
      <p:sp>
        <p:nvSpPr>
          <p:cNvPr id="3" name="Subtitle 2">
            <a:extLst>
              <a:ext uri="{FF2B5EF4-FFF2-40B4-BE49-F238E27FC236}">
                <a16:creationId xmlns:a16="http://schemas.microsoft.com/office/drawing/2014/main" id="{143210F9-5D54-55D5-C238-8FA6F696ECC0}"/>
              </a:ext>
            </a:extLst>
          </p:cNvPr>
          <p:cNvSpPr>
            <a:spLocks noGrp="1"/>
          </p:cNvSpPr>
          <p:nvPr>
            <p:ph type="subTitle" idx="1"/>
          </p:nvPr>
        </p:nvSpPr>
        <p:spPr>
          <a:xfrm>
            <a:off x="640080" y="4636008"/>
            <a:ext cx="6894576" cy="1572768"/>
          </a:xfrm>
        </p:spPr>
        <p:txBody>
          <a:bodyPr>
            <a:normAutofit fontScale="92500" lnSpcReduction="10000"/>
          </a:bodyPr>
          <a:lstStyle/>
          <a:p>
            <a:pPr algn="l"/>
            <a:r>
              <a:rPr lang="en-US" dirty="0"/>
              <a:t>Alex Farah</a:t>
            </a:r>
          </a:p>
          <a:p>
            <a:pPr algn="l"/>
            <a:r>
              <a:rPr lang="en-US" dirty="0" err="1"/>
              <a:t>KRamsey</a:t>
            </a:r>
            <a:r>
              <a:rPr lang="en-US" dirty="0"/>
              <a:t> Lab</a:t>
            </a:r>
          </a:p>
          <a:p>
            <a:pPr algn="l"/>
            <a:r>
              <a:rPr lang="en-US" dirty="0"/>
              <a:t>Joint Lab Meeting</a:t>
            </a:r>
          </a:p>
          <a:p>
            <a:pPr algn="l"/>
            <a:r>
              <a:rPr lang="en-US" dirty="0"/>
              <a:t>June 20, 2024</a:t>
            </a:r>
          </a:p>
        </p:txBody>
      </p:sp>
      <p:sp>
        <p:nvSpPr>
          <p:cNvPr id="31"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a room with a chair and shelves&#10;&#10;Description automatically generated">
            <a:extLst>
              <a:ext uri="{FF2B5EF4-FFF2-40B4-BE49-F238E27FC236}">
                <a16:creationId xmlns:a16="http://schemas.microsoft.com/office/drawing/2014/main" id="{619513EC-FDCC-E886-2A88-CDB0EE8E4721}"/>
              </a:ext>
            </a:extLst>
          </p:cNvPr>
          <p:cNvPicPr>
            <a:picLocks noChangeAspect="1"/>
          </p:cNvPicPr>
          <p:nvPr/>
        </p:nvPicPr>
        <p:blipFill rotWithShape="1">
          <a:blip r:embed="rId2">
            <a:extLst>
              <a:ext uri="{28A0092B-C50C-407E-A947-70E740481C1C}">
                <a14:useLocalDpi xmlns:a14="http://schemas.microsoft.com/office/drawing/2010/main" val="0"/>
              </a:ext>
            </a:extLst>
          </a:blip>
          <a:srcRect l="11964" r="9253"/>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Tree>
    <p:extLst>
      <p:ext uri="{BB962C8B-B14F-4D97-AF65-F5344CB8AC3E}">
        <p14:creationId xmlns:p14="http://schemas.microsoft.com/office/powerpoint/2010/main" val="149439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par>
                                <p:cTn id="16" presetID="10" presetClass="entr" presetSubtype="0" fill="hold" grpId="0" nodeType="withEffect">
                                  <p:stCondLst>
                                    <p:cond delay="100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400"/>
                                        <p:tgtEl>
                                          <p:spTgt spid="3">
                                            <p:txEl>
                                              <p:pRg st="2" end="2"/>
                                            </p:txEl>
                                          </p:spTgt>
                                        </p:tgtEl>
                                      </p:cBhvr>
                                    </p:animEffect>
                                  </p:childTnLst>
                                </p:cTn>
                              </p:par>
                              <p:par>
                                <p:cTn id="19" presetID="10" presetClass="entr" presetSubtype="0" fill="hold" grpId="0" nodeType="withEffect">
                                  <p:stCondLst>
                                    <p:cond delay="100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FB714-34AC-635C-9E14-1133AEAA4A0E}"/>
              </a:ext>
            </a:extLst>
          </p:cNvPr>
          <p:cNvSpPr>
            <a:spLocks noGrp="1"/>
          </p:cNvSpPr>
          <p:nvPr>
            <p:ph type="title"/>
          </p:nvPr>
        </p:nvSpPr>
        <p:spPr>
          <a:xfrm>
            <a:off x="630936" y="502920"/>
            <a:ext cx="3419856" cy="1463040"/>
          </a:xfrm>
        </p:spPr>
        <p:txBody>
          <a:bodyPr anchor="ctr">
            <a:normAutofit fontScale="90000"/>
          </a:bodyPr>
          <a:lstStyle/>
          <a:p>
            <a:r>
              <a:rPr lang="en-US" sz="4800" dirty="0"/>
              <a:t>bS21 – 2 is autogenously regulated</a:t>
            </a:r>
          </a:p>
        </p:txBody>
      </p:sp>
      <p:sp>
        <p:nvSpPr>
          <p:cNvPr id="2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791F23-6B62-0F12-4474-E74CF06A0327}"/>
              </a:ext>
            </a:extLst>
          </p:cNvPr>
          <p:cNvSpPr>
            <a:spLocks noGrp="1"/>
          </p:cNvSpPr>
          <p:nvPr>
            <p:ph idx="1"/>
          </p:nvPr>
        </p:nvSpPr>
        <p:spPr>
          <a:xfrm>
            <a:off x="4654295" y="502920"/>
            <a:ext cx="6894576" cy="1463040"/>
          </a:xfrm>
        </p:spPr>
        <p:txBody>
          <a:bodyPr anchor="ctr">
            <a:normAutofit/>
          </a:bodyPr>
          <a:lstStyle/>
          <a:p>
            <a:pPr marL="0" indent="0">
              <a:buNone/>
            </a:pPr>
            <a:endParaRPr lang="en-US" sz="2200" dirty="0"/>
          </a:p>
          <a:p>
            <a:r>
              <a:rPr lang="en-US" sz="2200" dirty="0"/>
              <a:t>Evidence that its autogenously regulated</a:t>
            </a:r>
          </a:p>
          <a:p>
            <a:pPr marL="0" indent="0">
              <a:buNone/>
            </a:pPr>
            <a:endParaRPr lang="en-US" sz="2200" dirty="0"/>
          </a:p>
          <a:p>
            <a:endParaRPr lang="en-US" sz="2200" dirty="0"/>
          </a:p>
        </p:txBody>
      </p:sp>
      <p:pic>
        <p:nvPicPr>
          <p:cNvPr id="4" name="Picture 3">
            <a:extLst>
              <a:ext uri="{FF2B5EF4-FFF2-40B4-BE49-F238E27FC236}">
                <a16:creationId xmlns:a16="http://schemas.microsoft.com/office/drawing/2014/main" id="{8FF7C0BA-D5E9-C67B-6353-303785E55C92}"/>
              </a:ext>
            </a:extLst>
          </p:cNvPr>
          <p:cNvPicPr>
            <a:picLocks noChangeAspect="1"/>
          </p:cNvPicPr>
          <p:nvPr/>
        </p:nvPicPr>
        <p:blipFill>
          <a:blip r:embed="rId3"/>
          <a:stretch>
            <a:fillRect/>
          </a:stretch>
        </p:blipFill>
        <p:spPr>
          <a:xfrm>
            <a:off x="923293" y="2290936"/>
            <a:ext cx="10333222" cy="3959352"/>
          </a:xfrm>
          <a:prstGeom prst="rect">
            <a:avLst/>
          </a:prstGeom>
        </p:spPr>
      </p:pic>
    </p:spTree>
    <p:extLst>
      <p:ext uri="{BB962C8B-B14F-4D97-AF65-F5344CB8AC3E}">
        <p14:creationId xmlns:p14="http://schemas.microsoft.com/office/powerpoint/2010/main" val="334853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87F25-FACA-484D-9D0D-8561183ED68D}"/>
              </a:ext>
            </a:extLst>
          </p:cNvPr>
          <p:cNvSpPr>
            <a:spLocks noGrp="1"/>
          </p:cNvSpPr>
          <p:nvPr>
            <p:ph type="title"/>
          </p:nvPr>
        </p:nvSpPr>
        <p:spPr>
          <a:xfrm>
            <a:off x="630936" y="640823"/>
            <a:ext cx="3419856" cy="5583148"/>
          </a:xfrm>
        </p:spPr>
        <p:txBody>
          <a:bodyPr anchor="ctr">
            <a:normAutofit/>
          </a:bodyPr>
          <a:lstStyle/>
          <a:p>
            <a:r>
              <a:rPr lang="en-US" sz="5400"/>
              <a:t>Questions</a:t>
            </a:r>
          </a:p>
        </p:txBody>
      </p:sp>
      <p:sp>
        <p:nvSpPr>
          <p:cNvPr id="17"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293;p18">
            <a:extLst>
              <a:ext uri="{FF2B5EF4-FFF2-40B4-BE49-F238E27FC236}">
                <a16:creationId xmlns:a16="http://schemas.microsoft.com/office/drawing/2014/main" id="{0BEAFA01-E5F3-D464-51D4-E6466D2BED0F}"/>
              </a:ext>
            </a:extLst>
          </p:cNvPr>
          <p:cNvPicPr preferRelativeResize="0"/>
          <p:nvPr/>
        </p:nvPicPr>
        <p:blipFill rotWithShape="1">
          <a:blip r:embed="rId3"/>
          <a:stretch/>
        </p:blipFill>
        <p:spPr>
          <a:xfrm>
            <a:off x="4556760" y="3722032"/>
            <a:ext cx="6894576" cy="2499285"/>
          </a:xfrm>
          <a:prstGeom prst="rect">
            <a:avLst/>
          </a:prstGeom>
          <a:noFill/>
        </p:spPr>
      </p:pic>
      <p:sp>
        <p:nvSpPr>
          <p:cNvPr id="3" name="Content Placeholder 2">
            <a:extLst>
              <a:ext uri="{FF2B5EF4-FFF2-40B4-BE49-F238E27FC236}">
                <a16:creationId xmlns:a16="http://schemas.microsoft.com/office/drawing/2014/main" id="{78C4E543-BFD6-1DF7-AB1A-F11A89E2B78E}"/>
              </a:ext>
            </a:extLst>
          </p:cNvPr>
          <p:cNvSpPr>
            <a:spLocks noGrp="1"/>
          </p:cNvSpPr>
          <p:nvPr>
            <p:ph idx="1"/>
          </p:nvPr>
        </p:nvSpPr>
        <p:spPr>
          <a:xfrm>
            <a:off x="4791456" y="1508725"/>
            <a:ext cx="6894576" cy="1428487"/>
          </a:xfrm>
        </p:spPr>
        <p:txBody>
          <a:bodyPr anchor="t">
            <a:normAutofit/>
          </a:bodyPr>
          <a:lstStyle/>
          <a:p>
            <a:r>
              <a:rPr lang="en-US" sz="2200" dirty="0"/>
              <a:t>Can I replicate the RNA-Seq results with </a:t>
            </a:r>
            <a:r>
              <a:rPr lang="en-US" sz="2200" dirty="0" err="1"/>
              <a:t>qRT</a:t>
            </a:r>
            <a:r>
              <a:rPr lang="en-US" sz="2200" dirty="0"/>
              <a:t>-PCR?</a:t>
            </a:r>
          </a:p>
          <a:p>
            <a:r>
              <a:rPr lang="en-US" sz="2200" dirty="0"/>
              <a:t>Does bS21-2 alter mRNA stability?</a:t>
            </a:r>
          </a:p>
        </p:txBody>
      </p:sp>
    </p:spTree>
    <p:extLst>
      <p:ext uri="{BB962C8B-B14F-4D97-AF65-F5344CB8AC3E}">
        <p14:creationId xmlns:p14="http://schemas.microsoft.com/office/powerpoint/2010/main" val="292687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box with a diagram&#10;&#10;Description automatically generated">
            <a:extLst>
              <a:ext uri="{FF2B5EF4-FFF2-40B4-BE49-F238E27FC236}">
                <a16:creationId xmlns:a16="http://schemas.microsoft.com/office/drawing/2014/main" id="{8DEA6CC2-1B6B-943C-CFDA-315186440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140" y="18718"/>
            <a:ext cx="9730408" cy="6811285"/>
          </a:xfrm>
          <a:prstGeom prst="rect">
            <a:avLst/>
          </a:prstGeom>
        </p:spPr>
      </p:pic>
      <p:sp>
        <p:nvSpPr>
          <p:cNvPr id="8" name="TextBox 7">
            <a:extLst>
              <a:ext uri="{FF2B5EF4-FFF2-40B4-BE49-F238E27FC236}">
                <a16:creationId xmlns:a16="http://schemas.microsoft.com/office/drawing/2014/main" id="{45115300-BEE8-2448-A5B7-E86872BCB6B6}"/>
              </a:ext>
            </a:extLst>
          </p:cNvPr>
          <p:cNvSpPr txBox="1"/>
          <p:nvPr/>
        </p:nvSpPr>
        <p:spPr>
          <a:xfrm>
            <a:off x="815009" y="1918252"/>
            <a:ext cx="1639956" cy="646331"/>
          </a:xfrm>
          <a:prstGeom prst="rect">
            <a:avLst/>
          </a:prstGeom>
          <a:noFill/>
        </p:spPr>
        <p:txBody>
          <a:bodyPr wrap="square" rtlCol="0">
            <a:spAutoFit/>
          </a:bodyPr>
          <a:lstStyle/>
          <a:p>
            <a:r>
              <a:rPr lang="en-US" dirty="0"/>
              <a:t>RNA Extraction</a:t>
            </a:r>
          </a:p>
        </p:txBody>
      </p:sp>
      <p:sp>
        <p:nvSpPr>
          <p:cNvPr id="13" name="TextBox 12">
            <a:extLst>
              <a:ext uri="{FF2B5EF4-FFF2-40B4-BE49-F238E27FC236}">
                <a16:creationId xmlns:a16="http://schemas.microsoft.com/office/drawing/2014/main" id="{A3202FF3-2775-79EE-41CA-65656BBCE0BF}"/>
              </a:ext>
            </a:extLst>
          </p:cNvPr>
          <p:cNvSpPr txBox="1"/>
          <p:nvPr/>
        </p:nvSpPr>
        <p:spPr>
          <a:xfrm>
            <a:off x="11082128" y="5781892"/>
            <a:ext cx="1639956" cy="369332"/>
          </a:xfrm>
          <a:prstGeom prst="rect">
            <a:avLst/>
          </a:prstGeom>
          <a:noFill/>
        </p:spPr>
        <p:txBody>
          <a:bodyPr wrap="square" rtlCol="0">
            <a:spAutoFit/>
          </a:bodyPr>
          <a:lstStyle/>
          <a:p>
            <a:r>
              <a:rPr lang="en-US" dirty="0"/>
              <a:t>Analysis</a:t>
            </a:r>
          </a:p>
        </p:txBody>
      </p:sp>
      <p:sp>
        <p:nvSpPr>
          <p:cNvPr id="2" name="Title 1">
            <a:extLst>
              <a:ext uri="{FF2B5EF4-FFF2-40B4-BE49-F238E27FC236}">
                <a16:creationId xmlns:a16="http://schemas.microsoft.com/office/drawing/2014/main" id="{5F37EBA2-2C0E-0D46-3685-C0BC616EBF8A}"/>
              </a:ext>
            </a:extLst>
          </p:cNvPr>
          <p:cNvSpPr>
            <a:spLocks noGrp="1"/>
          </p:cNvSpPr>
          <p:nvPr>
            <p:ph type="title"/>
          </p:nvPr>
        </p:nvSpPr>
        <p:spPr>
          <a:xfrm>
            <a:off x="192157" y="5352117"/>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Methods</a:t>
            </a:r>
          </a:p>
        </p:txBody>
      </p:sp>
      <p:sp>
        <p:nvSpPr>
          <p:cNvPr id="16" name="TextBox 15">
            <a:extLst>
              <a:ext uri="{FF2B5EF4-FFF2-40B4-BE49-F238E27FC236}">
                <a16:creationId xmlns:a16="http://schemas.microsoft.com/office/drawing/2014/main" id="{19ED9DC1-7DD3-B34D-A353-BFB9C922682C}"/>
              </a:ext>
            </a:extLst>
          </p:cNvPr>
          <p:cNvSpPr txBox="1"/>
          <p:nvPr/>
        </p:nvSpPr>
        <p:spPr>
          <a:xfrm>
            <a:off x="3087757" y="2988854"/>
            <a:ext cx="1639956" cy="646331"/>
          </a:xfrm>
          <a:prstGeom prst="rect">
            <a:avLst/>
          </a:prstGeom>
          <a:noFill/>
        </p:spPr>
        <p:txBody>
          <a:bodyPr wrap="square" rtlCol="0">
            <a:spAutoFit/>
          </a:bodyPr>
          <a:lstStyle/>
          <a:p>
            <a:r>
              <a:rPr lang="en-US" dirty="0"/>
              <a:t>cDNA generation</a:t>
            </a:r>
          </a:p>
        </p:txBody>
      </p:sp>
      <p:sp>
        <p:nvSpPr>
          <p:cNvPr id="17" name="TextBox 16">
            <a:extLst>
              <a:ext uri="{FF2B5EF4-FFF2-40B4-BE49-F238E27FC236}">
                <a16:creationId xmlns:a16="http://schemas.microsoft.com/office/drawing/2014/main" id="{00258DC7-CA66-CDE1-5C8A-094AA5A2D6AD}"/>
              </a:ext>
            </a:extLst>
          </p:cNvPr>
          <p:cNvSpPr txBox="1"/>
          <p:nvPr/>
        </p:nvSpPr>
        <p:spPr>
          <a:xfrm>
            <a:off x="5526156" y="5555974"/>
            <a:ext cx="1639956" cy="369332"/>
          </a:xfrm>
          <a:prstGeom prst="rect">
            <a:avLst/>
          </a:prstGeom>
          <a:noFill/>
        </p:spPr>
        <p:txBody>
          <a:bodyPr wrap="square" rtlCol="0">
            <a:spAutoFit/>
          </a:bodyPr>
          <a:lstStyle/>
          <a:p>
            <a:r>
              <a:rPr lang="en-US" dirty="0" err="1"/>
              <a:t>qRT</a:t>
            </a:r>
            <a:r>
              <a:rPr lang="en-US" dirty="0"/>
              <a:t> - PCR</a:t>
            </a:r>
          </a:p>
        </p:txBody>
      </p:sp>
      <p:sp>
        <p:nvSpPr>
          <p:cNvPr id="18" name="Arrow: Right 17">
            <a:extLst>
              <a:ext uri="{FF2B5EF4-FFF2-40B4-BE49-F238E27FC236}">
                <a16:creationId xmlns:a16="http://schemas.microsoft.com/office/drawing/2014/main" id="{8C3FFD7F-736F-81CB-CA38-C845962C9093}"/>
              </a:ext>
            </a:extLst>
          </p:cNvPr>
          <p:cNvSpPr/>
          <p:nvPr/>
        </p:nvSpPr>
        <p:spPr>
          <a:xfrm>
            <a:off x="2365513" y="2241417"/>
            <a:ext cx="487017"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BE93DBBE-8D08-C76A-3F5D-E6B6C6D351E1}"/>
              </a:ext>
            </a:extLst>
          </p:cNvPr>
          <p:cNvSpPr/>
          <p:nvPr/>
        </p:nvSpPr>
        <p:spPr>
          <a:xfrm>
            <a:off x="4240696" y="3796767"/>
            <a:ext cx="487017"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1A512EE-BB49-F11D-78DE-759CF1310F9E}"/>
              </a:ext>
            </a:extLst>
          </p:cNvPr>
          <p:cNvSpPr/>
          <p:nvPr/>
        </p:nvSpPr>
        <p:spPr>
          <a:xfrm>
            <a:off x="8584095" y="5352117"/>
            <a:ext cx="487017"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E0A1700-7D4F-68B0-1251-2B73286CCB02}"/>
              </a:ext>
            </a:extLst>
          </p:cNvPr>
          <p:cNvSpPr/>
          <p:nvPr/>
        </p:nvSpPr>
        <p:spPr>
          <a:xfrm>
            <a:off x="2365513" y="1659835"/>
            <a:ext cx="9906000" cy="51981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56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box with a diagram&#10;&#10;Description automatically generated">
            <a:extLst>
              <a:ext uri="{FF2B5EF4-FFF2-40B4-BE49-F238E27FC236}">
                <a16:creationId xmlns:a16="http://schemas.microsoft.com/office/drawing/2014/main" id="{8DEA6CC2-1B6B-943C-CFDA-315186440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140" y="18718"/>
            <a:ext cx="9730408" cy="6811285"/>
          </a:xfrm>
          <a:prstGeom prst="rect">
            <a:avLst/>
          </a:prstGeom>
        </p:spPr>
      </p:pic>
      <p:sp>
        <p:nvSpPr>
          <p:cNvPr id="8" name="TextBox 7">
            <a:extLst>
              <a:ext uri="{FF2B5EF4-FFF2-40B4-BE49-F238E27FC236}">
                <a16:creationId xmlns:a16="http://schemas.microsoft.com/office/drawing/2014/main" id="{45115300-BEE8-2448-A5B7-E86872BCB6B6}"/>
              </a:ext>
            </a:extLst>
          </p:cNvPr>
          <p:cNvSpPr txBox="1"/>
          <p:nvPr/>
        </p:nvSpPr>
        <p:spPr>
          <a:xfrm>
            <a:off x="815009" y="1918252"/>
            <a:ext cx="1639956" cy="646331"/>
          </a:xfrm>
          <a:prstGeom prst="rect">
            <a:avLst/>
          </a:prstGeom>
          <a:noFill/>
        </p:spPr>
        <p:txBody>
          <a:bodyPr wrap="square" rtlCol="0">
            <a:spAutoFit/>
          </a:bodyPr>
          <a:lstStyle/>
          <a:p>
            <a:r>
              <a:rPr lang="en-US" dirty="0"/>
              <a:t>RNA Extraction</a:t>
            </a:r>
          </a:p>
        </p:txBody>
      </p:sp>
      <p:sp>
        <p:nvSpPr>
          <p:cNvPr id="13" name="TextBox 12">
            <a:extLst>
              <a:ext uri="{FF2B5EF4-FFF2-40B4-BE49-F238E27FC236}">
                <a16:creationId xmlns:a16="http://schemas.microsoft.com/office/drawing/2014/main" id="{A3202FF3-2775-79EE-41CA-65656BBCE0BF}"/>
              </a:ext>
            </a:extLst>
          </p:cNvPr>
          <p:cNvSpPr txBox="1"/>
          <p:nvPr/>
        </p:nvSpPr>
        <p:spPr>
          <a:xfrm>
            <a:off x="11082128" y="5781892"/>
            <a:ext cx="1639956" cy="369332"/>
          </a:xfrm>
          <a:prstGeom prst="rect">
            <a:avLst/>
          </a:prstGeom>
          <a:noFill/>
        </p:spPr>
        <p:txBody>
          <a:bodyPr wrap="square" rtlCol="0">
            <a:spAutoFit/>
          </a:bodyPr>
          <a:lstStyle/>
          <a:p>
            <a:r>
              <a:rPr lang="en-US" dirty="0"/>
              <a:t>Analysis</a:t>
            </a:r>
          </a:p>
        </p:txBody>
      </p:sp>
      <p:sp>
        <p:nvSpPr>
          <p:cNvPr id="2" name="Title 1">
            <a:extLst>
              <a:ext uri="{FF2B5EF4-FFF2-40B4-BE49-F238E27FC236}">
                <a16:creationId xmlns:a16="http://schemas.microsoft.com/office/drawing/2014/main" id="{5F37EBA2-2C0E-0D46-3685-C0BC616EBF8A}"/>
              </a:ext>
            </a:extLst>
          </p:cNvPr>
          <p:cNvSpPr>
            <a:spLocks noGrp="1"/>
          </p:cNvSpPr>
          <p:nvPr>
            <p:ph type="title"/>
          </p:nvPr>
        </p:nvSpPr>
        <p:spPr>
          <a:xfrm>
            <a:off x="192157" y="5352117"/>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Methods</a:t>
            </a:r>
          </a:p>
        </p:txBody>
      </p:sp>
      <p:sp>
        <p:nvSpPr>
          <p:cNvPr id="16" name="TextBox 15">
            <a:extLst>
              <a:ext uri="{FF2B5EF4-FFF2-40B4-BE49-F238E27FC236}">
                <a16:creationId xmlns:a16="http://schemas.microsoft.com/office/drawing/2014/main" id="{19ED9DC1-7DD3-B34D-A353-BFB9C922682C}"/>
              </a:ext>
            </a:extLst>
          </p:cNvPr>
          <p:cNvSpPr txBox="1"/>
          <p:nvPr/>
        </p:nvSpPr>
        <p:spPr>
          <a:xfrm>
            <a:off x="3087757" y="2988854"/>
            <a:ext cx="1639956" cy="646331"/>
          </a:xfrm>
          <a:prstGeom prst="rect">
            <a:avLst/>
          </a:prstGeom>
          <a:noFill/>
        </p:spPr>
        <p:txBody>
          <a:bodyPr wrap="square" rtlCol="0">
            <a:spAutoFit/>
          </a:bodyPr>
          <a:lstStyle/>
          <a:p>
            <a:r>
              <a:rPr lang="en-US" dirty="0"/>
              <a:t>cDNA generation</a:t>
            </a:r>
          </a:p>
        </p:txBody>
      </p:sp>
      <p:sp>
        <p:nvSpPr>
          <p:cNvPr id="17" name="TextBox 16">
            <a:extLst>
              <a:ext uri="{FF2B5EF4-FFF2-40B4-BE49-F238E27FC236}">
                <a16:creationId xmlns:a16="http://schemas.microsoft.com/office/drawing/2014/main" id="{00258DC7-CA66-CDE1-5C8A-094AA5A2D6AD}"/>
              </a:ext>
            </a:extLst>
          </p:cNvPr>
          <p:cNvSpPr txBox="1"/>
          <p:nvPr/>
        </p:nvSpPr>
        <p:spPr>
          <a:xfrm>
            <a:off x="5526156" y="5555974"/>
            <a:ext cx="1639956" cy="369332"/>
          </a:xfrm>
          <a:prstGeom prst="rect">
            <a:avLst/>
          </a:prstGeom>
          <a:noFill/>
        </p:spPr>
        <p:txBody>
          <a:bodyPr wrap="square" rtlCol="0">
            <a:spAutoFit/>
          </a:bodyPr>
          <a:lstStyle/>
          <a:p>
            <a:r>
              <a:rPr lang="en-US" dirty="0" err="1"/>
              <a:t>qRT</a:t>
            </a:r>
            <a:r>
              <a:rPr lang="en-US" dirty="0"/>
              <a:t> - PCR</a:t>
            </a:r>
          </a:p>
        </p:txBody>
      </p:sp>
      <p:sp>
        <p:nvSpPr>
          <p:cNvPr id="18" name="Arrow: Right 17">
            <a:extLst>
              <a:ext uri="{FF2B5EF4-FFF2-40B4-BE49-F238E27FC236}">
                <a16:creationId xmlns:a16="http://schemas.microsoft.com/office/drawing/2014/main" id="{8C3FFD7F-736F-81CB-CA38-C845962C9093}"/>
              </a:ext>
            </a:extLst>
          </p:cNvPr>
          <p:cNvSpPr/>
          <p:nvPr/>
        </p:nvSpPr>
        <p:spPr>
          <a:xfrm>
            <a:off x="2365513" y="2241417"/>
            <a:ext cx="487017"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BE93DBBE-8D08-C76A-3F5D-E6B6C6D351E1}"/>
              </a:ext>
            </a:extLst>
          </p:cNvPr>
          <p:cNvSpPr/>
          <p:nvPr/>
        </p:nvSpPr>
        <p:spPr>
          <a:xfrm>
            <a:off x="4240696" y="3796767"/>
            <a:ext cx="487017"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1A512EE-BB49-F11D-78DE-759CF1310F9E}"/>
              </a:ext>
            </a:extLst>
          </p:cNvPr>
          <p:cNvSpPr/>
          <p:nvPr/>
        </p:nvSpPr>
        <p:spPr>
          <a:xfrm>
            <a:off x="8584095" y="5352117"/>
            <a:ext cx="487017"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E0A1700-7D4F-68B0-1251-2B73286CCB02}"/>
              </a:ext>
            </a:extLst>
          </p:cNvPr>
          <p:cNvSpPr/>
          <p:nvPr/>
        </p:nvSpPr>
        <p:spPr>
          <a:xfrm>
            <a:off x="4240695" y="2988854"/>
            <a:ext cx="8030817" cy="38691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011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box with a diagram&#10;&#10;Description automatically generated">
            <a:extLst>
              <a:ext uri="{FF2B5EF4-FFF2-40B4-BE49-F238E27FC236}">
                <a16:creationId xmlns:a16="http://schemas.microsoft.com/office/drawing/2014/main" id="{8DEA6CC2-1B6B-943C-CFDA-315186440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140" y="18718"/>
            <a:ext cx="9730408" cy="6811285"/>
          </a:xfrm>
          <a:prstGeom prst="rect">
            <a:avLst/>
          </a:prstGeom>
        </p:spPr>
      </p:pic>
      <p:sp>
        <p:nvSpPr>
          <p:cNvPr id="8" name="TextBox 7">
            <a:extLst>
              <a:ext uri="{FF2B5EF4-FFF2-40B4-BE49-F238E27FC236}">
                <a16:creationId xmlns:a16="http://schemas.microsoft.com/office/drawing/2014/main" id="{45115300-BEE8-2448-A5B7-E86872BCB6B6}"/>
              </a:ext>
            </a:extLst>
          </p:cNvPr>
          <p:cNvSpPr txBox="1"/>
          <p:nvPr/>
        </p:nvSpPr>
        <p:spPr>
          <a:xfrm>
            <a:off x="815009" y="1918252"/>
            <a:ext cx="1639956" cy="646331"/>
          </a:xfrm>
          <a:prstGeom prst="rect">
            <a:avLst/>
          </a:prstGeom>
          <a:noFill/>
        </p:spPr>
        <p:txBody>
          <a:bodyPr wrap="square" rtlCol="0">
            <a:spAutoFit/>
          </a:bodyPr>
          <a:lstStyle/>
          <a:p>
            <a:r>
              <a:rPr lang="en-US" dirty="0"/>
              <a:t>RNA Extraction</a:t>
            </a:r>
          </a:p>
        </p:txBody>
      </p:sp>
      <p:sp>
        <p:nvSpPr>
          <p:cNvPr id="13" name="TextBox 12">
            <a:extLst>
              <a:ext uri="{FF2B5EF4-FFF2-40B4-BE49-F238E27FC236}">
                <a16:creationId xmlns:a16="http://schemas.microsoft.com/office/drawing/2014/main" id="{A3202FF3-2775-79EE-41CA-65656BBCE0BF}"/>
              </a:ext>
            </a:extLst>
          </p:cNvPr>
          <p:cNvSpPr txBox="1"/>
          <p:nvPr/>
        </p:nvSpPr>
        <p:spPr>
          <a:xfrm>
            <a:off x="11082128" y="5781892"/>
            <a:ext cx="1639956" cy="369332"/>
          </a:xfrm>
          <a:prstGeom prst="rect">
            <a:avLst/>
          </a:prstGeom>
          <a:noFill/>
        </p:spPr>
        <p:txBody>
          <a:bodyPr wrap="square" rtlCol="0">
            <a:spAutoFit/>
          </a:bodyPr>
          <a:lstStyle/>
          <a:p>
            <a:r>
              <a:rPr lang="en-US" dirty="0"/>
              <a:t>Analysis</a:t>
            </a:r>
          </a:p>
        </p:txBody>
      </p:sp>
      <p:sp>
        <p:nvSpPr>
          <p:cNvPr id="2" name="Title 1">
            <a:extLst>
              <a:ext uri="{FF2B5EF4-FFF2-40B4-BE49-F238E27FC236}">
                <a16:creationId xmlns:a16="http://schemas.microsoft.com/office/drawing/2014/main" id="{5F37EBA2-2C0E-0D46-3685-C0BC616EBF8A}"/>
              </a:ext>
            </a:extLst>
          </p:cNvPr>
          <p:cNvSpPr>
            <a:spLocks noGrp="1"/>
          </p:cNvSpPr>
          <p:nvPr>
            <p:ph type="title"/>
          </p:nvPr>
        </p:nvSpPr>
        <p:spPr>
          <a:xfrm>
            <a:off x="192157" y="5352117"/>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Methods</a:t>
            </a:r>
          </a:p>
        </p:txBody>
      </p:sp>
      <p:sp>
        <p:nvSpPr>
          <p:cNvPr id="16" name="TextBox 15">
            <a:extLst>
              <a:ext uri="{FF2B5EF4-FFF2-40B4-BE49-F238E27FC236}">
                <a16:creationId xmlns:a16="http://schemas.microsoft.com/office/drawing/2014/main" id="{19ED9DC1-7DD3-B34D-A353-BFB9C922682C}"/>
              </a:ext>
            </a:extLst>
          </p:cNvPr>
          <p:cNvSpPr txBox="1"/>
          <p:nvPr/>
        </p:nvSpPr>
        <p:spPr>
          <a:xfrm>
            <a:off x="3087757" y="2988854"/>
            <a:ext cx="1639956" cy="646331"/>
          </a:xfrm>
          <a:prstGeom prst="rect">
            <a:avLst/>
          </a:prstGeom>
          <a:noFill/>
        </p:spPr>
        <p:txBody>
          <a:bodyPr wrap="square" rtlCol="0">
            <a:spAutoFit/>
          </a:bodyPr>
          <a:lstStyle/>
          <a:p>
            <a:r>
              <a:rPr lang="en-US" dirty="0"/>
              <a:t>cDNA generation</a:t>
            </a:r>
          </a:p>
        </p:txBody>
      </p:sp>
      <p:sp>
        <p:nvSpPr>
          <p:cNvPr id="17" name="TextBox 16">
            <a:extLst>
              <a:ext uri="{FF2B5EF4-FFF2-40B4-BE49-F238E27FC236}">
                <a16:creationId xmlns:a16="http://schemas.microsoft.com/office/drawing/2014/main" id="{00258DC7-CA66-CDE1-5C8A-094AA5A2D6AD}"/>
              </a:ext>
            </a:extLst>
          </p:cNvPr>
          <p:cNvSpPr txBox="1"/>
          <p:nvPr/>
        </p:nvSpPr>
        <p:spPr>
          <a:xfrm>
            <a:off x="5526156" y="5555974"/>
            <a:ext cx="1639956" cy="369332"/>
          </a:xfrm>
          <a:prstGeom prst="rect">
            <a:avLst/>
          </a:prstGeom>
          <a:noFill/>
        </p:spPr>
        <p:txBody>
          <a:bodyPr wrap="square" rtlCol="0">
            <a:spAutoFit/>
          </a:bodyPr>
          <a:lstStyle/>
          <a:p>
            <a:r>
              <a:rPr lang="en-US" dirty="0" err="1"/>
              <a:t>qRT</a:t>
            </a:r>
            <a:r>
              <a:rPr lang="en-US" dirty="0"/>
              <a:t> - PCR</a:t>
            </a:r>
          </a:p>
        </p:txBody>
      </p:sp>
      <p:sp>
        <p:nvSpPr>
          <p:cNvPr id="18" name="Arrow: Right 17">
            <a:extLst>
              <a:ext uri="{FF2B5EF4-FFF2-40B4-BE49-F238E27FC236}">
                <a16:creationId xmlns:a16="http://schemas.microsoft.com/office/drawing/2014/main" id="{8C3FFD7F-736F-81CB-CA38-C845962C9093}"/>
              </a:ext>
            </a:extLst>
          </p:cNvPr>
          <p:cNvSpPr/>
          <p:nvPr/>
        </p:nvSpPr>
        <p:spPr>
          <a:xfrm>
            <a:off x="2365513" y="2241417"/>
            <a:ext cx="487017"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BE93DBBE-8D08-C76A-3F5D-E6B6C6D351E1}"/>
              </a:ext>
            </a:extLst>
          </p:cNvPr>
          <p:cNvSpPr/>
          <p:nvPr/>
        </p:nvSpPr>
        <p:spPr>
          <a:xfrm>
            <a:off x="4240696" y="3796767"/>
            <a:ext cx="487017"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1A512EE-BB49-F11D-78DE-759CF1310F9E}"/>
              </a:ext>
            </a:extLst>
          </p:cNvPr>
          <p:cNvSpPr/>
          <p:nvPr/>
        </p:nvSpPr>
        <p:spPr>
          <a:xfrm>
            <a:off x="8584095" y="5352117"/>
            <a:ext cx="487017"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E0A1700-7D4F-68B0-1251-2B73286CCB02}"/>
              </a:ext>
            </a:extLst>
          </p:cNvPr>
          <p:cNvSpPr/>
          <p:nvPr/>
        </p:nvSpPr>
        <p:spPr>
          <a:xfrm>
            <a:off x="8259417" y="4989443"/>
            <a:ext cx="4012096" cy="1868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06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box with a diagram&#10;&#10;Description automatically generated">
            <a:extLst>
              <a:ext uri="{FF2B5EF4-FFF2-40B4-BE49-F238E27FC236}">
                <a16:creationId xmlns:a16="http://schemas.microsoft.com/office/drawing/2014/main" id="{8DEA6CC2-1B6B-943C-CFDA-315186440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140" y="18718"/>
            <a:ext cx="9730408" cy="6811285"/>
          </a:xfrm>
          <a:prstGeom prst="rect">
            <a:avLst/>
          </a:prstGeom>
        </p:spPr>
      </p:pic>
      <p:sp>
        <p:nvSpPr>
          <p:cNvPr id="8" name="TextBox 7">
            <a:extLst>
              <a:ext uri="{FF2B5EF4-FFF2-40B4-BE49-F238E27FC236}">
                <a16:creationId xmlns:a16="http://schemas.microsoft.com/office/drawing/2014/main" id="{45115300-BEE8-2448-A5B7-E86872BCB6B6}"/>
              </a:ext>
            </a:extLst>
          </p:cNvPr>
          <p:cNvSpPr txBox="1"/>
          <p:nvPr/>
        </p:nvSpPr>
        <p:spPr>
          <a:xfrm>
            <a:off x="815009" y="1918252"/>
            <a:ext cx="1639956" cy="646331"/>
          </a:xfrm>
          <a:prstGeom prst="rect">
            <a:avLst/>
          </a:prstGeom>
          <a:noFill/>
        </p:spPr>
        <p:txBody>
          <a:bodyPr wrap="square" rtlCol="0">
            <a:spAutoFit/>
          </a:bodyPr>
          <a:lstStyle/>
          <a:p>
            <a:r>
              <a:rPr lang="en-US" dirty="0"/>
              <a:t>RNA Extraction</a:t>
            </a:r>
          </a:p>
        </p:txBody>
      </p:sp>
      <p:sp>
        <p:nvSpPr>
          <p:cNvPr id="13" name="TextBox 12">
            <a:extLst>
              <a:ext uri="{FF2B5EF4-FFF2-40B4-BE49-F238E27FC236}">
                <a16:creationId xmlns:a16="http://schemas.microsoft.com/office/drawing/2014/main" id="{A3202FF3-2775-79EE-41CA-65656BBCE0BF}"/>
              </a:ext>
            </a:extLst>
          </p:cNvPr>
          <p:cNvSpPr txBox="1"/>
          <p:nvPr/>
        </p:nvSpPr>
        <p:spPr>
          <a:xfrm>
            <a:off x="11082128" y="5781892"/>
            <a:ext cx="1639956" cy="369332"/>
          </a:xfrm>
          <a:prstGeom prst="rect">
            <a:avLst/>
          </a:prstGeom>
          <a:noFill/>
        </p:spPr>
        <p:txBody>
          <a:bodyPr wrap="square" rtlCol="0">
            <a:spAutoFit/>
          </a:bodyPr>
          <a:lstStyle/>
          <a:p>
            <a:r>
              <a:rPr lang="en-US" dirty="0"/>
              <a:t>Analysis</a:t>
            </a:r>
          </a:p>
        </p:txBody>
      </p:sp>
      <p:sp>
        <p:nvSpPr>
          <p:cNvPr id="2" name="Title 1">
            <a:extLst>
              <a:ext uri="{FF2B5EF4-FFF2-40B4-BE49-F238E27FC236}">
                <a16:creationId xmlns:a16="http://schemas.microsoft.com/office/drawing/2014/main" id="{5F37EBA2-2C0E-0D46-3685-C0BC616EBF8A}"/>
              </a:ext>
            </a:extLst>
          </p:cNvPr>
          <p:cNvSpPr>
            <a:spLocks noGrp="1"/>
          </p:cNvSpPr>
          <p:nvPr>
            <p:ph type="title"/>
          </p:nvPr>
        </p:nvSpPr>
        <p:spPr>
          <a:xfrm>
            <a:off x="192157" y="5352117"/>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Methods</a:t>
            </a:r>
          </a:p>
        </p:txBody>
      </p:sp>
      <p:sp>
        <p:nvSpPr>
          <p:cNvPr id="16" name="TextBox 15">
            <a:extLst>
              <a:ext uri="{FF2B5EF4-FFF2-40B4-BE49-F238E27FC236}">
                <a16:creationId xmlns:a16="http://schemas.microsoft.com/office/drawing/2014/main" id="{19ED9DC1-7DD3-B34D-A353-BFB9C922682C}"/>
              </a:ext>
            </a:extLst>
          </p:cNvPr>
          <p:cNvSpPr txBox="1"/>
          <p:nvPr/>
        </p:nvSpPr>
        <p:spPr>
          <a:xfrm>
            <a:off x="3087757" y="2988854"/>
            <a:ext cx="1639956" cy="646331"/>
          </a:xfrm>
          <a:prstGeom prst="rect">
            <a:avLst/>
          </a:prstGeom>
          <a:noFill/>
        </p:spPr>
        <p:txBody>
          <a:bodyPr wrap="square" rtlCol="0">
            <a:spAutoFit/>
          </a:bodyPr>
          <a:lstStyle/>
          <a:p>
            <a:r>
              <a:rPr lang="en-US" dirty="0"/>
              <a:t>cDNA generation</a:t>
            </a:r>
          </a:p>
        </p:txBody>
      </p:sp>
      <p:sp>
        <p:nvSpPr>
          <p:cNvPr id="17" name="TextBox 16">
            <a:extLst>
              <a:ext uri="{FF2B5EF4-FFF2-40B4-BE49-F238E27FC236}">
                <a16:creationId xmlns:a16="http://schemas.microsoft.com/office/drawing/2014/main" id="{00258DC7-CA66-CDE1-5C8A-094AA5A2D6AD}"/>
              </a:ext>
            </a:extLst>
          </p:cNvPr>
          <p:cNvSpPr txBox="1"/>
          <p:nvPr/>
        </p:nvSpPr>
        <p:spPr>
          <a:xfrm>
            <a:off x="5526156" y="5555974"/>
            <a:ext cx="1639956" cy="369332"/>
          </a:xfrm>
          <a:prstGeom prst="rect">
            <a:avLst/>
          </a:prstGeom>
          <a:noFill/>
        </p:spPr>
        <p:txBody>
          <a:bodyPr wrap="square" rtlCol="0">
            <a:spAutoFit/>
          </a:bodyPr>
          <a:lstStyle/>
          <a:p>
            <a:r>
              <a:rPr lang="en-US" dirty="0" err="1"/>
              <a:t>qRT</a:t>
            </a:r>
            <a:r>
              <a:rPr lang="en-US" dirty="0"/>
              <a:t> - PCR</a:t>
            </a:r>
          </a:p>
        </p:txBody>
      </p:sp>
      <p:sp>
        <p:nvSpPr>
          <p:cNvPr id="18" name="Arrow: Right 17">
            <a:extLst>
              <a:ext uri="{FF2B5EF4-FFF2-40B4-BE49-F238E27FC236}">
                <a16:creationId xmlns:a16="http://schemas.microsoft.com/office/drawing/2014/main" id="{8C3FFD7F-736F-81CB-CA38-C845962C9093}"/>
              </a:ext>
            </a:extLst>
          </p:cNvPr>
          <p:cNvSpPr/>
          <p:nvPr/>
        </p:nvSpPr>
        <p:spPr>
          <a:xfrm>
            <a:off x="2365513" y="2241417"/>
            <a:ext cx="487017"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BE93DBBE-8D08-C76A-3F5D-E6B6C6D351E1}"/>
              </a:ext>
            </a:extLst>
          </p:cNvPr>
          <p:cNvSpPr/>
          <p:nvPr/>
        </p:nvSpPr>
        <p:spPr>
          <a:xfrm>
            <a:off x="4240696" y="3796767"/>
            <a:ext cx="487017"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1A512EE-BB49-F11D-78DE-759CF1310F9E}"/>
              </a:ext>
            </a:extLst>
          </p:cNvPr>
          <p:cNvSpPr/>
          <p:nvPr/>
        </p:nvSpPr>
        <p:spPr>
          <a:xfrm>
            <a:off x="8584095" y="5352117"/>
            <a:ext cx="487017" cy="323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296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7BBE77-1298-1C59-A4B8-C58031C8DBD2}"/>
              </a:ext>
            </a:extLst>
          </p:cNvPr>
          <p:cNvSpPr>
            <a:spLocks noGrp="1"/>
          </p:cNvSpPr>
          <p:nvPr>
            <p:ph type="title"/>
          </p:nvPr>
        </p:nvSpPr>
        <p:spPr>
          <a:xfrm>
            <a:off x="630936" y="457200"/>
            <a:ext cx="4343400" cy="1929384"/>
          </a:xfrm>
        </p:spPr>
        <p:txBody>
          <a:bodyPr anchor="ctr">
            <a:normAutofit/>
          </a:bodyPr>
          <a:lstStyle/>
          <a:p>
            <a:r>
              <a:rPr lang="en-US" sz="4800" dirty="0"/>
              <a:t>How </a:t>
            </a:r>
            <a:r>
              <a:rPr lang="en-US" sz="4800" dirty="0" err="1"/>
              <a:t>qRT</a:t>
            </a:r>
            <a:r>
              <a:rPr lang="en-US" sz="4800" dirty="0"/>
              <a:t>-PCR works</a:t>
            </a:r>
          </a:p>
        </p:txBody>
      </p:sp>
      <p:sp>
        <p:nvSpPr>
          <p:cNvPr id="30"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3E468F-6FD3-5D8A-38D3-D2166BB6BCBC}"/>
              </a:ext>
            </a:extLst>
          </p:cNvPr>
          <p:cNvSpPr>
            <a:spLocks noGrp="1"/>
          </p:cNvSpPr>
          <p:nvPr>
            <p:ph idx="1"/>
          </p:nvPr>
        </p:nvSpPr>
        <p:spPr>
          <a:xfrm>
            <a:off x="5541263" y="457200"/>
            <a:ext cx="6007608" cy="1929384"/>
          </a:xfrm>
        </p:spPr>
        <p:txBody>
          <a:bodyPr anchor="ctr">
            <a:normAutofit/>
          </a:bodyPr>
          <a:lstStyle/>
          <a:p>
            <a:r>
              <a:rPr lang="en-US" sz="2000" dirty="0"/>
              <a:t>Quantitative Real Time Polymerase Chain Reaction</a:t>
            </a:r>
          </a:p>
          <a:p>
            <a:r>
              <a:rPr lang="en-US" sz="2000" dirty="0"/>
              <a:t>Shows the replication of strands in real time</a:t>
            </a:r>
          </a:p>
          <a:p>
            <a:r>
              <a:rPr lang="en-US" sz="2000" dirty="0"/>
              <a:t>Quantify how much DNA is in a sample</a:t>
            </a:r>
          </a:p>
          <a:p>
            <a:r>
              <a:rPr lang="en-US" sz="2000" dirty="0"/>
              <a:t>With every cycle, you double the amount of product</a:t>
            </a:r>
          </a:p>
        </p:txBody>
      </p:sp>
      <p:pic>
        <p:nvPicPr>
          <p:cNvPr id="7" name="Picture 6">
            <a:extLst>
              <a:ext uri="{FF2B5EF4-FFF2-40B4-BE49-F238E27FC236}">
                <a16:creationId xmlns:a16="http://schemas.microsoft.com/office/drawing/2014/main" id="{19568BE6-6AAC-773A-8E5D-C5F0B67D503C}"/>
              </a:ext>
            </a:extLst>
          </p:cNvPr>
          <p:cNvPicPr>
            <a:picLocks noChangeAspect="1"/>
          </p:cNvPicPr>
          <p:nvPr/>
        </p:nvPicPr>
        <p:blipFill>
          <a:blip r:embed="rId3"/>
          <a:stretch>
            <a:fillRect/>
          </a:stretch>
        </p:blipFill>
        <p:spPr>
          <a:xfrm>
            <a:off x="7257706" y="2631949"/>
            <a:ext cx="3832224" cy="3678936"/>
          </a:xfrm>
          <a:prstGeom prst="rect">
            <a:avLst/>
          </a:prstGeom>
        </p:spPr>
      </p:pic>
      <p:pic>
        <p:nvPicPr>
          <p:cNvPr id="10" name="Picture 9">
            <a:extLst>
              <a:ext uri="{FF2B5EF4-FFF2-40B4-BE49-F238E27FC236}">
                <a16:creationId xmlns:a16="http://schemas.microsoft.com/office/drawing/2014/main" id="{34D6EDF6-79F2-67F5-8405-C1B4DA7E3DFA}"/>
              </a:ext>
            </a:extLst>
          </p:cNvPr>
          <p:cNvPicPr>
            <a:picLocks noChangeAspect="1"/>
          </p:cNvPicPr>
          <p:nvPr/>
        </p:nvPicPr>
        <p:blipFill>
          <a:blip r:embed="rId4"/>
          <a:stretch>
            <a:fillRect/>
          </a:stretch>
        </p:blipFill>
        <p:spPr>
          <a:xfrm>
            <a:off x="626364" y="2924339"/>
            <a:ext cx="5468112" cy="2474321"/>
          </a:xfrm>
          <a:prstGeom prst="rect">
            <a:avLst/>
          </a:prstGeom>
        </p:spPr>
      </p:pic>
      <p:sp>
        <p:nvSpPr>
          <p:cNvPr id="8" name="TextBox 7">
            <a:extLst>
              <a:ext uri="{FF2B5EF4-FFF2-40B4-BE49-F238E27FC236}">
                <a16:creationId xmlns:a16="http://schemas.microsoft.com/office/drawing/2014/main" id="{C539C7E5-A37F-7551-315F-C27B7A542D57}"/>
              </a:ext>
            </a:extLst>
          </p:cNvPr>
          <p:cNvSpPr txBox="1"/>
          <p:nvPr/>
        </p:nvSpPr>
        <p:spPr>
          <a:xfrm>
            <a:off x="7257706" y="6216549"/>
            <a:ext cx="3832224" cy="367893"/>
          </a:xfrm>
          <a:prstGeom prst="rect">
            <a:avLst/>
          </a:prstGeom>
          <a:solidFill>
            <a:srgbClr val="000000">
              <a:alpha val="50000"/>
            </a:srgbClr>
          </a:solidFill>
          <a:ln>
            <a:noFill/>
          </a:ln>
        </p:spPr>
        <p:txBody>
          <a:bodyPr wrap="square" rtlCol="0">
            <a:noAutofit/>
          </a:bodyPr>
          <a:lstStyle/>
          <a:p>
            <a:pPr algn="ctr">
              <a:spcAft>
                <a:spcPts val="600"/>
              </a:spcAft>
            </a:pPr>
            <a:r>
              <a:rPr lang="en-US" sz="800" dirty="0">
                <a:solidFill>
                  <a:srgbClr val="FFFFFF"/>
                </a:solidFill>
              </a:rPr>
              <a:t>https://www.ncbi.nlm.nih.gov/probe/docs/techqpcr/#:~:text=(Real%2DTime%20Quantitative%20Reverse%20Transcription,each%20cycle%20of%20PCR%20process.</a:t>
            </a:r>
          </a:p>
        </p:txBody>
      </p:sp>
      <p:sp>
        <p:nvSpPr>
          <p:cNvPr id="11" name="TextBox 10">
            <a:extLst>
              <a:ext uri="{FF2B5EF4-FFF2-40B4-BE49-F238E27FC236}">
                <a16:creationId xmlns:a16="http://schemas.microsoft.com/office/drawing/2014/main" id="{72C2BF24-9244-F834-D5E4-2A83BBA0AE72}"/>
              </a:ext>
            </a:extLst>
          </p:cNvPr>
          <p:cNvSpPr txBox="1"/>
          <p:nvPr/>
        </p:nvSpPr>
        <p:spPr>
          <a:xfrm>
            <a:off x="390409" y="5488112"/>
            <a:ext cx="5468112" cy="247432"/>
          </a:xfrm>
          <a:prstGeom prst="rect">
            <a:avLst/>
          </a:prstGeom>
          <a:solidFill>
            <a:srgbClr val="000000">
              <a:alpha val="50000"/>
            </a:srgbClr>
          </a:solidFill>
          <a:ln>
            <a:noFill/>
          </a:ln>
        </p:spPr>
        <p:txBody>
          <a:bodyPr wrap="square" rtlCol="0">
            <a:noAutofit/>
          </a:bodyPr>
          <a:lstStyle/>
          <a:p>
            <a:pPr algn="ctr">
              <a:spcAft>
                <a:spcPts val="600"/>
              </a:spcAft>
            </a:pPr>
            <a:r>
              <a:rPr lang="en-US" sz="800">
                <a:solidFill>
                  <a:srgbClr val="FFFFFF"/>
                </a:solidFill>
              </a:rPr>
              <a:t>https://www.sigmaaldrich.com/US/en/technical-documents/protocol/genomics/qpcr/sybr-green-qpcr</a:t>
            </a:r>
          </a:p>
        </p:txBody>
      </p:sp>
    </p:spTree>
    <p:extLst>
      <p:ext uri="{BB962C8B-B14F-4D97-AF65-F5344CB8AC3E}">
        <p14:creationId xmlns:p14="http://schemas.microsoft.com/office/powerpoint/2010/main" val="109831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DBA280-C25B-1E25-6700-751D585EF3BD}"/>
              </a:ext>
            </a:extLst>
          </p:cNvPr>
          <p:cNvSpPr>
            <a:spLocks noGrp="1"/>
          </p:cNvSpPr>
          <p:nvPr>
            <p:ph type="title"/>
          </p:nvPr>
        </p:nvSpPr>
        <p:spPr>
          <a:xfrm>
            <a:off x="630936" y="457200"/>
            <a:ext cx="4343400" cy="1929384"/>
          </a:xfrm>
        </p:spPr>
        <p:txBody>
          <a:bodyPr anchor="ctr">
            <a:normAutofit fontScale="90000"/>
          </a:bodyPr>
          <a:lstStyle/>
          <a:p>
            <a:r>
              <a:rPr lang="en-US" sz="4800" dirty="0"/>
              <a:t>More transcript is made without rpsU2</a:t>
            </a:r>
          </a:p>
        </p:txBody>
      </p:sp>
      <p:sp>
        <p:nvSpPr>
          <p:cNvPr id="1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984DA4F-7B2A-27BC-34DD-89B83EF0A104}"/>
              </a:ext>
            </a:extLst>
          </p:cNvPr>
          <p:cNvSpPr>
            <a:spLocks noGrp="1"/>
          </p:cNvSpPr>
          <p:nvPr>
            <p:ph idx="1"/>
          </p:nvPr>
        </p:nvSpPr>
        <p:spPr>
          <a:xfrm>
            <a:off x="5541263" y="457200"/>
            <a:ext cx="6007608" cy="1929384"/>
          </a:xfrm>
        </p:spPr>
        <p:txBody>
          <a:bodyPr anchor="ctr">
            <a:normAutofit/>
          </a:bodyPr>
          <a:lstStyle/>
          <a:p>
            <a:r>
              <a:rPr lang="en-US" sz="2200" dirty="0"/>
              <a:t>With the deletion of rpsU2, more transcript is made</a:t>
            </a:r>
          </a:p>
        </p:txBody>
      </p:sp>
      <p:graphicFrame>
        <p:nvGraphicFramePr>
          <p:cNvPr id="3" name="Chart 2">
            <a:extLst>
              <a:ext uri="{FF2B5EF4-FFF2-40B4-BE49-F238E27FC236}">
                <a16:creationId xmlns:a16="http://schemas.microsoft.com/office/drawing/2014/main" id="{D0F7AEF7-5330-442F-82DD-BC2D717F99DA}"/>
              </a:ext>
            </a:extLst>
          </p:cNvPr>
          <p:cNvGraphicFramePr>
            <a:graphicFrameLocks/>
          </p:cNvGraphicFramePr>
          <p:nvPr>
            <p:extLst>
              <p:ext uri="{D42A27DB-BD31-4B8C-83A1-F6EECF244321}">
                <p14:modId xmlns:p14="http://schemas.microsoft.com/office/powerpoint/2010/main" val="3731685183"/>
              </p:ext>
            </p:extLst>
          </p:nvPr>
        </p:nvGraphicFramePr>
        <p:xfrm>
          <a:off x="5635415" y="2843784"/>
          <a:ext cx="6295191" cy="33880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BAA8455F-7E82-4CB8-B0CD-0B6022FB07E0}"/>
              </a:ext>
            </a:extLst>
          </p:cNvPr>
          <p:cNvGraphicFramePr>
            <a:graphicFrameLocks/>
          </p:cNvGraphicFramePr>
          <p:nvPr>
            <p:extLst>
              <p:ext uri="{D42A27DB-BD31-4B8C-83A1-F6EECF244321}">
                <p14:modId xmlns:p14="http://schemas.microsoft.com/office/powerpoint/2010/main" val="1878875764"/>
              </p:ext>
            </p:extLst>
          </p:nvPr>
        </p:nvGraphicFramePr>
        <p:xfrm>
          <a:off x="261394" y="2697987"/>
          <a:ext cx="5554588" cy="3515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052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81FBD-5D6E-A242-C562-171DB29C116B}"/>
              </a:ext>
            </a:extLst>
          </p:cNvPr>
          <p:cNvSpPr>
            <a:spLocks noGrp="1"/>
          </p:cNvSpPr>
          <p:nvPr>
            <p:ph type="title"/>
          </p:nvPr>
        </p:nvSpPr>
        <p:spPr>
          <a:xfrm>
            <a:off x="841248" y="548640"/>
            <a:ext cx="3600860" cy="5431536"/>
          </a:xfrm>
        </p:spPr>
        <p:txBody>
          <a:bodyPr>
            <a:normAutofit/>
          </a:bodyPr>
          <a:lstStyle/>
          <a:p>
            <a:r>
              <a:rPr lang="en-US" sz="5400" dirty="0"/>
              <a:t>Summary of </a:t>
            </a:r>
            <a:r>
              <a:rPr lang="en-US" sz="5400" dirty="0" err="1"/>
              <a:t>qRT</a:t>
            </a:r>
            <a:r>
              <a:rPr lang="en-US" sz="5400" dirty="0"/>
              <a:t>-PCR</a:t>
            </a:r>
          </a:p>
        </p:txBody>
      </p:sp>
      <p:sp>
        <p:nvSpPr>
          <p:cNvPr id="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82361D-C446-ACC8-97B9-6DD4F52C8FCA}"/>
              </a:ext>
            </a:extLst>
          </p:cNvPr>
          <p:cNvSpPr>
            <a:spLocks noGrp="1"/>
          </p:cNvSpPr>
          <p:nvPr>
            <p:ph idx="1"/>
          </p:nvPr>
        </p:nvSpPr>
        <p:spPr>
          <a:xfrm>
            <a:off x="5126418" y="552091"/>
            <a:ext cx="6224335" cy="5431536"/>
          </a:xfrm>
        </p:spPr>
        <p:txBody>
          <a:bodyPr anchor="ctr">
            <a:normAutofit/>
          </a:bodyPr>
          <a:lstStyle/>
          <a:p>
            <a:r>
              <a:rPr lang="en-US" sz="2200"/>
              <a:t>More transcript with deletion of rpsU2!</a:t>
            </a:r>
          </a:p>
        </p:txBody>
      </p:sp>
    </p:spTree>
    <p:extLst>
      <p:ext uri="{BB962C8B-B14F-4D97-AF65-F5344CB8AC3E}">
        <p14:creationId xmlns:p14="http://schemas.microsoft.com/office/powerpoint/2010/main" val="1512758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9073B-4BFA-C566-DD2A-0DDF1BBF0074}"/>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dirty="0">
                <a:solidFill>
                  <a:schemeClr val="tx1"/>
                </a:solidFill>
                <a:latin typeface="+mj-lt"/>
                <a:ea typeface="+mj-ea"/>
                <a:cs typeface="+mj-cs"/>
              </a:rPr>
              <a:t>New Question</a:t>
            </a:r>
          </a:p>
        </p:txBody>
      </p:sp>
      <p:sp>
        <p:nvSpPr>
          <p:cNvPr id="3" name="Content Placeholder 2">
            <a:extLst>
              <a:ext uri="{FF2B5EF4-FFF2-40B4-BE49-F238E27FC236}">
                <a16:creationId xmlns:a16="http://schemas.microsoft.com/office/drawing/2014/main" id="{3A53749F-25DF-0533-5AC4-70F0F0E6D07F}"/>
              </a:ext>
            </a:extLst>
          </p:cNvPr>
          <p:cNvSpPr>
            <a:spLocks noGrp="1"/>
          </p:cNvSpPr>
          <p:nvPr>
            <p:ph idx="1"/>
          </p:nvPr>
        </p:nvSpPr>
        <p:spPr>
          <a:xfrm>
            <a:off x="2197101" y="4078423"/>
            <a:ext cx="4978399" cy="2058657"/>
          </a:xfrm>
        </p:spPr>
        <p:txBody>
          <a:bodyPr vert="horz" lIns="91440" tIns="45720" rIns="91440" bIns="45720" rtlCol="0">
            <a:normAutofit/>
          </a:bodyPr>
          <a:lstStyle/>
          <a:p>
            <a:pPr marL="0" indent="0">
              <a:buNone/>
            </a:pPr>
            <a:r>
              <a:rPr lang="en-US" sz="2400" kern="1200" dirty="0">
                <a:solidFill>
                  <a:schemeClr val="tx1"/>
                </a:solidFill>
                <a:latin typeface="+mn-lt"/>
                <a:ea typeface="+mn-ea"/>
                <a:cs typeface="+mn-cs"/>
              </a:rPr>
              <a:t>What leads to more transcript abundance? More transcription? Or less degradation? </a:t>
            </a:r>
          </a:p>
        </p:txBody>
      </p:sp>
      <p:pic>
        <p:nvPicPr>
          <p:cNvPr id="7" name="Graphic 6" descr="Question mark">
            <a:extLst>
              <a:ext uri="{FF2B5EF4-FFF2-40B4-BE49-F238E27FC236}">
                <a16:creationId xmlns:a16="http://schemas.microsoft.com/office/drawing/2014/main" id="{C590E0CB-9662-CD51-5312-D8FC7E2E55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9" name="Graphic 8" descr="Question mark">
            <a:extLst>
              <a:ext uri="{FF2B5EF4-FFF2-40B4-BE49-F238E27FC236}">
                <a16:creationId xmlns:a16="http://schemas.microsoft.com/office/drawing/2014/main" id="{9E661863-8188-42C0-ACE6-D28F92D859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404446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0CE1-DB2C-ED31-84B8-D848D6C6DEFD}"/>
              </a:ext>
            </a:extLst>
          </p:cNvPr>
          <p:cNvSpPr>
            <a:spLocks noGrp="1"/>
          </p:cNvSpPr>
          <p:nvPr>
            <p:ph type="title"/>
          </p:nvPr>
        </p:nvSpPr>
        <p:spPr/>
        <p:txBody>
          <a:bodyPr/>
          <a:lstStyle/>
          <a:p>
            <a:r>
              <a:rPr lang="en-US" dirty="0"/>
              <a:t>Outline</a:t>
            </a:r>
          </a:p>
        </p:txBody>
      </p:sp>
      <p:graphicFrame>
        <p:nvGraphicFramePr>
          <p:cNvPr id="5" name="Content Placeholder 2">
            <a:extLst>
              <a:ext uri="{FF2B5EF4-FFF2-40B4-BE49-F238E27FC236}">
                <a16:creationId xmlns:a16="http://schemas.microsoft.com/office/drawing/2014/main" id="{0956300E-601D-3215-1EC4-3BE7E08AD546}"/>
              </a:ext>
            </a:extLst>
          </p:cNvPr>
          <p:cNvGraphicFramePr>
            <a:graphicFrameLocks noGrp="1"/>
          </p:cNvGraphicFramePr>
          <p:nvPr>
            <p:ph idx="1"/>
            <p:extLst>
              <p:ext uri="{D42A27DB-BD31-4B8C-83A1-F6EECF244321}">
                <p14:modId xmlns:p14="http://schemas.microsoft.com/office/powerpoint/2010/main" val="16676949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72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AEDA4F4-AA47-4548-B368-F3BD7512CBB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F3C5F596-17B5-472C-AAC0-30A2F6FCF1E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0682BD25-17BB-49BA-8377-467402147EF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AD5EFE59-A5E6-40B0-A74F-43056CF28A5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83F44F0-95D0-423E-920C-EB729097A9F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825B459-199B-482D-829C-AA693016008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DAE39A3A-63A3-4FA2-BCE4-56895B645A4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0F4E8A71-317E-4C2B-9A44-05C8F0F0FAD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76B8A5F0-7F37-4335-B57E-D8A3C2BA30AC}"/>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3B2F98C4-165A-40F2-A258-D075C345D7C6}"/>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7C31219D-45C9-4F1E-AB3A-32174E1DEB22}"/>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AAEBA3C5-A3E2-4B4F-88B0-0108414445B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C2041-9984-E0AC-40ED-D73C9EA6E40B}"/>
              </a:ext>
            </a:extLst>
          </p:cNvPr>
          <p:cNvSpPr>
            <a:spLocks noGrp="1"/>
          </p:cNvSpPr>
          <p:nvPr>
            <p:ph type="title"/>
          </p:nvPr>
        </p:nvSpPr>
        <p:spPr>
          <a:xfrm>
            <a:off x="630936" y="502920"/>
            <a:ext cx="3419856" cy="1463040"/>
          </a:xfrm>
        </p:spPr>
        <p:txBody>
          <a:bodyPr anchor="ctr">
            <a:normAutofit/>
          </a:bodyPr>
          <a:lstStyle/>
          <a:p>
            <a:r>
              <a:rPr lang="en-US" sz="4800"/>
              <a:t>Stability Assay</a:t>
            </a:r>
          </a:p>
        </p:txBody>
      </p:sp>
      <p:sp>
        <p:nvSpPr>
          <p:cNvPr id="4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0FA0B9-2CB9-BA1F-5F87-DAF6DB14F35B}"/>
              </a:ext>
            </a:extLst>
          </p:cNvPr>
          <p:cNvSpPr>
            <a:spLocks noGrp="1"/>
          </p:cNvSpPr>
          <p:nvPr>
            <p:ph idx="1"/>
          </p:nvPr>
        </p:nvSpPr>
        <p:spPr>
          <a:xfrm>
            <a:off x="4654295" y="502920"/>
            <a:ext cx="6894576" cy="1463040"/>
          </a:xfrm>
        </p:spPr>
        <p:txBody>
          <a:bodyPr anchor="ctr">
            <a:normAutofit/>
          </a:bodyPr>
          <a:lstStyle/>
          <a:p>
            <a:r>
              <a:rPr lang="en-US" sz="1700" dirty="0"/>
              <a:t>Stop the transcription of mRNA by adding rifampin</a:t>
            </a:r>
          </a:p>
          <a:p>
            <a:r>
              <a:rPr lang="en-US" sz="1700" dirty="0"/>
              <a:t>Halts transcription at initiation by halting RNA polymerase</a:t>
            </a:r>
          </a:p>
          <a:p>
            <a:r>
              <a:rPr lang="en-US" sz="1700" dirty="0"/>
              <a:t>No more transcript made</a:t>
            </a:r>
          </a:p>
          <a:p>
            <a:r>
              <a:rPr lang="en-US" sz="1700" dirty="0"/>
              <a:t>Shows the stability of the mRNA transcript already made</a:t>
            </a:r>
          </a:p>
        </p:txBody>
      </p:sp>
      <p:pic>
        <p:nvPicPr>
          <p:cNvPr id="9" name="Picture 8" descr="A diagram of a test tube&#10;&#10;Description automatically generated">
            <a:extLst>
              <a:ext uri="{FF2B5EF4-FFF2-40B4-BE49-F238E27FC236}">
                <a16:creationId xmlns:a16="http://schemas.microsoft.com/office/drawing/2014/main" id="{2EE8C0A0-9B1E-B2C3-B837-1649966F4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2387269"/>
            <a:ext cx="10917936" cy="3766686"/>
          </a:xfrm>
          <a:prstGeom prst="rect">
            <a:avLst/>
          </a:prstGeom>
        </p:spPr>
      </p:pic>
    </p:spTree>
    <p:extLst>
      <p:ext uri="{BB962C8B-B14F-4D97-AF65-F5344CB8AC3E}">
        <p14:creationId xmlns:p14="http://schemas.microsoft.com/office/powerpoint/2010/main" val="1773465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FB714-34AC-635C-9E14-1133AEAA4A0E}"/>
              </a:ext>
            </a:extLst>
          </p:cNvPr>
          <p:cNvSpPr>
            <a:spLocks noGrp="1"/>
          </p:cNvSpPr>
          <p:nvPr>
            <p:ph type="title"/>
          </p:nvPr>
        </p:nvSpPr>
        <p:spPr>
          <a:xfrm>
            <a:off x="630935" y="502920"/>
            <a:ext cx="3703319" cy="1463040"/>
          </a:xfrm>
        </p:spPr>
        <p:txBody>
          <a:bodyPr anchor="ctr">
            <a:normAutofit fontScale="90000"/>
          </a:bodyPr>
          <a:lstStyle/>
          <a:p>
            <a:r>
              <a:rPr lang="en-US" sz="4800" dirty="0"/>
              <a:t>Primers amplify downstream of rpsU2</a:t>
            </a:r>
          </a:p>
        </p:txBody>
      </p:sp>
      <p:sp>
        <p:nvSpPr>
          <p:cNvPr id="2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FF7C0BA-D5E9-C67B-6353-303785E55C92}"/>
              </a:ext>
            </a:extLst>
          </p:cNvPr>
          <p:cNvPicPr>
            <a:picLocks noChangeAspect="1"/>
          </p:cNvPicPr>
          <p:nvPr/>
        </p:nvPicPr>
        <p:blipFill>
          <a:blip r:embed="rId3"/>
          <a:stretch>
            <a:fillRect/>
          </a:stretch>
        </p:blipFill>
        <p:spPr>
          <a:xfrm>
            <a:off x="929389" y="2628866"/>
            <a:ext cx="10333222" cy="3959352"/>
          </a:xfrm>
          <a:prstGeom prst="rect">
            <a:avLst/>
          </a:prstGeom>
        </p:spPr>
      </p:pic>
      <p:sp>
        <p:nvSpPr>
          <p:cNvPr id="9" name="Rectangle 8">
            <a:extLst>
              <a:ext uri="{FF2B5EF4-FFF2-40B4-BE49-F238E27FC236}">
                <a16:creationId xmlns:a16="http://schemas.microsoft.com/office/drawing/2014/main" id="{9FC0B612-3792-9242-0F1A-ACF267A46B90}"/>
              </a:ext>
            </a:extLst>
          </p:cNvPr>
          <p:cNvSpPr/>
          <p:nvPr/>
        </p:nvSpPr>
        <p:spPr>
          <a:xfrm>
            <a:off x="4061791" y="3133773"/>
            <a:ext cx="149087" cy="2922105"/>
          </a:xfrm>
          <a:prstGeom prst="rect">
            <a:avLst/>
          </a:prstGeom>
          <a:solidFill>
            <a:schemeClr val="accent2">
              <a:lumMod val="40000"/>
              <a:lumOff val="6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CD3F330-E13B-B692-D9A6-6E5BF8631783}"/>
              </a:ext>
            </a:extLst>
          </p:cNvPr>
          <p:cNvSpPr/>
          <p:nvPr/>
        </p:nvSpPr>
        <p:spPr>
          <a:xfrm>
            <a:off x="834887" y="4502426"/>
            <a:ext cx="10427724" cy="10833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31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94E24C1-1FA8-1E95-B382-197256C54BA3}"/>
              </a:ext>
            </a:extLst>
          </p:cNvPr>
          <p:cNvPicPr>
            <a:picLocks noChangeAspect="1"/>
          </p:cNvPicPr>
          <p:nvPr/>
        </p:nvPicPr>
        <p:blipFill>
          <a:blip r:embed="rId2"/>
          <a:stretch>
            <a:fillRect/>
          </a:stretch>
        </p:blipFill>
        <p:spPr>
          <a:xfrm>
            <a:off x="978746" y="2051184"/>
            <a:ext cx="8770911" cy="4758842"/>
          </a:xfrm>
          <a:prstGeom prst="rect">
            <a:avLst/>
          </a:prstGeom>
        </p:spPr>
      </p:pic>
      <p:pic>
        <p:nvPicPr>
          <p:cNvPr id="13" name="Picture 12">
            <a:extLst>
              <a:ext uri="{FF2B5EF4-FFF2-40B4-BE49-F238E27FC236}">
                <a16:creationId xmlns:a16="http://schemas.microsoft.com/office/drawing/2014/main" id="{DCE20030-185A-B4E2-3FD8-E4C171E32A00}"/>
              </a:ext>
            </a:extLst>
          </p:cNvPr>
          <p:cNvPicPr>
            <a:picLocks noChangeAspect="1"/>
          </p:cNvPicPr>
          <p:nvPr/>
        </p:nvPicPr>
        <p:blipFill>
          <a:blip r:embed="rId3"/>
          <a:stretch>
            <a:fillRect/>
          </a:stretch>
        </p:blipFill>
        <p:spPr>
          <a:xfrm>
            <a:off x="9752705" y="2196785"/>
            <a:ext cx="2439295" cy="1005204"/>
          </a:xfrm>
          <a:prstGeom prst="rect">
            <a:avLst/>
          </a:prstGeom>
        </p:spPr>
      </p:pic>
      <p:sp>
        <p:nvSpPr>
          <p:cNvPr id="14" name="TextBox 13">
            <a:extLst>
              <a:ext uri="{FF2B5EF4-FFF2-40B4-BE49-F238E27FC236}">
                <a16:creationId xmlns:a16="http://schemas.microsoft.com/office/drawing/2014/main" id="{1CA80E18-20E7-9853-6D6D-18A71EF1378E}"/>
              </a:ext>
            </a:extLst>
          </p:cNvPr>
          <p:cNvSpPr txBox="1"/>
          <p:nvPr/>
        </p:nvSpPr>
        <p:spPr>
          <a:xfrm>
            <a:off x="4263887" y="6327989"/>
            <a:ext cx="1361661" cy="369332"/>
          </a:xfrm>
          <a:prstGeom prst="rect">
            <a:avLst/>
          </a:prstGeom>
          <a:solidFill>
            <a:schemeClr val="bg1"/>
          </a:solidFill>
        </p:spPr>
        <p:txBody>
          <a:bodyPr wrap="square" rtlCol="0">
            <a:spAutoFit/>
          </a:bodyPr>
          <a:lstStyle/>
          <a:p>
            <a:r>
              <a:rPr lang="el-GR" sz="1800" b="0" i="0" u="none" strike="noStrike" dirty="0">
                <a:solidFill>
                  <a:srgbClr val="000000"/>
                </a:solidFill>
                <a:effectLst/>
                <a:latin typeface="Aptos Narrow" panose="020B0004020202020204" pitchFamily="34" charset="0"/>
              </a:rPr>
              <a:t>Δ</a:t>
            </a:r>
            <a:r>
              <a:rPr lang="en-US" sz="1800" b="0" i="0" u="none" strike="noStrike" dirty="0">
                <a:solidFill>
                  <a:srgbClr val="000000"/>
                </a:solidFill>
                <a:effectLst/>
                <a:latin typeface="Aptos Narrow" panose="020B0004020202020204" pitchFamily="34" charset="0"/>
              </a:rPr>
              <a:t>rpsU2</a:t>
            </a:r>
            <a:r>
              <a:rPr lang="en-US" dirty="0"/>
              <a:t> </a:t>
            </a:r>
          </a:p>
        </p:txBody>
      </p:sp>
      <p:sp>
        <p:nvSpPr>
          <p:cNvPr id="17" name="Title 1">
            <a:extLst>
              <a:ext uri="{FF2B5EF4-FFF2-40B4-BE49-F238E27FC236}">
                <a16:creationId xmlns:a16="http://schemas.microsoft.com/office/drawing/2014/main" id="{4C707FBC-4526-B1BA-CE1C-47B51EF664B4}"/>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5400" dirty="0">
                <a:solidFill>
                  <a:srgbClr val="000000"/>
                </a:solidFill>
                <a:latin typeface="Aptos Narrow" panose="020B0004020202020204" pitchFamily="34" charset="0"/>
              </a:rPr>
              <a:t>Δ</a:t>
            </a:r>
            <a:r>
              <a:rPr lang="en-US" sz="5400" dirty="0">
                <a:solidFill>
                  <a:srgbClr val="000000"/>
                </a:solidFill>
                <a:latin typeface="Aptos Narrow" panose="020B0004020202020204" pitchFamily="34" charset="0"/>
              </a:rPr>
              <a:t>rpsU2</a:t>
            </a:r>
            <a:r>
              <a:rPr lang="en-US" sz="5400" dirty="0"/>
              <a:t> strain has more stable transcript</a:t>
            </a:r>
          </a:p>
        </p:txBody>
      </p:sp>
    </p:spTree>
    <p:extLst>
      <p:ext uri="{BB962C8B-B14F-4D97-AF65-F5344CB8AC3E}">
        <p14:creationId xmlns:p14="http://schemas.microsoft.com/office/powerpoint/2010/main" val="369666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E9A6C-9203-AC5B-0573-7EDBDBFF6426}"/>
              </a:ext>
            </a:extLst>
          </p:cNvPr>
          <p:cNvSpPr>
            <a:spLocks noGrp="1"/>
          </p:cNvSpPr>
          <p:nvPr>
            <p:ph type="title"/>
          </p:nvPr>
        </p:nvSpPr>
        <p:spPr>
          <a:xfrm>
            <a:off x="838200" y="365125"/>
            <a:ext cx="10515600" cy="1325563"/>
          </a:xfrm>
        </p:spPr>
        <p:txBody>
          <a:bodyPr>
            <a:normAutofit fontScale="90000"/>
          </a:bodyPr>
          <a:lstStyle/>
          <a:p>
            <a:r>
              <a:rPr lang="el-GR" sz="5400" b="0" i="0" u="none" strike="noStrike" dirty="0">
                <a:solidFill>
                  <a:srgbClr val="000000"/>
                </a:solidFill>
                <a:effectLst/>
                <a:latin typeface="Aptos Narrow" panose="020B0004020202020204" pitchFamily="34" charset="0"/>
              </a:rPr>
              <a:t>Δ</a:t>
            </a:r>
            <a:r>
              <a:rPr lang="en-US" sz="5400" b="0" i="0" u="none" strike="noStrike" dirty="0">
                <a:solidFill>
                  <a:srgbClr val="000000"/>
                </a:solidFill>
                <a:effectLst/>
                <a:latin typeface="Aptos Narrow" panose="020B0004020202020204" pitchFamily="34" charset="0"/>
              </a:rPr>
              <a:t>rpsU2</a:t>
            </a:r>
            <a:r>
              <a:rPr lang="en-US" sz="5400" dirty="0"/>
              <a:t> strain has more stable transcript</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4AEAEE-477E-8C2E-FC56-F48EE3F15B62}"/>
              </a:ext>
            </a:extLst>
          </p:cNvPr>
          <p:cNvPicPr>
            <a:picLocks noChangeAspect="1"/>
          </p:cNvPicPr>
          <p:nvPr/>
        </p:nvPicPr>
        <p:blipFill>
          <a:blip r:embed="rId2"/>
          <a:stretch>
            <a:fillRect/>
          </a:stretch>
        </p:blipFill>
        <p:spPr>
          <a:xfrm>
            <a:off x="9442536" y="2741076"/>
            <a:ext cx="2617471" cy="1035791"/>
          </a:xfrm>
          <a:prstGeom prst="rect">
            <a:avLst/>
          </a:prstGeom>
        </p:spPr>
      </p:pic>
      <p:pic>
        <p:nvPicPr>
          <p:cNvPr id="8" name="Picture 7">
            <a:extLst>
              <a:ext uri="{FF2B5EF4-FFF2-40B4-BE49-F238E27FC236}">
                <a16:creationId xmlns:a16="http://schemas.microsoft.com/office/drawing/2014/main" id="{E7895037-709A-8DED-0FD2-E09B46571619}"/>
              </a:ext>
            </a:extLst>
          </p:cNvPr>
          <p:cNvPicPr>
            <a:picLocks noChangeAspect="1"/>
          </p:cNvPicPr>
          <p:nvPr/>
        </p:nvPicPr>
        <p:blipFill>
          <a:blip r:embed="rId3"/>
          <a:stretch>
            <a:fillRect/>
          </a:stretch>
        </p:blipFill>
        <p:spPr>
          <a:xfrm>
            <a:off x="1086678" y="1957701"/>
            <a:ext cx="8107017" cy="4823025"/>
          </a:xfrm>
          <a:prstGeom prst="rect">
            <a:avLst/>
          </a:prstGeom>
        </p:spPr>
      </p:pic>
      <p:sp>
        <p:nvSpPr>
          <p:cNvPr id="10" name="TextBox 9">
            <a:extLst>
              <a:ext uri="{FF2B5EF4-FFF2-40B4-BE49-F238E27FC236}">
                <a16:creationId xmlns:a16="http://schemas.microsoft.com/office/drawing/2014/main" id="{F1BFAFB5-4C51-E0FB-4A2B-878B6DDC1CD9}"/>
              </a:ext>
            </a:extLst>
          </p:cNvPr>
          <p:cNvSpPr txBox="1"/>
          <p:nvPr/>
        </p:nvSpPr>
        <p:spPr>
          <a:xfrm>
            <a:off x="5229639" y="6308209"/>
            <a:ext cx="1361661" cy="369332"/>
          </a:xfrm>
          <a:prstGeom prst="rect">
            <a:avLst/>
          </a:prstGeom>
          <a:solidFill>
            <a:schemeClr val="bg1"/>
          </a:solidFill>
        </p:spPr>
        <p:txBody>
          <a:bodyPr wrap="square" rtlCol="0">
            <a:spAutoFit/>
          </a:bodyPr>
          <a:lstStyle/>
          <a:p>
            <a:r>
              <a:rPr lang="el-GR" sz="1800" b="0" i="0" u="none" strike="noStrike" dirty="0">
                <a:solidFill>
                  <a:srgbClr val="000000"/>
                </a:solidFill>
                <a:effectLst/>
                <a:latin typeface="Aptos Narrow" panose="020B0004020202020204" pitchFamily="34" charset="0"/>
              </a:rPr>
              <a:t>Δ</a:t>
            </a:r>
            <a:r>
              <a:rPr lang="en-US" sz="1800" b="0" i="0" u="none" strike="noStrike" dirty="0">
                <a:solidFill>
                  <a:srgbClr val="000000"/>
                </a:solidFill>
                <a:effectLst/>
                <a:latin typeface="Aptos Narrow" panose="020B0004020202020204" pitchFamily="34" charset="0"/>
              </a:rPr>
              <a:t>rpsU2</a:t>
            </a:r>
            <a:r>
              <a:rPr lang="en-US" dirty="0"/>
              <a:t> </a:t>
            </a:r>
          </a:p>
        </p:txBody>
      </p:sp>
    </p:spTree>
    <p:extLst>
      <p:ext uri="{BB962C8B-B14F-4D97-AF65-F5344CB8AC3E}">
        <p14:creationId xmlns:p14="http://schemas.microsoft.com/office/powerpoint/2010/main" val="3822063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B05FF-B9A2-E248-D715-909AA5F6025F}"/>
              </a:ext>
            </a:extLst>
          </p:cNvPr>
          <p:cNvSpPr>
            <a:spLocks noGrp="1"/>
          </p:cNvSpPr>
          <p:nvPr>
            <p:ph type="title"/>
          </p:nvPr>
        </p:nvSpPr>
        <p:spPr>
          <a:xfrm>
            <a:off x="841248" y="548640"/>
            <a:ext cx="3600860" cy="5431536"/>
          </a:xfrm>
        </p:spPr>
        <p:txBody>
          <a:bodyPr>
            <a:normAutofit/>
          </a:bodyPr>
          <a:lstStyle/>
          <a:p>
            <a:r>
              <a:rPr lang="en-US" sz="5400" dirty="0"/>
              <a:t>Summary of Stability Assay</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075ACB-651A-EF9A-514E-51D90856E9A6}"/>
              </a:ext>
            </a:extLst>
          </p:cNvPr>
          <p:cNvSpPr>
            <a:spLocks noGrp="1"/>
          </p:cNvSpPr>
          <p:nvPr>
            <p:ph idx="1"/>
          </p:nvPr>
        </p:nvSpPr>
        <p:spPr>
          <a:xfrm>
            <a:off x="5126418" y="552091"/>
            <a:ext cx="6224335" cy="5431536"/>
          </a:xfrm>
        </p:spPr>
        <p:txBody>
          <a:bodyPr anchor="ctr">
            <a:normAutofit/>
          </a:bodyPr>
          <a:lstStyle/>
          <a:p>
            <a:r>
              <a:rPr lang="en-US" sz="2400" dirty="0"/>
              <a:t>Strain without bS21-2 has more stable mRNA</a:t>
            </a:r>
          </a:p>
          <a:p>
            <a:r>
              <a:rPr lang="en-US" sz="2400" dirty="0">
                <a:solidFill>
                  <a:srgbClr val="000000"/>
                </a:solidFill>
              </a:rPr>
              <a:t>Strain with bS21-2 has less stable mRNA</a:t>
            </a:r>
            <a:endParaRPr lang="en-US" sz="2400" dirty="0"/>
          </a:p>
          <a:p>
            <a:endParaRPr lang="en-US" sz="2200" dirty="0"/>
          </a:p>
        </p:txBody>
      </p:sp>
    </p:spTree>
    <p:extLst>
      <p:ext uri="{BB962C8B-B14F-4D97-AF65-F5344CB8AC3E}">
        <p14:creationId xmlns:p14="http://schemas.microsoft.com/office/powerpoint/2010/main" val="74549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CAFE1D-5F5F-BD01-946D-D99A145CEB55}"/>
              </a:ext>
            </a:extLst>
          </p:cNvPr>
          <p:cNvSpPr>
            <a:spLocks noGrp="1"/>
          </p:cNvSpPr>
          <p:nvPr>
            <p:ph type="title"/>
          </p:nvPr>
        </p:nvSpPr>
        <p:spPr>
          <a:xfrm>
            <a:off x="841248" y="548640"/>
            <a:ext cx="3600860" cy="5431536"/>
          </a:xfrm>
        </p:spPr>
        <p:txBody>
          <a:bodyPr>
            <a:normAutofit/>
          </a:bodyPr>
          <a:lstStyle/>
          <a:p>
            <a:r>
              <a:rPr lang="en-US" sz="5400" dirty="0"/>
              <a:t>Future Directions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34AC42-F92C-2588-51DB-D508449E948F}"/>
              </a:ext>
            </a:extLst>
          </p:cNvPr>
          <p:cNvSpPr>
            <a:spLocks noGrp="1"/>
          </p:cNvSpPr>
          <p:nvPr>
            <p:ph idx="1"/>
          </p:nvPr>
        </p:nvSpPr>
        <p:spPr>
          <a:xfrm>
            <a:off x="5126418" y="552091"/>
            <a:ext cx="6224335" cy="5431536"/>
          </a:xfrm>
        </p:spPr>
        <p:txBody>
          <a:bodyPr anchor="ctr">
            <a:normAutofit/>
          </a:bodyPr>
          <a:lstStyle/>
          <a:p>
            <a:r>
              <a:rPr lang="en-US" sz="2200" dirty="0"/>
              <a:t>How does bS21-2 exert its regulation?</a:t>
            </a:r>
          </a:p>
          <a:p>
            <a:r>
              <a:rPr lang="en-US" sz="2200" dirty="0"/>
              <a:t>Does bS21-2 directly interact with its own transcript?</a:t>
            </a:r>
          </a:p>
          <a:p>
            <a:r>
              <a:rPr lang="en-US" sz="2200" dirty="0"/>
              <a:t>Does that interaction lead to degradation?  </a:t>
            </a:r>
          </a:p>
        </p:txBody>
      </p:sp>
    </p:spTree>
    <p:extLst>
      <p:ext uri="{BB962C8B-B14F-4D97-AF65-F5344CB8AC3E}">
        <p14:creationId xmlns:p14="http://schemas.microsoft.com/office/powerpoint/2010/main" val="272608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3"/>
          <p:cNvSpPr txBox="1">
            <a:spLocks noGrp="1"/>
          </p:cNvSpPr>
          <p:nvPr>
            <p:ph type="title"/>
          </p:nvPr>
        </p:nvSpPr>
        <p:spPr>
          <a:xfrm>
            <a:off x="1590969" y="233088"/>
            <a:ext cx="9385515" cy="76928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Font typeface="Helvetica Neue"/>
              <a:buNone/>
            </a:pPr>
            <a:r>
              <a:rPr lang="en-US" sz="4000" dirty="0"/>
              <a:t>Thank You!</a:t>
            </a:r>
            <a:endParaRPr sz="4000" dirty="0"/>
          </a:p>
        </p:txBody>
      </p:sp>
      <p:sp>
        <p:nvSpPr>
          <p:cNvPr id="321" name="Google Shape;321;p23"/>
          <p:cNvSpPr txBox="1"/>
          <p:nvPr/>
        </p:nvSpPr>
        <p:spPr>
          <a:xfrm>
            <a:off x="448778" y="1211294"/>
            <a:ext cx="3819264" cy="487997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Gill Sans"/>
                <a:ea typeface="Gill Sans"/>
                <a:cs typeface="Gill Sans"/>
                <a:sym typeface="Gill Sans"/>
              </a:rPr>
              <a:t>Dr. Kathryn Ramsey</a:t>
            </a:r>
            <a:endParaRPr lang="en-US" sz="2000" dirty="0">
              <a:solidFill>
                <a:schemeClr val="dk1"/>
              </a:solidFill>
              <a:latin typeface="Gill Sans"/>
              <a:ea typeface="Gill Sans"/>
              <a:cs typeface="Gill Sans"/>
              <a:sym typeface="Gill Sans"/>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Gill Sans"/>
                <a:ea typeface="Gill Sans"/>
                <a:cs typeface="Gill Sans"/>
                <a:sym typeface="Gill Sans"/>
              </a:rPr>
              <a:t>Kira Bernabe</a:t>
            </a:r>
          </a:p>
          <a:p>
            <a:pPr marL="685800" lvl="1" indent="-228600">
              <a:lnSpc>
                <a:spcPct val="90000"/>
              </a:lnSpc>
              <a:spcBef>
                <a:spcPts val="500"/>
              </a:spcBef>
              <a:buClr>
                <a:schemeClr val="dk1"/>
              </a:buClr>
              <a:buSzPts val="2000"/>
              <a:buFont typeface="Arial"/>
              <a:buChar char="•"/>
            </a:pPr>
            <a:r>
              <a:rPr lang="en-US" sz="2000" dirty="0">
                <a:solidFill>
                  <a:schemeClr val="dk1"/>
                </a:solidFill>
                <a:latin typeface="Gill Sans"/>
                <a:ea typeface="Gill Sans"/>
                <a:cs typeface="Gill Sans"/>
                <a:sym typeface="Gill Sans"/>
              </a:rPr>
              <a:t>Ben Moore</a:t>
            </a: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Gill Sans"/>
                <a:ea typeface="Gill Sans"/>
                <a:cs typeface="Gill Sans"/>
                <a:sym typeface="Gill Sans"/>
              </a:rPr>
              <a:t>Sierra Schmidt</a:t>
            </a:r>
          </a:p>
          <a:p>
            <a:pPr marL="685800" lvl="1" indent="-228600">
              <a:lnSpc>
                <a:spcPct val="90000"/>
              </a:lnSpc>
              <a:spcBef>
                <a:spcPts val="500"/>
              </a:spcBef>
              <a:buClr>
                <a:schemeClr val="dk1"/>
              </a:buClr>
              <a:buSzPts val="2000"/>
              <a:buFont typeface="Arial"/>
              <a:buChar char="•"/>
            </a:pPr>
            <a:r>
              <a:rPr lang="en-US" sz="2000" b="0" i="0" u="none" strike="noStrike" cap="none" dirty="0">
                <a:solidFill>
                  <a:schemeClr val="dk1"/>
                </a:solidFill>
                <a:latin typeface="Gill Sans"/>
                <a:ea typeface="Gill Sans"/>
                <a:cs typeface="Gill Sans"/>
                <a:sym typeface="Gill Sans"/>
              </a:rPr>
              <a:t>Hannah </a:t>
            </a:r>
            <a:r>
              <a:rPr lang="en-US" sz="2000" b="0" i="0" u="none" strike="noStrike" cap="none" dirty="0" err="1">
                <a:solidFill>
                  <a:schemeClr val="dk1"/>
                </a:solidFill>
                <a:latin typeface="Gill Sans"/>
                <a:ea typeface="Gill Sans"/>
                <a:cs typeface="Gill Sans"/>
                <a:sym typeface="Gill Sans"/>
              </a:rPr>
              <a:t>Trautmann</a:t>
            </a:r>
            <a:endParaRPr lang="en-US" sz="2000" b="0" i="0" u="none" strike="noStrike" cap="none" dirty="0">
              <a:solidFill>
                <a:schemeClr val="dk1"/>
              </a:solidFill>
              <a:latin typeface="Gill Sans"/>
              <a:ea typeface="Gill Sans"/>
              <a:cs typeface="Gill Sans"/>
              <a:sym typeface="Gill Sans"/>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Gill Sans"/>
                <a:ea typeface="Gill Sans"/>
                <a:cs typeface="Gill Sans"/>
                <a:sym typeface="Gill Sans"/>
              </a:rPr>
              <a:t>Aisling Macaraeg</a:t>
            </a:r>
            <a:endParaRPr dirty="0"/>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Gill Sans"/>
                <a:ea typeface="Gill Sans"/>
                <a:cs typeface="Gill Sans"/>
                <a:sym typeface="Gill Sans"/>
              </a:rPr>
              <a:t>Dan Floyd</a:t>
            </a: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dirty="0">
                <a:solidFill>
                  <a:srgbClr val="000000"/>
                </a:solidFill>
                <a:latin typeface="Gill Sans"/>
                <a:ea typeface="Arial"/>
                <a:cs typeface="Arial"/>
                <a:sym typeface="Arial"/>
              </a:rPr>
              <a:t>Dan </a:t>
            </a:r>
            <a:r>
              <a:rPr lang="en-US" sz="2000" b="0" i="0" u="none" strike="noStrike" cap="none" dirty="0" err="1">
                <a:solidFill>
                  <a:srgbClr val="000000"/>
                </a:solidFill>
                <a:latin typeface="Gill Sans"/>
                <a:ea typeface="Arial"/>
                <a:cs typeface="Arial"/>
                <a:sym typeface="Arial"/>
              </a:rPr>
              <a:t>Ruggerio</a:t>
            </a:r>
            <a:endParaRPr lang="en-US" sz="2000" b="0" i="0" u="none" strike="noStrike" cap="none" dirty="0">
              <a:solidFill>
                <a:srgbClr val="000000"/>
              </a:solidFill>
              <a:latin typeface="Gill Sans"/>
              <a:ea typeface="Arial"/>
              <a:cs typeface="Arial"/>
              <a:sym typeface="Arial"/>
            </a:endParaRPr>
          </a:p>
          <a:p>
            <a:pPr marL="685800" marR="0" lvl="1" indent="-228600" algn="l" rtl="0">
              <a:lnSpc>
                <a:spcPct val="90000"/>
              </a:lnSpc>
              <a:spcBef>
                <a:spcPts val="500"/>
              </a:spcBef>
              <a:spcAft>
                <a:spcPts val="0"/>
              </a:spcAft>
              <a:buClr>
                <a:schemeClr val="dk1"/>
              </a:buClr>
              <a:buSzPts val="2000"/>
              <a:buFont typeface="Arial"/>
              <a:buChar char="•"/>
            </a:pPr>
            <a:r>
              <a:rPr lang="en-US" sz="2000" dirty="0" err="1">
                <a:solidFill>
                  <a:srgbClr val="000000"/>
                </a:solidFill>
                <a:latin typeface="Gill Sans"/>
                <a:ea typeface="Arial"/>
                <a:cs typeface="Arial"/>
                <a:sym typeface="Arial"/>
              </a:rPr>
              <a:t>Johanyx</a:t>
            </a:r>
            <a:r>
              <a:rPr lang="en-US" sz="2000" dirty="0">
                <a:solidFill>
                  <a:srgbClr val="000000"/>
                </a:solidFill>
                <a:latin typeface="Gill Sans"/>
                <a:ea typeface="Arial"/>
                <a:cs typeface="Arial"/>
                <a:sym typeface="Arial"/>
              </a:rPr>
              <a:t> Rodriguez</a:t>
            </a: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dirty="0">
                <a:solidFill>
                  <a:srgbClr val="000000"/>
                </a:solidFill>
                <a:latin typeface="Gill Sans"/>
                <a:ea typeface="Arial"/>
                <a:cs typeface="Arial"/>
                <a:sym typeface="Arial"/>
              </a:rPr>
              <a:t>Christina </a:t>
            </a:r>
            <a:r>
              <a:rPr lang="en-US" sz="2000" b="0" i="0" u="none" strike="noStrike" cap="none" dirty="0" err="1">
                <a:solidFill>
                  <a:srgbClr val="000000"/>
                </a:solidFill>
                <a:latin typeface="Gill Sans"/>
                <a:ea typeface="Arial"/>
                <a:cs typeface="Arial"/>
                <a:sym typeface="Arial"/>
              </a:rPr>
              <a:t>Surace</a:t>
            </a:r>
            <a:endParaRPr sz="2000" b="0" i="0" u="none" strike="noStrike" cap="none" dirty="0">
              <a:solidFill>
                <a:srgbClr val="000000"/>
              </a:solidFill>
              <a:latin typeface="Gill Sans"/>
              <a:ea typeface="Arial"/>
              <a:cs typeface="Arial"/>
              <a:sym typeface="Arial"/>
            </a:endParaRPr>
          </a:p>
          <a:p>
            <a:pPr marL="685800" marR="0" lvl="1" indent="-228600" algn="l" rtl="0">
              <a:lnSpc>
                <a:spcPct val="90000"/>
              </a:lnSpc>
              <a:spcBef>
                <a:spcPts val="500"/>
              </a:spcBef>
              <a:spcAft>
                <a:spcPts val="0"/>
              </a:spcAft>
              <a:buClr>
                <a:schemeClr val="dk1"/>
              </a:buClr>
              <a:buSzPts val="2000"/>
              <a:buFont typeface="Arial"/>
              <a:buChar char="•"/>
            </a:pPr>
            <a:r>
              <a:rPr lang="en-US" sz="2000" dirty="0">
                <a:solidFill>
                  <a:schemeClr val="dk1"/>
                </a:solidFill>
                <a:latin typeface="Gill Sans"/>
                <a:ea typeface="Gill Sans"/>
                <a:cs typeface="Gill Sans"/>
                <a:sym typeface="Gill Sans"/>
              </a:rPr>
              <a:t>F</a:t>
            </a:r>
            <a:r>
              <a:rPr lang="en-US" sz="2000" b="0" i="0" u="none" strike="noStrike" cap="none" dirty="0">
                <a:solidFill>
                  <a:schemeClr val="dk1"/>
                </a:solidFill>
                <a:latin typeface="Gill Sans"/>
                <a:ea typeface="Gill Sans"/>
                <a:cs typeface="Gill Sans"/>
                <a:sym typeface="Gill Sans"/>
              </a:rPr>
              <a:t>ormer lab members</a:t>
            </a:r>
            <a:endParaRPr sz="2000" b="0" i="0" u="none" strike="noStrike" cap="none" dirty="0">
              <a:solidFill>
                <a:srgbClr val="000000"/>
              </a:solidFill>
              <a:latin typeface="Gill Sans"/>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ill Sans"/>
                <a:ea typeface="Gill Sans"/>
                <a:cs typeface="Gill Sans"/>
                <a:sym typeface="Gill Sans"/>
              </a:rPr>
              <a:t>Dr. Steven Gregory</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ill Sans"/>
                <a:ea typeface="Gill Sans"/>
                <a:cs typeface="Gill Sans"/>
                <a:sym typeface="Gill Sans"/>
              </a:rPr>
              <a:t>URI INBRE core</a:t>
            </a:r>
          </a:p>
          <a:p>
            <a:pPr marR="0" lvl="0" algn="l" rtl="0">
              <a:lnSpc>
                <a:spcPct val="90000"/>
              </a:lnSpc>
              <a:spcBef>
                <a:spcPts val="1000"/>
              </a:spcBef>
              <a:spcAft>
                <a:spcPts val="0"/>
              </a:spcAft>
              <a:buClr>
                <a:schemeClr val="dk1"/>
              </a:buClr>
              <a:buSzPts val="2800"/>
            </a:pPr>
            <a:endParaRPr sz="1400" b="0" i="0" u="none" strike="noStrike" cap="none" dirty="0">
              <a:solidFill>
                <a:srgbClr val="000000"/>
              </a:solidFill>
              <a:latin typeface="Arial"/>
              <a:ea typeface="Arial"/>
              <a:cs typeface="Arial"/>
              <a:sym typeface="Arial"/>
            </a:endParaRPr>
          </a:p>
        </p:txBody>
      </p:sp>
      <p:pic>
        <p:nvPicPr>
          <p:cNvPr id="323" name="Google Shape;323;p23"/>
          <p:cNvPicPr preferRelativeResize="0"/>
          <p:nvPr/>
        </p:nvPicPr>
        <p:blipFill rotWithShape="1">
          <a:blip r:embed="rId3">
            <a:alphaModFix/>
          </a:blip>
          <a:srcRect/>
          <a:stretch/>
        </p:blipFill>
        <p:spPr>
          <a:xfrm>
            <a:off x="4628699" y="5713542"/>
            <a:ext cx="3295261" cy="495300"/>
          </a:xfrm>
          <a:prstGeom prst="rect">
            <a:avLst/>
          </a:prstGeom>
          <a:noFill/>
          <a:ln>
            <a:noFill/>
          </a:ln>
        </p:spPr>
      </p:pic>
      <p:pic>
        <p:nvPicPr>
          <p:cNvPr id="324" name="Google Shape;324;p23" descr="Rhode Island IDeA Network of Biomedical Research Excellence – (RI-INBRE)"/>
          <p:cNvPicPr preferRelativeResize="0"/>
          <p:nvPr/>
        </p:nvPicPr>
        <p:blipFill rotWithShape="1">
          <a:blip r:embed="rId4">
            <a:alphaModFix/>
          </a:blip>
          <a:srcRect/>
          <a:stretch/>
        </p:blipFill>
        <p:spPr>
          <a:xfrm>
            <a:off x="8701297" y="4650266"/>
            <a:ext cx="2358052" cy="919575"/>
          </a:xfrm>
          <a:prstGeom prst="rect">
            <a:avLst/>
          </a:prstGeom>
          <a:noFill/>
          <a:ln>
            <a:noFill/>
          </a:ln>
        </p:spPr>
      </p:pic>
      <p:pic>
        <p:nvPicPr>
          <p:cNvPr id="326" name="Google Shape;326;p23"/>
          <p:cNvPicPr preferRelativeResize="0"/>
          <p:nvPr/>
        </p:nvPicPr>
        <p:blipFill rotWithShape="1">
          <a:blip r:embed="rId5">
            <a:alphaModFix/>
          </a:blip>
          <a:srcRect/>
          <a:stretch/>
        </p:blipFill>
        <p:spPr>
          <a:xfrm>
            <a:off x="4565983" y="4712756"/>
            <a:ext cx="1879432" cy="734277"/>
          </a:xfrm>
          <a:prstGeom prst="rect">
            <a:avLst/>
          </a:prstGeom>
          <a:noFill/>
          <a:ln>
            <a:noFill/>
          </a:ln>
        </p:spPr>
      </p:pic>
      <p:pic>
        <p:nvPicPr>
          <p:cNvPr id="327" name="Google Shape;327;p23"/>
          <p:cNvPicPr preferRelativeResize="0"/>
          <p:nvPr/>
        </p:nvPicPr>
        <p:blipFill rotWithShape="1">
          <a:blip r:embed="rId6">
            <a:alphaModFix/>
          </a:blip>
          <a:srcRect/>
          <a:stretch/>
        </p:blipFill>
        <p:spPr>
          <a:xfrm>
            <a:off x="6929412" y="4723150"/>
            <a:ext cx="1721309" cy="734277"/>
          </a:xfrm>
          <a:prstGeom prst="rect">
            <a:avLst/>
          </a:prstGeom>
          <a:noFill/>
          <a:ln>
            <a:noFill/>
          </a:ln>
        </p:spPr>
      </p:pic>
      <p:pic>
        <p:nvPicPr>
          <p:cNvPr id="328" name="Google Shape;328;p23"/>
          <p:cNvPicPr preferRelativeResize="0"/>
          <p:nvPr/>
        </p:nvPicPr>
        <p:blipFill rotWithShape="1">
          <a:blip r:embed="rId7">
            <a:alphaModFix/>
          </a:blip>
          <a:srcRect/>
          <a:stretch/>
        </p:blipFill>
        <p:spPr>
          <a:xfrm>
            <a:off x="7305368" y="1053017"/>
            <a:ext cx="4759028" cy="3453558"/>
          </a:xfrm>
          <a:prstGeom prst="rect">
            <a:avLst/>
          </a:prstGeom>
          <a:noFill/>
          <a:ln>
            <a:noFill/>
          </a:ln>
        </p:spPr>
      </p:pic>
      <p:pic>
        <p:nvPicPr>
          <p:cNvPr id="3" name="Picture 2" descr="A group of people standing in front of a store&#10;&#10;Description automatically generated">
            <a:extLst>
              <a:ext uri="{FF2B5EF4-FFF2-40B4-BE49-F238E27FC236}">
                <a16:creationId xmlns:a16="http://schemas.microsoft.com/office/drawing/2014/main" id="{A72D5FB3-08EC-ED58-6001-A3E9C03873AB}"/>
              </a:ext>
            </a:extLst>
          </p:cNvPr>
          <p:cNvPicPr>
            <a:picLocks noChangeAspect="1"/>
          </p:cNvPicPr>
          <p:nvPr/>
        </p:nvPicPr>
        <p:blipFill>
          <a:blip r:embed="rId8"/>
          <a:stretch>
            <a:fillRect/>
          </a:stretch>
        </p:blipFill>
        <p:spPr>
          <a:xfrm>
            <a:off x="4390603" y="1053017"/>
            <a:ext cx="2598497" cy="3464662"/>
          </a:xfrm>
          <a:prstGeom prst="rect">
            <a:avLst/>
          </a:prstGeom>
        </p:spPr>
      </p:pic>
      <p:pic>
        <p:nvPicPr>
          <p:cNvPr id="1026" name="Picture 2" descr="NIGMS logo">
            <a:extLst>
              <a:ext uri="{FF2B5EF4-FFF2-40B4-BE49-F238E27FC236}">
                <a16:creationId xmlns:a16="http://schemas.microsoft.com/office/drawing/2014/main" id="{5B4BE7BC-ACD3-CF09-A314-3ADC75BB8902}"/>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3960" y="5662898"/>
            <a:ext cx="3429000" cy="75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C1B469F-9E5B-F697-B43B-67AD1BF19841}"/>
              </a:ext>
            </a:extLst>
          </p:cNvPr>
          <p:cNvPicPr>
            <a:picLocks noChangeAspect="1"/>
          </p:cNvPicPr>
          <p:nvPr/>
        </p:nvPicPr>
        <p:blipFill rotWithShape="1">
          <a:blip r:embed="rId3"/>
          <a:srcRect l="29665" t="29424" r="58465" b="38016"/>
          <a:stretch/>
        </p:blipFill>
        <p:spPr>
          <a:xfrm>
            <a:off x="2138067" y="2402508"/>
            <a:ext cx="811605" cy="2881399"/>
          </a:xfrm>
          <a:prstGeom prst="rect">
            <a:avLst/>
          </a:prstGeom>
        </p:spPr>
      </p:pic>
      <p:pic>
        <p:nvPicPr>
          <p:cNvPr id="37" name="Picture 36">
            <a:extLst>
              <a:ext uri="{FF2B5EF4-FFF2-40B4-BE49-F238E27FC236}">
                <a16:creationId xmlns:a16="http://schemas.microsoft.com/office/drawing/2014/main" id="{44B2DB2C-7C01-FE6F-8C17-0FAFE7933C26}"/>
              </a:ext>
            </a:extLst>
          </p:cNvPr>
          <p:cNvPicPr>
            <a:picLocks noChangeAspect="1"/>
          </p:cNvPicPr>
          <p:nvPr/>
        </p:nvPicPr>
        <p:blipFill rotWithShape="1">
          <a:blip r:embed="rId3"/>
          <a:srcRect l="15538" t="29424" r="73121" b="38016"/>
          <a:stretch/>
        </p:blipFill>
        <p:spPr>
          <a:xfrm>
            <a:off x="1172081" y="2402508"/>
            <a:ext cx="775481" cy="2881399"/>
          </a:xfrm>
          <a:prstGeom prst="rect">
            <a:avLst/>
          </a:prstGeom>
        </p:spPr>
      </p:pic>
      <p:sp>
        <p:nvSpPr>
          <p:cNvPr id="2" name="Title 1">
            <a:extLst>
              <a:ext uri="{FF2B5EF4-FFF2-40B4-BE49-F238E27FC236}">
                <a16:creationId xmlns:a16="http://schemas.microsoft.com/office/drawing/2014/main" id="{FDAF8693-9ADA-C3B4-D202-C38A97ADB97E}"/>
              </a:ext>
            </a:extLst>
          </p:cNvPr>
          <p:cNvSpPr>
            <a:spLocks noGrp="1"/>
          </p:cNvSpPr>
          <p:nvPr>
            <p:ph type="title"/>
          </p:nvPr>
        </p:nvSpPr>
        <p:spPr>
          <a:prstGeom prst="rect">
            <a:avLst/>
          </a:prstGeom>
        </p:spPr>
        <p:txBody>
          <a:bodyPr>
            <a:normAutofit/>
          </a:bodyPr>
          <a:lstStyle/>
          <a:p>
            <a:r>
              <a:rPr lang="en-US" dirty="0"/>
              <a:t>Leader sequence controls </a:t>
            </a:r>
            <a:r>
              <a:rPr lang="en-US" i="1" dirty="0"/>
              <a:t>rpsU2</a:t>
            </a:r>
            <a:r>
              <a:rPr lang="en-US" dirty="0"/>
              <a:t> transcript abundance</a:t>
            </a:r>
          </a:p>
        </p:txBody>
      </p:sp>
      <p:sp>
        <p:nvSpPr>
          <p:cNvPr id="3" name="Content Placeholder 2">
            <a:extLst>
              <a:ext uri="{FF2B5EF4-FFF2-40B4-BE49-F238E27FC236}">
                <a16:creationId xmlns:a16="http://schemas.microsoft.com/office/drawing/2014/main" id="{233A8BEE-628F-7FBE-A2BB-19611D09A6F3}"/>
              </a:ext>
            </a:extLst>
          </p:cNvPr>
          <p:cNvSpPr>
            <a:spLocks noGrp="1"/>
          </p:cNvSpPr>
          <p:nvPr>
            <p:ph idx="4294967295"/>
          </p:nvPr>
        </p:nvSpPr>
        <p:spPr>
          <a:xfrm>
            <a:off x="6746875" y="1484313"/>
            <a:ext cx="5445125" cy="4140200"/>
          </a:xfrm>
          <a:prstGeom prst="rect">
            <a:avLst/>
          </a:prstGeom>
        </p:spPr>
        <p:txBody>
          <a:bodyPr>
            <a:normAutofit lnSpcReduction="10000"/>
          </a:bodyPr>
          <a:lstStyle/>
          <a:p>
            <a:r>
              <a:rPr lang="en-US" dirty="0">
                <a:latin typeface="Helvetica Neue" panose="020B0604020202020204" charset="0"/>
              </a:rPr>
              <a:t>bS21 homologs repress </a:t>
            </a:r>
            <a:r>
              <a:rPr lang="en-US" i="1" dirty="0">
                <a:latin typeface="Helvetica Neue" panose="020B0604020202020204" charset="0"/>
              </a:rPr>
              <a:t>rpsU2</a:t>
            </a:r>
            <a:r>
              <a:rPr lang="en-US" dirty="0">
                <a:latin typeface="Helvetica Neue" panose="020B0604020202020204" charset="0"/>
              </a:rPr>
              <a:t> transcript abundance</a:t>
            </a:r>
          </a:p>
          <a:p>
            <a:pPr lvl="1"/>
            <a:r>
              <a:rPr lang="en-US" dirty="0">
                <a:latin typeface="Helvetica Neue" panose="020B0604020202020204" charset="0"/>
              </a:rPr>
              <a:t>Mediated by </a:t>
            </a:r>
            <a:r>
              <a:rPr lang="en-US" i="1" dirty="0">
                <a:latin typeface="Helvetica Neue" panose="020B0604020202020204" charset="0"/>
              </a:rPr>
              <a:t>rpsU2</a:t>
            </a:r>
            <a:r>
              <a:rPr lang="en-US" dirty="0">
                <a:latin typeface="Helvetica Neue" panose="020B0604020202020204" charset="0"/>
              </a:rPr>
              <a:t> </a:t>
            </a:r>
            <a:r>
              <a:rPr lang="en-US" dirty="0">
                <a:latin typeface="Helvetica Neue" panose="020B0604020202020204" charset="0"/>
                <a:ea typeface="Menlo" panose="020B0609030804020204" pitchFamily="49" charset="0"/>
                <a:cs typeface="Menlo" panose="020B0609030804020204" pitchFamily="49" charset="0"/>
              </a:rPr>
              <a:t>5ʹ UTR</a:t>
            </a:r>
            <a:endParaRPr lang="en-US" dirty="0">
              <a:latin typeface="Helvetica Neue" panose="020B0604020202020204" charset="0"/>
            </a:endParaRPr>
          </a:p>
          <a:p>
            <a:endParaRPr lang="en-US" dirty="0">
              <a:latin typeface="Helvetica Neue" panose="020B0604020202020204" charset="0"/>
            </a:endParaRPr>
          </a:p>
          <a:p>
            <a:pPr marL="0" indent="0">
              <a:buNone/>
            </a:pPr>
            <a:endParaRPr lang="en-US" dirty="0">
              <a:latin typeface="Helvetica Neue" panose="020B0604020202020204" charset="0"/>
              <a:ea typeface="Menlo" panose="020B0609030804020204" pitchFamily="49" charset="0"/>
              <a:cs typeface="Menlo" panose="020B0609030804020204" pitchFamily="49" charset="0"/>
            </a:endParaRPr>
          </a:p>
          <a:p>
            <a:r>
              <a:rPr lang="en-US" dirty="0">
                <a:latin typeface="Helvetica Neue" panose="020B0604020202020204" charset="0"/>
                <a:ea typeface="Menlo" panose="020B0609030804020204" pitchFamily="49" charset="0"/>
                <a:cs typeface="Menlo" panose="020B0609030804020204" pitchFamily="49" charset="0"/>
              </a:rPr>
              <a:t>Translation of </a:t>
            </a:r>
            <a:r>
              <a:rPr lang="en-US" i="1" dirty="0">
                <a:latin typeface="Helvetica Neue" panose="020B0604020202020204" charset="0"/>
                <a:ea typeface="Menlo" panose="020B0609030804020204" pitchFamily="49" charset="0"/>
                <a:cs typeface="Menlo" panose="020B0609030804020204" pitchFamily="49" charset="0"/>
              </a:rPr>
              <a:t>rpsU2</a:t>
            </a:r>
            <a:r>
              <a:rPr lang="en-US" dirty="0">
                <a:latin typeface="Helvetica Neue" panose="020B0604020202020204" charset="0"/>
                <a:ea typeface="Menlo" panose="020B0609030804020204" pitchFamily="49" charset="0"/>
                <a:cs typeface="Menlo" panose="020B0609030804020204" pitchFamily="49" charset="0"/>
              </a:rPr>
              <a:t> 5ʹ UTR is influenced by unidentified factor(s)</a:t>
            </a:r>
            <a:r>
              <a:rPr lang="en-US" dirty="0">
                <a:latin typeface="Helvetica Neue" panose="020B0604020202020204" charset="0"/>
              </a:rPr>
              <a:t> </a:t>
            </a:r>
          </a:p>
          <a:p>
            <a:r>
              <a:rPr lang="en-US" dirty="0"/>
              <a:t>If just UTR is sufficient, then this suggests stability is important</a:t>
            </a:r>
          </a:p>
          <a:p>
            <a:endParaRPr lang="en-US" dirty="0">
              <a:latin typeface="Helvetica Neue" panose="020B0604020202020204" charset="0"/>
            </a:endParaRPr>
          </a:p>
        </p:txBody>
      </p:sp>
      <p:pic>
        <p:nvPicPr>
          <p:cNvPr id="16" name="Picture 15">
            <a:extLst>
              <a:ext uri="{FF2B5EF4-FFF2-40B4-BE49-F238E27FC236}">
                <a16:creationId xmlns:a16="http://schemas.microsoft.com/office/drawing/2014/main" id="{5C84C50B-A717-D4F2-EDE3-74E4E06150BF}"/>
              </a:ext>
            </a:extLst>
          </p:cNvPr>
          <p:cNvPicPr>
            <a:picLocks noChangeAspect="1"/>
          </p:cNvPicPr>
          <p:nvPr/>
        </p:nvPicPr>
        <p:blipFill rotWithShape="1">
          <a:blip r:embed="rId3"/>
          <a:srcRect l="77579" t="11727" r="8699" b="69355"/>
          <a:stretch/>
        </p:blipFill>
        <p:spPr>
          <a:xfrm>
            <a:off x="2804312" y="1105973"/>
            <a:ext cx="981809" cy="1751683"/>
          </a:xfrm>
          <a:prstGeom prst="rect">
            <a:avLst/>
          </a:prstGeom>
        </p:spPr>
      </p:pic>
      <p:pic>
        <p:nvPicPr>
          <p:cNvPr id="18" name="Picture 17">
            <a:extLst>
              <a:ext uri="{FF2B5EF4-FFF2-40B4-BE49-F238E27FC236}">
                <a16:creationId xmlns:a16="http://schemas.microsoft.com/office/drawing/2014/main" id="{7C5E1F45-F625-EFD6-6431-25E55701593D}"/>
              </a:ext>
            </a:extLst>
          </p:cNvPr>
          <p:cNvPicPr>
            <a:picLocks noChangeAspect="1"/>
          </p:cNvPicPr>
          <p:nvPr/>
        </p:nvPicPr>
        <p:blipFill rotWithShape="1">
          <a:blip r:embed="rId3"/>
          <a:srcRect l="48967" t="11727" r="22549" b="69355"/>
          <a:stretch/>
        </p:blipFill>
        <p:spPr>
          <a:xfrm>
            <a:off x="384778" y="1105974"/>
            <a:ext cx="2038120" cy="1751683"/>
          </a:xfrm>
          <a:prstGeom prst="rect">
            <a:avLst/>
          </a:prstGeom>
        </p:spPr>
      </p:pic>
      <p:pic>
        <p:nvPicPr>
          <p:cNvPr id="20" name="Picture 19">
            <a:extLst>
              <a:ext uri="{FF2B5EF4-FFF2-40B4-BE49-F238E27FC236}">
                <a16:creationId xmlns:a16="http://schemas.microsoft.com/office/drawing/2014/main" id="{66FCE7CA-781E-CCC1-0703-1E479ABC1EDC}"/>
              </a:ext>
            </a:extLst>
          </p:cNvPr>
          <p:cNvPicPr>
            <a:picLocks noChangeAspect="1"/>
          </p:cNvPicPr>
          <p:nvPr/>
        </p:nvPicPr>
        <p:blipFill rotWithShape="1">
          <a:blip r:embed="rId3"/>
          <a:srcRect l="66559" t="60665" b="29130"/>
          <a:stretch/>
        </p:blipFill>
        <p:spPr>
          <a:xfrm>
            <a:off x="4683151" y="5178635"/>
            <a:ext cx="2286791" cy="903122"/>
          </a:xfrm>
          <a:prstGeom prst="rect">
            <a:avLst/>
          </a:prstGeom>
        </p:spPr>
      </p:pic>
      <p:pic>
        <p:nvPicPr>
          <p:cNvPr id="22" name="Picture 21">
            <a:extLst>
              <a:ext uri="{FF2B5EF4-FFF2-40B4-BE49-F238E27FC236}">
                <a16:creationId xmlns:a16="http://schemas.microsoft.com/office/drawing/2014/main" id="{D791C54F-8A29-A896-989E-CB8B18D4C96B}"/>
              </a:ext>
            </a:extLst>
          </p:cNvPr>
          <p:cNvPicPr>
            <a:picLocks noChangeAspect="1"/>
          </p:cNvPicPr>
          <p:nvPr/>
        </p:nvPicPr>
        <p:blipFill rotWithShape="1">
          <a:blip r:embed="rId3"/>
          <a:srcRect t="29424" r="84736" b="29130"/>
          <a:stretch/>
        </p:blipFill>
        <p:spPr>
          <a:xfrm>
            <a:off x="109419" y="2402508"/>
            <a:ext cx="1043808" cy="3667818"/>
          </a:xfrm>
          <a:prstGeom prst="rect">
            <a:avLst/>
          </a:prstGeom>
        </p:spPr>
      </p:pic>
      <p:pic>
        <p:nvPicPr>
          <p:cNvPr id="25" name="Picture 24">
            <a:extLst>
              <a:ext uri="{FF2B5EF4-FFF2-40B4-BE49-F238E27FC236}">
                <a16:creationId xmlns:a16="http://schemas.microsoft.com/office/drawing/2014/main" id="{66030D98-3A73-EA9E-81DD-656B9DC9D015}"/>
              </a:ext>
            </a:extLst>
          </p:cNvPr>
          <p:cNvPicPr>
            <a:picLocks noChangeAspect="1"/>
          </p:cNvPicPr>
          <p:nvPr/>
        </p:nvPicPr>
        <p:blipFill rotWithShape="1">
          <a:blip r:embed="rId3"/>
          <a:srcRect l="41202" t="60665" r="33241" b="29130"/>
          <a:stretch/>
        </p:blipFill>
        <p:spPr>
          <a:xfrm>
            <a:off x="2926921" y="5167204"/>
            <a:ext cx="1747737" cy="903122"/>
          </a:xfrm>
          <a:prstGeom prst="rect">
            <a:avLst/>
          </a:prstGeom>
        </p:spPr>
      </p:pic>
      <p:pic>
        <p:nvPicPr>
          <p:cNvPr id="26" name="Picture 25">
            <a:extLst>
              <a:ext uri="{FF2B5EF4-FFF2-40B4-BE49-F238E27FC236}">
                <a16:creationId xmlns:a16="http://schemas.microsoft.com/office/drawing/2014/main" id="{CBE51D27-911A-B9B1-F554-B5EBEB738DFC}"/>
              </a:ext>
            </a:extLst>
          </p:cNvPr>
          <p:cNvPicPr>
            <a:picLocks noChangeAspect="1"/>
          </p:cNvPicPr>
          <p:nvPr/>
        </p:nvPicPr>
        <p:blipFill rotWithShape="1">
          <a:blip r:embed="rId3"/>
          <a:srcRect l="16856" t="60665" r="58922" b="29130"/>
          <a:stretch/>
        </p:blipFill>
        <p:spPr>
          <a:xfrm>
            <a:off x="1262041" y="5167204"/>
            <a:ext cx="1656387" cy="903122"/>
          </a:xfrm>
          <a:prstGeom prst="rect">
            <a:avLst/>
          </a:prstGeom>
        </p:spPr>
      </p:pic>
      <p:pic>
        <p:nvPicPr>
          <p:cNvPr id="27" name="Picture 26">
            <a:extLst>
              <a:ext uri="{FF2B5EF4-FFF2-40B4-BE49-F238E27FC236}">
                <a16:creationId xmlns:a16="http://schemas.microsoft.com/office/drawing/2014/main" id="{52B91340-0AE7-97B0-24BA-B3BC6505B19F}"/>
              </a:ext>
            </a:extLst>
          </p:cNvPr>
          <p:cNvPicPr>
            <a:picLocks noChangeAspect="1"/>
          </p:cNvPicPr>
          <p:nvPr/>
        </p:nvPicPr>
        <p:blipFill rotWithShape="1">
          <a:blip r:embed="rId3"/>
          <a:srcRect l="29540" t="29424" r="65610" b="29130"/>
          <a:stretch/>
        </p:blipFill>
        <p:spPr>
          <a:xfrm>
            <a:off x="2129573" y="2402508"/>
            <a:ext cx="331655" cy="3667818"/>
          </a:xfrm>
          <a:prstGeom prst="rect">
            <a:avLst/>
          </a:prstGeom>
        </p:spPr>
      </p:pic>
      <p:pic>
        <p:nvPicPr>
          <p:cNvPr id="28" name="Picture 27">
            <a:extLst>
              <a:ext uri="{FF2B5EF4-FFF2-40B4-BE49-F238E27FC236}">
                <a16:creationId xmlns:a16="http://schemas.microsoft.com/office/drawing/2014/main" id="{4CC81135-6637-3351-4086-C52AE2544541}"/>
              </a:ext>
            </a:extLst>
          </p:cNvPr>
          <p:cNvPicPr>
            <a:picLocks noChangeAspect="1"/>
          </p:cNvPicPr>
          <p:nvPr/>
        </p:nvPicPr>
        <p:blipFill rotWithShape="1">
          <a:blip r:embed="rId3"/>
          <a:srcRect l="42592" t="29424" r="52664" b="29130"/>
          <a:stretch/>
        </p:blipFill>
        <p:spPr>
          <a:xfrm>
            <a:off x="3022199" y="2402508"/>
            <a:ext cx="324402" cy="3667818"/>
          </a:xfrm>
          <a:prstGeom prst="rect">
            <a:avLst/>
          </a:prstGeom>
        </p:spPr>
      </p:pic>
      <p:pic>
        <p:nvPicPr>
          <p:cNvPr id="29" name="Picture 28">
            <a:extLst>
              <a:ext uri="{FF2B5EF4-FFF2-40B4-BE49-F238E27FC236}">
                <a16:creationId xmlns:a16="http://schemas.microsoft.com/office/drawing/2014/main" id="{D4AB1688-2380-884F-CCF1-3305B2AFF9C8}"/>
              </a:ext>
            </a:extLst>
          </p:cNvPr>
          <p:cNvPicPr>
            <a:picLocks noChangeAspect="1"/>
          </p:cNvPicPr>
          <p:nvPr/>
        </p:nvPicPr>
        <p:blipFill rotWithShape="1">
          <a:blip r:embed="rId3"/>
          <a:srcRect l="54929" t="29424" r="39930" b="29130"/>
          <a:stretch/>
        </p:blipFill>
        <p:spPr>
          <a:xfrm>
            <a:off x="3865875" y="2402508"/>
            <a:ext cx="351582" cy="3667818"/>
          </a:xfrm>
          <a:prstGeom prst="rect">
            <a:avLst/>
          </a:prstGeom>
        </p:spPr>
      </p:pic>
      <p:pic>
        <p:nvPicPr>
          <p:cNvPr id="30" name="Picture 29">
            <a:extLst>
              <a:ext uri="{FF2B5EF4-FFF2-40B4-BE49-F238E27FC236}">
                <a16:creationId xmlns:a16="http://schemas.microsoft.com/office/drawing/2014/main" id="{7F6DF295-E1B0-1E13-3F67-D87817CFFE39}"/>
              </a:ext>
            </a:extLst>
          </p:cNvPr>
          <p:cNvPicPr>
            <a:picLocks noChangeAspect="1"/>
          </p:cNvPicPr>
          <p:nvPr/>
        </p:nvPicPr>
        <p:blipFill rotWithShape="1">
          <a:blip r:embed="rId3"/>
          <a:srcRect l="68195" t="40208" r="26905" b="39696"/>
          <a:stretch/>
        </p:blipFill>
        <p:spPr>
          <a:xfrm>
            <a:off x="4773019" y="3356801"/>
            <a:ext cx="335182" cy="1778482"/>
          </a:xfrm>
          <a:prstGeom prst="rect">
            <a:avLst/>
          </a:prstGeom>
        </p:spPr>
      </p:pic>
      <p:pic>
        <p:nvPicPr>
          <p:cNvPr id="32" name="Picture 31">
            <a:extLst>
              <a:ext uri="{FF2B5EF4-FFF2-40B4-BE49-F238E27FC236}">
                <a16:creationId xmlns:a16="http://schemas.microsoft.com/office/drawing/2014/main" id="{FC55FAC8-76ED-7739-1343-1DCCD366C378}"/>
              </a:ext>
            </a:extLst>
          </p:cNvPr>
          <p:cNvPicPr>
            <a:picLocks noChangeAspect="1"/>
          </p:cNvPicPr>
          <p:nvPr/>
        </p:nvPicPr>
        <p:blipFill rotWithShape="1">
          <a:blip r:embed="rId3"/>
          <a:srcRect l="81259" t="40208" r="14081" b="39696"/>
          <a:stretch/>
        </p:blipFill>
        <p:spPr>
          <a:xfrm>
            <a:off x="5666399" y="3356800"/>
            <a:ext cx="318718" cy="1778481"/>
          </a:xfrm>
          <a:prstGeom prst="rect">
            <a:avLst/>
          </a:prstGeom>
        </p:spPr>
      </p:pic>
      <p:cxnSp>
        <p:nvCxnSpPr>
          <p:cNvPr id="35" name="Straight Connector 34">
            <a:extLst>
              <a:ext uri="{FF2B5EF4-FFF2-40B4-BE49-F238E27FC236}">
                <a16:creationId xmlns:a16="http://schemas.microsoft.com/office/drawing/2014/main" id="{6CAFE597-E9FA-49B2-56C0-9E8B93106B2E}"/>
              </a:ext>
            </a:extLst>
          </p:cNvPr>
          <p:cNvCxnSpPr>
            <a:cxnSpLocks/>
          </p:cNvCxnSpPr>
          <p:nvPr/>
        </p:nvCxnSpPr>
        <p:spPr>
          <a:xfrm>
            <a:off x="1072326" y="5135283"/>
            <a:ext cx="53524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9" name="Picture 38">
            <a:extLst>
              <a:ext uri="{FF2B5EF4-FFF2-40B4-BE49-F238E27FC236}">
                <a16:creationId xmlns:a16="http://schemas.microsoft.com/office/drawing/2014/main" id="{FB43C82B-AA51-9FA8-0B7A-AFEB2262EE24}"/>
              </a:ext>
            </a:extLst>
          </p:cNvPr>
          <p:cNvPicPr>
            <a:picLocks noChangeAspect="1"/>
          </p:cNvPicPr>
          <p:nvPr/>
        </p:nvPicPr>
        <p:blipFill rotWithShape="1">
          <a:blip r:embed="rId3"/>
          <a:srcRect l="47077" t="29424" r="48148" b="38016"/>
          <a:stretch/>
        </p:blipFill>
        <p:spPr>
          <a:xfrm>
            <a:off x="3328633" y="2402508"/>
            <a:ext cx="326516" cy="2881399"/>
          </a:xfrm>
          <a:prstGeom prst="rect">
            <a:avLst/>
          </a:prstGeom>
        </p:spPr>
      </p:pic>
      <p:pic>
        <p:nvPicPr>
          <p:cNvPr id="40" name="Picture 39">
            <a:extLst>
              <a:ext uri="{FF2B5EF4-FFF2-40B4-BE49-F238E27FC236}">
                <a16:creationId xmlns:a16="http://schemas.microsoft.com/office/drawing/2014/main" id="{8B59F362-30B5-6896-8971-7CCBAF6B96DD}"/>
              </a:ext>
            </a:extLst>
          </p:cNvPr>
          <p:cNvPicPr>
            <a:picLocks noChangeAspect="1"/>
          </p:cNvPicPr>
          <p:nvPr/>
        </p:nvPicPr>
        <p:blipFill rotWithShape="1">
          <a:blip r:embed="rId3"/>
          <a:srcRect l="59812" t="29424" r="35047" b="38016"/>
          <a:stretch/>
        </p:blipFill>
        <p:spPr>
          <a:xfrm>
            <a:off x="4199507" y="2402508"/>
            <a:ext cx="351582" cy="2881399"/>
          </a:xfrm>
          <a:prstGeom prst="rect">
            <a:avLst/>
          </a:prstGeom>
        </p:spPr>
      </p:pic>
      <p:pic>
        <p:nvPicPr>
          <p:cNvPr id="41" name="Picture 40">
            <a:extLst>
              <a:ext uri="{FF2B5EF4-FFF2-40B4-BE49-F238E27FC236}">
                <a16:creationId xmlns:a16="http://schemas.microsoft.com/office/drawing/2014/main" id="{16CB9B63-9873-E7D4-27A5-9AB8497DFE47}"/>
              </a:ext>
            </a:extLst>
          </p:cNvPr>
          <p:cNvPicPr>
            <a:picLocks noChangeAspect="1"/>
          </p:cNvPicPr>
          <p:nvPr/>
        </p:nvPicPr>
        <p:blipFill rotWithShape="1">
          <a:blip r:embed="rId3"/>
          <a:srcRect l="73114" t="42356" r="22150" b="38016"/>
          <a:stretch/>
        </p:blipFill>
        <p:spPr>
          <a:xfrm>
            <a:off x="5109091" y="3546904"/>
            <a:ext cx="323914" cy="1737003"/>
          </a:xfrm>
          <a:prstGeom prst="rect">
            <a:avLst/>
          </a:prstGeom>
        </p:spPr>
      </p:pic>
      <p:pic>
        <p:nvPicPr>
          <p:cNvPr id="42" name="Picture 41">
            <a:extLst>
              <a:ext uri="{FF2B5EF4-FFF2-40B4-BE49-F238E27FC236}">
                <a16:creationId xmlns:a16="http://schemas.microsoft.com/office/drawing/2014/main" id="{7759FE9E-7A2E-3B1E-3BE5-41ED74F4B399}"/>
              </a:ext>
            </a:extLst>
          </p:cNvPr>
          <p:cNvPicPr>
            <a:picLocks noChangeAspect="1"/>
          </p:cNvPicPr>
          <p:nvPr/>
        </p:nvPicPr>
        <p:blipFill rotWithShape="1">
          <a:blip r:embed="rId3"/>
          <a:srcRect l="85998" t="42356" r="8072" b="38016"/>
          <a:stretch/>
        </p:blipFill>
        <p:spPr>
          <a:xfrm>
            <a:off x="5990313" y="3546904"/>
            <a:ext cx="405598" cy="1737003"/>
          </a:xfrm>
          <a:prstGeom prst="rect">
            <a:avLst/>
          </a:prstGeom>
        </p:spPr>
      </p:pic>
      <p:pic>
        <p:nvPicPr>
          <p:cNvPr id="43" name="Picture 42">
            <a:extLst>
              <a:ext uri="{FF2B5EF4-FFF2-40B4-BE49-F238E27FC236}">
                <a16:creationId xmlns:a16="http://schemas.microsoft.com/office/drawing/2014/main" id="{A37297BC-2007-3A8F-5119-E06B372B1199}"/>
              </a:ext>
            </a:extLst>
          </p:cNvPr>
          <p:cNvPicPr>
            <a:picLocks noChangeAspect="1"/>
          </p:cNvPicPr>
          <p:nvPr/>
        </p:nvPicPr>
        <p:blipFill rotWithShape="1">
          <a:blip r:embed="rId3"/>
          <a:srcRect l="67666" t="36626" r="9714" b="58473"/>
          <a:stretch/>
        </p:blipFill>
        <p:spPr>
          <a:xfrm>
            <a:off x="4736731" y="3039804"/>
            <a:ext cx="1547168" cy="433700"/>
          </a:xfrm>
          <a:prstGeom prst="rect">
            <a:avLst/>
          </a:prstGeom>
        </p:spPr>
      </p:pic>
      <p:pic>
        <p:nvPicPr>
          <p:cNvPr id="44" name="Picture 43">
            <a:extLst>
              <a:ext uri="{FF2B5EF4-FFF2-40B4-BE49-F238E27FC236}">
                <a16:creationId xmlns:a16="http://schemas.microsoft.com/office/drawing/2014/main" id="{6267BE57-EA99-E861-81AA-8EC71E86EF2F}"/>
              </a:ext>
            </a:extLst>
          </p:cNvPr>
          <p:cNvPicPr>
            <a:picLocks noChangeAspect="1"/>
          </p:cNvPicPr>
          <p:nvPr/>
        </p:nvPicPr>
        <p:blipFill rotWithShape="1">
          <a:blip r:embed="rId3"/>
          <a:srcRect l="67666" t="33470" r="9714" b="62905"/>
          <a:stretch/>
        </p:blipFill>
        <p:spPr>
          <a:xfrm>
            <a:off x="4736731" y="2760486"/>
            <a:ext cx="1547168" cy="320772"/>
          </a:xfrm>
          <a:prstGeom prst="rect">
            <a:avLst/>
          </a:prstGeom>
        </p:spPr>
      </p:pic>
      <p:pic>
        <p:nvPicPr>
          <p:cNvPr id="47" name="Picture 46">
            <a:extLst>
              <a:ext uri="{FF2B5EF4-FFF2-40B4-BE49-F238E27FC236}">
                <a16:creationId xmlns:a16="http://schemas.microsoft.com/office/drawing/2014/main" id="{12E20D16-B78B-3820-15EA-09CFC50F449C}"/>
              </a:ext>
            </a:extLst>
          </p:cNvPr>
          <p:cNvPicPr>
            <a:picLocks noChangeAspect="1"/>
          </p:cNvPicPr>
          <p:nvPr/>
        </p:nvPicPr>
        <p:blipFill rotWithShape="1">
          <a:blip r:embed="rId3"/>
          <a:srcRect l="15538" t="29424" r="78798" b="38016"/>
          <a:stretch/>
        </p:blipFill>
        <p:spPr>
          <a:xfrm>
            <a:off x="1172081" y="2402508"/>
            <a:ext cx="387305" cy="2881399"/>
          </a:xfrm>
          <a:prstGeom prst="rect">
            <a:avLst/>
          </a:prstGeom>
        </p:spPr>
      </p:pic>
    </p:spTree>
    <p:extLst>
      <p:ext uri="{BB962C8B-B14F-4D97-AF65-F5344CB8AC3E}">
        <p14:creationId xmlns:p14="http://schemas.microsoft.com/office/powerpoint/2010/main" val="17282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30936" y="639520"/>
            <a:ext cx="3429000" cy="1719072"/>
          </a:xfrm>
          <a:prstGeom prst="rect">
            <a:avLst/>
          </a:prstGeom>
        </p:spPr>
        <p:txBody>
          <a:bodyPr vert="horz" lIns="91440" tIns="45720" rIns="91440" bIns="45720" rtlCol="0" anchor="b">
            <a:normAutofit/>
          </a:bodyPr>
          <a:lstStyle/>
          <a:p>
            <a:pPr>
              <a:spcBef>
                <a:spcPct val="0"/>
              </a:spcBef>
            </a:pPr>
            <a:r>
              <a:rPr lang="en-US" sz="5400" i="1" kern="1200">
                <a:solidFill>
                  <a:schemeClr val="tx1"/>
                </a:solidFill>
                <a:latin typeface="+mj-lt"/>
                <a:ea typeface="+mj-ea"/>
                <a:cs typeface="+mj-cs"/>
              </a:rPr>
              <a:t>Francisella tularensis</a:t>
            </a:r>
          </a:p>
        </p:txBody>
      </p:sp>
      <p:sp>
        <p:nvSpPr>
          <p:cNvPr id="615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4294967295"/>
          </p:nvPr>
        </p:nvSpPr>
        <p:spPr>
          <a:xfrm>
            <a:off x="630936" y="2807208"/>
            <a:ext cx="3429000" cy="3410712"/>
          </a:xfrm>
          <a:prstGeom prst="rect">
            <a:avLst/>
          </a:prstGeom>
        </p:spPr>
        <p:txBody>
          <a:bodyPr vert="horz" lIns="91440" tIns="45720" rIns="91440" bIns="45720" rtlCol="0" anchor="t">
            <a:normAutofit/>
          </a:bodyPr>
          <a:lstStyle/>
          <a:p>
            <a:pPr>
              <a:spcAft>
                <a:spcPts val="1800"/>
              </a:spcAft>
            </a:pPr>
            <a:r>
              <a:rPr lang="en-US" sz="1900" dirty="0"/>
              <a:t>Causes tularemia</a:t>
            </a:r>
          </a:p>
          <a:p>
            <a:pPr>
              <a:spcAft>
                <a:spcPts val="1800"/>
              </a:spcAft>
            </a:pPr>
            <a:r>
              <a:rPr lang="en-US" sz="1900" dirty="0"/>
              <a:t>Highly infectious</a:t>
            </a:r>
          </a:p>
          <a:p>
            <a:pPr>
              <a:spcAft>
                <a:spcPts val="1800"/>
              </a:spcAft>
            </a:pPr>
            <a:r>
              <a:rPr lang="en-US" sz="1900" dirty="0"/>
              <a:t>Potential bioweapon</a:t>
            </a:r>
          </a:p>
          <a:p>
            <a:pPr>
              <a:spcAft>
                <a:spcPts val="1800"/>
              </a:spcAft>
            </a:pPr>
            <a:r>
              <a:rPr lang="en-US" sz="1900" dirty="0"/>
              <a:t>Intracellular growth is essential to cause disease</a:t>
            </a:r>
          </a:p>
          <a:p>
            <a:pPr>
              <a:spcAft>
                <a:spcPts val="1800"/>
              </a:spcAft>
            </a:pPr>
            <a:r>
              <a:rPr lang="en-US" sz="1900" i="1" dirty="0"/>
              <a:t>F. tularensis </a:t>
            </a:r>
            <a:r>
              <a:rPr lang="en-US" sz="1900" dirty="0"/>
              <a:t>subsp. </a:t>
            </a:r>
            <a:r>
              <a:rPr lang="en-US" sz="1900" i="1" dirty="0" err="1"/>
              <a:t>holarctica</a:t>
            </a:r>
            <a:r>
              <a:rPr lang="en-US" sz="1900" dirty="0"/>
              <a:t> LVS</a:t>
            </a:r>
          </a:p>
        </p:txBody>
      </p:sp>
      <p:pic>
        <p:nvPicPr>
          <p:cNvPr id="6146" name="Picture 2" descr="Table of Contents — September 26, 2006, 103 (39) | PNAS">
            <a:extLst>
              <a:ext uri="{FF2B5EF4-FFF2-40B4-BE49-F238E27FC236}">
                <a16:creationId xmlns:a16="http://schemas.microsoft.com/office/drawing/2014/main" id="{1D099DF9-4062-C509-DCE4-8D6CFA4849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07" t="35340" b="15897"/>
          <a:stretch/>
        </p:blipFill>
        <p:spPr bwMode="auto">
          <a:xfrm rot="16200000">
            <a:off x="5317236" y="1358096"/>
            <a:ext cx="5577840" cy="414180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343146" y="6217920"/>
            <a:ext cx="5577840" cy="414180"/>
          </a:xfrm>
          <a:prstGeom prst="rect">
            <a:avLst/>
          </a:prstGeom>
          <a:solidFill>
            <a:srgbClr val="000000">
              <a:alpha val="50000"/>
            </a:srgbClr>
          </a:solidFill>
          <a:ln>
            <a:noFill/>
          </a:ln>
        </p:spPr>
        <p:txBody>
          <a:bodyPr wrap="square" rtlCol="0">
            <a:noAutofit/>
          </a:bodyPr>
          <a:lstStyle/>
          <a:p>
            <a:pPr marL="0" marR="0" lvl="0" indent="0" algn="ctr" defTabSz="457200" rtl="0" eaLnBrk="1" fontAlgn="auto" latinLnBrk="0" hangingPunct="1">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rPr>
              <a:t>Fischer, PNAS cover 2006</a:t>
            </a:r>
          </a:p>
        </p:txBody>
      </p:sp>
    </p:spTree>
    <p:extLst>
      <p:ext uri="{BB962C8B-B14F-4D97-AF65-F5344CB8AC3E}">
        <p14:creationId xmlns:p14="http://schemas.microsoft.com/office/powerpoint/2010/main" val="37533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97BE8-235B-92FF-AAA7-FB013F13C717}"/>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bS21 is found on the ribosome</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10;p7">
            <a:extLst>
              <a:ext uri="{FF2B5EF4-FFF2-40B4-BE49-F238E27FC236}">
                <a16:creationId xmlns:a16="http://schemas.microsoft.com/office/drawing/2014/main" id="{B69CAB00-B50A-75AC-197E-4249B6C73562}"/>
              </a:ext>
            </a:extLst>
          </p:cNvPr>
          <p:cNvPicPr preferRelativeResize="0"/>
          <p:nvPr/>
        </p:nvPicPr>
        <p:blipFill rotWithShape="1">
          <a:blip r:embed="rId3"/>
          <a:srcRect l="-1416" t="838" r="27101" b="-838"/>
          <a:stretch/>
        </p:blipFill>
        <p:spPr>
          <a:xfrm>
            <a:off x="4541652" y="1209490"/>
            <a:ext cx="5914314" cy="4745638"/>
          </a:xfrm>
          <a:prstGeom prst="rect">
            <a:avLst/>
          </a:prstGeom>
          <a:noFill/>
        </p:spPr>
      </p:pic>
      <p:sp>
        <p:nvSpPr>
          <p:cNvPr id="12" name="TextBox 11">
            <a:extLst>
              <a:ext uri="{FF2B5EF4-FFF2-40B4-BE49-F238E27FC236}">
                <a16:creationId xmlns:a16="http://schemas.microsoft.com/office/drawing/2014/main" id="{FFBE9760-9FEB-960F-6D44-524E83CEBE2E}"/>
              </a:ext>
            </a:extLst>
          </p:cNvPr>
          <p:cNvSpPr txBox="1"/>
          <p:nvPr/>
        </p:nvSpPr>
        <p:spPr>
          <a:xfrm>
            <a:off x="6912439" y="3881651"/>
            <a:ext cx="1570382" cy="369332"/>
          </a:xfrm>
          <a:prstGeom prst="rect">
            <a:avLst/>
          </a:prstGeom>
          <a:noFill/>
        </p:spPr>
        <p:txBody>
          <a:bodyPr wrap="square" rtlCol="0">
            <a:spAutoFit/>
          </a:bodyPr>
          <a:lstStyle/>
          <a:p>
            <a:r>
              <a:rPr lang="en-US" dirty="0"/>
              <a:t>bS21</a:t>
            </a:r>
          </a:p>
        </p:txBody>
      </p:sp>
      <p:sp>
        <p:nvSpPr>
          <p:cNvPr id="13" name="TextBox 12">
            <a:extLst>
              <a:ext uri="{FF2B5EF4-FFF2-40B4-BE49-F238E27FC236}">
                <a16:creationId xmlns:a16="http://schemas.microsoft.com/office/drawing/2014/main" id="{0E3778EB-970B-442A-EE1B-59457179E5D0}"/>
              </a:ext>
            </a:extLst>
          </p:cNvPr>
          <p:cNvSpPr txBox="1"/>
          <p:nvPr/>
        </p:nvSpPr>
        <p:spPr>
          <a:xfrm>
            <a:off x="9099321" y="4212709"/>
            <a:ext cx="1570382" cy="369332"/>
          </a:xfrm>
          <a:prstGeom prst="rect">
            <a:avLst/>
          </a:prstGeom>
          <a:noFill/>
        </p:spPr>
        <p:txBody>
          <a:bodyPr wrap="square" rtlCol="0">
            <a:spAutoFit/>
          </a:bodyPr>
          <a:lstStyle/>
          <a:p>
            <a:r>
              <a:rPr lang="en-US" dirty="0"/>
              <a:t>30S</a:t>
            </a:r>
          </a:p>
        </p:txBody>
      </p:sp>
      <p:sp>
        <p:nvSpPr>
          <p:cNvPr id="14" name="TextBox 13">
            <a:extLst>
              <a:ext uri="{FF2B5EF4-FFF2-40B4-BE49-F238E27FC236}">
                <a16:creationId xmlns:a16="http://schemas.microsoft.com/office/drawing/2014/main" id="{823EF17F-EBDC-1F5A-1D44-69350B10C896}"/>
              </a:ext>
            </a:extLst>
          </p:cNvPr>
          <p:cNvSpPr txBox="1"/>
          <p:nvPr/>
        </p:nvSpPr>
        <p:spPr>
          <a:xfrm>
            <a:off x="8968410" y="3091360"/>
            <a:ext cx="1570382" cy="369332"/>
          </a:xfrm>
          <a:prstGeom prst="rect">
            <a:avLst/>
          </a:prstGeom>
          <a:noFill/>
        </p:spPr>
        <p:txBody>
          <a:bodyPr wrap="square" rtlCol="0">
            <a:spAutoFit/>
          </a:bodyPr>
          <a:lstStyle/>
          <a:p>
            <a:r>
              <a:rPr lang="en-US" dirty="0"/>
              <a:t>50S</a:t>
            </a:r>
          </a:p>
        </p:txBody>
      </p:sp>
    </p:spTree>
    <p:extLst>
      <p:ext uri="{BB962C8B-B14F-4D97-AF65-F5344CB8AC3E}">
        <p14:creationId xmlns:p14="http://schemas.microsoft.com/office/powerpoint/2010/main" val="191998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0324AA-C812-BF86-A8B3-B87083856BF4}"/>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gn="ctr"/>
            <a:r>
              <a:rPr lang="en-US" sz="3800" kern="1200" dirty="0">
                <a:solidFill>
                  <a:schemeClr val="tx1"/>
                </a:solidFill>
                <a:latin typeface="+mj-lt"/>
                <a:ea typeface="+mj-ea"/>
                <a:cs typeface="+mj-cs"/>
              </a:rPr>
              <a:t>bS21s role in the ribosome</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5E8986-F045-B45C-4578-1AE25250F10F}"/>
              </a:ext>
            </a:extLst>
          </p:cNvPr>
          <p:cNvSpPr txBox="1"/>
          <p:nvPr/>
        </p:nvSpPr>
        <p:spPr>
          <a:xfrm>
            <a:off x="630936" y="2807208"/>
            <a:ext cx="3429000" cy="3410712"/>
          </a:xfrm>
          <a:prstGeom prst="rect">
            <a:avLst/>
          </a:prstGeom>
        </p:spPr>
        <p:txBody>
          <a:bodyPr vert="horz" lIns="91440" tIns="45720" rIns="91440" bIns="45720" rtlCol="0" anchor="t">
            <a:normAutofit lnSpcReduction="10000"/>
          </a:bodyPr>
          <a:lstStyle/>
          <a:p>
            <a:pPr marL="285750" indent="-228600">
              <a:lnSpc>
                <a:spcPct val="90000"/>
              </a:lnSpc>
              <a:spcAft>
                <a:spcPts val="600"/>
              </a:spcAft>
              <a:buFont typeface="Arial" panose="020B0604020202020204" pitchFamily="34" charset="0"/>
              <a:buChar char="•"/>
            </a:pPr>
            <a:r>
              <a:rPr lang="en-US" sz="2200" dirty="0"/>
              <a:t>30S subunit</a:t>
            </a:r>
          </a:p>
          <a:p>
            <a:pPr marL="285750" indent="-228600">
              <a:lnSpc>
                <a:spcPct val="90000"/>
              </a:lnSpc>
              <a:spcAft>
                <a:spcPts val="600"/>
              </a:spcAft>
              <a:buFont typeface="Arial" panose="020B0604020202020204" pitchFamily="34" charset="0"/>
              <a:buChar char="•"/>
            </a:pPr>
            <a:r>
              <a:rPr lang="en-US" sz="2200" dirty="0"/>
              <a:t>Last protein to join during ribosome assembly</a:t>
            </a:r>
          </a:p>
          <a:p>
            <a:pPr marL="285750" indent="-228600">
              <a:lnSpc>
                <a:spcPct val="90000"/>
              </a:lnSpc>
              <a:spcAft>
                <a:spcPts val="600"/>
              </a:spcAft>
              <a:buFont typeface="Arial" panose="020B0604020202020204" pitchFamily="34" charset="0"/>
              <a:buChar char="•"/>
            </a:pPr>
            <a:r>
              <a:rPr lang="en-US" sz="2200" dirty="0"/>
              <a:t>Non-essential</a:t>
            </a:r>
          </a:p>
          <a:p>
            <a:pPr marL="285750" indent="-228600">
              <a:lnSpc>
                <a:spcPct val="90000"/>
              </a:lnSpc>
              <a:spcAft>
                <a:spcPts val="600"/>
              </a:spcAft>
              <a:buFont typeface="Arial" panose="020B0604020202020204" pitchFamily="34" charset="0"/>
              <a:buChar char="•"/>
            </a:pPr>
            <a:r>
              <a:rPr lang="en-US" sz="2200" dirty="0"/>
              <a:t>Thought to be a regulator of translation</a:t>
            </a:r>
          </a:p>
          <a:p>
            <a:pPr marL="57150">
              <a:lnSpc>
                <a:spcPct val="90000"/>
              </a:lnSpc>
              <a:spcAft>
                <a:spcPts val="600"/>
              </a:spcAft>
            </a:pPr>
            <a:endParaRPr lang="en-US" sz="2200" b="1" dirty="0"/>
          </a:p>
          <a:p>
            <a:pPr marL="57150">
              <a:lnSpc>
                <a:spcPct val="90000"/>
              </a:lnSpc>
              <a:spcAft>
                <a:spcPts val="600"/>
              </a:spcAft>
            </a:pPr>
            <a:r>
              <a:rPr lang="en-US" sz="2200" b="1" dirty="0"/>
              <a:t>How is expression of bS21 controlled? </a:t>
            </a:r>
          </a:p>
          <a:p>
            <a:pPr marL="57150">
              <a:lnSpc>
                <a:spcPct val="90000"/>
              </a:lnSpc>
              <a:spcAft>
                <a:spcPts val="600"/>
              </a:spcAft>
            </a:pPr>
            <a:endParaRPr lang="en-US" sz="2200" dirty="0"/>
          </a:p>
        </p:txBody>
      </p:sp>
      <p:grpSp>
        <p:nvGrpSpPr>
          <p:cNvPr id="8" name="Group 7">
            <a:extLst>
              <a:ext uri="{FF2B5EF4-FFF2-40B4-BE49-F238E27FC236}">
                <a16:creationId xmlns:a16="http://schemas.microsoft.com/office/drawing/2014/main" id="{CFBFEC48-E057-4DC7-147D-5AAB83ED634C}"/>
              </a:ext>
            </a:extLst>
          </p:cNvPr>
          <p:cNvGrpSpPr/>
          <p:nvPr/>
        </p:nvGrpSpPr>
        <p:grpSpPr>
          <a:xfrm>
            <a:off x="6194955" y="486074"/>
            <a:ext cx="5702184" cy="6146507"/>
            <a:chOff x="162863" y="1567849"/>
            <a:chExt cx="4458887" cy="4881829"/>
          </a:xfrm>
        </p:grpSpPr>
        <p:pic>
          <p:nvPicPr>
            <p:cNvPr id="9" name="Picture 8">
              <a:extLst>
                <a:ext uri="{FF2B5EF4-FFF2-40B4-BE49-F238E27FC236}">
                  <a16:creationId xmlns:a16="http://schemas.microsoft.com/office/drawing/2014/main" id="{3AA34132-667B-33B3-9453-9D1E91DA3477}"/>
                </a:ext>
              </a:extLst>
            </p:cNvPr>
            <p:cNvPicPr>
              <a:picLocks noChangeAspect="1"/>
            </p:cNvPicPr>
            <p:nvPr/>
          </p:nvPicPr>
          <p:blipFill rotWithShape="1">
            <a:blip r:embed="rId3">
              <a:extLst>
                <a:ext uri="{28A0092B-C50C-407E-A947-70E740481C1C}">
                  <a14:useLocalDpi xmlns:a14="http://schemas.microsoft.com/office/drawing/2010/main" val="0"/>
                </a:ext>
              </a:extLst>
            </a:blip>
            <a:srcRect l="17667" t="3994" r="10000"/>
            <a:stretch/>
          </p:blipFill>
          <p:spPr>
            <a:xfrm>
              <a:off x="162863" y="1567849"/>
              <a:ext cx="3307080" cy="4389386"/>
            </a:xfrm>
            <a:prstGeom prst="rect">
              <a:avLst/>
            </a:prstGeom>
          </p:spPr>
        </p:pic>
        <p:sp>
          <p:nvSpPr>
            <p:cNvPr id="11" name="TextBox 10">
              <a:extLst>
                <a:ext uri="{FF2B5EF4-FFF2-40B4-BE49-F238E27FC236}">
                  <a16:creationId xmlns:a16="http://schemas.microsoft.com/office/drawing/2014/main" id="{529FB0C0-10D9-4A68-091A-E61D0F08D005}"/>
                </a:ext>
              </a:extLst>
            </p:cNvPr>
            <p:cNvSpPr txBox="1"/>
            <p:nvPr/>
          </p:nvSpPr>
          <p:spPr>
            <a:xfrm>
              <a:off x="2318135" y="4991659"/>
              <a:ext cx="2303615" cy="1061829"/>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Arial" charset="0"/>
                <a:buChar char="•"/>
                <a:tabLst/>
                <a:defRPr/>
              </a:pPr>
              <a:r>
                <a:rPr kumimoji="0" lang="en-US" sz="1400" b="1" i="0" u="none" strike="noStrike" kern="1200" cap="none" spc="0" normalizeH="0" baseline="0" noProof="0" dirty="0">
                  <a:ln>
                    <a:noFill/>
                  </a:ln>
                  <a:solidFill>
                    <a:srgbClr val="00B050"/>
                  </a:solidFill>
                  <a:effectLst/>
                  <a:uLnTx/>
                  <a:uFillTx/>
                  <a:latin typeface="Arial" charset="0"/>
                  <a:ea typeface="Arial" charset="0"/>
                  <a:cs typeface="Arial" charset="0"/>
                </a:rPr>
                <a:t>P-site tRNA ASL </a:t>
              </a:r>
            </a:p>
            <a:p>
              <a:pPr marL="285750" marR="0" lvl="0" indent="-285750" algn="l" defTabSz="457200" rtl="0" eaLnBrk="1" fontAlgn="auto" latinLnBrk="0" hangingPunct="1">
                <a:lnSpc>
                  <a:spcPct val="150000"/>
                </a:lnSpc>
                <a:spcBef>
                  <a:spcPts val="0"/>
                </a:spcBef>
                <a:spcAft>
                  <a:spcPts val="0"/>
                </a:spcAft>
                <a:buClrTx/>
                <a:buSzTx/>
                <a:buFont typeface="Arial" charset="0"/>
                <a:buChar char="•"/>
                <a:tabLst/>
                <a:defRPr/>
              </a:pPr>
              <a:r>
                <a:rPr kumimoji="0" lang="en-US" sz="1400" b="1" i="0" u="none" strike="noStrike" kern="1200" cap="none" spc="0" normalizeH="0" baseline="0" noProof="0" dirty="0">
                  <a:ln>
                    <a:noFill/>
                  </a:ln>
                  <a:solidFill>
                    <a:srgbClr val="C00000"/>
                  </a:solidFill>
                  <a:effectLst/>
                  <a:uLnTx/>
                  <a:uFillTx/>
                  <a:latin typeface="Arial" charset="0"/>
                  <a:ea typeface="Arial" charset="0"/>
                  <a:cs typeface="Arial" charset="0"/>
                </a:rPr>
                <a:t>mRNA (P-site codon)</a:t>
              </a:r>
            </a:p>
            <a:p>
              <a:pPr marL="285750" marR="0" lvl="0" indent="-285750" algn="l" defTabSz="457200" rtl="0" eaLnBrk="1" fontAlgn="auto" latinLnBrk="0" hangingPunct="1">
                <a:lnSpc>
                  <a:spcPct val="150000"/>
                </a:lnSpc>
                <a:spcBef>
                  <a:spcPts val="0"/>
                </a:spcBef>
                <a:spcAft>
                  <a:spcPts val="0"/>
                </a:spcAft>
                <a:buClrTx/>
                <a:buSzTx/>
                <a:buFont typeface="Arial" charset="0"/>
                <a:buChar char="•"/>
                <a:tabLst/>
                <a:defRPr/>
              </a:pPr>
              <a:r>
                <a:rPr kumimoji="0" lang="en-US" sz="1400" b="1" i="0" u="none" strike="noStrike" kern="1200" cap="none" spc="0" normalizeH="0" baseline="0" noProof="0" dirty="0">
                  <a:ln>
                    <a:noFill/>
                  </a:ln>
                  <a:solidFill>
                    <a:srgbClr val="0070C0"/>
                  </a:solidFill>
                  <a:effectLst/>
                  <a:uLnTx/>
                  <a:uFillTx/>
                  <a:latin typeface="Arial" charset="0"/>
                  <a:ea typeface="Arial" charset="0"/>
                  <a:cs typeface="Arial" charset="0"/>
                </a:rPr>
                <a:t>bS21</a:t>
              </a:r>
            </a:p>
          </p:txBody>
        </p:sp>
        <p:sp>
          <p:nvSpPr>
            <p:cNvPr id="13" name="TextBox 12">
              <a:extLst>
                <a:ext uri="{FF2B5EF4-FFF2-40B4-BE49-F238E27FC236}">
                  <a16:creationId xmlns:a16="http://schemas.microsoft.com/office/drawing/2014/main" id="{9A1A4E6B-AE7D-0FB1-7E86-EF3E0C41E5CA}"/>
                </a:ext>
              </a:extLst>
            </p:cNvPr>
            <p:cNvSpPr txBox="1"/>
            <p:nvPr/>
          </p:nvSpPr>
          <p:spPr>
            <a:xfrm>
              <a:off x="3058473" y="2324492"/>
              <a:ext cx="138025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Arial" charset="0"/>
                  <a:cs typeface="Arial" charset="0"/>
                </a:rPr>
                <a:t>mRNA channel</a:t>
              </a:r>
            </a:p>
          </p:txBody>
        </p:sp>
        <p:cxnSp>
          <p:nvCxnSpPr>
            <p:cNvPr id="14" name="Straight Connector 13">
              <a:extLst>
                <a:ext uri="{FF2B5EF4-FFF2-40B4-BE49-F238E27FC236}">
                  <a16:creationId xmlns:a16="http://schemas.microsoft.com/office/drawing/2014/main" id="{0A5B3F0D-2864-0413-DEA3-6DA071283EDF}"/>
                </a:ext>
              </a:extLst>
            </p:cNvPr>
            <p:cNvCxnSpPr/>
            <p:nvPr/>
          </p:nvCxnSpPr>
          <p:spPr>
            <a:xfrm flipH="1">
              <a:off x="2558865" y="2632269"/>
              <a:ext cx="684348" cy="546207"/>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7DF3810-0F63-311D-A922-AE4DE65276A8}"/>
                </a:ext>
              </a:extLst>
            </p:cNvPr>
            <p:cNvSpPr txBox="1"/>
            <p:nvPr/>
          </p:nvSpPr>
          <p:spPr>
            <a:xfrm>
              <a:off x="2687118" y="6080346"/>
              <a:ext cx="19346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Dr. Steven Gregory</a:t>
              </a:r>
            </a:p>
          </p:txBody>
        </p:sp>
      </p:grpSp>
    </p:spTree>
    <p:extLst>
      <p:ext uri="{BB962C8B-B14F-4D97-AF65-F5344CB8AC3E}">
        <p14:creationId xmlns:p14="http://schemas.microsoft.com/office/powerpoint/2010/main" val="134984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with low confidence">
            <a:extLst>
              <a:ext uri="{FF2B5EF4-FFF2-40B4-BE49-F238E27FC236}">
                <a16:creationId xmlns:a16="http://schemas.microsoft.com/office/drawing/2014/main" id="{1ED7E0C8-C44E-B9AF-FAEF-E7238858E665}"/>
              </a:ext>
            </a:extLst>
          </p:cNvPr>
          <p:cNvPicPr>
            <a:picLocks noChangeAspect="1"/>
          </p:cNvPicPr>
          <p:nvPr/>
        </p:nvPicPr>
        <p:blipFill rotWithShape="1">
          <a:blip r:embed="rId3"/>
          <a:srcRect l="48303" t="69638" r="36444"/>
          <a:stretch/>
        </p:blipFill>
        <p:spPr>
          <a:xfrm>
            <a:off x="8684364" y="3947822"/>
            <a:ext cx="1605046" cy="1618432"/>
          </a:xfrm>
          <a:prstGeom prst="rect">
            <a:avLst/>
          </a:prstGeom>
        </p:spPr>
      </p:pic>
      <p:sp>
        <p:nvSpPr>
          <p:cNvPr id="2" name="Title 1">
            <a:extLst>
              <a:ext uri="{FF2B5EF4-FFF2-40B4-BE49-F238E27FC236}">
                <a16:creationId xmlns:a16="http://schemas.microsoft.com/office/drawing/2014/main" id="{F2FE53BA-B60B-432B-A28F-475D4AD38747}"/>
              </a:ext>
            </a:extLst>
          </p:cNvPr>
          <p:cNvSpPr>
            <a:spLocks noGrp="1"/>
          </p:cNvSpPr>
          <p:nvPr>
            <p:ph type="title"/>
          </p:nvPr>
        </p:nvSpPr>
        <p:spPr/>
        <p:txBody>
          <a:bodyPr>
            <a:normAutofit/>
          </a:bodyPr>
          <a:lstStyle/>
          <a:p>
            <a:r>
              <a:rPr lang="en-US" sz="4400" dirty="0"/>
              <a:t>Multiple bS21 homologs means heterogeneous ribosomes</a:t>
            </a:r>
            <a:endParaRPr lang="en-US" i="1" dirty="0"/>
          </a:p>
        </p:txBody>
      </p:sp>
      <p:grpSp>
        <p:nvGrpSpPr>
          <p:cNvPr id="37" name="Group 36">
            <a:extLst>
              <a:ext uri="{FF2B5EF4-FFF2-40B4-BE49-F238E27FC236}">
                <a16:creationId xmlns:a16="http://schemas.microsoft.com/office/drawing/2014/main" id="{8D23FF7F-6A19-BF54-5DAF-001957354431}"/>
              </a:ext>
            </a:extLst>
          </p:cNvPr>
          <p:cNvGrpSpPr/>
          <p:nvPr/>
        </p:nvGrpSpPr>
        <p:grpSpPr>
          <a:xfrm>
            <a:off x="1237866" y="1713087"/>
            <a:ext cx="2936568" cy="592491"/>
            <a:chOff x="1237866" y="1897151"/>
            <a:chExt cx="2936568" cy="592491"/>
          </a:xfrm>
        </p:grpSpPr>
        <p:grpSp>
          <p:nvGrpSpPr>
            <p:cNvPr id="20" name="Group 19">
              <a:extLst>
                <a:ext uri="{FF2B5EF4-FFF2-40B4-BE49-F238E27FC236}">
                  <a16:creationId xmlns:a16="http://schemas.microsoft.com/office/drawing/2014/main" id="{2E048DBC-AACB-408C-8C50-DDE4C175BC67}"/>
                </a:ext>
              </a:extLst>
            </p:cNvPr>
            <p:cNvGrpSpPr/>
            <p:nvPr/>
          </p:nvGrpSpPr>
          <p:grpSpPr>
            <a:xfrm>
              <a:off x="1237866" y="2071052"/>
              <a:ext cx="2936568" cy="409498"/>
              <a:chOff x="88488" y="5508064"/>
              <a:chExt cx="2433484" cy="302800"/>
            </a:xfrm>
          </p:grpSpPr>
          <p:sp>
            <p:nvSpPr>
              <p:cNvPr id="21" name="Rectangle 20">
                <a:extLst>
                  <a:ext uri="{FF2B5EF4-FFF2-40B4-BE49-F238E27FC236}">
                    <a16:creationId xmlns:a16="http://schemas.microsoft.com/office/drawing/2014/main" id="{7B2E7CE3-F39D-4A4B-ACA3-EB10B9F81FF5}"/>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3" name="Rectangle 22">
                <a:extLst>
                  <a:ext uri="{FF2B5EF4-FFF2-40B4-BE49-F238E27FC236}">
                    <a16:creationId xmlns:a16="http://schemas.microsoft.com/office/drawing/2014/main" id="{7D856861-AF5D-4CD7-A60D-617A009C7AD6}"/>
                  </a:ext>
                </a:extLst>
              </p:cNvPr>
              <p:cNvSpPr/>
              <p:nvPr/>
            </p:nvSpPr>
            <p:spPr>
              <a:xfrm>
                <a:off x="1597742" y="5574890"/>
                <a:ext cx="835395" cy="235974"/>
              </a:xfrm>
              <a:prstGeom prst="rect">
                <a:avLst/>
              </a:prstGeom>
              <a:solidFill>
                <a:srgbClr val="BBE1C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4" name="TextBox 23">
                <a:extLst>
                  <a:ext uri="{FF2B5EF4-FFF2-40B4-BE49-F238E27FC236}">
                    <a16:creationId xmlns:a16="http://schemas.microsoft.com/office/drawing/2014/main" id="{E2F19A2F-905C-4516-8C8C-A111EFB6A789}"/>
                  </a:ext>
                </a:extLst>
              </p:cNvPr>
              <p:cNvSpPr txBox="1"/>
              <p:nvPr/>
            </p:nvSpPr>
            <p:spPr>
              <a:xfrm>
                <a:off x="1663398" y="5519341"/>
                <a:ext cx="718056" cy="291512"/>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rpsU1</a:t>
                </a:r>
              </a:p>
            </p:txBody>
          </p:sp>
          <p:sp>
            <p:nvSpPr>
              <p:cNvPr id="25" name="TextBox 24">
                <a:extLst>
                  <a:ext uri="{FF2B5EF4-FFF2-40B4-BE49-F238E27FC236}">
                    <a16:creationId xmlns:a16="http://schemas.microsoft.com/office/drawing/2014/main" id="{064A10EE-B828-4FFB-A0D3-BCF1874F8F26}"/>
                  </a:ext>
                </a:extLst>
              </p:cNvPr>
              <p:cNvSpPr txBox="1"/>
              <p:nvPr/>
            </p:nvSpPr>
            <p:spPr>
              <a:xfrm>
                <a:off x="552432" y="5508064"/>
                <a:ext cx="698117" cy="291512"/>
              </a:xfrm>
              <a:prstGeom prst="rect">
                <a:avLst/>
              </a:prstGeom>
              <a:noFill/>
            </p:spPr>
            <p:txBody>
              <a:bodyPr wrap="none" rtlCol="0">
                <a:spAutoFit/>
              </a:bodyPr>
              <a:lstStyle/>
              <a:p>
                <a:r>
                  <a:rPr lang="en-US" sz="2200" i="1" dirty="0" err="1">
                    <a:latin typeface="Century Gothic" charset="0"/>
                    <a:ea typeface="Century Gothic" charset="0"/>
                    <a:cs typeface="Century Gothic" charset="0"/>
                  </a:rPr>
                  <a:t>cspC</a:t>
                </a:r>
                <a:endParaRPr lang="en-US" sz="2200" i="1" dirty="0">
                  <a:latin typeface="Century Gothic" charset="0"/>
                  <a:ea typeface="Century Gothic" charset="0"/>
                  <a:cs typeface="Century Gothic" charset="0"/>
                </a:endParaRPr>
              </a:p>
            </p:txBody>
          </p:sp>
          <p:cxnSp>
            <p:nvCxnSpPr>
              <p:cNvPr id="22" name="Straight Connector 21">
                <a:extLst>
                  <a:ext uri="{FF2B5EF4-FFF2-40B4-BE49-F238E27FC236}">
                    <a16:creationId xmlns:a16="http://schemas.microsoft.com/office/drawing/2014/main" id="{77643CB9-90A7-4CC8-A41E-313561290D5F}"/>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C8D88673-005C-44E0-9941-34265127BF1D}"/>
                </a:ext>
              </a:extLst>
            </p:cNvPr>
            <p:cNvGrpSpPr/>
            <p:nvPr/>
          </p:nvGrpSpPr>
          <p:grpSpPr>
            <a:xfrm>
              <a:off x="1307178" y="1897151"/>
              <a:ext cx="527368" cy="592491"/>
              <a:chOff x="5299447" y="2480912"/>
              <a:chExt cx="796553" cy="447345"/>
            </a:xfrm>
          </p:grpSpPr>
          <p:cxnSp>
            <p:nvCxnSpPr>
              <p:cNvPr id="9" name="Straight Connector 8">
                <a:extLst>
                  <a:ext uri="{FF2B5EF4-FFF2-40B4-BE49-F238E27FC236}">
                    <a16:creationId xmlns:a16="http://schemas.microsoft.com/office/drawing/2014/main" id="{4C5D8E56-C5A1-4CB4-AEAB-F8543993DB27}"/>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D73B5C0-4F79-4A61-B18F-0E26945E3472}"/>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36" name="Group 35">
            <a:extLst>
              <a:ext uri="{FF2B5EF4-FFF2-40B4-BE49-F238E27FC236}">
                <a16:creationId xmlns:a16="http://schemas.microsoft.com/office/drawing/2014/main" id="{4059D46F-F0AF-4C63-D764-0B0B758C96B3}"/>
              </a:ext>
            </a:extLst>
          </p:cNvPr>
          <p:cNvGrpSpPr/>
          <p:nvPr/>
        </p:nvGrpSpPr>
        <p:grpSpPr>
          <a:xfrm>
            <a:off x="1247526" y="2974011"/>
            <a:ext cx="6271992" cy="757425"/>
            <a:chOff x="1247526" y="3373925"/>
            <a:chExt cx="6271992" cy="757425"/>
          </a:xfrm>
        </p:grpSpPr>
        <p:grpSp>
          <p:nvGrpSpPr>
            <p:cNvPr id="3" name="Group 2">
              <a:extLst>
                <a:ext uri="{FF2B5EF4-FFF2-40B4-BE49-F238E27FC236}">
                  <a16:creationId xmlns:a16="http://schemas.microsoft.com/office/drawing/2014/main" id="{1B92F4DE-56FB-4C41-A4C7-C875F904ED82}"/>
                </a:ext>
              </a:extLst>
            </p:cNvPr>
            <p:cNvGrpSpPr/>
            <p:nvPr/>
          </p:nvGrpSpPr>
          <p:grpSpPr>
            <a:xfrm>
              <a:off x="1247526" y="3667618"/>
              <a:ext cx="6271992" cy="428803"/>
              <a:chOff x="375074" y="3675587"/>
              <a:chExt cx="7597803" cy="549128"/>
            </a:xfrm>
          </p:grpSpPr>
          <p:grpSp>
            <p:nvGrpSpPr>
              <p:cNvPr id="10" name="Group 9">
                <a:extLst>
                  <a:ext uri="{FF2B5EF4-FFF2-40B4-BE49-F238E27FC236}">
                    <a16:creationId xmlns:a16="http://schemas.microsoft.com/office/drawing/2014/main" id="{AECAF56C-1FF8-461B-A083-A9E4DBA1F9D0}"/>
                  </a:ext>
                </a:extLst>
              </p:cNvPr>
              <p:cNvGrpSpPr/>
              <p:nvPr/>
            </p:nvGrpSpPr>
            <p:grpSpPr>
              <a:xfrm>
                <a:off x="682215" y="3675587"/>
                <a:ext cx="6863619" cy="527506"/>
                <a:chOff x="2873471" y="5821692"/>
                <a:chExt cx="3972892" cy="280603"/>
              </a:xfrm>
            </p:grpSpPr>
            <p:sp>
              <p:nvSpPr>
                <p:cNvPr id="12" name="Rectangle 11">
                  <a:extLst>
                    <a:ext uri="{FF2B5EF4-FFF2-40B4-BE49-F238E27FC236}">
                      <a16:creationId xmlns:a16="http://schemas.microsoft.com/office/drawing/2014/main" id="{2C00F6EE-7F1E-4C55-9248-A39881C85FB4}"/>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Rectangle 13">
                  <a:extLst>
                    <a:ext uri="{FF2B5EF4-FFF2-40B4-BE49-F238E27FC236}">
                      <a16:creationId xmlns:a16="http://schemas.microsoft.com/office/drawing/2014/main" id="{535FAEE5-7563-4F02-A146-3EBF747ABDC8}"/>
                    </a:ext>
                  </a:extLst>
                </p:cNvPr>
                <p:cNvSpPr/>
                <p:nvPr/>
              </p:nvSpPr>
              <p:spPr>
                <a:xfrm>
                  <a:off x="2886174" y="5854289"/>
                  <a:ext cx="608685" cy="235974"/>
                </a:xfrm>
                <a:prstGeom prst="rect">
                  <a:avLst/>
                </a:prstGeom>
                <a:solidFill>
                  <a:srgbClr val="DA262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5" name="Rectangle 14">
                  <a:extLst>
                    <a:ext uri="{FF2B5EF4-FFF2-40B4-BE49-F238E27FC236}">
                      <a16:creationId xmlns:a16="http://schemas.microsoft.com/office/drawing/2014/main" id="{188F732B-9348-4CEA-AC35-5AB68F45D103}"/>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6" name="TextBox 15">
                  <a:extLst>
                    <a:ext uri="{FF2B5EF4-FFF2-40B4-BE49-F238E27FC236}">
                      <a16:creationId xmlns:a16="http://schemas.microsoft.com/office/drawing/2014/main" id="{A15446D8-3622-4E5E-932B-72EC3FC94227}"/>
                    </a:ext>
                  </a:extLst>
                </p:cNvPr>
                <p:cNvSpPr txBox="1"/>
                <p:nvPr/>
              </p:nvSpPr>
              <p:spPr>
                <a:xfrm>
                  <a:off x="4572301" y="5821692"/>
                  <a:ext cx="649762"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dnaG</a:t>
                  </a:r>
                  <a:endParaRPr lang="en-US" sz="2200" i="1" dirty="0">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E02D3E7D-9689-4562-8B40-67790DECDAED}"/>
                    </a:ext>
                  </a:extLst>
                </p:cNvPr>
                <p:cNvSpPr txBox="1"/>
                <p:nvPr/>
              </p:nvSpPr>
              <p:spPr>
                <a:xfrm>
                  <a:off x="5931980" y="5827655"/>
                  <a:ext cx="563296"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rpoD</a:t>
                  </a:r>
                  <a:endParaRPr lang="en-US" sz="2200" i="1" dirty="0">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698352D2-02F1-4B41-AB6B-BF6EFBDA8EFF}"/>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9" name="TextBox 18">
                  <a:extLst>
                    <a:ext uri="{FF2B5EF4-FFF2-40B4-BE49-F238E27FC236}">
                      <a16:creationId xmlns:a16="http://schemas.microsoft.com/office/drawing/2014/main" id="{97D9AC1B-7415-4C16-9C71-54E2633027CD}"/>
                    </a:ext>
                  </a:extLst>
                </p:cNvPr>
                <p:cNvSpPr txBox="1"/>
                <p:nvPr/>
              </p:nvSpPr>
              <p:spPr>
                <a:xfrm>
                  <a:off x="3609726" y="5827657"/>
                  <a:ext cx="577004"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yqeY</a:t>
                  </a:r>
                  <a:endParaRPr lang="en-US" sz="2200" i="1" dirty="0">
                    <a:latin typeface="Century Gothic" charset="0"/>
                    <a:ea typeface="Century Gothic" charset="0"/>
                    <a:cs typeface="Century Gothic" charset="0"/>
                  </a:endParaRPr>
                </a:p>
              </p:txBody>
            </p:sp>
            <p:sp>
              <p:nvSpPr>
                <p:cNvPr id="11" name="TextBox 10">
                  <a:extLst>
                    <a:ext uri="{FF2B5EF4-FFF2-40B4-BE49-F238E27FC236}">
                      <a16:creationId xmlns:a16="http://schemas.microsoft.com/office/drawing/2014/main" id="{AE96A1C4-9A3A-4524-9FFE-C7D1B7CA94B8}"/>
                    </a:ext>
                  </a:extLst>
                </p:cNvPr>
                <p:cNvSpPr txBox="1"/>
                <p:nvPr/>
              </p:nvSpPr>
              <p:spPr>
                <a:xfrm>
                  <a:off x="2873471" y="5833740"/>
                  <a:ext cx="607584" cy="268555"/>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rpsU2</a:t>
                  </a:r>
                </a:p>
              </p:txBody>
            </p:sp>
          </p:grpSp>
          <p:cxnSp>
            <p:nvCxnSpPr>
              <p:cNvPr id="28" name="Straight Connector 27">
                <a:extLst>
                  <a:ext uri="{FF2B5EF4-FFF2-40B4-BE49-F238E27FC236}">
                    <a16:creationId xmlns:a16="http://schemas.microsoft.com/office/drawing/2014/main" id="{E1B42F70-5F01-4312-AF86-B4DBBB375442}"/>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331EF46C-3D81-40FB-9150-38E3D410086B}"/>
                </a:ext>
              </a:extLst>
            </p:cNvPr>
            <p:cNvGrpSpPr/>
            <p:nvPr/>
          </p:nvGrpSpPr>
          <p:grpSpPr>
            <a:xfrm>
              <a:off x="1306351" y="3373925"/>
              <a:ext cx="527368" cy="757425"/>
              <a:chOff x="5299447" y="2480912"/>
              <a:chExt cx="796553" cy="447345"/>
            </a:xfrm>
          </p:grpSpPr>
          <p:cxnSp>
            <p:nvCxnSpPr>
              <p:cNvPr id="69" name="Straight Connector 68">
                <a:extLst>
                  <a:ext uri="{FF2B5EF4-FFF2-40B4-BE49-F238E27FC236}">
                    <a16:creationId xmlns:a16="http://schemas.microsoft.com/office/drawing/2014/main" id="{457B1360-BE97-46FE-B233-D0F8B12C155A}"/>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481F4CA-2549-4180-B27D-6A2C1CE0F32C}"/>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35" name="Group 34">
            <a:extLst>
              <a:ext uri="{FF2B5EF4-FFF2-40B4-BE49-F238E27FC236}">
                <a16:creationId xmlns:a16="http://schemas.microsoft.com/office/drawing/2014/main" id="{2F9D9036-5953-CC59-8526-F142AADF3661}"/>
              </a:ext>
            </a:extLst>
          </p:cNvPr>
          <p:cNvGrpSpPr/>
          <p:nvPr/>
        </p:nvGrpSpPr>
        <p:grpSpPr>
          <a:xfrm>
            <a:off x="1247525" y="4399869"/>
            <a:ext cx="1758050" cy="653844"/>
            <a:chOff x="1247525" y="5117244"/>
            <a:chExt cx="1758050" cy="653844"/>
          </a:xfrm>
        </p:grpSpPr>
        <p:grpSp>
          <p:nvGrpSpPr>
            <p:cNvPr id="4" name="Group 3">
              <a:extLst>
                <a:ext uri="{FF2B5EF4-FFF2-40B4-BE49-F238E27FC236}">
                  <a16:creationId xmlns:a16="http://schemas.microsoft.com/office/drawing/2014/main" id="{2A1F6859-2CA6-4D08-9BA8-65289EB3ECC2}"/>
                </a:ext>
              </a:extLst>
            </p:cNvPr>
            <p:cNvGrpSpPr/>
            <p:nvPr/>
          </p:nvGrpSpPr>
          <p:grpSpPr>
            <a:xfrm>
              <a:off x="1247525" y="5336103"/>
              <a:ext cx="1758050" cy="414612"/>
              <a:chOff x="7425086" y="5569807"/>
              <a:chExt cx="1084733" cy="241057"/>
            </a:xfrm>
          </p:grpSpPr>
          <p:sp>
            <p:nvSpPr>
              <p:cNvPr id="6" name="Rectangle 5">
                <a:extLst>
                  <a:ext uri="{FF2B5EF4-FFF2-40B4-BE49-F238E27FC236}">
                    <a16:creationId xmlns:a16="http://schemas.microsoft.com/office/drawing/2014/main" id="{7EA30759-068C-472C-A603-61E96E0C0612}"/>
                  </a:ext>
                </a:extLst>
              </p:cNvPr>
              <p:cNvSpPr/>
              <p:nvPr/>
            </p:nvSpPr>
            <p:spPr>
              <a:xfrm>
                <a:off x="7622191" y="5604953"/>
                <a:ext cx="585017" cy="205909"/>
              </a:xfrm>
              <a:prstGeom prst="rect">
                <a:avLst/>
              </a:prstGeom>
              <a:solidFill>
                <a:srgbClr val="35989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7" name="TextBox 6">
                <a:extLst>
                  <a:ext uri="{FF2B5EF4-FFF2-40B4-BE49-F238E27FC236}">
                    <a16:creationId xmlns:a16="http://schemas.microsoft.com/office/drawing/2014/main" id="{E1C12214-8D38-4EC7-80B6-EA689D27FD6A}"/>
                  </a:ext>
                </a:extLst>
              </p:cNvPr>
              <p:cNvSpPr txBox="1"/>
              <p:nvPr/>
            </p:nvSpPr>
            <p:spPr>
              <a:xfrm>
                <a:off x="7646030" y="5569807"/>
                <a:ext cx="534640" cy="229208"/>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rpsU3</a:t>
                </a:r>
              </a:p>
            </p:txBody>
          </p:sp>
          <p:cxnSp>
            <p:nvCxnSpPr>
              <p:cNvPr id="5" name="Straight Connector 4">
                <a:extLst>
                  <a:ext uri="{FF2B5EF4-FFF2-40B4-BE49-F238E27FC236}">
                    <a16:creationId xmlns:a16="http://schemas.microsoft.com/office/drawing/2014/main" id="{08CF31FC-A688-4259-9D46-AC4A242F097D}"/>
                  </a:ext>
                </a:extLst>
              </p:cNvPr>
              <p:cNvCxnSpPr>
                <a:cxnSpLocks/>
              </p:cNvCxnSpPr>
              <p:nvPr/>
            </p:nvCxnSpPr>
            <p:spPr>
              <a:xfrm>
                <a:off x="7425086" y="5810863"/>
                <a:ext cx="1084733" cy="1"/>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CF0DE6A2-D168-447C-AC32-4D5E1C47F0A1}"/>
                </a:ext>
              </a:extLst>
            </p:cNvPr>
            <p:cNvGrpSpPr/>
            <p:nvPr/>
          </p:nvGrpSpPr>
          <p:grpSpPr>
            <a:xfrm>
              <a:off x="1306111" y="5117244"/>
              <a:ext cx="527368" cy="653844"/>
              <a:chOff x="5299447" y="2480912"/>
              <a:chExt cx="796553" cy="447345"/>
            </a:xfrm>
          </p:grpSpPr>
          <p:cxnSp>
            <p:nvCxnSpPr>
              <p:cNvPr id="72" name="Straight Connector 71">
                <a:extLst>
                  <a:ext uri="{FF2B5EF4-FFF2-40B4-BE49-F238E27FC236}">
                    <a16:creationId xmlns:a16="http://schemas.microsoft.com/office/drawing/2014/main" id="{97B89B47-EC89-43C2-9CD7-D6E0F3389683}"/>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8602E2B-D57E-4A82-BCAF-935AD7D71DB0}"/>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26" name="TextBox 25">
            <a:extLst>
              <a:ext uri="{FF2B5EF4-FFF2-40B4-BE49-F238E27FC236}">
                <a16:creationId xmlns:a16="http://schemas.microsoft.com/office/drawing/2014/main" id="{C8380E27-AEE7-3464-FEBE-A0C2C4A97FB9}"/>
              </a:ext>
            </a:extLst>
          </p:cNvPr>
          <p:cNvSpPr txBox="1"/>
          <p:nvPr/>
        </p:nvSpPr>
        <p:spPr>
          <a:xfrm>
            <a:off x="10528335" y="1789499"/>
            <a:ext cx="1027845" cy="400110"/>
          </a:xfrm>
          <a:prstGeom prst="rect">
            <a:avLst/>
          </a:prstGeom>
          <a:noFill/>
        </p:spPr>
        <p:txBody>
          <a:bodyPr wrap="none" rtlCol="0">
            <a:spAutoFit/>
          </a:bodyPr>
          <a:lstStyle/>
          <a:p>
            <a:r>
              <a:rPr lang="en-US" sz="2000" b="1" dirty="0">
                <a:latin typeface="Century Gothic" panose="020B0502020202020204" pitchFamily="34" charset="0"/>
              </a:rPr>
              <a:t>bS21-1</a:t>
            </a:r>
          </a:p>
        </p:txBody>
      </p:sp>
      <p:sp>
        <p:nvSpPr>
          <p:cNvPr id="30" name="TextBox 29">
            <a:extLst>
              <a:ext uri="{FF2B5EF4-FFF2-40B4-BE49-F238E27FC236}">
                <a16:creationId xmlns:a16="http://schemas.microsoft.com/office/drawing/2014/main" id="{A940861E-C0A7-AA4F-1476-EE2C7EB1FB79}"/>
              </a:ext>
            </a:extLst>
          </p:cNvPr>
          <p:cNvSpPr txBox="1"/>
          <p:nvPr/>
        </p:nvSpPr>
        <p:spPr>
          <a:xfrm>
            <a:off x="10528335" y="3136796"/>
            <a:ext cx="1027845" cy="400110"/>
          </a:xfrm>
          <a:prstGeom prst="rect">
            <a:avLst/>
          </a:prstGeom>
          <a:noFill/>
        </p:spPr>
        <p:txBody>
          <a:bodyPr wrap="none" rtlCol="0">
            <a:spAutoFit/>
          </a:bodyPr>
          <a:lstStyle/>
          <a:p>
            <a:r>
              <a:rPr lang="en-US" sz="2000" b="1" dirty="0">
                <a:latin typeface="Century Gothic" panose="020B0502020202020204" pitchFamily="34" charset="0"/>
              </a:rPr>
              <a:t>bS21-2</a:t>
            </a:r>
          </a:p>
        </p:txBody>
      </p:sp>
      <p:sp>
        <p:nvSpPr>
          <p:cNvPr id="31" name="TextBox 30">
            <a:extLst>
              <a:ext uri="{FF2B5EF4-FFF2-40B4-BE49-F238E27FC236}">
                <a16:creationId xmlns:a16="http://schemas.microsoft.com/office/drawing/2014/main" id="{7231317F-9F9C-3FE0-75CB-96C2A74BAB08}"/>
              </a:ext>
            </a:extLst>
          </p:cNvPr>
          <p:cNvSpPr txBox="1"/>
          <p:nvPr/>
        </p:nvSpPr>
        <p:spPr>
          <a:xfrm>
            <a:off x="10003351" y="1317654"/>
            <a:ext cx="2077813" cy="400110"/>
          </a:xfrm>
          <a:prstGeom prst="rect">
            <a:avLst/>
          </a:prstGeom>
          <a:noFill/>
        </p:spPr>
        <p:txBody>
          <a:bodyPr wrap="none" rtlCol="0">
            <a:spAutoFit/>
          </a:bodyPr>
          <a:lstStyle/>
          <a:p>
            <a:r>
              <a:rPr lang="en-US" sz="2000" b="1" dirty="0">
                <a:latin typeface="Century Gothic" panose="020B0502020202020204" pitchFamily="34" charset="0"/>
              </a:rPr>
              <a:t>70S containing:</a:t>
            </a:r>
          </a:p>
        </p:txBody>
      </p:sp>
      <p:sp>
        <p:nvSpPr>
          <p:cNvPr id="34" name="TextBox 33">
            <a:extLst>
              <a:ext uri="{FF2B5EF4-FFF2-40B4-BE49-F238E27FC236}">
                <a16:creationId xmlns:a16="http://schemas.microsoft.com/office/drawing/2014/main" id="{B6AADFA8-3F7C-C047-1F81-CA93F7AC1ACF}"/>
              </a:ext>
            </a:extLst>
          </p:cNvPr>
          <p:cNvSpPr txBox="1"/>
          <p:nvPr/>
        </p:nvSpPr>
        <p:spPr>
          <a:xfrm>
            <a:off x="10528335" y="4484093"/>
            <a:ext cx="1027845" cy="400110"/>
          </a:xfrm>
          <a:prstGeom prst="rect">
            <a:avLst/>
          </a:prstGeom>
          <a:noFill/>
        </p:spPr>
        <p:txBody>
          <a:bodyPr wrap="none" rtlCol="0">
            <a:spAutoFit/>
          </a:bodyPr>
          <a:lstStyle/>
          <a:p>
            <a:r>
              <a:rPr lang="en-US" sz="2000" b="1" dirty="0">
                <a:latin typeface="Century Gothic" panose="020B0502020202020204" pitchFamily="34" charset="0"/>
              </a:rPr>
              <a:t>bS21-3</a:t>
            </a:r>
          </a:p>
        </p:txBody>
      </p:sp>
      <p:sp>
        <p:nvSpPr>
          <p:cNvPr id="8" name="TextBox 7">
            <a:extLst>
              <a:ext uri="{FF2B5EF4-FFF2-40B4-BE49-F238E27FC236}">
                <a16:creationId xmlns:a16="http://schemas.microsoft.com/office/drawing/2014/main" id="{137BD16E-65A1-023B-1501-B9DA3495AD5A}"/>
              </a:ext>
            </a:extLst>
          </p:cNvPr>
          <p:cNvSpPr txBox="1"/>
          <p:nvPr/>
        </p:nvSpPr>
        <p:spPr>
          <a:xfrm>
            <a:off x="9702265" y="5304325"/>
            <a:ext cx="2679984" cy="307777"/>
          </a:xfrm>
          <a:prstGeom prst="rect">
            <a:avLst/>
          </a:prstGeom>
          <a:noFill/>
        </p:spPr>
        <p:txBody>
          <a:bodyPr wrap="square" rtlCol="0">
            <a:spAutoFit/>
          </a:bodyPr>
          <a:lstStyle/>
          <a:p>
            <a:r>
              <a:rPr lang="en-US" sz="1400" dirty="0" err="1"/>
              <a:t>Trautmann</a:t>
            </a:r>
            <a:r>
              <a:rPr lang="en-US" sz="1400" dirty="0"/>
              <a:t> and Ramsey, 2022</a:t>
            </a:r>
          </a:p>
        </p:txBody>
      </p:sp>
      <p:sp>
        <p:nvSpPr>
          <p:cNvPr id="33" name="TextBox 32">
            <a:extLst>
              <a:ext uri="{FF2B5EF4-FFF2-40B4-BE49-F238E27FC236}">
                <a16:creationId xmlns:a16="http://schemas.microsoft.com/office/drawing/2014/main" id="{62CA317E-69C6-4D27-934C-BB66C29CAEAC}"/>
              </a:ext>
            </a:extLst>
          </p:cNvPr>
          <p:cNvSpPr txBox="1"/>
          <p:nvPr/>
        </p:nvSpPr>
        <p:spPr>
          <a:xfrm>
            <a:off x="2551078" y="5712805"/>
            <a:ext cx="6250429" cy="461665"/>
          </a:xfrm>
          <a:prstGeom prst="rect">
            <a:avLst/>
          </a:prstGeom>
          <a:noFill/>
        </p:spPr>
        <p:txBody>
          <a:bodyPr wrap="none" rtlCol="0">
            <a:spAutoFit/>
          </a:bodyPr>
          <a:lstStyle/>
          <a:p>
            <a:pPr algn="ctr"/>
            <a:r>
              <a:rPr lang="en-US" sz="2400" b="1" dirty="0">
                <a:latin typeface="Century Gothic" panose="020B0502020202020204" pitchFamily="34" charset="0"/>
              </a:rPr>
              <a:t>How is ribosome composition regulated?</a:t>
            </a:r>
          </a:p>
        </p:txBody>
      </p:sp>
      <p:pic>
        <p:nvPicPr>
          <p:cNvPr id="38" name="Picture 37" descr="A screenshot of a video game&#10;&#10;Description automatically generated with low confidence">
            <a:extLst>
              <a:ext uri="{FF2B5EF4-FFF2-40B4-BE49-F238E27FC236}">
                <a16:creationId xmlns:a16="http://schemas.microsoft.com/office/drawing/2014/main" id="{841E4758-7357-49C5-03BF-67E57293C1D9}"/>
              </a:ext>
            </a:extLst>
          </p:cNvPr>
          <p:cNvPicPr>
            <a:picLocks noChangeAspect="1"/>
          </p:cNvPicPr>
          <p:nvPr/>
        </p:nvPicPr>
        <p:blipFill rotWithShape="1">
          <a:blip r:embed="rId3"/>
          <a:srcRect l="48303" t="39798" r="36444" b="33221"/>
          <a:stretch/>
        </p:blipFill>
        <p:spPr>
          <a:xfrm>
            <a:off x="8684364" y="2633918"/>
            <a:ext cx="1605046" cy="1438149"/>
          </a:xfrm>
          <a:prstGeom prst="rect">
            <a:avLst/>
          </a:prstGeom>
        </p:spPr>
      </p:pic>
      <p:pic>
        <p:nvPicPr>
          <p:cNvPr id="39" name="Picture 38" descr="A screenshot of a video game&#10;&#10;Description automatically generated with low confidence">
            <a:extLst>
              <a:ext uri="{FF2B5EF4-FFF2-40B4-BE49-F238E27FC236}">
                <a16:creationId xmlns:a16="http://schemas.microsoft.com/office/drawing/2014/main" id="{6B441FDA-1EB9-ABB9-DF3D-63D0768A2428}"/>
              </a:ext>
            </a:extLst>
          </p:cNvPr>
          <p:cNvPicPr>
            <a:picLocks noChangeAspect="1"/>
          </p:cNvPicPr>
          <p:nvPr/>
        </p:nvPicPr>
        <p:blipFill rotWithShape="1">
          <a:blip r:embed="rId3"/>
          <a:srcRect l="48303" t="10651" r="36444" b="63061"/>
          <a:stretch/>
        </p:blipFill>
        <p:spPr>
          <a:xfrm>
            <a:off x="8684364" y="1356929"/>
            <a:ext cx="1605046" cy="1401234"/>
          </a:xfrm>
          <a:prstGeom prst="rect">
            <a:avLst/>
          </a:prstGeom>
        </p:spPr>
      </p:pic>
    </p:spTree>
    <p:extLst>
      <p:ext uri="{BB962C8B-B14F-4D97-AF65-F5344CB8AC3E}">
        <p14:creationId xmlns:p14="http://schemas.microsoft.com/office/powerpoint/2010/main" val="24721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txBox="1">
            <a:spLocks noGrp="1"/>
          </p:cNvSpPr>
          <p:nvPr>
            <p:ph type="title"/>
          </p:nvPr>
        </p:nvSpPr>
        <p:spPr>
          <a:xfrm>
            <a:off x="371061" y="672966"/>
            <a:ext cx="11430000" cy="53333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Helvetica Neue"/>
              <a:buNone/>
            </a:pPr>
            <a:r>
              <a:rPr lang="en-US"/>
              <a:t>Some r-proteins Autoregulate</a:t>
            </a:r>
            <a:endParaRPr lang="en-US" dirty="0"/>
          </a:p>
        </p:txBody>
      </p:sp>
      <p:sp>
        <p:nvSpPr>
          <p:cNvPr id="286" name="Google Shape;286;p18"/>
          <p:cNvSpPr txBox="1"/>
          <p:nvPr/>
        </p:nvSpPr>
        <p:spPr>
          <a:xfrm>
            <a:off x="6939143" y="1319513"/>
            <a:ext cx="4769508" cy="227397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2000"/>
              <a:buFont typeface="Arial"/>
              <a:buNone/>
            </a:pPr>
            <a:r>
              <a:rPr lang="en-US" sz="2000" b="0" i="0" u="sng" strike="noStrike" cap="none" dirty="0">
                <a:solidFill>
                  <a:schemeClr val="dk1"/>
                </a:solidFill>
                <a:latin typeface="Helvetica Neue"/>
                <a:ea typeface="Helvetica Neue"/>
                <a:cs typeface="Helvetica Neue"/>
                <a:sym typeface="Helvetica Neue"/>
              </a:rPr>
              <a:t>Attenuation</a:t>
            </a:r>
            <a:endParaRPr lang="en-US"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dirty="0">
                <a:solidFill>
                  <a:schemeClr val="dk1"/>
                </a:solidFill>
                <a:latin typeface="Helvetica Neue"/>
                <a:ea typeface="Helvetica Neue"/>
                <a:cs typeface="Helvetica Neue"/>
                <a:sym typeface="Helvetica Neue"/>
              </a:rPr>
              <a:t>r</a:t>
            </a:r>
            <a:r>
              <a:rPr lang="en-US" sz="2000" b="0" i="0" u="none" strike="noStrike" cap="none" dirty="0">
                <a:solidFill>
                  <a:schemeClr val="dk1"/>
                </a:solidFill>
                <a:latin typeface="Helvetica Neue"/>
                <a:ea typeface="Helvetica Neue"/>
                <a:cs typeface="Helvetica Neue"/>
                <a:sym typeface="Helvetica Neue"/>
              </a:rPr>
              <a:t>-protein interacts with secondary structures as </a:t>
            </a:r>
            <a:r>
              <a:rPr lang="en-US" sz="2000" b="0" i="0" u="sng" strike="noStrike" cap="none" dirty="0">
                <a:solidFill>
                  <a:schemeClr val="dk1"/>
                </a:solidFill>
                <a:latin typeface="Helvetica Neue"/>
                <a:ea typeface="Helvetica Neue"/>
                <a:cs typeface="Helvetica Neue"/>
                <a:sym typeface="Helvetica Neue"/>
              </a:rPr>
              <a:t>transcription</a:t>
            </a:r>
            <a:r>
              <a:rPr lang="en-US" sz="2000" b="0" i="0" u="none" strike="noStrike" cap="none" dirty="0">
                <a:solidFill>
                  <a:schemeClr val="dk1"/>
                </a:solidFill>
                <a:latin typeface="Helvetica Neue"/>
                <a:ea typeface="Helvetica Neue"/>
                <a:cs typeface="Helvetica Neue"/>
                <a:sym typeface="Helvetica Neue"/>
              </a:rPr>
              <a:t> </a:t>
            </a:r>
            <a:r>
              <a:rPr lang="en-US" sz="2000" dirty="0">
                <a:solidFill>
                  <a:schemeClr val="dk1"/>
                </a:solidFill>
                <a:latin typeface="Helvetica Neue"/>
                <a:ea typeface="Helvetica Neue"/>
                <a:cs typeface="Helvetica Neue"/>
                <a:sym typeface="Helvetica Neue"/>
              </a:rPr>
              <a:t>occurs</a:t>
            </a:r>
            <a:endParaRPr lang="en-US"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dirty="0">
                <a:solidFill>
                  <a:schemeClr val="dk1"/>
                </a:solidFill>
                <a:latin typeface="Helvetica Neue"/>
                <a:ea typeface="Helvetica Neue"/>
                <a:cs typeface="Helvetica Neue"/>
                <a:sym typeface="Helvetica Neue"/>
              </a:rPr>
              <a:t>Stalls the RNA polymerase </a:t>
            </a:r>
            <a:endParaRPr lang="en-US" sz="1400" b="0" i="0" u="none" strike="noStrike" cap="none" dirty="0">
              <a:solidFill>
                <a:srgbClr val="000000"/>
              </a:solidFill>
              <a:latin typeface="Arial"/>
              <a:ea typeface="Arial"/>
              <a:cs typeface="Arial"/>
              <a:sym typeface="Arial"/>
            </a:endParaRPr>
          </a:p>
        </p:txBody>
      </p:sp>
      <p:sp>
        <p:nvSpPr>
          <p:cNvPr id="288" name="Google Shape;288;p18"/>
          <p:cNvSpPr txBox="1"/>
          <p:nvPr/>
        </p:nvSpPr>
        <p:spPr>
          <a:xfrm>
            <a:off x="844863" y="1319514"/>
            <a:ext cx="2601753"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dirty="0">
                <a:solidFill>
                  <a:schemeClr val="dk1"/>
                </a:solidFill>
                <a:latin typeface="Helvetica Neue"/>
                <a:ea typeface="Helvetica Neue"/>
                <a:cs typeface="Helvetica Neue"/>
                <a:sym typeface="Helvetica Neue"/>
              </a:rPr>
              <a:t>With excess r-protein</a:t>
            </a:r>
            <a:endParaRPr lang="en-US" sz="1400" b="0" i="0" u="none" strike="noStrike" cap="none" dirty="0">
              <a:solidFill>
                <a:srgbClr val="000000"/>
              </a:solidFill>
              <a:latin typeface="Arial"/>
              <a:ea typeface="Arial"/>
              <a:cs typeface="Arial"/>
              <a:sym typeface="Arial"/>
            </a:endParaRPr>
          </a:p>
        </p:txBody>
      </p:sp>
      <p:sp>
        <p:nvSpPr>
          <p:cNvPr id="289" name="Google Shape;289;p18"/>
          <p:cNvSpPr txBox="1"/>
          <p:nvPr/>
        </p:nvSpPr>
        <p:spPr>
          <a:xfrm>
            <a:off x="3682589" y="1319513"/>
            <a:ext cx="27588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dirty="0">
                <a:solidFill>
                  <a:schemeClr val="dk1"/>
                </a:solidFill>
                <a:latin typeface="Helvetica Neue"/>
                <a:ea typeface="Helvetica Neue"/>
                <a:cs typeface="Helvetica Neue"/>
                <a:sym typeface="Helvetica Neue"/>
              </a:rPr>
              <a:t>Without excess r-protein</a:t>
            </a:r>
            <a:endParaRPr lang="en-US" sz="1400" b="0" i="0" u="none" strike="noStrike" cap="none" dirty="0">
              <a:solidFill>
                <a:srgbClr val="000000"/>
              </a:solidFill>
              <a:latin typeface="Arial"/>
              <a:ea typeface="Arial"/>
              <a:cs typeface="Arial"/>
              <a:sym typeface="Arial"/>
            </a:endParaRPr>
          </a:p>
        </p:txBody>
      </p:sp>
      <p:pic>
        <p:nvPicPr>
          <p:cNvPr id="292" name="Google Shape;292;p18"/>
          <p:cNvPicPr preferRelativeResize="0"/>
          <p:nvPr/>
        </p:nvPicPr>
        <p:blipFill rotWithShape="1">
          <a:blip r:embed="rId3">
            <a:alphaModFix/>
          </a:blip>
          <a:srcRect/>
          <a:stretch/>
        </p:blipFill>
        <p:spPr>
          <a:xfrm>
            <a:off x="381000" y="1626570"/>
            <a:ext cx="5596613" cy="1487553"/>
          </a:xfrm>
          <a:prstGeom prst="rect">
            <a:avLst/>
          </a:prstGeom>
          <a:noFill/>
          <a:ln>
            <a:noFill/>
          </a:ln>
        </p:spPr>
      </p:pic>
      <p:sp>
        <p:nvSpPr>
          <p:cNvPr id="2" name="Arrow: Down 1">
            <a:extLst>
              <a:ext uri="{FF2B5EF4-FFF2-40B4-BE49-F238E27FC236}">
                <a16:creationId xmlns:a16="http://schemas.microsoft.com/office/drawing/2014/main" id="{1AC3D1B4-409D-39E3-6ADE-FE048B5D6BC0}"/>
              </a:ext>
            </a:extLst>
          </p:cNvPr>
          <p:cNvSpPr/>
          <p:nvPr/>
        </p:nvSpPr>
        <p:spPr>
          <a:xfrm>
            <a:off x="1610139" y="3240157"/>
            <a:ext cx="556591" cy="116287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39BDC7F2-0128-1B2A-6935-89F80A598586}"/>
              </a:ext>
            </a:extLst>
          </p:cNvPr>
          <p:cNvSpPr/>
          <p:nvPr/>
        </p:nvSpPr>
        <p:spPr>
          <a:xfrm>
            <a:off x="4696267" y="3240157"/>
            <a:ext cx="556591" cy="116287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FAB0FF-B505-5EAD-F27B-A8FC7E9CE426}"/>
              </a:ext>
            </a:extLst>
          </p:cNvPr>
          <p:cNvSpPr txBox="1"/>
          <p:nvPr/>
        </p:nvSpPr>
        <p:spPr>
          <a:xfrm>
            <a:off x="934278" y="5903843"/>
            <a:ext cx="1818861" cy="646331"/>
          </a:xfrm>
          <a:prstGeom prst="rect">
            <a:avLst/>
          </a:prstGeom>
          <a:noFill/>
        </p:spPr>
        <p:txBody>
          <a:bodyPr wrap="square" rtlCol="0">
            <a:spAutoFit/>
          </a:bodyPr>
          <a:lstStyle/>
          <a:p>
            <a:pPr algn="ctr"/>
            <a:r>
              <a:rPr lang="en-US" dirty="0"/>
              <a:t>No translation no protein made</a:t>
            </a:r>
          </a:p>
        </p:txBody>
      </p:sp>
      <p:sp>
        <p:nvSpPr>
          <p:cNvPr id="5" name="TextBox 4">
            <a:extLst>
              <a:ext uri="{FF2B5EF4-FFF2-40B4-BE49-F238E27FC236}">
                <a16:creationId xmlns:a16="http://schemas.microsoft.com/office/drawing/2014/main" id="{3CBA08D1-534D-B564-7234-A1BA943B9DCE}"/>
              </a:ext>
            </a:extLst>
          </p:cNvPr>
          <p:cNvSpPr txBox="1"/>
          <p:nvPr/>
        </p:nvSpPr>
        <p:spPr>
          <a:xfrm>
            <a:off x="4099592" y="5903843"/>
            <a:ext cx="1924878" cy="646331"/>
          </a:xfrm>
          <a:prstGeom prst="rect">
            <a:avLst/>
          </a:prstGeom>
          <a:noFill/>
        </p:spPr>
        <p:txBody>
          <a:bodyPr wrap="square" rtlCol="0">
            <a:spAutoFit/>
          </a:bodyPr>
          <a:lstStyle/>
          <a:p>
            <a:pPr algn="ctr"/>
            <a:r>
              <a:rPr lang="en-US" dirty="0"/>
              <a:t>Yes translation yes protein made</a:t>
            </a:r>
          </a:p>
        </p:txBody>
      </p:sp>
      <p:pic>
        <p:nvPicPr>
          <p:cNvPr id="6" name="Picture 5">
            <a:extLst>
              <a:ext uri="{FF2B5EF4-FFF2-40B4-BE49-F238E27FC236}">
                <a16:creationId xmlns:a16="http://schemas.microsoft.com/office/drawing/2014/main" id="{14459A0A-3C48-570D-2605-34541711B2A9}"/>
              </a:ext>
            </a:extLst>
          </p:cNvPr>
          <p:cNvPicPr>
            <a:picLocks noChangeAspect="1"/>
          </p:cNvPicPr>
          <p:nvPr/>
        </p:nvPicPr>
        <p:blipFill rotWithShape="1">
          <a:blip r:embed="rId4"/>
          <a:srcRect l="77579" t="11727" r="8699" b="69355"/>
          <a:stretch/>
        </p:blipFill>
        <p:spPr>
          <a:xfrm>
            <a:off x="1397529" y="4475325"/>
            <a:ext cx="981809" cy="1751683"/>
          </a:xfrm>
          <a:prstGeom prst="rect">
            <a:avLst/>
          </a:prstGeom>
        </p:spPr>
      </p:pic>
      <p:pic>
        <p:nvPicPr>
          <p:cNvPr id="7" name="Picture 6">
            <a:extLst>
              <a:ext uri="{FF2B5EF4-FFF2-40B4-BE49-F238E27FC236}">
                <a16:creationId xmlns:a16="http://schemas.microsoft.com/office/drawing/2014/main" id="{8011901C-3938-376C-E136-D397EF6B5249}"/>
              </a:ext>
            </a:extLst>
          </p:cNvPr>
          <p:cNvPicPr>
            <a:picLocks noChangeAspect="1"/>
          </p:cNvPicPr>
          <p:nvPr/>
        </p:nvPicPr>
        <p:blipFill rotWithShape="1">
          <a:blip r:embed="rId4"/>
          <a:srcRect l="77579" t="11727" r="8699" b="69355"/>
          <a:stretch/>
        </p:blipFill>
        <p:spPr>
          <a:xfrm>
            <a:off x="4571127" y="4355588"/>
            <a:ext cx="981809" cy="1751683"/>
          </a:xfrm>
          <a:prstGeom prst="rect">
            <a:avLst/>
          </a:prstGeom>
        </p:spPr>
      </p:pic>
      <p:sp>
        <p:nvSpPr>
          <p:cNvPr id="8" name="&quot;Not Allowed&quot; Symbol 7">
            <a:extLst>
              <a:ext uri="{FF2B5EF4-FFF2-40B4-BE49-F238E27FC236}">
                <a16:creationId xmlns:a16="http://schemas.microsoft.com/office/drawing/2014/main" id="{3D611D37-9DD6-D88D-04BA-69A51D0044C4}"/>
              </a:ext>
            </a:extLst>
          </p:cNvPr>
          <p:cNvSpPr/>
          <p:nvPr/>
        </p:nvSpPr>
        <p:spPr>
          <a:xfrm>
            <a:off x="1292087" y="4740965"/>
            <a:ext cx="1202635" cy="1162878"/>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txBox="1">
            <a:spLocks noGrp="1"/>
          </p:cNvSpPr>
          <p:nvPr>
            <p:ph type="title"/>
          </p:nvPr>
        </p:nvSpPr>
        <p:spPr>
          <a:xfrm>
            <a:off x="371061" y="672966"/>
            <a:ext cx="11430000" cy="53333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Helvetica Neue"/>
              <a:buNone/>
            </a:pPr>
            <a:r>
              <a:rPr lang="en-US"/>
              <a:t>Some r-proteins Autoregulate</a:t>
            </a:r>
            <a:endParaRPr lang="en-US" dirty="0"/>
          </a:p>
        </p:txBody>
      </p:sp>
      <p:sp>
        <p:nvSpPr>
          <p:cNvPr id="288" name="Google Shape;288;p18"/>
          <p:cNvSpPr txBox="1"/>
          <p:nvPr/>
        </p:nvSpPr>
        <p:spPr>
          <a:xfrm>
            <a:off x="844863" y="1319514"/>
            <a:ext cx="2601753"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dirty="0">
                <a:solidFill>
                  <a:schemeClr val="dk1"/>
                </a:solidFill>
                <a:latin typeface="Helvetica Neue"/>
                <a:ea typeface="Helvetica Neue"/>
                <a:cs typeface="Helvetica Neue"/>
                <a:sym typeface="Helvetica Neue"/>
              </a:rPr>
              <a:t>With excess r-protein</a:t>
            </a:r>
            <a:endParaRPr lang="en-US" sz="1400" b="0" i="0" u="none" strike="noStrike" cap="none" dirty="0">
              <a:solidFill>
                <a:srgbClr val="000000"/>
              </a:solidFill>
              <a:latin typeface="Arial"/>
              <a:ea typeface="Arial"/>
              <a:cs typeface="Arial"/>
              <a:sym typeface="Arial"/>
            </a:endParaRPr>
          </a:p>
        </p:txBody>
      </p:sp>
      <p:sp>
        <p:nvSpPr>
          <p:cNvPr id="289" name="Google Shape;289;p18"/>
          <p:cNvSpPr txBox="1"/>
          <p:nvPr/>
        </p:nvSpPr>
        <p:spPr>
          <a:xfrm>
            <a:off x="3682589" y="1319513"/>
            <a:ext cx="2758887"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dirty="0">
                <a:solidFill>
                  <a:schemeClr val="dk1"/>
                </a:solidFill>
                <a:latin typeface="Helvetica Neue"/>
                <a:ea typeface="Helvetica Neue"/>
                <a:cs typeface="Helvetica Neue"/>
                <a:sym typeface="Helvetica Neue"/>
              </a:rPr>
              <a:t>Without excess r-protein</a:t>
            </a:r>
            <a:endParaRPr lang="en-US" sz="1400" b="0" i="0" u="none" strike="noStrike" cap="none" dirty="0">
              <a:solidFill>
                <a:srgbClr val="000000"/>
              </a:solidFill>
              <a:latin typeface="Arial"/>
              <a:ea typeface="Arial"/>
              <a:cs typeface="Arial"/>
              <a:sym typeface="Arial"/>
            </a:endParaRPr>
          </a:p>
        </p:txBody>
      </p:sp>
      <p:sp>
        <p:nvSpPr>
          <p:cNvPr id="2" name="Arrow: Down 1">
            <a:extLst>
              <a:ext uri="{FF2B5EF4-FFF2-40B4-BE49-F238E27FC236}">
                <a16:creationId xmlns:a16="http://schemas.microsoft.com/office/drawing/2014/main" id="{1AC3D1B4-409D-39E3-6ADE-FE048B5D6BC0}"/>
              </a:ext>
            </a:extLst>
          </p:cNvPr>
          <p:cNvSpPr/>
          <p:nvPr/>
        </p:nvSpPr>
        <p:spPr>
          <a:xfrm>
            <a:off x="1617052" y="3399911"/>
            <a:ext cx="556591" cy="116287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39BDC7F2-0128-1B2A-6935-89F80A598586}"/>
              </a:ext>
            </a:extLst>
          </p:cNvPr>
          <p:cNvSpPr/>
          <p:nvPr/>
        </p:nvSpPr>
        <p:spPr>
          <a:xfrm>
            <a:off x="4701264" y="3429000"/>
            <a:ext cx="556591" cy="116287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FAB0FF-B505-5EAD-F27B-A8FC7E9CE426}"/>
              </a:ext>
            </a:extLst>
          </p:cNvPr>
          <p:cNvSpPr txBox="1"/>
          <p:nvPr/>
        </p:nvSpPr>
        <p:spPr>
          <a:xfrm>
            <a:off x="934278" y="5903843"/>
            <a:ext cx="1818861" cy="646331"/>
          </a:xfrm>
          <a:prstGeom prst="rect">
            <a:avLst/>
          </a:prstGeom>
          <a:noFill/>
        </p:spPr>
        <p:txBody>
          <a:bodyPr wrap="square" rtlCol="0">
            <a:spAutoFit/>
          </a:bodyPr>
          <a:lstStyle/>
          <a:p>
            <a:pPr algn="ctr"/>
            <a:r>
              <a:rPr lang="en-US" dirty="0"/>
              <a:t>No translation no protein made</a:t>
            </a:r>
          </a:p>
        </p:txBody>
      </p:sp>
      <p:sp>
        <p:nvSpPr>
          <p:cNvPr id="5" name="TextBox 4">
            <a:extLst>
              <a:ext uri="{FF2B5EF4-FFF2-40B4-BE49-F238E27FC236}">
                <a16:creationId xmlns:a16="http://schemas.microsoft.com/office/drawing/2014/main" id="{3CBA08D1-534D-B564-7234-A1BA943B9DCE}"/>
              </a:ext>
            </a:extLst>
          </p:cNvPr>
          <p:cNvSpPr txBox="1"/>
          <p:nvPr/>
        </p:nvSpPr>
        <p:spPr>
          <a:xfrm>
            <a:off x="4099592" y="5903843"/>
            <a:ext cx="1924878" cy="646331"/>
          </a:xfrm>
          <a:prstGeom prst="rect">
            <a:avLst/>
          </a:prstGeom>
          <a:noFill/>
        </p:spPr>
        <p:txBody>
          <a:bodyPr wrap="square" rtlCol="0">
            <a:spAutoFit/>
          </a:bodyPr>
          <a:lstStyle/>
          <a:p>
            <a:pPr algn="ctr"/>
            <a:r>
              <a:rPr lang="en-US" dirty="0"/>
              <a:t>Yes translation yes protein made</a:t>
            </a:r>
          </a:p>
        </p:txBody>
      </p:sp>
      <p:pic>
        <p:nvPicPr>
          <p:cNvPr id="6" name="Picture 5">
            <a:extLst>
              <a:ext uri="{FF2B5EF4-FFF2-40B4-BE49-F238E27FC236}">
                <a16:creationId xmlns:a16="http://schemas.microsoft.com/office/drawing/2014/main" id="{14459A0A-3C48-570D-2605-34541711B2A9}"/>
              </a:ext>
            </a:extLst>
          </p:cNvPr>
          <p:cNvPicPr>
            <a:picLocks noChangeAspect="1"/>
          </p:cNvPicPr>
          <p:nvPr/>
        </p:nvPicPr>
        <p:blipFill rotWithShape="1">
          <a:blip r:embed="rId3"/>
          <a:srcRect l="77579" t="11727" r="8699" b="69355"/>
          <a:stretch/>
        </p:blipFill>
        <p:spPr>
          <a:xfrm>
            <a:off x="1397529" y="4475325"/>
            <a:ext cx="981809" cy="1751683"/>
          </a:xfrm>
          <a:prstGeom prst="rect">
            <a:avLst/>
          </a:prstGeom>
        </p:spPr>
      </p:pic>
      <p:pic>
        <p:nvPicPr>
          <p:cNvPr id="7" name="Picture 6">
            <a:extLst>
              <a:ext uri="{FF2B5EF4-FFF2-40B4-BE49-F238E27FC236}">
                <a16:creationId xmlns:a16="http://schemas.microsoft.com/office/drawing/2014/main" id="{8011901C-3938-376C-E136-D397EF6B5249}"/>
              </a:ext>
            </a:extLst>
          </p:cNvPr>
          <p:cNvPicPr>
            <a:picLocks noChangeAspect="1"/>
          </p:cNvPicPr>
          <p:nvPr/>
        </p:nvPicPr>
        <p:blipFill rotWithShape="1">
          <a:blip r:embed="rId3"/>
          <a:srcRect l="77579" t="11727" r="8699" b="69355"/>
          <a:stretch/>
        </p:blipFill>
        <p:spPr>
          <a:xfrm>
            <a:off x="4571127" y="4355588"/>
            <a:ext cx="981809" cy="1751683"/>
          </a:xfrm>
          <a:prstGeom prst="rect">
            <a:avLst/>
          </a:prstGeom>
        </p:spPr>
      </p:pic>
      <p:sp>
        <p:nvSpPr>
          <p:cNvPr id="8" name="&quot;Not Allowed&quot; Symbol 7">
            <a:extLst>
              <a:ext uri="{FF2B5EF4-FFF2-40B4-BE49-F238E27FC236}">
                <a16:creationId xmlns:a16="http://schemas.microsoft.com/office/drawing/2014/main" id="{3D611D37-9DD6-D88D-04BA-69A51D0044C4}"/>
              </a:ext>
            </a:extLst>
          </p:cNvPr>
          <p:cNvSpPr/>
          <p:nvPr/>
        </p:nvSpPr>
        <p:spPr>
          <a:xfrm>
            <a:off x="1292087" y="4740965"/>
            <a:ext cx="1202635" cy="1162878"/>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Google Shape;293;p18">
            <a:extLst>
              <a:ext uri="{FF2B5EF4-FFF2-40B4-BE49-F238E27FC236}">
                <a16:creationId xmlns:a16="http://schemas.microsoft.com/office/drawing/2014/main" id="{2B985BC9-44B7-7C50-2B3E-033706FC3891}"/>
              </a:ext>
            </a:extLst>
          </p:cNvPr>
          <p:cNvPicPr preferRelativeResize="0"/>
          <p:nvPr/>
        </p:nvPicPr>
        <p:blipFill rotWithShape="1">
          <a:blip r:embed="rId4">
            <a:alphaModFix/>
          </a:blip>
          <a:srcRect/>
          <a:stretch/>
        </p:blipFill>
        <p:spPr>
          <a:xfrm>
            <a:off x="596814" y="1660650"/>
            <a:ext cx="5430434" cy="1866351"/>
          </a:xfrm>
          <a:prstGeom prst="rect">
            <a:avLst/>
          </a:prstGeom>
          <a:noFill/>
          <a:ln>
            <a:noFill/>
          </a:ln>
        </p:spPr>
      </p:pic>
      <p:sp>
        <p:nvSpPr>
          <p:cNvPr id="10" name="Google Shape;287;p18">
            <a:extLst>
              <a:ext uri="{FF2B5EF4-FFF2-40B4-BE49-F238E27FC236}">
                <a16:creationId xmlns:a16="http://schemas.microsoft.com/office/drawing/2014/main" id="{DF460907-6438-1F90-6851-DF0096E5AF88}"/>
              </a:ext>
            </a:extLst>
          </p:cNvPr>
          <p:cNvSpPr txBox="1"/>
          <p:nvPr/>
        </p:nvSpPr>
        <p:spPr>
          <a:xfrm>
            <a:off x="7047486" y="1319513"/>
            <a:ext cx="4769508" cy="227397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2000"/>
              <a:buFont typeface="Arial"/>
              <a:buNone/>
            </a:pPr>
            <a:r>
              <a:rPr lang="en-US" sz="2000" b="0" i="0" u="sng" strike="noStrike" cap="none" dirty="0">
                <a:solidFill>
                  <a:schemeClr val="dk1"/>
                </a:solidFill>
                <a:latin typeface="Helvetica Neue"/>
                <a:ea typeface="Helvetica Neue"/>
                <a:cs typeface="Helvetica Neue"/>
                <a:sym typeface="Helvetica Neue"/>
              </a:rPr>
              <a:t>Post-Transcriptional Control</a:t>
            </a:r>
            <a:endParaRPr lang="en-US"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none" strike="noStrike" cap="none" dirty="0">
                <a:solidFill>
                  <a:schemeClr val="dk1"/>
                </a:solidFill>
                <a:latin typeface="Helvetica Neue"/>
                <a:ea typeface="Helvetica Neue"/>
                <a:cs typeface="Helvetica Neue"/>
                <a:sym typeface="Helvetica Neue"/>
              </a:rPr>
              <a:t>Regulating r-protein may recruit nucleases and degrade transcript</a:t>
            </a:r>
            <a:endParaRPr lang="en-US"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b="0" i="0" u="sng" strike="noStrike" cap="none" dirty="0">
                <a:solidFill>
                  <a:schemeClr val="dk1"/>
                </a:solidFill>
                <a:latin typeface="Helvetica Neue"/>
                <a:ea typeface="Helvetica Neue"/>
                <a:cs typeface="Helvetica Neue"/>
                <a:sym typeface="Helvetica Neue"/>
              </a:rPr>
              <a:t>Translation </a:t>
            </a:r>
            <a:r>
              <a:rPr lang="en-US" sz="2000" b="0" i="0" u="none" strike="noStrike" cap="none" dirty="0">
                <a:solidFill>
                  <a:schemeClr val="dk1"/>
                </a:solidFill>
                <a:latin typeface="Helvetica Neue"/>
                <a:ea typeface="Helvetica Neue"/>
                <a:cs typeface="Helvetica Neue"/>
                <a:sym typeface="Helvetica Neue"/>
              </a:rPr>
              <a:t>is unable to proceed</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3964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txBox="1">
            <a:spLocks noGrp="1"/>
          </p:cNvSpPr>
          <p:nvPr>
            <p:ph type="title"/>
          </p:nvPr>
        </p:nvSpPr>
        <p:spPr>
          <a:xfrm>
            <a:off x="371061" y="672966"/>
            <a:ext cx="11430000" cy="53333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200"/>
              <a:buFont typeface="Helvetica Neue"/>
              <a:buNone/>
            </a:pPr>
            <a:r>
              <a:rPr lang="en-US"/>
              <a:t>Some r-proteins Autoregulate</a:t>
            </a:r>
            <a:endParaRPr lang="en-US" dirty="0"/>
          </a:p>
        </p:txBody>
      </p:sp>
      <p:sp>
        <p:nvSpPr>
          <p:cNvPr id="288" name="Google Shape;288;p18"/>
          <p:cNvSpPr txBox="1"/>
          <p:nvPr/>
        </p:nvSpPr>
        <p:spPr>
          <a:xfrm rot="16200000">
            <a:off x="-575405" y="2529604"/>
            <a:ext cx="2180981"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dirty="0">
                <a:solidFill>
                  <a:schemeClr val="dk1"/>
                </a:solidFill>
                <a:latin typeface="Helvetica Neue"/>
                <a:ea typeface="Helvetica Neue"/>
                <a:cs typeface="Helvetica Neue"/>
                <a:sym typeface="Helvetica Neue"/>
              </a:rPr>
              <a:t>With excess r-protein</a:t>
            </a:r>
            <a:endParaRPr lang="en-US" sz="1400" b="0" i="0" u="none" strike="noStrike" cap="none" dirty="0">
              <a:solidFill>
                <a:srgbClr val="000000"/>
              </a:solidFill>
              <a:latin typeface="Arial"/>
              <a:ea typeface="Arial"/>
              <a:cs typeface="Arial"/>
              <a:sym typeface="Arial"/>
            </a:endParaRPr>
          </a:p>
        </p:txBody>
      </p:sp>
      <p:sp>
        <p:nvSpPr>
          <p:cNvPr id="289" name="Google Shape;289;p18"/>
          <p:cNvSpPr txBox="1"/>
          <p:nvPr/>
        </p:nvSpPr>
        <p:spPr>
          <a:xfrm rot="16200000">
            <a:off x="-367736" y="5236579"/>
            <a:ext cx="2072821" cy="80950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dirty="0">
                <a:solidFill>
                  <a:schemeClr val="dk1"/>
                </a:solidFill>
                <a:latin typeface="Helvetica Neue"/>
                <a:ea typeface="Helvetica Neue"/>
                <a:cs typeface="Helvetica Neue"/>
                <a:sym typeface="Helvetica Neue"/>
              </a:rPr>
              <a:t>Without excess r-protein</a:t>
            </a:r>
            <a:endParaRPr lang="en-US" sz="1400" b="0" i="0" u="none" strike="noStrike" cap="none" dirty="0">
              <a:solidFill>
                <a:srgbClr val="000000"/>
              </a:solidFill>
              <a:latin typeface="Arial"/>
              <a:ea typeface="Arial"/>
              <a:cs typeface="Arial"/>
              <a:sym typeface="Arial"/>
            </a:endParaRPr>
          </a:p>
        </p:txBody>
      </p:sp>
      <p:pic>
        <p:nvPicPr>
          <p:cNvPr id="292" name="Google Shape;292;p18"/>
          <p:cNvPicPr preferRelativeResize="0"/>
          <p:nvPr/>
        </p:nvPicPr>
        <p:blipFill rotWithShape="1">
          <a:blip r:embed="rId3">
            <a:alphaModFix/>
          </a:blip>
          <a:srcRect r="47829"/>
          <a:stretch/>
        </p:blipFill>
        <p:spPr>
          <a:xfrm>
            <a:off x="1234729" y="1840801"/>
            <a:ext cx="2919839" cy="1487553"/>
          </a:xfrm>
          <a:prstGeom prst="rect">
            <a:avLst/>
          </a:prstGeom>
          <a:noFill/>
          <a:ln>
            <a:noFill/>
          </a:ln>
        </p:spPr>
      </p:pic>
      <p:pic>
        <p:nvPicPr>
          <p:cNvPr id="293" name="Google Shape;293;p18"/>
          <p:cNvPicPr preferRelativeResize="0"/>
          <p:nvPr/>
        </p:nvPicPr>
        <p:blipFill rotWithShape="1">
          <a:blip r:embed="rId4">
            <a:alphaModFix/>
          </a:blip>
          <a:srcRect l="51518"/>
          <a:stretch/>
        </p:blipFill>
        <p:spPr>
          <a:xfrm>
            <a:off x="4876443" y="4304320"/>
            <a:ext cx="2769539" cy="2072820"/>
          </a:xfrm>
          <a:prstGeom prst="rect">
            <a:avLst/>
          </a:prstGeom>
          <a:noFill/>
          <a:ln>
            <a:noFill/>
          </a:ln>
        </p:spPr>
      </p:pic>
      <p:pic>
        <p:nvPicPr>
          <p:cNvPr id="2" name="Google Shape;292;p18">
            <a:extLst>
              <a:ext uri="{FF2B5EF4-FFF2-40B4-BE49-F238E27FC236}">
                <a16:creationId xmlns:a16="http://schemas.microsoft.com/office/drawing/2014/main" id="{8077416C-6819-3F3E-E57C-FACA7E822037}"/>
              </a:ext>
            </a:extLst>
          </p:cNvPr>
          <p:cNvPicPr preferRelativeResize="0"/>
          <p:nvPr/>
        </p:nvPicPr>
        <p:blipFill rotWithShape="1">
          <a:blip r:embed="rId3">
            <a:alphaModFix/>
          </a:blip>
          <a:srcRect l="50514"/>
          <a:stretch/>
        </p:blipFill>
        <p:spPr>
          <a:xfrm>
            <a:off x="1234729" y="4774869"/>
            <a:ext cx="2769539" cy="1487553"/>
          </a:xfrm>
          <a:prstGeom prst="rect">
            <a:avLst/>
          </a:prstGeom>
          <a:noFill/>
          <a:ln>
            <a:noFill/>
          </a:ln>
        </p:spPr>
      </p:pic>
      <p:pic>
        <p:nvPicPr>
          <p:cNvPr id="3" name="Google Shape;293;p18">
            <a:extLst>
              <a:ext uri="{FF2B5EF4-FFF2-40B4-BE49-F238E27FC236}">
                <a16:creationId xmlns:a16="http://schemas.microsoft.com/office/drawing/2014/main" id="{14E10F62-0014-84C7-D208-73C41F2A529F}"/>
              </a:ext>
            </a:extLst>
          </p:cNvPr>
          <p:cNvPicPr preferRelativeResize="0"/>
          <p:nvPr/>
        </p:nvPicPr>
        <p:blipFill rotWithShape="1">
          <a:blip r:embed="rId4">
            <a:alphaModFix/>
          </a:blip>
          <a:srcRect r="44665"/>
          <a:stretch/>
        </p:blipFill>
        <p:spPr>
          <a:xfrm>
            <a:off x="4876443" y="1972658"/>
            <a:ext cx="3160991" cy="2072820"/>
          </a:xfrm>
          <a:prstGeom prst="rect">
            <a:avLst/>
          </a:prstGeom>
          <a:noFill/>
          <a:ln>
            <a:noFill/>
          </a:ln>
        </p:spPr>
      </p:pic>
      <p:pic>
        <p:nvPicPr>
          <p:cNvPr id="5" name="Picture 4">
            <a:extLst>
              <a:ext uri="{FF2B5EF4-FFF2-40B4-BE49-F238E27FC236}">
                <a16:creationId xmlns:a16="http://schemas.microsoft.com/office/drawing/2014/main" id="{EFCF0504-109C-5120-CF2F-089529E96364}"/>
              </a:ext>
            </a:extLst>
          </p:cNvPr>
          <p:cNvPicPr>
            <a:picLocks noChangeAspect="1"/>
          </p:cNvPicPr>
          <p:nvPr/>
        </p:nvPicPr>
        <p:blipFill rotWithShape="1">
          <a:blip r:embed="rId5"/>
          <a:srcRect l="77579" t="11727" r="8699" b="69355"/>
          <a:stretch/>
        </p:blipFill>
        <p:spPr>
          <a:xfrm>
            <a:off x="9301022" y="1826207"/>
            <a:ext cx="981809" cy="1751683"/>
          </a:xfrm>
          <a:prstGeom prst="rect">
            <a:avLst/>
          </a:prstGeom>
        </p:spPr>
      </p:pic>
      <p:sp>
        <p:nvSpPr>
          <p:cNvPr id="4" name="&quot;Not Allowed&quot; Symbol 3">
            <a:extLst>
              <a:ext uri="{FF2B5EF4-FFF2-40B4-BE49-F238E27FC236}">
                <a16:creationId xmlns:a16="http://schemas.microsoft.com/office/drawing/2014/main" id="{7DE15A07-FE7A-D6F7-265D-BFE3C3760767}"/>
              </a:ext>
            </a:extLst>
          </p:cNvPr>
          <p:cNvSpPr/>
          <p:nvPr/>
        </p:nvSpPr>
        <p:spPr>
          <a:xfrm>
            <a:off x="9190608" y="2165476"/>
            <a:ext cx="1202635" cy="1162878"/>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a16="http://schemas.microsoft.com/office/drawing/2014/main" id="{5A94A22A-F9DE-9D19-518E-11824117A377}"/>
              </a:ext>
            </a:extLst>
          </p:cNvPr>
          <p:cNvPicPr>
            <a:picLocks noChangeAspect="1"/>
          </p:cNvPicPr>
          <p:nvPr/>
        </p:nvPicPr>
        <p:blipFill rotWithShape="1">
          <a:blip r:embed="rId5"/>
          <a:srcRect l="77579" t="11727" r="8699" b="69355"/>
          <a:stretch/>
        </p:blipFill>
        <p:spPr>
          <a:xfrm>
            <a:off x="9301022" y="4774869"/>
            <a:ext cx="981809" cy="1751683"/>
          </a:xfrm>
          <a:prstGeom prst="rect">
            <a:avLst/>
          </a:prstGeom>
        </p:spPr>
      </p:pic>
      <p:sp>
        <p:nvSpPr>
          <p:cNvPr id="8" name="Google Shape;288;p18">
            <a:extLst>
              <a:ext uri="{FF2B5EF4-FFF2-40B4-BE49-F238E27FC236}">
                <a16:creationId xmlns:a16="http://schemas.microsoft.com/office/drawing/2014/main" id="{0C924FEF-E168-A3ED-C1AA-4AEA481BB57F}"/>
              </a:ext>
            </a:extLst>
          </p:cNvPr>
          <p:cNvSpPr txBox="1"/>
          <p:nvPr/>
        </p:nvSpPr>
        <p:spPr>
          <a:xfrm>
            <a:off x="5156061" y="1262403"/>
            <a:ext cx="2601753"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dirty="0">
                <a:solidFill>
                  <a:schemeClr val="dk1"/>
                </a:solidFill>
                <a:latin typeface="Helvetica Neue"/>
                <a:ea typeface="Helvetica Neue"/>
                <a:cs typeface="Helvetica Neue"/>
                <a:sym typeface="Helvetica Neue"/>
              </a:rPr>
              <a:t>Depends on previous transcription</a:t>
            </a:r>
            <a:endParaRPr lang="en-US" sz="1400" b="0" i="0" u="none" strike="noStrike" cap="none" dirty="0">
              <a:solidFill>
                <a:srgbClr val="000000"/>
              </a:solidFill>
              <a:latin typeface="Arial"/>
              <a:ea typeface="Arial"/>
              <a:cs typeface="Arial"/>
              <a:sym typeface="Arial"/>
            </a:endParaRPr>
          </a:p>
        </p:txBody>
      </p:sp>
      <p:sp>
        <p:nvSpPr>
          <p:cNvPr id="9" name="Google Shape;288;p18">
            <a:extLst>
              <a:ext uri="{FF2B5EF4-FFF2-40B4-BE49-F238E27FC236}">
                <a16:creationId xmlns:a16="http://schemas.microsoft.com/office/drawing/2014/main" id="{F8601D84-1696-BF9E-3388-EFC17A7D8F46}"/>
              </a:ext>
            </a:extLst>
          </p:cNvPr>
          <p:cNvSpPr txBox="1"/>
          <p:nvPr/>
        </p:nvSpPr>
        <p:spPr>
          <a:xfrm>
            <a:off x="1515524" y="1286463"/>
            <a:ext cx="2601753" cy="45141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1800"/>
              <a:buFont typeface="Arial"/>
              <a:buNone/>
            </a:pPr>
            <a:r>
              <a:rPr lang="en-US" sz="1800" b="0" i="0" u="sng" strike="noStrike" cap="none" dirty="0">
                <a:solidFill>
                  <a:schemeClr val="dk1"/>
                </a:solidFill>
                <a:latin typeface="Helvetica Neue"/>
                <a:ea typeface="Helvetica Neue"/>
                <a:cs typeface="Helvetica Neue"/>
                <a:sym typeface="Helvetica Neue"/>
              </a:rPr>
              <a:t>Depends on new transcription</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458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5533</TotalTime>
  <Words>1099</Words>
  <Application>Microsoft Office PowerPoint</Application>
  <PresentationFormat>Widescreen</PresentationFormat>
  <Paragraphs>196</Paragraphs>
  <Slides>27</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Aptos Display</vt:lpstr>
      <vt:lpstr>Aptos Narrow</vt:lpstr>
      <vt:lpstr>Arial</vt:lpstr>
      <vt:lpstr>Calibri</vt:lpstr>
      <vt:lpstr>Century Gothic</vt:lpstr>
      <vt:lpstr>Gill Sans</vt:lpstr>
      <vt:lpstr>Helvetica Neue</vt:lpstr>
      <vt:lpstr>Office Theme</vt:lpstr>
      <vt:lpstr>Studying how bS21 controls its own production</vt:lpstr>
      <vt:lpstr>Outline</vt:lpstr>
      <vt:lpstr>Francisella tularensis</vt:lpstr>
      <vt:lpstr>bS21 is found on the ribosome</vt:lpstr>
      <vt:lpstr>bS21s role in the ribosome</vt:lpstr>
      <vt:lpstr>Multiple bS21 homologs means heterogeneous ribosomes</vt:lpstr>
      <vt:lpstr>Some r-proteins Autoregulate</vt:lpstr>
      <vt:lpstr>Some r-proteins Autoregulate</vt:lpstr>
      <vt:lpstr>Some r-proteins Autoregulate</vt:lpstr>
      <vt:lpstr>bS21 – 2 is autogenously regulated</vt:lpstr>
      <vt:lpstr>Questions</vt:lpstr>
      <vt:lpstr>Methods</vt:lpstr>
      <vt:lpstr>Methods</vt:lpstr>
      <vt:lpstr>Methods</vt:lpstr>
      <vt:lpstr>Methods</vt:lpstr>
      <vt:lpstr>How qRT-PCR works</vt:lpstr>
      <vt:lpstr>More transcript is made without rpsU2</vt:lpstr>
      <vt:lpstr>Summary of qRT-PCR</vt:lpstr>
      <vt:lpstr>New Question</vt:lpstr>
      <vt:lpstr>Stability Assay</vt:lpstr>
      <vt:lpstr>Primers amplify downstream of rpsU2</vt:lpstr>
      <vt:lpstr>PowerPoint Presentation</vt:lpstr>
      <vt:lpstr>ΔrpsU2 strain has more stable transcript</vt:lpstr>
      <vt:lpstr>Summary of Stability Assay</vt:lpstr>
      <vt:lpstr>Future Directions</vt:lpstr>
      <vt:lpstr>Thank You!</vt:lpstr>
      <vt:lpstr>Leader sequence controls rpsU2 transcript abundance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Farah</dc:creator>
  <cp:lastModifiedBy>Alexandra Farah</cp:lastModifiedBy>
  <cp:revision>24</cp:revision>
  <cp:lastPrinted>2024-06-12T18:06:05Z</cp:lastPrinted>
  <dcterms:created xsi:type="dcterms:W3CDTF">2024-06-10T20:25:57Z</dcterms:created>
  <dcterms:modified xsi:type="dcterms:W3CDTF">2024-06-20T13:50:04Z</dcterms:modified>
</cp:coreProperties>
</file>