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70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WpbCVM8Xp2OQonoRXfNa69fOS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8B376C9-4273-47CA-B98A-DE55F044DA83}">
  <a:tblStyle styleId="{C8B376C9-4273-47CA-B98A-DE55F044D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FCD3710-A810-4246-A703-8D200A05592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ri0-my.sharepoint.com/personal/alexandra_farah_uri_edu/Documents/ARF_20231020_DDA_Measuremen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Zone of Inihibition</a:t>
            </a:r>
            <a:r>
              <a:rPr lang="en-US" baseline="0"/>
              <a:t> for Potentially Resistant </a:t>
            </a:r>
            <a:r>
              <a:rPr lang="en-US" i="1" baseline="0"/>
              <a:t>S. aureus </a:t>
            </a:r>
            <a:r>
              <a:rPr lang="en-US" i="0" baseline="0"/>
              <a:t>S</a:t>
            </a:r>
            <a:r>
              <a:rPr lang="en-US" baseline="0"/>
              <a:t>trains</a:t>
            </a:r>
            <a:endParaRPr lang="en-US"/>
          </a:p>
        </c:rich>
      </c:tx>
      <c:layout>
        <c:manualLayout>
          <c:xMode val="edge"/>
          <c:yMode val="edge"/>
          <c:x val="0.1380555555555555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Sheet1!$C$4:$C$24</c:f>
              <c:strCache>
                <c:ptCount val="19"/>
                <c:pt idx="0">
                  <c:v>KRSA 1</c:v>
                </c:pt>
                <c:pt idx="3">
                  <c:v>KRSA4</c:v>
                </c:pt>
                <c:pt idx="6">
                  <c:v>KRSA9A-1.1</c:v>
                </c:pt>
                <c:pt idx="9">
                  <c:v>KRSA9A-1.2</c:v>
                </c:pt>
                <c:pt idx="12">
                  <c:v>KRSA8B-1.1</c:v>
                </c:pt>
                <c:pt idx="15">
                  <c:v>KRSA8B-1.2</c:v>
                </c:pt>
                <c:pt idx="18">
                  <c:v>disk</c:v>
                </c:pt>
              </c:strCache>
            </c:strRef>
          </c:cat>
          <c:val>
            <c:numRef>
              <c:f>Sheet1!$K$4:$K$24</c:f>
              <c:numCache>
                <c:formatCode>General</c:formatCode>
                <c:ptCount val="21"/>
                <c:pt idx="0">
                  <c:v>13.516666666666667</c:v>
                </c:pt>
                <c:pt idx="3">
                  <c:v>8.0170000000000012</c:v>
                </c:pt>
                <c:pt idx="6">
                  <c:v>7.9543333333333335</c:v>
                </c:pt>
                <c:pt idx="9">
                  <c:v>7.9173333333333344</c:v>
                </c:pt>
                <c:pt idx="12">
                  <c:v>14.866</c:v>
                </c:pt>
                <c:pt idx="15">
                  <c:v>15.199333333333334</c:v>
                </c:pt>
                <c:pt idx="18">
                  <c:v>6.8706666666666676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0-4E73-B86D-BCF0BC16E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85983"/>
        <c:axId val="57915231"/>
      </c:barChart>
      <c:catAx>
        <c:axId val="91085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Sample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15231"/>
        <c:crosses val="autoZero"/>
        <c:auto val="1"/>
        <c:lblAlgn val="ctr"/>
        <c:lblOffset val="100"/>
        <c:noMultiLvlLbl val="0"/>
      </c:catAx>
      <c:valAx>
        <c:axId val="57915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Diameter</a:t>
                </a:r>
                <a:r>
                  <a:rPr lang="en-US" baseline="0"/>
                  <a:t> (mm)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85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0.13821</cdr:x>
      <cdr:y>0.37244</cdr:y>
    </cdr:from>
    <cdr:to>
      <cdr:x>0.60063</cdr:x>
      <cdr:y>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230C5C81-6424-58D0-F214-DDFA011B2300}"/>
            </a:ext>
          </a:extLst>
        </cdr:cNvPr>
        <cdr:cNvSpPr/>
      </cdr:nvSpPr>
      <cdr:spPr>
        <a:xfrm xmlns:a="http://schemas.openxmlformats.org/drawingml/2006/main">
          <a:off x="814182" y="1441452"/>
          <a:ext cx="2724150" cy="24288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Interpretation/Conclusion</a:t>
            </a: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79a077ad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b79a077a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79a077ad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79a077ad9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2b79a077ad9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Meeting 10.16.23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75285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Streaked potentially resistant colonies for isolation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Picked individual colonies and inoculated LB cultures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Made glycerol stocks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This week: resistant disk experiments (if enough drug)</a:t>
            </a:r>
            <a:endParaRPr/>
          </a:p>
        </p:txBody>
      </p:sp>
      <p:pic>
        <p:nvPicPr>
          <p:cNvPr id="90" name="Google Shape;90;p1" descr="Several petri dishes with writing on the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1700" y="45244"/>
            <a:ext cx="4940300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A group of test tubes in a green ra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1" y="3750469"/>
            <a:ext cx="4133849" cy="3100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A group of test tubes in a rack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750468"/>
            <a:ext cx="4133849" cy="3100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987D5-E100-9DAA-8D61-3367E172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Meeting 2.22.24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C1B10-6F7D-E920-0688-54FE2259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736690" cy="4351338"/>
          </a:xfrm>
        </p:spPr>
        <p:txBody>
          <a:bodyPr/>
          <a:lstStyle/>
          <a:p>
            <a:r>
              <a:rPr lang="en-US" dirty="0"/>
              <a:t>Question: What is happening with the cDNA generation?</a:t>
            </a:r>
          </a:p>
          <a:p>
            <a:r>
              <a:rPr lang="en-US" dirty="0"/>
              <a:t>Expectation: Not the procedure, probably a reagent. </a:t>
            </a:r>
          </a:p>
          <a:p>
            <a:r>
              <a:rPr lang="en-US" dirty="0"/>
              <a:t>Conclusion: It’s not the dNTPs, DTT, or buffer.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CA5FA-533C-D8A3-23E2-006B58E1F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72033" y="1690688"/>
            <a:ext cx="4578945" cy="41029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CBBB03-8400-EDEC-B641-11CCC980B34A}"/>
              </a:ext>
            </a:extLst>
          </p:cNvPr>
          <p:cNvCxnSpPr/>
          <p:nvPr/>
        </p:nvCxnSpPr>
        <p:spPr>
          <a:xfrm flipH="1">
            <a:off x="6483145" y="3742170"/>
            <a:ext cx="47489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76FAFB-2668-A58C-998E-5CBC0775BD2D}"/>
              </a:ext>
            </a:extLst>
          </p:cNvPr>
          <p:cNvSpPr txBox="1"/>
          <p:nvPr/>
        </p:nvSpPr>
        <p:spPr>
          <a:xfrm>
            <a:off x="5506929" y="3321219"/>
            <a:ext cx="97339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Goal 260/230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F2B9D-8E94-16F3-2C1B-2E28C12AD35B}"/>
              </a:ext>
            </a:extLst>
          </p:cNvPr>
          <p:cNvSpPr txBox="1"/>
          <p:nvPr/>
        </p:nvSpPr>
        <p:spPr>
          <a:xfrm>
            <a:off x="9481984" y="2986030"/>
            <a:ext cx="1750142" cy="307777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New Reagents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F77C4-E052-C86F-EFC8-735796F75C15}"/>
              </a:ext>
            </a:extLst>
          </p:cNvPr>
          <p:cNvSpPr txBox="1"/>
          <p:nvPr/>
        </p:nvSpPr>
        <p:spPr>
          <a:xfrm>
            <a:off x="7311363" y="2184470"/>
            <a:ext cx="175014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Introduced known sample</a:t>
            </a:r>
          </a:p>
        </p:txBody>
      </p:sp>
    </p:spTree>
    <p:extLst>
      <p:ext uri="{BB962C8B-B14F-4D97-AF65-F5344CB8AC3E}">
        <p14:creationId xmlns:p14="http://schemas.microsoft.com/office/powerpoint/2010/main" val="216128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AB89-9430-F386-6801-C0160633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Lab Meeting 2.29.24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FE19A-73C0-E496-27AC-F96337A91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693" y="2533476"/>
            <a:ext cx="3455821" cy="3447832"/>
          </a:xfrm>
        </p:spPr>
        <p:txBody>
          <a:bodyPr anchor="t">
            <a:normAutofit/>
          </a:bodyPr>
          <a:lstStyle/>
          <a:p>
            <a:r>
              <a:rPr lang="en-US" sz="1700" dirty="0"/>
              <a:t>Question: Is there DNA that is getting carried over from RNA isolation? Is our enzyme in cDNA generation active?</a:t>
            </a:r>
          </a:p>
          <a:p>
            <a:r>
              <a:rPr lang="en-US" sz="1700" dirty="0"/>
              <a:t>Expectation: If working, no bands except in controls</a:t>
            </a:r>
          </a:p>
          <a:p>
            <a:r>
              <a:rPr lang="en-US" sz="1700" dirty="0"/>
              <a:t>Controls: Sierra’s cDNA in lane 5, LVS gDNA in lane 6, negative lane 7</a:t>
            </a:r>
          </a:p>
          <a:p>
            <a:r>
              <a:rPr lang="en-US" sz="1700" dirty="0"/>
              <a:t>Conclusion: Confusion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DA421-CA1D-4ACA-16DF-4B0D54302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41" y="1726460"/>
            <a:ext cx="6389346" cy="354963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08B135-D9FC-4BEC-243C-8793FE5AF63F}"/>
              </a:ext>
            </a:extLst>
          </p:cNvPr>
          <p:cNvSpPr txBox="1"/>
          <p:nvPr/>
        </p:nvSpPr>
        <p:spPr>
          <a:xfrm>
            <a:off x="6027174" y="4611329"/>
            <a:ext cx="176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KROL 526/527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AA0A9-70EF-7EEA-FE7E-1A983AD276B4}"/>
              </a:ext>
            </a:extLst>
          </p:cNvPr>
          <p:cNvSpPr txBox="1"/>
          <p:nvPr/>
        </p:nvSpPr>
        <p:spPr>
          <a:xfrm>
            <a:off x="9077596" y="4611328"/>
            <a:ext cx="176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KROL 59/60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8CC8E-631D-8EBD-6EA9-5580DBE6BDB7}"/>
              </a:ext>
            </a:extLst>
          </p:cNvPr>
          <p:cNvSpPr txBox="1"/>
          <p:nvPr/>
        </p:nvSpPr>
        <p:spPr>
          <a:xfrm rot="19393238">
            <a:off x="5727291" y="3122673"/>
            <a:ext cx="73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RNA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91552-5002-2A9D-2AAA-8D216F138541}"/>
              </a:ext>
            </a:extLst>
          </p:cNvPr>
          <p:cNvSpPr txBox="1"/>
          <p:nvPr/>
        </p:nvSpPr>
        <p:spPr>
          <a:xfrm rot="19319670">
            <a:off x="5236666" y="3082125"/>
            <a:ext cx="855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RNA 1B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B7908-5EC6-11F5-581B-5545054F218A}"/>
              </a:ext>
            </a:extLst>
          </p:cNvPr>
          <p:cNvSpPr txBox="1"/>
          <p:nvPr/>
        </p:nvSpPr>
        <p:spPr>
          <a:xfrm rot="18781987">
            <a:off x="6108973" y="2961049"/>
            <a:ext cx="96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cDNA 1B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68E9B-887F-44F1-533F-95A2CC2B0063}"/>
              </a:ext>
            </a:extLst>
          </p:cNvPr>
          <p:cNvSpPr txBox="1"/>
          <p:nvPr/>
        </p:nvSpPr>
        <p:spPr>
          <a:xfrm rot="18726778">
            <a:off x="6518792" y="3017100"/>
            <a:ext cx="80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cDNA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A3DAF-B813-10D2-5D79-C6B9D1C6C29E}"/>
              </a:ext>
            </a:extLst>
          </p:cNvPr>
          <p:cNvSpPr txBox="1"/>
          <p:nvPr/>
        </p:nvSpPr>
        <p:spPr>
          <a:xfrm rot="18897621">
            <a:off x="6903000" y="2716954"/>
            <a:ext cx="127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cDNA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15F16-D211-7845-ECAD-B80A792EC0C7}"/>
              </a:ext>
            </a:extLst>
          </p:cNvPr>
          <p:cNvSpPr txBox="1"/>
          <p:nvPr/>
        </p:nvSpPr>
        <p:spPr>
          <a:xfrm rot="18778267">
            <a:off x="7701422" y="2981195"/>
            <a:ext cx="71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DF0E85-1F4E-AF3C-C4A8-1E348A9CAC24}"/>
              </a:ext>
            </a:extLst>
          </p:cNvPr>
          <p:cNvSpPr txBox="1"/>
          <p:nvPr/>
        </p:nvSpPr>
        <p:spPr>
          <a:xfrm rot="19029363">
            <a:off x="7415122" y="2928270"/>
            <a:ext cx="688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84F4B5-3542-C811-04CA-2DB13B6D7EF1}"/>
              </a:ext>
            </a:extLst>
          </p:cNvPr>
          <p:cNvSpPr txBox="1"/>
          <p:nvPr/>
        </p:nvSpPr>
        <p:spPr>
          <a:xfrm rot="19319670">
            <a:off x="8486800" y="2960073"/>
            <a:ext cx="855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RNA 1B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8E69C7-7AB8-FA01-9B3B-C06B709AEA58}"/>
              </a:ext>
            </a:extLst>
          </p:cNvPr>
          <p:cNvSpPr txBox="1"/>
          <p:nvPr/>
        </p:nvSpPr>
        <p:spPr>
          <a:xfrm rot="19393238">
            <a:off x="8987286" y="2983599"/>
            <a:ext cx="73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RNA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B936D-3FE9-0F60-D8DC-E82D83CC0F7B}"/>
              </a:ext>
            </a:extLst>
          </p:cNvPr>
          <p:cNvSpPr txBox="1"/>
          <p:nvPr/>
        </p:nvSpPr>
        <p:spPr>
          <a:xfrm rot="18781987">
            <a:off x="9282743" y="3034322"/>
            <a:ext cx="968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cDNA 1B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9F733-AD9E-FFA3-6D1D-5FF46F276D3C}"/>
              </a:ext>
            </a:extLst>
          </p:cNvPr>
          <p:cNvSpPr txBox="1"/>
          <p:nvPr/>
        </p:nvSpPr>
        <p:spPr>
          <a:xfrm rot="18726778">
            <a:off x="9668752" y="3119717"/>
            <a:ext cx="80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cDNA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AAFDCF-68AE-8C5A-644A-7B879F5A4F0A}"/>
              </a:ext>
            </a:extLst>
          </p:cNvPr>
          <p:cNvSpPr txBox="1"/>
          <p:nvPr/>
        </p:nvSpPr>
        <p:spPr>
          <a:xfrm rot="18897621">
            <a:off x="9987411" y="3032212"/>
            <a:ext cx="127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Known cDNA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37C7BF-CE81-2309-9412-338DB975AE1B}"/>
              </a:ext>
            </a:extLst>
          </p:cNvPr>
          <p:cNvSpPr txBox="1"/>
          <p:nvPr/>
        </p:nvSpPr>
        <p:spPr>
          <a:xfrm rot="19029363">
            <a:off x="10523747" y="3373664"/>
            <a:ext cx="688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2C07CC-33A6-80AB-988C-4288631D7BD1}"/>
              </a:ext>
            </a:extLst>
          </p:cNvPr>
          <p:cNvSpPr txBox="1"/>
          <p:nvPr/>
        </p:nvSpPr>
        <p:spPr>
          <a:xfrm rot="18778267">
            <a:off x="10921195" y="3383293"/>
            <a:ext cx="71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393640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26B7-9F6D-A3BD-688F-48332CD3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Meeting 3.7.24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63820-A8E3-CC67-288F-A23ED099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896" y="1690688"/>
            <a:ext cx="4146756" cy="4351338"/>
          </a:xfrm>
        </p:spPr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Question: can cDNA be generated in good quality?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Expectation: Yes.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Controls: RNA sample Δ1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Interpretation/conclusion: Finally got some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056A5-E1ED-0FCD-357E-A9BDAB86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36" y="2570151"/>
            <a:ext cx="6750941" cy="10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9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26B7-9F6D-A3BD-688F-48332CD3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Meeting 3.18.24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63820-A8E3-CC67-288F-A23ED099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896" y="1690688"/>
            <a:ext cx="4146756" cy="4351338"/>
          </a:xfrm>
        </p:spPr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Question: can I repeat the cDNA generation?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Expectation: Yes.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Interpretation: Time for the next step please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7DECD-F055-D582-7CB7-E5280776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695" y="2210637"/>
            <a:ext cx="6610915" cy="22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2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26B7-9F6D-A3BD-688F-48332CD3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09" y="89821"/>
            <a:ext cx="10515600" cy="1325563"/>
          </a:xfrm>
        </p:spPr>
        <p:txBody>
          <a:bodyPr/>
          <a:lstStyle/>
          <a:p>
            <a:r>
              <a:rPr lang="en-US" dirty="0"/>
              <a:t>Lab Meeting 3.28.24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63820-A8E3-CC67-288F-A23ED099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055573"/>
            <a:ext cx="10881852" cy="1593286"/>
          </a:xfrm>
        </p:spPr>
        <p:txBody>
          <a:bodyPr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Question: Is there a change in transcript amount between LVS samples? Is this consistent with Sierra’s results?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Expectation: Yes, expecting LVS</a:t>
            </a:r>
            <a:r>
              <a:rPr lang="el-GR" dirty="0"/>
              <a:t>Δ</a:t>
            </a:r>
            <a:r>
              <a:rPr lang="en-US" dirty="0"/>
              <a:t>rpsU2 will have a different amount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Interpretation: LVS</a:t>
            </a:r>
            <a:r>
              <a:rPr lang="el-GR" dirty="0"/>
              <a:t>Δ</a:t>
            </a:r>
            <a:r>
              <a:rPr lang="en-US" dirty="0"/>
              <a:t>rpsU2 has more transcript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9DC44-28CE-B796-5D1D-6B8B0D4CA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48" y="1135230"/>
            <a:ext cx="7895304" cy="37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3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26B7-9F6D-A3BD-688F-48332CD3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2833324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Lab Meeting 3.28.24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63820-A8E3-CC67-288F-A23ED099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6694" y="2533476"/>
            <a:ext cx="2833324" cy="3447832"/>
          </a:xfrm>
        </p:spPr>
        <p:txBody>
          <a:bodyPr anchor="t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Question: Are the plates made on 2/20/24 still good to grow </a:t>
            </a:r>
            <a:r>
              <a:rPr lang="en-US" sz="2000" i="1" dirty="0"/>
              <a:t>P. </a:t>
            </a:r>
            <a:r>
              <a:rPr lang="en-US" sz="2000" i="1" dirty="0" err="1"/>
              <a:t>ging</a:t>
            </a:r>
            <a:r>
              <a:rPr lang="en-US" sz="2000" i="1" dirty="0"/>
              <a:t>? </a:t>
            </a:r>
            <a:r>
              <a:rPr lang="en-US" sz="2000" dirty="0"/>
              <a:t>Do the plates expire?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Expectation: No idea</a:t>
            </a:r>
          </a:p>
          <a:p>
            <a:pPr marL="228600" lvl="0" indent="-228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000" dirty="0"/>
              <a:t>Interpretation:</a:t>
            </a:r>
            <a:r>
              <a:rPr lang="en-US" sz="2000" i="1" dirty="0"/>
              <a:t> P. </a:t>
            </a:r>
            <a:r>
              <a:rPr lang="en-US" sz="2000" i="1" dirty="0" err="1"/>
              <a:t>ging</a:t>
            </a:r>
            <a:r>
              <a:rPr lang="en-US" sz="2000" i="1"/>
              <a:t> </a:t>
            </a:r>
            <a:r>
              <a:rPr lang="en-US" sz="2000"/>
              <a:t>is growing way slower, but it is growing</a:t>
            </a:r>
          </a:p>
        </p:txBody>
      </p:sp>
      <p:pic>
        <p:nvPicPr>
          <p:cNvPr id="8" name="Picture 7" descr="A gloved hand holding a petri dish&#10;&#10;Description automatically generated">
            <a:extLst>
              <a:ext uri="{FF2B5EF4-FFF2-40B4-BE49-F238E27FC236}">
                <a16:creationId xmlns:a16="http://schemas.microsoft.com/office/drawing/2014/main" id="{4E612E6A-7E24-C23F-EBDC-CC3766A22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" r="3138" b="-3"/>
          <a:stretch/>
        </p:blipFill>
        <p:spPr>
          <a:xfrm>
            <a:off x="4170717" y="1070147"/>
            <a:ext cx="3393840" cy="4672927"/>
          </a:xfrm>
          <a:prstGeom prst="rect">
            <a:avLst/>
          </a:prstGeom>
        </p:spPr>
      </p:pic>
      <p:pic>
        <p:nvPicPr>
          <p:cNvPr id="6" name="Picture 5" descr="Gloved hand holding a round object with a round circle in it&#10;&#10;Description automatically generated">
            <a:extLst>
              <a:ext uri="{FF2B5EF4-FFF2-40B4-BE49-F238E27FC236}">
                <a16:creationId xmlns:a16="http://schemas.microsoft.com/office/drawing/2014/main" id="{D841B056-19BD-031B-534C-F5B790D85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" r="-3" b="-3"/>
          <a:stretch/>
        </p:blipFill>
        <p:spPr>
          <a:xfrm>
            <a:off x="7679652" y="1070147"/>
            <a:ext cx="3439354" cy="46729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68E5CCC-C8B4-1C26-7EEC-22D3D6E6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640742" y="2309584"/>
            <a:ext cx="123362" cy="683316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A4F2E6-C9E1-359F-FAB8-8E343210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72516" y="4941359"/>
            <a:ext cx="123362" cy="1569619"/>
          </a:xfrm>
          <a:prstGeom prst="rect">
            <a:avLst/>
          </a:prstGeom>
          <a:gradFill>
            <a:gsLst>
              <a:gs pos="19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F28810-AB8D-AF1C-C37F-59990F4D277C}"/>
              </a:ext>
            </a:extLst>
          </p:cNvPr>
          <p:cNvSpPr/>
          <p:nvPr/>
        </p:nvSpPr>
        <p:spPr>
          <a:xfrm rot="19545537">
            <a:off x="4635868" y="2482175"/>
            <a:ext cx="1160206" cy="6117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AE7BF9-A281-957D-4976-5652E232B393}"/>
              </a:ext>
            </a:extLst>
          </p:cNvPr>
          <p:cNvSpPr/>
          <p:nvPr/>
        </p:nvSpPr>
        <p:spPr>
          <a:xfrm rot="19545537">
            <a:off x="9226119" y="3082528"/>
            <a:ext cx="1338260" cy="946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4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26B7-9F6D-A3BD-688F-48332CD3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09" y="89821"/>
            <a:ext cx="10515600" cy="1325563"/>
          </a:xfrm>
        </p:spPr>
        <p:txBody>
          <a:bodyPr/>
          <a:lstStyle/>
          <a:p>
            <a:r>
              <a:rPr lang="en-US" dirty="0"/>
              <a:t>Lab Meeting 4.11.24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63820-A8E3-CC67-288F-A23ED099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055573"/>
            <a:ext cx="10881852" cy="1593286"/>
          </a:xfrm>
        </p:spPr>
        <p:txBody>
          <a:bodyPr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Question: Can I repeat the analysis from a few weeks ago with more samples and get consistent results?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Expectation: Yes, expecting LVS</a:t>
            </a:r>
            <a:r>
              <a:rPr lang="el-GR" dirty="0"/>
              <a:t>Δ</a:t>
            </a:r>
            <a:r>
              <a:rPr lang="en-US" dirty="0"/>
              <a:t>rpsU2 will have a different amount of transcript and analysis will be repeatable.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Interpretation: Yes, was repeatable, LVS</a:t>
            </a:r>
            <a:r>
              <a:rPr lang="el-GR" dirty="0"/>
              <a:t>Δ</a:t>
            </a:r>
            <a:r>
              <a:rPr lang="en-US" dirty="0"/>
              <a:t>rpsU2 has less transcript than last time.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30944-40B3-6C10-C24C-46C81D21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35" y="1143376"/>
            <a:ext cx="7702948" cy="36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CED826-DFE9-AA30-71C0-C892C9A5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Meeting 4.18.24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924A8E-47A3-9DCE-3E95-4218CA8DA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Set up and growth week: 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/>
              <a:t>KRLVS 148 and 149 for Stability Assay into RNA isolation, </a:t>
            </a:r>
            <a:r>
              <a:rPr lang="en-US" dirty="0" err="1"/>
              <a:t>qRT</a:t>
            </a:r>
            <a:r>
              <a:rPr lang="en-US" dirty="0"/>
              <a:t>-PCR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/>
              <a:t>Isolated </a:t>
            </a:r>
            <a:r>
              <a:rPr lang="en-US" i="1" dirty="0"/>
              <a:t>P. </a:t>
            </a:r>
            <a:r>
              <a:rPr lang="en-US" i="1" dirty="0" err="1"/>
              <a:t>ging</a:t>
            </a:r>
            <a:r>
              <a:rPr lang="en-US" i="1" dirty="0"/>
              <a:t> </a:t>
            </a:r>
            <a:r>
              <a:rPr lang="en-US" dirty="0"/>
              <a:t>colonies. In liquid cultures and pelleted rest in -80C for genomic DNA isolation</a:t>
            </a:r>
          </a:p>
        </p:txBody>
      </p:sp>
    </p:spTree>
    <p:extLst>
      <p:ext uri="{BB962C8B-B14F-4D97-AF65-F5344CB8AC3E}">
        <p14:creationId xmlns:p14="http://schemas.microsoft.com/office/powerpoint/2010/main" val="156741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CED826-DFE9-AA30-71C0-C892C9A5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Meeting 4.25.24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924A8E-47A3-9DCE-3E95-4218CA8DA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RNA Stability Assay (Shoutout to Christina)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Pelleted remaining </a:t>
            </a:r>
            <a:r>
              <a:rPr lang="en-US" i="1" dirty="0"/>
              <a:t>P. </a:t>
            </a:r>
            <a:r>
              <a:rPr lang="en-US" i="1" dirty="0" err="1"/>
              <a:t>ging</a:t>
            </a:r>
            <a:r>
              <a:rPr lang="en-US" i="1" dirty="0"/>
              <a:t> </a:t>
            </a:r>
            <a:r>
              <a:rPr lang="en-US" dirty="0"/>
              <a:t>colonies for gDNA extraction</a:t>
            </a:r>
          </a:p>
        </p:txBody>
      </p:sp>
      <p:pic>
        <p:nvPicPr>
          <p:cNvPr id="3" name="Picture 2" descr="A group of people playing instruments in a circle of candles&#10;&#10;Description automatically generated">
            <a:extLst>
              <a:ext uri="{FF2B5EF4-FFF2-40B4-BE49-F238E27FC236}">
                <a16:creationId xmlns:a16="http://schemas.microsoft.com/office/drawing/2014/main" id="{96D8DDFC-2C69-29F1-BF06-2F6E8E303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0"/>
          <a:stretch/>
        </p:blipFill>
        <p:spPr>
          <a:xfrm>
            <a:off x="1524000" y="2635045"/>
            <a:ext cx="9144000" cy="40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4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408F19-FC91-FB1B-F4DC-BD23F67A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Lab Meeting 5.16.24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8ECE4E-90BA-FEE3-C698-E142735F1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14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67F96B-9440-49E8-8F3F-B5B623560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800" dirty="0"/>
              <a:t>Question: Can I analyze the sequencing reads of a triple mutant to see if we have a triple deletion? </a:t>
            </a:r>
          </a:p>
          <a:p>
            <a:r>
              <a:rPr lang="en-US" sz="1800" dirty="0"/>
              <a:t>Expectation: Hopefully, with multiple tools</a:t>
            </a:r>
          </a:p>
          <a:p>
            <a:r>
              <a:rPr lang="en-US" sz="1800" dirty="0"/>
              <a:t>Results: From basic alignment I can’t see a triple deletion, but will look to make sure its not misaligning or if deletions won’t be shown</a:t>
            </a:r>
          </a:p>
          <a:p>
            <a:endParaRPr lang="en-US" sz="1800" dirty="0"/>
          </a:p>
          <a:p>
            <a:r>
              <a:rPr lang="en-US" sz="1800" dirty="0"/>
              <a:t>30/60 RNA Samples extracted</a:t>
            </a:r>
          </a:p>
          <a:p>
            <a:r>
              <a:rPr lang="en-US" sz="1800" dirty="0"/>
              <a:t>All gDNA samples extracted</a:t>
            </a:r>
          </a:p>
          <a:p>
            <a:r>
              <a:rPr lang="en-US" sz="1800" dirty="0"/>
              <a:t>15/60 cDNA samples made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50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Meeting 10.23.16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86280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Disk diffusion assays on potentially resistant </a:t>
            </a:r>
            <a:r>
              <a:rPr lang="en-US" i="1"/>
              <a:t>S. aureus </a:t>
            </a:r>
            <a:r>
              <a:rPr lang="en-US"/>
              <a:t>strains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Laurenobilide drug used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Results: KRSA 9 looks to be resistant, KRSA 8 does not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Future tests: genetic testing on KRSA 9A (PCR, WGS)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99" name="Google Shape;99;p2"/>
          <p:cNvGraphicFramePr/>
          <p:nvPr/>
        </p:nvGraphicFramePr>
        <p:xfrm>
          <a:off x="5986669" y="1825624"/>
          <a:ext cx="5891005" cy="387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Meeting 10.30.23</a:t>
            </a:r>
            <a:endParaRPr/>
          </a:p>
        </p:txBody>
      </p:sp>
      <p:pic>
        <p:nvPicPr>
          <p:cNvPr id="105" name="Google Shape;105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994" t="6252"/>
          <a:stretch/>
        </p:blipFill>
        <p:spPr>
          <a:xfrm>
            <a:off x="838200" y="2790825"/>
            <a:ext cx="10193022" cy="370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942975" y="1690688"/>
            <a:ext cx="1008824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Sanger sequencing on resistant mutants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Mutation in regulatory region upstream of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rplU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tests: WGS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Meeting 10.30.23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916927"/>
            <a:ext cx="42409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Ribosome Inhibition Assay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Used </a:t>
            </a:r>
            <a:r>
              <a:rPr lang="en-US" i="1"/>
              <a:t>E.coli </a:t>
            </a:r>
            <a:r>
              <a:rPr lang="en-US"/>
              <a:t>ribosomes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Results: this assay can be used to show inhibition of ribosomes due to antibiotics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Laurenobiolide doesn’t inhibit </a:t>
            </a:r>
            <a:r>
              <a:rPr lang="en-US" i="1"/>
              <a:t>E.coli </a:t>
            </a:r>
            <a:r>
              <a:rPr lang="en-US"/>
              <a:t>ribosome function at 46uM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Try again using higher concentration of Laurenobiolide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9103" y="1920102"/>
            <a:ext cx="6903565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-1" y="-4290"/>
            <a:ext cx="12192000" cy="173340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4000" dist="38100" dir="5460000" sx="94000" sy="94000" algn="t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Lab Meeting 1.25.24</a:t>
            </a:r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761802" y="2321476"/>
            <a:ext cx="4086423" cy="385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RNA isolation!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Next week: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Agarose Gel on samples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redo RNA isolation – aiming for better quality especially at gelatinous pellet step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Begin streaking colonies tomorrow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graphicFrame>
        <p:nvGraphicFramePr>
          <p:cNvPr id="123" name="Google Shape;123;p5"/>
          <p:cNvGraphicFramePr/>
          <p:nvPr/>
        </p:nvGraphicFramePr>
        <p:xfrm>
          <a:off x="4848225" y="20608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{C8B376C9-4273-47CA-B98A-DE55F044DA83}</a:tableStyleId>
              </a:tblPr>
              <a:tblGrid>
                <a:gridCol w="36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725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Nanodrop Results (all nucleic acids stage)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#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Sample ID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Nucleic Acid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Unit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260/280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260/230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LVS pF A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862.4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ng/µl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1.91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1.08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LVS pF B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742.1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ng/µl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1.79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0.86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LVS Δ rpsU2 pF A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423.6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ng/µl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1.49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0.81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LVS Δ rpsU2 pF C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543.7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ng/µl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1.74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0.74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LVS ΔrpsU2 pF - rpsU2-V D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850.5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ng/µl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1.71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0.74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LVS ΔrpsU2 pF - rpsU2-V E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777.8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ng/µl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1.71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0.72</a:t>
                      </a:r>
                      <a:endParaRPr/>
                    </a:p>
                  </a:txBody>
                  <a:tcPr marL="11575" marR="11575" marT="1157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Meeting 2.1.24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4096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Question: can RNA be isolated and generated into cDNA – in good quality?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Expectation: Yes.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Interpretation/Conclusion: Not good quality yet, will repeat. </a:t>
            </a:r>
            <a:endParaRPr dirty="0"/>
          </a:p>
        </p:txBody>
      </p:sp>
      <p:pic>
        <p:nvPicPr>
          <p:cNvPr id="130" name="Google Shape;130;p6" descr="A white rectangular object with black lin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398" t="7850" r="31701" b="37225"/>
          <a:stretch/>
        </p:blipFill>
        <p:spPr>
          <a:xfrm>
            <a:off x="7176051" y="159025"/>
            <a:ext cx="4631635" cy="35263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6"/>
          <p:cNvGraphicFramePr/>
          <p:nvPr/>
        </p:nvGraphicFramePr>
        <p:xfrm>
          <a:off x="6096001" y="3722442"/>
          <a:ext cx="5711675" cy="2880600"/>
        </p:xfrm>
        <a:graphic>
          <a:graphicData uri="http://schemas.openxmlformats.org/drawingml/2006/table">
            <a:tbl>
              <a:tblPr firstRow="1" firstCol="1" bandRow="1">
                <a:noFill/>
                <a:tableStyleId>{0FCD3710-A810-4246-A703-8D200A055921}</a:tableStyleId>
              </a:tblPr>
              <a:tblGrid>
                <a:gridCol w="54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75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cDNA Nanodrop</a:t>
                      </a:r>
                      <a:endParaRPr/>
                    </a:p>
                  </a:txBody>
                  <a:tcPr marL="68575" marR="6857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#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Sample ID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Nucleic Acid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Unit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260/280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260/230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KRLVS 120 A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6.8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ng/µl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2.28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0.48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KRLVS 120 B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9.5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ng/µl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2.13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0.74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KRLVS 121 A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12.5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ng/µl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1.87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0.51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KRLVS 121 C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7.7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ng/µl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2.12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0.58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KRLVS 123 D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9.3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ng/µl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2.02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0.73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6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KRLVS 123 E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13.5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ng/µl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1.93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0.84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2" name="Google Shape;132;p6"/>
          <p:cNvSpPr txBox="1"/>
          <p:nvPr/>
        </p:nvSpPr>
        <p:spPr>
          <a:xfrm>
            <a:off x="8120269" y="427741"/>
            <a:ext cx="9177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LVS pF</a:t>
            </a:r>
            <a:endParaRPr/>
          </a:p>
        </p:txBody>
      </p:sp>
      <p:sp>
        <p:nvSpPr>
          <p:cNvPr id="133" name="Google Shape;133;p6"/>
          <p:cNvSpPr txBox="1"/>
          <p:nvPr/>
        </p:nvSpPr>
        <p:spPr>
          <a:xfrm>
            <a:off x="8623030" y="2672819"/>
            <a:ext cx="327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34" name="Google Shape;134;p6"/>
          <p:cNvSpPr txBox="1"/>
          <p:nvPr/>
        </p:nvSpPr>
        <p:spPr>
          <a:xfrm>
            <a:off x="8945218" y="464798"/>
            <a:ext cx="9177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LVS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rpsU2 pF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9414021" y="2687965"/>
            <a:ext cx="327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9770167" y="427741"/>
            <a:ext cx="10237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LVS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rpsU2 pF - rpsU2 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10251386" y="2672819"/>
            <a:ext cx="327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9023079" y="2672819"/>
            <a:ext cx="327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9862932" y="2687965"/>
            <a:ext cx="327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40" name="Google Shape;140;p6"/>
          <p:cNvSpPr txBox="1"/>
          <p:nvPr/>
        </p:nvSpPr>
        <p:spPr>
          <a:xfrm>
            <a:off x="8234576" y="2672819"/>
            <a:ext cx="3279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79a077ad9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 Meeting 2.8.24</a:t>
            </a:r>
            <a:endParaRPr/>
          </a:p>
        </p:txBody>
      </p:sp>
      <p:sp>
        <p:nvSpPr>
          <p:cNvPr id="146" name="Google Shape;146;g2b79a077ad9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83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Question: Did the blue dye interfere with the 260/230 value?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Expectation: Assumed yes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Interpretation/ Conclusion: Inconclusive, will be able to tell with cDNA</a:t>
            </a:r>
            <a:endParaRPr/>
          </a:p>
        </p:txBody>
      </p:sp>
      <p:graphicFrame>
        <p:nvGraphicFramePr>
          <p:cNvPr id="147" name="Google Shape;147;g2b79a077ad9_1_0"/>
          <p:cNvGraphicFramePr/>
          <p:nvPr/>
        </p:nvGraphicFramePr>
        <p:xfrm>
          <a:off x="4676075" y="3311100"/>
          <a:ext cx="7439025" cy="2402316"/>
        </p:xfrm>
        <a:graphic>
          <a:graphicData uri="http://schemas.openxmlformats.org/drawingml/2006/table">
            <a:tbl>
              <a:tblPr>
                <a:noFill/>
                <a:tableStyleId>{C8B376C9-4273-47CA-B98A-DE55F044DA83}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#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Sample ID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Nucleic Acid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Unit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A260 (Abs)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A280 (Abs)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260/280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highlight>
                            <a:srgbClr val="FFFF00"/>
                          </a:highlight>
                        </a:rPr>
                        <a:t>260/230</a:t>
                      </a:r>
                      <a:endParaRPr sz="1000" b="1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pF (KRLVS 120) A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365.7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9.144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4.452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2.05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1.67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pF (KRLVS 120) E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374.8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9.37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4.576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2.05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1.74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ΔrpsU2 pF (KRLVS 121) A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405.6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10.139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4.996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2.03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1.61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ΔrpsU2 pF (KRLVS 121) B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358.9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8.972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4.408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2.04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1.62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ΔrpsU2 pF - rpsU2 - V (KRLVS 123) A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294.9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7.371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3.65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2.02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1.56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ΔrpsU2 pF - rpsU2 - V (KRLVS 123) D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263.5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6.588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3.268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2.02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00"/>
                          </a:highlight>
                        </a:rPr>
                        <a:t>1.54</a:t>
                      </a:r>
                      <a:endParaRPr sz="1000">
                        <a:highlight>
                          <a:srgbClr val="FF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8" name="Google Shape;148;g2b79a077ad9_1_0"/>
          <p:cNvGraphicFramePr/>
          <p:nvPr/>
        </p:nvGraphicFramePr>
        <p:xfrm>
          <a:off x="5562900" y="-123075"/>
          <a:ext cx="6552200" cy="2402316"/>
        </p:xfrm>
        <a:graphic>
          <a:graphicData uri="http://schemas.openxmlformats.org/drawingml/2006/table">
            <a:tbl>
              <a:tblPr>
                <a:noFill/>
                <a:tableStyleId>{C8B376C9-4273-47CA-B98A-DE55F044DA83}</a:tableStyleId>
              </a:tblPr>
              <a:tblGrid>
                <a:gridCol w="83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#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Sample ID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Nucleic Acid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Unit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260/280</a:t>
                      </a:r>
                      <a:endParaRPr sz="1000" b="1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highlight>
                            <a:srgbClr val="00FF00"/>
                          </a:highlight>
                        </a:rPr>
                        <a:t>260/230</a:t>
                      </a:r>
                      <a:endParaRPr sz="1000" b="1">
                        <a:highlight>
                          <a:srgbClr val="00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pF A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527.5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1.98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00FF00"/>
                          </a:highlight>
                        </a:rPr>
                        <a:t>1.59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pF B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480.4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1.98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00FF00"/>
                          </a:highlight>
                        </a:rPr>
                        <a:t>1.54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 rpsU2 pF A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350.4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1.93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00FF00"/>
                          </a:highlight>
                        </a:rPr>
                        <a:t>1.41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 rpsU2 pF C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294.3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1.99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00FF00"/>
                          </a:highlight>
                        </a:rPr>
                        <a:t>1.51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ΔrpsU2 pF - rpsU2-V D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417.2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00FF00"/>
                          </a:highlight>
                        </a:rPr>
                        <a:t>1.62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LVS ΔrpsU2 pF - rpsU2-V E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354.5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ng/µl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2.01</a:t>
                      </a:r>
                      <a:endParaRPr sz="1000"/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00FF00"/>
                          </a:highlight>
                        </a:rPr>
                        <a:t>1.66</a:t>
                      </a:r>
                      <a:endParaRPr sz="1000">
                        <a:highlight>
                          <a:srgbClr val="00FF00"/>
                        </a:highlight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79a077ad9_1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Lab Meeting 2.8.24</a:t>
            </a:r>
            <a:endParaRPr/>
          </a:p>
        </p:txBody>
      </p:sp>
      <p:sp>
        <p:nvSpPr>
          <p:cNvPr id="155" name="Google Shape;155;g2b79a077ad9_1_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P. gingivalis </a:t>
            </a:r>
            <a:r>
              <a:rPr lang="en-US"/>
              <a:t>strains came in!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Checking if they survived travel now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B528-144B-5C46-D0A8-0978199A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Meeting 2.15.24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B8AE2-74CE-8E79-B1F6-361DE496E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8561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Question: Can cDNA be generated in good quality?</a:t>
            </a:r>
          </a:p>
          <a:p>
            <a:r>
              <a:rPr lang="en-US" dirty="0"/>
              <a:t>Expectation: Yes, it should be able too</a:t>
            </a:r>
          </a:p>
          <a:p>
            <a:r>
              <a:rPr lang="en-US" dirty="0"/>
              <a:t>Interpretation/Conclusion: Something is interfering with the purity of the cDNA. </a:t>
            </a:r>
          </a:p>
          <a:p>
            <a:r>
              <a:rPr lang="en-US" dirty="0"/>
              <a:t>Future steps: generate cDNA from RNA that’s already been converted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1296E-30B2-E95C-A5A3-43EB3A22F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90" r="25165" b="13683"/>
          <a:stretch/>
        </p:blipFill>
        <p:spPr>
          <a:xfrm>
            <a:off x="7654412" y="83391"/>
            <a:ext cx="4483510" cy="4602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74720-4891-EEC9-6EA1-C9D1B4F5F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058" y="4737626"/>
            <a:ext cx="6390452" cy="1974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2F0538-BA6C-ACFB-41CC-29482EA39D02}"/>
              </a:ext>
            </a:extLst>
          </p:cNvPr>
          <p:cNvSpPr/>
          <p:nvPr/>
        </p:nvSpPr>
        <p:spPr>
          <a:xfrm>
            <a:off x="11218606" y="4564552"/>
            <a:ext cx="884904" cy="2198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838D7-8D8A-BDA4-9398-85C8FC5BF3D8}"/>
              </a:ext>
            </a:extLst>
          </p:cNvPr>
          <p:cNvSpPr txBox="1"/>
          <p:nvPr/>
        </p:nvSpPr>
        <p:spPr>
          <a:xfrm>
            <a:off x="7907594" y="1560435"/>
            <a:ext cx="23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016EB-91BB-5F03-C40E-061DD5BF88C3}"/>
              </a:ext>
            </a:extLst>
          </p:cNvPr>
          <p:cNvSpPr txBox="1"/>
          <p:nvPr/>
        </p:nvSpPr>
        <p:spPr>
          <a:xfrm>
            <a:off x="8261555" y="1563438"/>
            <a:ext cx="23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9CC29-6A97-A8E0-7F05-DC329E442B15}"/>
              </a:ext>
            </a:extLst>
          </p:cNvPr>
          <p:cNvSpPr txBox="1"/>
          <p:nvPr/>
        </p:nvSpPr>
        <p:spPr>
          <a:xfrm>
            <a:off x="8578645" y="1563438"/>
            <a:ext cx="23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2E814-A7D7-5375-6AE4-B25F6FFCB73F}"/>
              </a:ext>
            </a:extLst>
          </p:cNvPr>
          <p:cNvSpPr txBox="1"/>
          <p:nvPr/>
        </p:nvSpPr>
        <p:spPr>
          <a:xfrm>
            <a:off x="8932606" y="1563438"/>
            <a:ext cx="23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A182C8-FFF8-85B2-F436-8E217589C4A8}"/>
              </a:ext>
            </a:extLst>
          </p:cNvPr>
          <p:cNvSpPr txBox="1"/>
          <p:nvPr/>
        </p:nvSpPr>
        <p:spPr>
          <a:xfrm>
            <a:off x="9257071" y="1563438"/>
            <a:ext cx="23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C4AA0-AA99-BD18-733E-E50D74C1E8B4}"/>
              </a:ext>
            </a:extLst>
          </p:cNvPr>
          <p:cNvSpPr txBox="1"/>
          <p:nvPr/>
        </p:nvSpPr>
        <p:spPr>
          <a:xfrm>
            <a:off x="9566787" y="1563438"/>
            <a:ext cx="235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9B607-60C6-6A8E-2EF3-6AFAEC1AA595}"/>
              </a:ext>
            </a:extLst>
          </p:cNvPr>
          <p:cNvSpPr txBox="1"/>
          <p:nvPr/>
        </p:nvSpPr>
        <p:spPr>
          <a:xfrm>
            <a:off x="9960077" y="1569394"/>
            <a:ext cx="1907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Older Samples</a:t>
            </a:r>
          </a:p>
        </p:txBody>
      </p:sp>
    </p:spTree>
    <p:extLst>
      <p:ext uri="{BB962C8B-B14F-4D97-AF65-F5344CB8AC3E}">
        <p14:creationId xmlns:p14="http://schemas.microsoft.com/office/powerpoint/2010/main" val="15122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1155</Words>
  <Application>Microsoft Office PowerPoint</Application>
  <PresentationFormat>Widescreen</PresentationFormat>
  <Paragraphs>315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Lab Meeting 10.16.23</vt:lpstr>
      <vt:lpstr>Lab Meeting 10.23.16</vt:lpstr>
      <vt:lpstr>Lab Meeting 10.30.23</vt:lpstr>
      <vt:lpstr>Lab Meeting 10.30.23</vt:lpstr>
      <vt:lpstr>Lab Meeting 1.25.24</vt:lpstr>
      <vt:lpstr>Lab Meeting 2.1.24</vt:lpstr>
      <vt:lpstr>Lab Meeting 2.8.24</vt:lpstr>
      <vt:lpstr>Lab Meeting 2.8.24</vt:lpstr>
      <vt:lpstr>Lab Meeting 2.15.24</vt:lpstr>
      <vt:lpstr>Lab Meeting 2.22.24</vt:lpstr>
      <vt:lpstr>Lab Meeting 2.29.24</vt:lpstr>
      <vt:lpstr>Lab Meeting 3.7.24</vt:lpstr>
      <vt:lpstr>Lab Meeting 3.18.24</vt:lpstr>
      <vt:lpstr>Lab Meeting 3.28.24</vt:lpstr>
      <vt:lpstr>Lab Meeting 3.28.24</vt:lpstr>
      <vt:lpstr>Lab Meeting 4.11.24</vt:lpstr>
      <vt:lpstr>Lab Meeting 4.18.24</vt:lpstr>
      <vt:lpstr>Lab Meeting 4.25.24</vt:lpstr>
      <vt:lpstr>Lab Meeting 5.16.24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 10.16.23</dc:title>
  <dc:creator>Alexandra Farah</dc:creator>
  <cp:lastModifiedBy>Alexandra Farah</cp:lastModifiedBy>
  <cp:revision>24</cp:revision>
  <dcterms:created xsi:type="dcterms:W3CDTF">2023-10-15T18:29:07Z</dcterms:created>
  <dcterms:modified xsi:type="dcterms:W3CDTF">2024-05-16T15:28:02Z</dcterms:modified>
</cp:coreProperties>
</file>