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540" r:id="rId4"/>
    <p:sldId id="261" r:id="rId5"/>
    <p:sldId id="262" r:id="rId6"/>
    <p:sldId id="273" r:id="rId7"/>
    <p:sldId id="266" r:id="rId8"/>
    <p:sldId id="267" r:id="rId9"/>
    <p:sldId id="668" r:id="rId10"/>
    <p:sldId id="268" r:id="rId11"/>
    <p:sldId id="263" r:id="rId12"/>
    <p:sldId id="265" r:id="rId13"/>
    <p:sldId id="270" r:id="rId14"/>
    <p:sldId id="670" r:id="rId15"/>
    <p:sldId id="269" r:id="rId16"/>
    <p:sldId id="258" r:id="rId17"/>
    <p:sldId id="259" r:id="rId18"/>
    <p:sldId id="271" r:id="rId19"/>
    <p:sldId id="6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77" d="100"/>
          <a:sy n="77" d="100"/>
        </p:scale>
        <p:origin x="350"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0A1611-6312-4C1B-BD56-16129F4545D4}"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ED70EDF-DCE5-48BE-8FCB-86D04BD80F8A}">
      <dgm:prSet/>
      <dgm:spPr/>
      <dgm:t>
        <a:bodyPr/>
        <a:lstStyle/>
        <a:p>
          <a:pPr>
            <a:lnSpc>
              <a:spcPct val="100000"/>
            </a:lnSpc>
            <a:defRPr cap="all"/>
          </a:pPr>
          <a:r>
            <a:rPr lang="en-US" dirty="0"/>
            <a:t>Background</a:t>
          </a:r>
        </a:p>
      </dgm:t>
    </dgm:pt>
    <dgm:pt modelId="{6B75C2EF-9E32-4D26-A260-8A8E72A33D4D}" type="parTrans" cxnId="{2EB95EB9-0644-4444-A35D-AB24E4C950CB}">
      <dgm:prSet/>
      <dgm:spPr/>
      <dgm:t>
        <a:bodyPr/>
        <a:lstStyle/>
        <a:p>
          <a:endParaRPr lang="en-US"/>
        </a:p>
      </dgm:t>
    </dgm:pt>
    <dgm:pt modelId="{CE76A278-C670-4A7C-A12B-1EF56A88140B}" type="sibTrans" cxnId="{2EB95EB9-0644-4444-A35D-AB24E4C950CB}">
      <dgm:prSet/>
      <dgm:spPr/>
      <dgm:t>
        <a:bodyPr/>
        <a:lstStyle/>
        <a:p>
          <a:endParaRPr lang="en-US"/>
        </a:p>
      </dgm:t>
    </dgm:pt>
    <dgm:pt modelId="{7FD98EB0-8A94-40B5-B705-7C9D70CD9F95}">
      <dgm:prSet/>
      <dgm:spPr/>
      <dgm:t>
        <a:bodyPr/>
        <a:lstStyle/>
        <a:p>
          <a:pPr>
            <a:lnSpc>
              <a:spcPct val="100000"/>
            </a:lnSpc>
            <a:defRPr cap="all"/>
          </a:pPr>
          <a:r>
            <a:rPr lang="en-US"/>
            <a:t>Methods</a:t>
          </a:r>
        </a:p>
      </dgm:t>
    </dgm:pt>
    <dgm:pt modelId="{2858B965-4619-4944-A2C3-3CE5A7FB7E20}" type="parTrans" cxnId="{4DD7789B-3B7F-45D2-B3EB-FC871EAF308E}">
      <dgm:prSet/>
      <dgm:spPr/>
      <dgm:t>
        <a:bodyPr/>
        <a:lstStyle/>
        <a:p>
          <a:endParaRPr lang="en-US"/>
        </a:p>
      </dgm:t>
    </dgm:pt>
    <dgm:pt modelId="{555E8FBC-D284-40AE-861F-6CFD9121CC13}" type="sibTrans" cxnId="{4DD7789B-3B7F-45D2-B3EB-FC871EAF308E}">
      <dgm:prSet/>
      <dgm:spPr/>
      <dgm:t>
        <a:bodyPr/>
        <a:lstStyle/>
        <a:p>
          <a:endParaRPr lang="en-US"/>
        </a:p>
      </dgm:t>
    </dgm:pt>
    <dgm:pt modelId="{A6B6A69F-3802-46EE-81F0-F941FC2988BB}">
      <dgm:prSet/>
      <dgm:spPr/>
      <dgm:t>
        <a:bodyPr/>
        <a:lstStyle/>
        <a:p>
          <a:pPr>
            <a:lnSpc>
              <a:spcPct val="100000"/>
            </a:lnSpc>
            <a:defRPr cap="all"/>
          </a:pPr>
          <a:r>
            <a:rPr lang="en-US"/>
            <a:t>Results</a:t>
          </a:r>
        </a:p>
      </dgm:t>
    </dgm:pt>
    <dgm:pt modelId="{ED2FDFC6-9FDD-437C-9D6F-0DF5297F2E58}" type="parTrans" cxnId="{47DE30C2-D102-427C-890A-CA79AF24F0C5}">
      <dgm:prSet/>
      <dgm:spPr/>
      <dgm:t>
        <a:bodyPr/>
        <a:lstStyle/>
        <a:p>
          <a:endParaRPr lang="en-US"/>
        </a:p>
      </dgm:t>
    </dgm:pt>
    <dgm:pt modelId="{25CD6D93-2704-453E-BEC5-400E75139BEE}" type="sibTrans" cxnId="{47DE30C2-D102-427C-890A-CA79AF24F0C5}">
      <dgm:prSet/>
      <dgm:spPr/>
      <dgm:t>
        <a:bodyPr/>
        <a:lstStyle/>
        <a:p>
          <a:endParaRPr lang="en-US"/>
        </a:p>
      </dgm:t>
    </dgm:pt>
    <dgm:pt modelId="{33B46D69-EF0D-44A6-92ED-75613440EE54}">
      <dgm:prSet/>
      <dgm:spPr/>
      <dgm:t>
        <a:bodyPr/>
        <a:lstStyle/>
        <a:p>
          <a:pPr>
            <a:lnSpc>
              <a:spcPct val="100000"/>
            </a:lnSpc>
            <a:defRPr cap="all"/>
          </a:pPr>
          <a:r>
            <a:rPr lang="en-US"/>
            <a:t>Future Directions</a:t>
          </a:r>
        </a:p>
      </dgm:t>
    </dgm:pt>
    <dgm:pt modelId="{4849631A-E392-4795-B1CD-746442AABE54}" type="parTrans" cxnId="{5C1D9699-DDD1-4839-92B8-DD1DCC6AA99C}">
      <dgm:prSet/>
      <dgm:spPr/>
      <dgm:t>
        <a:bodyPr/>
        <a:lstStyle/>
        <a:p>
          <a:endParaRPr lang="en-US"/>
        </a:p>
      </dgm:t>
    </dgm:pt>
    <dgm:pt modelId="{578DFE78-E1DE-47B2-9B7A-26B31689D89D}" type="sibTrans" cxnId="{5C1D9699-DDD1-4839-92B8-DD1DCC6AA99C}">
      <dgm:prSet/>
      <dgm:spPr/>
      <dgm:t>
        <a:bodyPr/>
        <a:lstStyle/>
        <a:p>
          <a:endParaRPr lang="en-US"/>
        </a:p>
      </dgm:t>
    </dgm:pt>
    <dgm:pt modelId="{54F78E9B-D38E-4F4B-8854-4F96FE92A142}" type="pres">
      <dgm:prSet presAssocID="{210A1611-6312-4C1B-BD56-16129F4545D4}" presName="root" presStyleCnt="0">
        <dgm:presLayoutVars>
          <dgm:dir/>
          <dgm:resizeHandles val="exact"/>
        </dgm:presLayoutVars>
      </dgm:prSet>
      <dgm:spPr/>
    </dgm:pt>
    <dgm:pt modelId="{9CB9D8AD-A418-452E-AE66-21DC361D1DF5}" type="pres">
      <dgm:prSet presAssocID="{8ED70EDF-DCE5-48BE-8FCB-86D04BD80F8A}" presName="compNode" presStyleCnt="0"/>
      <dgm:spPr/>
    </dgm:pt>
    <dgm:pt modelId="{DCC23805-A0E7-461F-B34F-D6DE603C7C61}" type="pres">
      <dgm:prSet presAssocID="{8ED70EDF-DCE5-48BE-8FCB-86D04BD80F8A}" presName="iconBgRect" presStyleLbl="bgShp" presStyleIdx="0" presStyleCnt="4"/>
      <dgm:spPr/>
    </dgm:pt>
    <dgm:pt modelId="{F9CC2CBE-9DF4-48E8-8845-848E10697546}" type="pres">
      <dgm:prSet presAssocID="{8ED70EDF-DCE5-48BE-8FCB-86D04BD80F8A}"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etri Dish with solid fill"/>
        </a:ext>
      </dgm:extLst>
    </dgm:pt>
    <dgm:pt modelId="{8FC7CFCF-37A4-4D3F-B868-33ADD18E78CE}" type="pres">
      <dgm:prSet presAssocID="{8ED70EDF-DCE5-48BE-8FCB-86D04BD80F8A}" presName="spaceRect" presStyleCnt="0"/>
      <dgm:spPr/>
    </dgm:pt>
    <dgm:pt modelId="{BB09441D-6CC0-4008-845B-1BCECBF0C633}" type="pres">
      <dgm:prSet presAssocID="{8ED70EDF-DCE5-48BE-8FCB-86D04BD80F8A}" presName="textRect" presStyleLbl="revTx" presStyleIdx="0" presStyleCnt="4">
        <dgm:presLayoutVars>
          <dgm:chMax val="1"/>
          <dgm:chPref val="1"/>
        </dgm:presLayoutVars>
      </dgm:prSet>
      <dgm:spPr/>
    </dgm:pt>
    <dgm:pt modelId="{759BD7F4-82EF-4153-AA46-600368841AE0}" type="pres">
      <dgm:prSet presAssocID="{CE76A278-C670-4A7C-A12B-1EF56A88140B}" presName="sibTrans" presStyleCnt="0"/>
      <dgm:spPr/>
    </dgm:pt>
    <dgm:pt modelId="{DAE5309B-7ACA-4699-A8C9-3A98160D6DB9}" type="pres">
      <dgm:prSet presAssocID="{7FD98EB0-8A94-40B5-B705-7C9D70CD9F95}" presName="compNode" presStyleCnt="0"/>
      <dgm:spPr/>
    </dgm:pt>
    <dgm:pt modelId="{043494BF-9927-4219-AC33-29A83156C03D}" type="pres">
      <dgm:prSet presAssocID="{7FD98EB0-8A94-40B5-B705-7C9D70CD9F95}" presName="iconBgRect" presStyleLbl="bgShp" presStyleIdx="1" presStyleCnt="4"/>
      <dgm:spPr/>
    </dgm:pt>
    <dgm:pt modelId="{1E086771-18AE-47F0-A15A-198ABBC53989}" type="pres">
      <dgm:prSet presAssocID="{7FD98EB0-8A94-40B5-B705-7C9D70CD9F9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icroscope"/>
        </a:ext>
      </dgm:extLst>
    </dgm:pt>
    <dgm:pt modelId="{08673A29-A0A0-4FA2-8265-37E01E6D7D31}" type="pres">
      <dgm:prSet presAssocID="{7FD98EB0-8A94-40B5-B705-7C9D70CD9F95}" presName="spaceRect" presStyleCnt="0"/>
      <dgm:spPr/>
    </dgm:pt>
    <dgm:pt modelId="{D3336CC4-8615-4144-8B44-FC075FC5F923}" type="pres">
      <dgm:prSet presAssocID="{7FD98EB0-8A94-40B5-B705-7C9D70CD9F95}" presName="textRect" presStyleLbl="revTx" presStyleIdx="1" presStyleCnt="4">
        <dgm:presLayoutVars>
          <dgm:chMax val="1"/>
          <dgm:chPref val="1"/>
        </dgm:presLayoutVars>
      </dgm:prSet>
      <dgm:spPr/>
    </dgm:pt>
    <dgm:pt modelId="{06F79667-0490-4260-B26C-EC67046BFF0B}" type="pres">
      <dgm:prSet presAssocID="{555E8FBC-D284-40AE-861F-6CFD9121CC13}" presName="sibTrans" presStyleCnt="0"/>
      <dgm:spPr/>
    </dgm:pt>
    <dgm:pt modelId="{20FA04F7-CAC7-48E2-8217-07B5ED2486D9}" type="pres">
      <dgm:prSet presAssocID="{A6B6A69F-3802-46EE-81F0-F941FC2988BB}" presName="compNode" presStyleCnt="0"/>
      <dgm:spPr/>
    </dgm:pt>
    <dgm:pt modelId="{58370510-6224-431C-BFD3-E0A7ACDA2C98}" type="pres">
      <dgm:prSet presAssocID="{A6B6A69F-3802-46EE-81F0-F941FC2988BB}" presName="iconBgRect" presStyleLbl="bgShp" presStyleIdx="2" presStyleCnt="4"/>
      <dgm:spPr/>
    </dgm:pt>
    <dgm:pt modelId="{60085FEC-3F0F-42BF-A329-DFC6E4E72BAE}" type="pres">
      <dgm:prSet presAssocID="{A6B6A69F-3802-46EE-81F0-F941FC2988B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8E1B7844-D7C0-46FB-BF70-DB414ADFC4B0}" type="pres">
      <dgm:prSet presAssocID="{A6B6A69F-3802-46EE-81F0-F941FC2988BB}" presName="spaceRect" presStyleCnt="0"/>
      <dgm:spPr/>
    </dgm:pt>
    <dgm:pt modelId="{F953B850-6EDF-40BF-ABD7-BD21AC59D993}" type="pres">
      <dgm:prSet presAssocID="{A6B6A69F-3802-46EE-81F0-F941FC2988BB}" presName="textRect" presStyleLbl="revTx" presStyleIdx="2" presStyleCnt="4">
        <dgm:presLayoutVars>
          <dgm:chMax val="1"/>
          <dgm:chPref val="1"/>
        </dgm:presLayoutVars>
      </dgm:prSet>
      <dgm:spPr/>
    </dgm:pt>
    <dgm:pt modelId="{E3710ED7-8FF2-4823-9A21-645A35D5C5BF}" type="pres">
      <dgm:prSet presAssocID="{25CD6D93-2704-453E-BEC5-400E75139BEE}" presName="sibTrans" presStyleCnt="0"/>
      <dgm:spPr/>
    </dgm:pt>
    <dgm:pt modelId="{80B2C8CB-8B46-448F-8CA9-7A98CF149ACC}" type="pres">
      <dgm:prSet presAssocID="{33B46D69-EF0D-44A6-92ED-75613440EE54}" presName="compNode" presStyleCnt="0"/>
      <dgm:spPr/>
    </dgm:pt>
    <dgm:pt modelId="{F601AB3B-D73C-4B11-BB25-07AE7C4A5912}" type="pres">
      <dgm:prSet presAssocID="{33B46D69-EF0D-44A6-92ED-75613440EE54}" presName="iconBgRect" presStyleLbl="bgShp" presStyleIdx="3" presStyleCnt="4"/>
      <dgm:spPr/>
    </dgm:pt>
    <dgm:pt modelId="{45446DCF-22F5-4233-97ED-9051EF415BD5}" type="pres">
      <dgm:prSet presAssocID="{33B46D69-EF0D-44A6-92ED-75613440EE54}"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Earth globe: Americas with solid fill"/>
        </a:ext>
      </dgm:extLst>
    </dgm:pt>
    <dgm:pt modelId="{FC616FD4-8A0B-4FA8-94C7-E9AEA43ACCBC}" type="pres">
      <dgm:prSet presAssocID="{33B46D69-EF0D-44A6-92ED-75613440EE54}" presName="spaceRect" presStyleCnt="0"/>
      <dgm:spPr/>
    </dgm:pt>
    <dgm:pt modelId="{D96D964C-345B-4716-9827-803F4C7447DF}" type="pres">
      <dgm:prSet presAssocID="{33B46D69-EF0D-44A6-92ED-75613440EE54}" presName="textRect" presStyleLbl="revTx" presStyleIdx="3" presStyleCnt="4">
        <dgm:presLayoutVars>
          <dgm:chMax val="1"/>
          <dgm:chPref val="1"/>
        </dgm:presLayoutVars>
      </dgm:prSet>
      <dgm:spPr/>
    </dgm:pt>
  </dgm:ptLst>
  <dgm:cxnLst>
    <dgm:cxn modelId="{2A68BB13-BB4D-40DC-BB23-0007FBDF7B74}" type="presOf" srcId="{7FD98EB0-8A94-40B5-B705-7C9D70CD9F95}" destId="{D3336CC4-8615-4144-8B44-FC075FC5F923}" srcOrd="0" destOrd="0" presId="urn:microsoft.com/office/officeart/2018/5/layout/IconCircleLabelList"/>
    <dgm:cxn modelId="{26DE2B70-FE2F-49FF-B409-68685614AC37}" type="presOf" srcId="{210A1611-6312-4C1B-BD56-16129F4545D4}" destId="{54F78E9B-D38E-4F4B-8854-4F96FE92A142}" srcOrd="0" destOrd="0" presId="urn:microsoft.com/office/officeart/2018/5/layout/IconCircleLabelList"/>
    <dgm:cxn modelId="{5A4EC18C-5F36-4E8A-9E66-7E7C5E711000}" type="presOf" srcId="{33B46D69-EF0D-44A6-92ED-75613440EE54}" destId="{D96D964C-345B-4716-9827-803F4C7447DF}" srcOrd="0" destOrd="0" presId="urn:microsoft.com/office/officeart/2018/5/layout/IconCircleLabelList"/>
    <dgm:cxn modelId="{5C1D9699-DDD1-4839-92B8-DD1DCC6AA99C}" srcId="{210A1611-6312-4C1B-BD56-16129F4545D4}" destId="{33B46D69-EF0D-44A6-92ED-75613440EE54}" srcOrd="3" destOrd="0" parTransId="{4849631A-E392-4795-B1CD-746442AABE54}" sibTransId="{578DFE78-E1DE-47B2-9B7A-26B31689D89D}"/>
    <dgm:cxn modelId="{4DD7789B-3B7F-45D2-B3EB-FC871EAF308E}" srcId="{210A1611-6312-4C1B-BD56-16129F4545D4}" destId="{7FD98EB0-8A94-40B5-B705-7C9D70CD9F95}" srcOrd="1" destOrd="0" parTransId="{2858B965-4619-4944-A2C3-3CE5A7FB7E20}" sibTransId="{555E8FBC-D284-40AE-861F-6CFD9121CC13}"/>
    <dgm:cxn modelId="{7B4DA99B-14A6-45F9-B312-6C10DAC29905}" type="presOf" srcId="{8ED70EDF-DCE5-48BE-8FCB-86D04BD80F8A}" destId="{BB09441D-6CC0-4008-845B-1BCECBF0C633}" srcOrd="0" destOrd="0" presId="urn:microsoft.com/office/officeart/2018/5/layout/IconCircleLabelList"/>
    <dgm:cxn modelId="{2EB95EB9-0644-4444-A35D-AB24E4C950CB}" srcId="{210A1611-6312-4C1B-BD56-16129F4545D4}" destId="{8ED70EDF-DCE5-48BE-8FCB-86D04BD80F8A}" srcOrd="0" destOrd="0" parTransId="{6B75C2EF-9E32-4D26-A260-8A8E72A33D4D}" sibTransId="{CE76A278-C670-4A7C-A12B-1EF56A88140B}"/>
    <dgm:cxn modelId="{47DE30C2-D102-427C-890A-CA79AF24F0C5}" srcId="{210A1611-6312-4C1B-BD56-16129F4545D4}" destId="{A6B6A69F-3802-46EE-81F0-F941FC2988BB}" srcOrd="2" destOrd="0" parTransId="{ED2FDFC6-9FDD-437C-9D6F-0DF5297F2E58}" sibTransId="{25CD6D93-2704-453E-BEC5-400E75139BEE}"/>
    <dgm:cxn modelId="{8A7CDBE9-80A1-4471-BD5B-397A62EF3DC0}" type="presOf" srcId="{A6B6A69F-3802-46EE-81F0-F941FC2988BB}" destId="{F953B850-6EDF-40BF-ABD7-BD21AC59D993}" srcOrd="0" destOrd="0" presId="urn:microsoft.com/office/officeart/2018/5/layout/IconCircleLabelList"/>
    <dgm:cxn modelId="{73F39647-981B-42AA-BDB1-CA12FDA199E8}" type="presParOf" srcId="{54F78E9B-D38E-4F4B-8854-4F96FE92A142}" destId="{9CB9D8AD-A418-452E-AE66-21DC361D1DF5}" srcOrd="0" destOrd="0" presId="urn:microsoft.com/office/officeart/2018/5/layout/IconCircleLabelList"/>
    <dgm:cxn modelId="{B7656B7A-86C6-474F-A31A-E90457162F9F}" type="presParOf" srcId="{9CB9D8AD-A418-452E-AE66-21DC361D1DF5}" destId="{DCC23805-A0E7-461F-B34F-D6DE603C7C61}" srcOrd="0" destOrd="0" presId="urn:microsoft.com/office/officeart/2018/5/layout/IconCircleLabelList"/>
    <dgm:cxn modelId="{5FD8D4D9-FCA1-4342-B8B7-04A3C271343E}" type="presParOf" srcId="{9CB9D8AD-A418-452E-AE66-21DC361D1DF5}" destId="{F9CC2CBE-9DF4-48E8-8845-848E10697546}" srcOrd="1" destOrd="0" presId="urn:microsoft.com/office/officeart/2018/5/layout/IconCircleLabelList"/>
    <dgm:cxn modelId="{D1E9D23D-1FE1-4ECF-B50A-FAB35213F276}" type="presParOf" srcId="{9CB9D8AD-A418-452E-AE66-21DC361D1DF5}" destId="{8FC7CFCF-37A4-4D3F-B868-33ADD18E78CE}" srcOrd="2" destOrd="0" presId="urn:microsoft.com/office/officeart/2018/5/layout/IconCircleLabelList"/>
    <dgm:cxn modelId="{2712F851-B190-45AD-B6B9-BF4D83ADB922}" type="presParOf" srcId="{9CB9D8AD-A418-452E-AE66-21DC361D1DF5}" destId="{BB09441D-6CC0-4008-845B-1BCECBF0C633}" srcOrd="3" destOrd="0" presId="urn:microsoft.com/office/officeart/2018/5/layout/IconCircleLabelList"/>
    <dgm:cxn modelId="{7BADAB43-B0B8-465C-8955-1A066380917E}" type="presParOf" srcId="{54F78E9B-D38E-4F4B-8854-4F96FE92A142}" destId="{759BD7F4-82EF-4153-AA46-600368841AE0}" srcOrd="1" destOrd="0" presId="urn:microsoft.com/office/officeart/2018/5/layout/IconCircleLabelList"/>
    <dgm:cxn modelId="{B7DD8989-15C8-4CC4-BA72-09AB14F66268}" type="presParOf" srcId="{54F78E9B-D38E-4F4B-8854-4F96FE92A142}" destId="{DAE5309B-7ACA-4699-A8C9-3A98160D6DB9}" srcOrd="2" destOrd="0" presId="urn:microsoft.com/office/officeart/2018/5/layout/IconCircleLabelList"/>
    <dgm:cxn modelId="{0F69E334-6BED-43A9-BE7F-F77EC0232ACA}" type="presParOf" srcId="{DAE5309B-7ACA-4699-A8C9-3A98160D6DB9}" destId="{043494BF-9927-4219-AC33-29A83156C03D}" srcOrd="0" destOrd="0" presId="urn:microsoft.com/office/officeart/2018/5/layout/IconCircleLabelList"/>
    <dgm:cxn modelId="{779747B6-BAC3-4EB7-94A1-B16013EC927A}" type="presParOf" srcId="{DAE5309B-7ACA-4699-A8C9-3A98160D6DB9}" destId="{1E086771-18AE-47F0-A15A-198ABBC53989}" srcOrd="1" destOrd="0" presId="urn:microsoft.com/office/officeart/2018/5/layout/IconCircleLabelList"/>
    <dgm:cxn modelId="{C418E7B8-2241-4474-9E5E-2F6E49E84CE0}" type="presParOf" srcId="{DAE5309B-7ACA-4699-A8C9-3A98160D6DB9}" destId="{08673A29-A0A0-4FA2-8265-37E01E6D7D31}" srcOrd="2" destOrd="0" presId="urn:microsoft.com/office/officeart/2018/5/layout/IconCircleLabelList"/>
    <dgm:cxn modelId="{9CB785A1-CF2B-493E-9504-74789AA3E87B}" type="presParOf" srcId="{DAE5309B-7ACA-4699-A8C9-3A98160D6DB9}" destId="{D3336CC4-8615-4144-8B44-FC075FC5F923}" srcOrd="3" destOrd="0" presId="urn:microsoft.com/office/officeart/2018/5/layout/IconCircleLabelList"/>
    <dgm:cxn modelId="{0D87E4E1-4A46-48F4-9FAD-2417816054B6}" type="presParOf" srcId="{54F78E9B-D38E-4F4B-8854-4F96FE92A142}" destId="{06F79667-0490-4260-B26C-EC67046BFF0B}" srcOrd="3" destOrd="0" presId="urn:microsoft.com/office/officeart/2018/5/layout/IconCircleLabelList"/>
    <dgm:cxn modelId="{70E72808-8F19-47AF-B7E6-D6A8FB1AB129}" type="presParOf" srcId="{54F78E9B-D38E-4F4B-8854-4F96FE92A142}" destId="{20FA04F7-CAC7-48E2-8217-07B5ED2486D9}" srcOrd="4" destOrd="0" presId="urn:microsoft.com/office/officeart/2018/5/layout/IconCircleLabelList"/>
    <dgm:cxn modelId="{2500503C-0F1D-4A37-9468-7D750949B2BC}" type="presParOf" srcId="{20FA04F7-CAC7-48E2-8217-07B5ED2486D9}" destId="{58370510-6224-431C-BFD3-E0A7ACDA2C98}" srcOrd="0" destOrd="0" presId="urn:microsoft.com/office/officeart/2018/5/layout/IconCircleLabelList"/>
    <dgm:cxn modelId="{832CA8FC-8D5B-4070-B764-6F305A096A81}" type="presParOf" srcId="{20FA04F7-CAC7-48E2-8217-07B5ED2486D9}" destId="{60085FEC-3F0F-42BF-A329-DFC6E4E72BAE}" srcOrd="1" destOrd="0" presId="urn:microsoft.com/office/officeart/2018/5/layout/IconCircleLabelList"/>
    <dgm:cxn modelId="{96E20E0B-0679-4092-81EE-997E1A9F3605}" type="presParOf" srcId="{20FA04F7-CAC7-48E2-8217-07B5ED2486D9}" destId="{8E1B7844-D7C0-46FB-BF70-DB414ADFC4B0}" srcOrd="2" destOrd="0" presId="urn:microsoft.com/office/officeart/2018/5/layout/IconCircleLabelList"/>
    <dgm:cxn modelId="{BE98EC0E-FF46-4B6D-B02F-E7E3CB9D5CE5}" type="presParOf" srcId="{20FA04F7-CAC7-48E2-8217-07B5ED2486D9}" destId="{F953B850-6EDF-40BF-ABD7-BD21AC59D993}" srcOrd="3" destOrd="0" presId="urn:microsoft.com/office/officeart/2018/5/layout/IconCircleLabelList"/>
    <dgm:cxn modelId="{9D803367-2595-46DB-A0A3-5D283132E9FB}" type="presParOf" srcId="{54F78E9B-D38E-4F4B-8854-4F96FE92A142}" destId="{E3710ED7-8FF2-4823-9A21-645A35D5C5BF}" srcOrd="5" destOrd="0" presId="urn:microsoft.com/office/officeart/2018/5/layout/IconCircleLabelList"/>
    <dgm:cxn modelId="{9167C924-BBE6-43FC-B9E5-BFC6A20C3255}" type="presParOf" srcId="{54F78E9B-D38E-4F4B-8854-4F96FE92A142}" destId="{80B2C8CB-8B46-448F-8CA9-7A98CF149ACC}" srcOrd="6" destOrd="0" presId="urn:microsoft.com/office/officeart/2018/5/layout/IconCircleLabelList"/>
    <dgm:cxn modelId="{3874C80D-0226-4E90-B1B3-3C383DF6CFE8}" type="presParOf" srcId="{80B2C8CB-8B46-448F-8CA9-7A98CF149ACC}" destId="{F601AB3B-D73C-4B11-BB25-07AE7C4A5912}" srcOrd="0" destOrd="0" presId="urn:microsoft.com/office/officeart/2018/5/layout/IconCircleLabelList"/>
    <dgm:cxn modelId="{FD4D2A22-881B-4068-9280-A0CB3AC48567}" type="presParOf" srcId="{80B2C8CB-8B46-448F-8CA9-7A98CF149ACC}" destId="{45446DCF-22F5-4233-97ED-9051EF415BD5}" srcOrd="1" destOrd="0" presId="urn:microsoft.com/office/officeart/2018/5/layout/IconCircleLabelList"/>
    <dgm:cxn modelId="{104E35ED-592A-49C7-9B32-C13FDAB809E4}" type="presParOf" srcId="{80B2C8CB-8B46-448F-8CA9-7A98CF149ACC}" destId="{FC616FD4-8A0B-4FA8-94C7-E9AEA43ACCBC}" srcOrd="2" destOrd="0" presId="urn:microsoft.com/office/officeart/2018/5/layout/IconCircleLabelList"/>
    <dgm:cxn modelId="{EEEE1B66-75AD-4D48-8E0B-03E8E4615878}" type="presParOf" srcId="{80B2C8CB-8B46-448F-8CA9-7A98CF149ACC}" destId="{D96D964C-345B-4716-9827-803F4C7447DF}"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23805-A0E7-461F-B34F-D6DE603C7C61}">
      <dsp:nvSpPr>
        <dsp:cNvPr id="0" name=""/>
        <dsp:cNvSpPr/>
      </dsp:nvSpPr>
      <dsp:spPr>
        <a:xfrm>
          <a:off x="973190" y="987326"/>
          <a:ext cx="1264141" cy="126414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CC2CBE-9DF4-48E8-8845-848E10697546}">
      <dsp:nvSpPr>
        <dsp:cNvPr id="0" name=""/>
        <dsp:cNvSpPr/>
      </dsp:nvSpPr>
      <dsp:spPr>
        <a:xfrm>
          <a:off x="1242597" y="1256734"/>
          <a:ext cx="725326" cy="72532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09441D-6CC0-4008-845B-1BCECBF0C633}">
      <dsp:nvSpPr>
        <dsp:cNvPr id="0" name=""/>
        <dsp:cNvSpPr/>
      </dsp:nvSpPr>
      <dsp:spPr>
        <a:xfrm>
          <a:off x="569079" y="2645217"/>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Background</a:t>
          </a:r>
        </a:p>
      </dsp:txBody>
      <dsp:txXfrm>
        <a:off x="569079" y="2645217"/>
        <a:ext cx="2072362" cy="720000"/>
      </dsp:txXfrm>
    </dsp:sp>
    <dsp:sp modelId="{043494BF-9927-4219-AC33-29A83156C03D}">
      <dsp:nvSpPr>
        <dsp:cNvPr id="0" name=""/>
        <dsp:cNvSpPr/>
      </dsp:nvSpPr>
      <dsp:spPr>
        <a:xfrm>
          <a:off x="3408216" y="987326"/>
          <a:ext cx="1264141" cy="126414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086771-18AE-47F0-A15A-198ABBC53989}">
      <dsp:nvSpPr>
        <dsp:cNvPr id="0" name=""/>
        <dsp:cNvSpPr/>
      </dsp:nvSpPr>
      <dsp:spPr>
        <a:xfrm>
          <a:off x="3677623" y="1256734"/>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336CC4-8615-4144-8B44-FC075FC5F923}">
      <dsp:nvSpPr>
        <dsp:cNvPr id="0" name=""/>
        <dsp:cNvSpPr/>
      </dsp:nvSpPr>
      <dsp:spPr>
        <a:xfrm>
          <a:off x="3004105" y="2645217"/>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Methods</a:t>
          </a:r>
        </a:p>
      </dsp:txBody>
      <dsp:txXfrm>
        <a:off x="3004105" y="2645217"/>
        <a:ext cx="2072362" cy="720000"/>
      </dsp:txXfrm>
    </dsp:sp>
    <dsp:sp modelId="{58370510-6224-431C-BFD3-E0A7ACDA2C98}">
      <dsp:nvSpPr>
        <dsp:cNvPr id="0" name=""/>
        <dsp:cNvSpPr/>
      </dsp:nvSpPr>
      <dsp:spPr>
        <a:xfrm>
          <a:off x="5843242" y="987326"/>
          <a:ext cx="1264141" cy="126414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085FEC-3F0F-42BF-A329-DFC6E4E72BAE}">
      <dsp:nvSpPr>
        <dsp:cNvPr id="0" name=""/>
        <dsp:cNvSpPr/>
      </dsp:nvSpPr>
      <dsp:spPr>
        <a:xfrm>
          <a:off x="6112649" y="1256734"/>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53B850-6EDF-40BF-ABD7-BD21AC59D993}">
      <dsp:nvSpPr>
        <dsp:cNvPr id="0" name=""/>
        <dsp:cNvSpPr/>
      </dsp:nvSpPr>
      <dsp:spPr>
        <a:xfrm>
          <a:off x="5439131" y="2645217"/>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Results</a:t>
          </a:r>
        </a:p>
      </dsp:txBody>
      <dsp:txXfrm>
        <a:off x="5439131" y="2645217"/>
        <a:ext cx="2072362" cy="720000"/>
      </dsp:txXfrm>
    </dsp:sp>
    <dsp:sp modelId="{F601AB3B-D73C-4B11-BB25-07AE7C4A5912}">
      <dsp:nvSpPr>
        <dsp:cNvPr id="0" name=""/>
        <dsp:cNvSpPr/>
      </dsp:nvSpPr>
      <dsp:spPr>
        <a:xfrm>
          <a:off x="8278268" y="987326"/>
          <a:ext cx="1264141" cy="126414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446DCF-22F5-4233-97ED-9051EF415BD5}">
      <dsp:nvSpPr>
        <dsp:cNvPr id="0" name=""/>
        <dsp:cNvSpPr/>
      </dsp:nvSpPr>
      <dsp:spPr>
        <a:xfrm>
          <a:off x="8547675" y="1256734"/>
          <a:ext cx="725326" cy="72532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6D964C-345B-4716-9827-803F4C7447DF}">
      <dsp:nvSpPr>
        <dsp:cNvPr id="0" name=""/>
        <dsp:cNvSpPr/>
      </dsp:nvSpPr>
      <dsp:spPr>
        <a:xfrm>
          <a:off x="7874157" y="2645217"/>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Future Directions</a:t>
          </a:r>
        </a:p>
      </dsp:txBody>
      <dsp:txXfrm>
        <a:off x="7874157" y="2645217"/>
        <a:ext cx="2072362"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1EAF0F-D927-44DD-AF6B-91BF4A949CEB}" type="datetimeFigureOut">
              <a:rPr lang="en-US" smtClean="0"/>
              <a:t>6/12/2024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1424C3-59FF-40EB-90D0-814ABF90D2CE}" type="slidenum">
              <a:rPr lang="en-US" smtClean="0"/>
              <a:t>‹#›</a:t>
            </a:fld>
            <a:endParaRPr lang="en-US"/>
          </a:p>
        </p:txBody>
      </p:sp>
    </p:spTree>
    <p:extLst>
      <p:ext uri="{BB962C8B-B14F-4D97-AF65-F5344CB8AC3E}">
        <p14:creationId xmlns:p14="http://schemas.microsoft.com/office/powerpoint/2010/main" val="4201825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AA160A-0CCA-C943-991F-EB6032C689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6999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from </a:t>
            </a:r>
            <a:r>
              <a:rPr lang="en-US" dirty="0" err="1"/>
              <a:t>steve</a:t>
            </a:r>
            <a:r>
              <a:rPr lang="en-US" dirty="0"/>
              <a:t> add PDB number</a:t>
            </a:r>
          </a:p>
        </p:txBody>
      </p:sp>
      <p:sp>
        <p:nvSpPr>
          <p:cNvPr id="4" name="Slide Number Placeholder 3"/>
          <p:cNvSpPr>
            <a:spLocks noGrp="1"/>
          </p:cNvSpPr>
          <p:nvPr>
            <p:ph type="sldNum" sz="quarter" idx="5"/>
          </p:nvPr>
        </p:nvSpPr>
        <p:spPr/>
        <p:txBody>
          <a:bodyPr/>
          <a:lstStyle/>
          <a:p>
            <a:fld id="{B01424C3-59FF-40EB-90D0-814ABF90D2CE}" type="slidenum">
              <a:rPr lang="en-US" smtClean="0"/>
              <a:t>5</a:t>
            </a:fld>
            <a:endParaRPr lang="en-US"/>
          </a:p>
        </p:txBody>
      </p:sp>
    </p:spTree>
    <p:extLst>
      <p:ext uri="{BB962C8B-B14F-4D97-AF65-F5344CB8AC3E}">
        <p14:creationId xmlns:p14="http://schemas.microsoft.com/office/powerpoint/2010/main" val="854935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Translation is very highly regulated because of how energetically costly it is to the cell. Therefore, if there is too much r-protein it can bind to itself to turn off translation. </a:t>
            </a:r>
            <a:endParaRPr dirty="0"/>
          </a:p>
        </p:txBody>
      </p:sp>
      <p:sp>
        <p:nvSpPr>
          <p:cNvPr id="283" name="Google Shape;28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1424C3-59FF-40EB-90D0-814ABF90D2CE}" type="slidenum">
              <a:rPr lang="en-US" smtClean="0"/>
              <a:t>8</a:t>
            </a:fld>
            <a:endParaRPr lang="en-US"/>
          </a:p>
        </p:txBody>
      </p:sp>
    </p:spTree>
    <p:extLst>
      <p:ext uri="{BB962C8B-B14F-4D97-AF65-F5344CB8AC3E}">
        <p14:creationId xmlns:p14="http://schemas.microsoft.com/office/powerpoint/2010/main" val="4094230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I reintroduce transcript, be like we can use b gals to look at protein and woo</a:t>
            </a:r>
          </a:p>
          <a:p>
            <a:endParaRPr lang="en-US" dirty="0"/>
          </a:p>
          <a:p>
            <a:endParaRPr lang="en-US" dirty="0"/>
          </a:p>
          <a:p>
            <a:r>
              <a:rPr lang="en-US" dirty="0"/>
              <a:t>after protein talk about stem loop structures, we didn’t know what it would affect if it would affect transcription or maybe translation so we looked into it and structure is bullshit</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3354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424C3-59FF-40EB-90D0-814ABF90D2CE}" type="slidenum">
              <a:rPr lang="en-US" smtClean="0"/>
              <a:t>10</a:t>
            </a:fld>
            <a:endParaRPr lang="en-US"/>
          </a:p>
        </p:txBody>
      </p:sp>
    </p:spTree>
    <p:extLst>
      <p:ext uri="{BB962C8B-B14F-4D97-AF65-F5344CB8AC3E}">
        <p14:creationId xmlns:p14="http://schemas.microsoft.com/office/powerpoint/2010/main" val="2896711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AE53E-D547-D9CA-8168-C8C29D1043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07DC2A-7CBA-8A41-6FBF-58B75383E9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317C24-465B-ECD0-60AC-5CC3D534DDDB}"/>
              </a:ext>
            </a:extLst>
          </p:cNvPr>
          <p:cNvSpPr>
            <a:spLocks noGrp="1"/>
          </p:cNvSpPr>
          <p:nvPr>
            <p:ph type="dt" sz="half" idx="10"/>
          </p:nvPr>
        </p:nvSpPr>
        <p:spPr/>
        <p:txBody>
          <a:bodyPr/>
          <a:lstStyle/>
          <a:p>
            <a:fld id="{A49307E5-8FF4-48DA-9218-CD2DB515CFC9}" type="datetimeFigureOut">
              <a:rPr lang="en-US" smtClean="0"/>
              <a:t>6/10/2024</a:t>
            </a:fld>
            <a:endParaRPr lang="en-US"/>
          </a:p>
        </p:txBody>
      </p:sp>
      <p:sp>
        <p:nvSpPr>
          <p:cNvPr id="5" name="Footer Placeholder 4">
            <a:extLst>
              <a:ext uri="{FF2B5EF4-FFF2-40B4-BE49-F238E27FC236}">
                <a16:creationId xmlns:a16="http://schemas.microsoft.com/office/drawing/2014/main" id="{21F45A2C-66A0-57D8-8A2A-B3F34498DA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222B96-992B-FE04-E5FC-7F166C5F716A}"/>
              </a:ext>
            </a:extLst>
          </p:cNvPr>
          <p:cNvSpPr>
            <a:spLocks noGrp="1"/>
          </p:cNvSpPr>
          <p:nvPr>
            <p:ph type="sldNum" sz="quarter" idx="12"/>
          </p:nvPr>
        </p:nvSpPr>
        <p:spPr/>
        <p:txBody>
          <a:bodyPr/>
          <a:lstStyle/>
          <a:p>
            <a:fld id="{A1B7E6E2-E2E1-44FA-A332-61022CA4B3AE}" type="slidenum">
              <a:rPr lang="en-US" smtClean="0"/>
              <a:t>‹#›</a:t>
            </a:fld>
            <a:endParaRPr lang="en-US"/>
          </a:p>
        </p:txBody>
      </p:sp>
    </p:spTree>
    <p:extLst>
      <p:ext uri="{BB962C8B-B14F-4D97-AF65-F5344CB8AC3E}">
        <p14:creationId xmlns:p14="http://schemas.microsoft.com/office/powerpoint/2010/main" val="670308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644AA-938D-62E2-BBB8-6350EC9243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939094-5709-823C-DACF-13E63AC66A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9F9748-31D8-755E-5ED4-2498A6846AFD}"/>
              </a:ext>
            </a:extLst>
          </p:cNvPr>
          <p:cNvSpPr>
            <a:spLocks noGrp="1"/>
          </p:cNvSpPr>
          <p:nvPr>
            <p:ph type="dt" sz="half" idx="10"/>
          </p:nvPr>
        </p:nvSpPr>
        <p:spPr/>
        <p:txBody>
          <a:bodyPr/>
          <a:lstStyle/>
          <a:p>
            <a:fld id="{A49307E5-8FF4-48DA-9218-CD2DB515CFC9}" type="datetimeFigureOut">
              <a:rPr lang="en-US" smtClean="0"/>
              <a:t>6/10/2024</a:t>
            </a:fld>
            <a:endParaRPr lang="en-US"/>
          </a:p>
        </p:txBody>
      </p:sp>
      <p:sp>
        <p:nvSpPr>
          <p:cNvPr id="5" name="Footer Placeholder 4">
            <a:extLst>
              <a:ext uri="{FF2B5EF4-FFF2-40B4-BE49-F238E27FC236}">
                <a16:creationId xmlns:a16="http://schemas.microsoft.com/office/drawing/2014/main" id="{8604E58C-494F-B841-0CC0-A466637996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A19164-BFA6-30F6-D042-DC1AE91FCFFC}"/>
              </a:ext>
            </a:extLst>
          </p:cNvPr>
          <p:cNvSpPr>
            <a:spLocks noGrp="1"/>
          </p:cNvSpPr>
          <p:nvPr>
            <p:ph type="sldNum" sz="quarter" idx="12"/>
          </p:nvPr>
        </p:nvSpPr>
        <p:spPr/>
        <p:txBody>
          <a:bodyPr/>
          <a:lstStyle/>
          <a:p>
            <a:fld id="{A1B7E6E2-E2E1-44FA-A332-61022CA4B3AE}" type="slidenum">
              <a:rPr lang="en-US" smtClean="0"/>
              <a:t>‹#›</a:t>
            </a:fld>
            <a:endParaRPr lang="en-US"/>
          </a:p>
        </p:txBody>
      </p:sp>
    </p:spTree>
    <p:extLst>
      <p:ext uri="{BB962C8B-B14F-4D97-AF65-F5344CB8AC3E}">
        <p14:creationId xmlns:p14="http://schemas.microsoft.com/office/powerpoint/2010/main" val="89868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7AFB8B-15B3-2A59-16D7-DB8562172A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A1F096-D9E9-D5EC-C29C-3B9723E495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998075-A2C4-1854-383C-089F38D71010}"/>
              </a:ext>
            </a:extLst>
          </p:cNvPr>
          <p:cNvSpPr>
            <a:spLocks noGrp="1"/>
          </p:cNvSpPr>
          <p:nvPr>
            <p:ph type="dt" sz="half" idx="10"/>
          </p:nvPr>
        </p:nvSpPr>
        <p:spPr/>
        <p:txBody>
          <a:bodyPr/>
          <a:lstStyle/>
          <a:p>
            <a:fld id="{A49307E5-8FF4-48DA-9218-CD2DB515CFC9}" type="datetimeFigureOut">
              <a:rPr lang="en-US" smtClean="0"/>
              <a:t>6/10/2024</a:t>
            </a:fld>
            <a:endParaRPr lang="en-US"/>
          </a:p>
        </p:txBody>
      </p:sp>
      <p:sp>
        <p:nvSpPr>
          <p:cNvPr id="5" name="Footer Placeholder 4">
            <a:extLst>
              <a:ext uri="{FF2B5EF4-FFF2-40B4-BE49-F238E27FC236}">
                <a16:creationId xmlns:a16="http://schemas.microsoft.com/office/drawing/2014/main" id="{87A60831-C402-6328-2C7D-DD35B9AE4A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2D9FB6-4544-0B83-BA8B-F2C2BEDD49B4}"/>
              </a:ext>
            </a:extLst>
          </p:cNvPr>
          <p:cNvSpPr>
            <a:spLocks noGrp="1"/>
          </p:cNvSpPr>
          <p:nvPr>
            <p:ph type="sldNum" sz="quarter" idx="12"/>
          </p:nvPr>
        </p:nvSpPr>
        <p:spPr/>
        <p:txBody>
          <a:bodyPr/>
          <a:lstStyle/>
          <a:p>
            <a:fld id="{A1B7E6E2-E2E1-44FA-A332-61022CA4B3AE}" type="slidenum">
              <a:rPr lang="en-US" smtClean="0"/>
              <a:t>‹#›</a:t>
            </a:fld>
            <a:endParaRPr lang="en-US"/>
          </a:p>
        </p:txBody>
      </p:sp>
    </p:spTree>
    <p:extLst>
      <p:ext uri="{BB962C8B-B14F-4D97-AF65-F5344CB8AC3E}">
        <p14:creationId xmlns:p14="http://schemas.microsoft.com/office/powerpoint/2010/main" val="704223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Shape 19"/>
        <p:cNvGrpSpPr/>
        <p:nvPr/>
      </p:nvGrpSpPr>
      <p:grpSpPr>
        <a:xfrm>
          <a:off x="0" y="0"/>
          <a:ext cx="0" cy="0"/>
          <a:chOff x="0" y="0"/>
          <a:chExt cx="0" cy="0"/>
        </a:xfrm>
      </p:grpSpPr>
      <p:cxnSp>
        <p:nvCxnSpPr>
          <p:cNvPr id="22" name="Google Shape;22;p27"/>
          <p:cNvCxnSpPr>
            <a:cxnSpLocks/>
          </p:cNvCxnSpPr>
          <p:nvPr/>
        </p:nvCxnSpPr>
        <p:spPr>
          <a:xfrm>
            <a:off x="190702" y="824002"/>
            <a:ext cx="11772898" cy="0"/>
          </a:xfrm>
          <a:prstGeom prst="straightConnector1">
            <a:avLst/>
          </a:prstGeom>
          <a:noFill/>
          <a:ln w="31750" cap="flat" cmpd="sng">
            <a:solidFill>
              <a:srgbClr val="9C2706"/>
            </a:solidFill>
            <a:prstDash val="solid"/>
            <a:round/>
            <a:headEnd type="none" w="sm" len="sm"/>
            <a:tailEnd type="none" w="sm" len="sm"/>
          </a:ln>
        </p:spPr>
      </p:cxnSp>
      <p:sp>
        <p:nvSpPr>
          <p:cNvPr id="3" name="Google Shape;12;p25">
            <a:extLst>
              <a:ext uri="{FF2B5EF4-FFF2-40B4-BE49-F238E27FC236}">
                <a16:creationId xmlns:a16="http://schemas.microsoft.com/office/drawing/2014/main" id="{17B252D0-4892-25E5-CA6B-05D77F5E201E}"/>
              </a:ext>
            </a:extLst>
          </p:cNvPr>
          <p:cNvSpPr txBox="1">
            <a:spLocks noGrp="1"/>
          </p:cNvSpPr>
          <p:nvPr>
            <p:ph type="title"/>
          </p:nvPr>
        </p:nvSpPr>
        <p:spPr>
          <a:xfrm>
            <a:off x="190702" y="239457"/>
            <a:ext cx="11810596" cy="71692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200"/>
              <a:buFont typeface="Helvetica Neue"/>
              <a:buNone/>
              <a:defRPr sz="32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4" name="Google Shape;13;p25">
            <a:extLst>
              <a:ext uri="{FF2B5EF4-FFF2-40B4-BE49-F238E27FC236}">
                <a16:creationId xmlns:a16="http://schemas.microsoft.com/office/drawing/2014/main" id="{43006A3B-4370-B914-A4F1-8BE1C5815CB2}"/>
              </a:ext>
            </a:extLst>
          </p:cNvPr>
          <p:cNvSpPr txBox="1">
            <a:spLocks noGrp="1"/>
          </p:cNvSpPr>
          <p:nvPr>
            <p:ph idx="1"/>
          </p:nvPr>
        </p:nvSpPr>
        <p:spPr>
          <a:xfrm>
            <a:off x="190702" y="956382"/>
            <a:ext cx="11810596" cy="5358485"/>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Helvetica Neue"/>
                <a:ea typeface="Helvetica Neue"/>
                <a:cs typeface="Helvetica Neue"/>
                <a:sym typeface="Helvetica Neue"/>
              </a:defRPr>
            </a:lvl1pPr>
            <a:lvl2pPr marL="914400" marR="0" lvl="1" indent="-342900" algn="l" rtl="0">
              <a:lnSpc>
                <a:spcPct val="120000"/>
              </a:lnSpc>
              <a:spcBef>
                <a:spcPts val="500"/>
              </a:spcBef>
              <a:spcAft>
                <a:spcPts val="0"/>
              </a:spcAft>
              <a:buClr>
                <a:schemeClr val="accent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Helvetica Neue"/>
                <a:ea typeface="Helvetica Neue"/>
                <a:cs typeface="Helvetica Neue"/>
                <a:sym typeface="Helvetica Neue"/>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Helvetica Neue"/>
                <a:ea typeface="Helvetica Neue"/>
                <a:cs typeface="Helvetica Neue"/>
                <a:sym typeface="Helvetica Neue"/>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Helvetica Neue"/>
                <a:ea typeface="Helvetica Neue"/>
                <a:cs typeface="Helvetica Neue"/>
                <a:sym typeface="Helvetica Neue"/>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9pPr>
          </a:lstStyle>
          <a:p>
            <a:endParaRPr dirty="0"/>
          </a:p>
        </p:txBody>
      </p:sp>
    </p:spTree>
    <p:extLst>
      <p:ext uri="{BB962C8B-B14F-4D97-AF65-F5344CB8AC3E}">
        <p14:creationId xmlns:p14="http://schemas.microsoft.com/office/powerpoint/2010/main" val="2220505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6"/>
        <p:cNvGrpSpPr/>
        <p:nvPr/>
      </p:nvGrpSpPr>
      <p:grpSpPr>
        <a:xfrm>
          <a:off x="0" y="0"/>
          <a:ext cx="0" cy="0"/>
          <a:chOff x="0" y="0"/>
          <a:chExt cx="0" cy="0"/>
        </a:xfrm>
      </p:grpSpPr>
      <p:sp>
        <p:nvSpPr>
          <p:cNvPr id="27" name="Google Shape;27;p29"/>
          <p:cNvSpPr txBox="1">
            <a:spLocks noGrp="1"/>
          </p:cNvSpPr>
          <p:nvPr>
            <p:ph type="title"/>
          </p:nvPr>
        </p:nvSpPr>
        <p:spPr>
          <a:xfrm>
            <a:off x="381000" y="432027"/>
            <a:ext cx="11430000" cy="78421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8" name="Google Shape;28;p29"/>
          <p:cNvCxnSpPr/>
          <p:nvPr/>
        </p:nvCxnSpPr>
        <p:spPr>
          <a:xfrm>
            <a:off x="381000" y="1240151"/>
            <a:ext cx="11430000" cy="0"/>
          </a:xfrm>
          <a:prstGeom prst="straightConnector1">
            <a:avLst/>
          </a:prstGeom>
          <a:noFill/>
          <a:ln w="31750" cap="flat" cmpd="sng">
            <a:solidFill>
              <a:srgbClr val="3B64AD"/>
            </a:solidFill>
            <a:prstDash val="solid"/>
            <a:round/>
            <a:headEnd type="none" w="sm" len="sm"/>
            <a:tailEnd type="none" w="sm" len="sm"/>
          </a:ln>
        </p:spPr>
      </p:cxnSp>
    </p:spTree>
    <p:extLst>
      <p:ext uri="{BB962C8B-B14F-4D97-AF65-F5344CB8AC3E}">
        <p14:creationId xmlns:p14="http://schemas.microsoft.com/office/powerpoint/2010/main" val="2944049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F3989-2175-4B18-B2AF-1CEB54512B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54480C-3EC3-188C-275C-BAE4C21D09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095D30-26AC-3F32-D593-2BB03EDED873}"/>
              </a:ext>
            </a:extLst>
          </p:cNvPr>
          <p:cNvSpPr>
            <a:spLocks noGrp="1"/>
          </p:cNvSpPr>
          <p:nvPr>
            <p:ph type="dt" sz="half" idx="10"/>
          </p:nvPr>
        </p:nvSpPr>
        <p:spPr/>
        <p:txBody>
          <a:bodyPr/>
          <a:lstStyle/>
          <a:p>
            <a:fld id="{A49307E5-8FF4-48DA-9218-CD2DB515CFC9}" type="datetimeFigureOut">
              <a:rPr lang="en-US" smtClean="0"/>
              <a:t>6/10/2024</a:t>
            </a:fld>
            <a:endParaRPr lang="en-US"/>
          </a:p>
        </p:txBody>
      </p:sp>
      <p:sp>
        <p:nvSpPr>
          <p:cNvPr id="5" name="Footer Placeholder 4">
            <a:extLst>
              <a:ext uri="{FF2B5EF4-FFF2-40B4-BE49-F238E27FC236}">
                <a16:creationId xmlns:a16="http://schemas.microsoft.com/office/drawing/2014/main" id="{F98E6FD8-983A-7460-AFEF-EDBD01A9C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33D2E1-752F-89A6-5DCB-6FE88BC27199}"/>
              </a:ext>
            </a:extLst>
          </p:cNvPr>
          <p:cNvSpPr>
            <a:spLocks noGrp="1"/>
          </p:cNvSpPr>
          <p:nvPr>
            <p:ph type="sldNum" sz="quarter" idx="12"/>
          </p:nvPr>
        </p:nvSpPr>
        <p:spPr/>
        <p:txBody>
          <a:bodyPr/>
          <a:lstStyle/>
          <a:p>
            <a:fld id="{A1B7E6E2-E2E1-44FA-A332-61022CA4B3AE}" type="slidenum">
              <a:rPr lang="en-US" smtClean="0"/>
              <a:t>‹#›</a:t>
            </a:fld>
            <a:endParaRPr lang="en-US"/>
          </a:p>
        </p:txBody>
      </p:sp>
    </p:spTree>
    <p:extLst>
      <p:ext uri="{BB962C8B-B14F-4D97-AF65-F5344CB8AC3E}">
        <p14:creationId xmlns:p14="http://schemas.microsoft.com/office/powerpoint/2010/main" val="3717665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5F1E-B616-0DAC-56FC-4AA67C1D94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00DCF8-DE4A-41F2-EE38-8F41265A088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45DDB5-CC1A-973D-709C-715C9847DC65}"/>
              </a:ext>
            </a:extLst>
          </p:cNvPr>
          <p:cNvSpPr>
            <a:spLocks noGrp="1"/>
          </p:cNvSpPr>
          <p:nvPr>
            <p:ph type="dt" sz="half" idx="10"/>
          </p:nvPr>
        </p:nvSpPr>
        <p:spPr/>
        <p:txBody>
          <a:bodyPr/>
          <a:lstStyle/>
          <a:p>
            <a:fld id="{A49307E5-8FF4-48DA-9218-CD2DB515CFC9}" type="datetimeFigureOut">
              <a:rPr lang="en-US" smtClean="0"/>
              <a:t>6/10/2024</a:t>
            </a:fld>
            <a:endParaRPr lang="en-US"/>
          </a:p>
        </p:txBody>
      </p:sp>
      <p:sp>
        <p:nvSpPr>
          <p:cNvPr id="5" name="Footer Placeholder 4">
            <a:extLst>
              <a:ext uri="{FF2B5EF4-FFF2-40B4-BE49-F238E27FC236}">
                <a16:creationId xmlns:a16="http://schemas.microsoft.com/office/drawing/2014/main" id="{88D546EB-3F3E-F0C6-D798-63B4FA4D54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04DE87-6C69-1DE2-FD76-8E3D9C1B4BE2}"/>
              </a:ext>
            </a:extLst>
          </p:cNvPr>
          <p:cNvSpPr>
            <a:spLocks noGrp="1"/>
          </p:cNvSpPr>
          <p:nvPr>
            <p:ph type="sldNum" sz="quarter" idx="12"/>
          </p:nvPr>
        </p:nvSpPr>
        <p:spPr/>
        <p:txBody>
          <a:bodyPr/>
          <a:lstStyle/>
          <a:p>
            <a:fld id="{A1B7E6E2-E2E1-44FA-A332-61022CA4B3AE}" type="slidenum">
              <a:rPr lang="en-US" smtClean="0"/>
              <a:t>‹#›</a:t>
            </a:fld>
            <a:endParaRPr lang="en-US"/>
          </a:p>
        </p:txBody>
      </p:sp>
    </p:spTree>
    <p:extLst>
      <p:ext uri="{BB962C8B-B14F-4D97-AF65-F5344CB8AC3E}">
        <p14:creationId xmlns:p14="http://schemas.microsoft.com/office/powerpoint/2010/main" val="2077241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7254F-DE40-A90C-F171-30F772BEEF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50F6CF-3581-3653-735D-492E50D8DA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730BF7-9663-BD71-4DAE-AA701CE72E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A610B6-3AED-9B00-3C0A-F656DBBFC32B}"/>
              </a:ext>
            </a:extLst>
          </p:cNvPr>
          <p:cNvSpPr>
            <a:spLocks noGrp="1"/>
          </p:cNvSpPr>
          <p:nvPr>
            <p:ph type="dt" sz="half" idx="10"/>
          </p:nvPr>
        </p:nvSpPr>
        <p:spPr/>
        <p:txBody>
          <a:bodyPr/>
          <a:lstStyle/>
          <a:p>
            <a:fld id="{A49307E5-8FF4-48DA-9218-CD2DB515CFC9}" type="datetimeFigureOut">
              <a:rPr lang="en-US" smtClean="0"/>
              <a:t>6/10/2024</a:t>
            </a:fld>
            <a:endParaRPr lang="en-US"/>
          </a:p>
        </p:txBody>
      </p:sp>
      <p:sp>
        <p:nvSpPr>
          <p:cNvPr id="6" name="Footer Placeholder 5">
            <a:extLst>
              <a:ext uri="{FF2B5EF4-FFF2-40B4-BE49-F238E27FC236}">
                <a16:creationId xmlns:a16="http://schemas.microsoft.com/office/drawing/2014/main" id="{6999D3A1-DF08-66DB-6B1F-51BE27A9EC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7F4CC5-88DE-B6EE-EF8B-0B5BF16FFA31}"/>
              </a:ext>
            </a:extLst>
          </p:cNvPr>
          <p:cNvSpPr>
            <a:spLocks noGrp="1"/>
          </p:cNvSpPr>
          <p:nvPr>
            <p:ph type="sldNum" sz="quarter" idx="12"/>
          </p:nvPr>
        </p:nvSpPr>
        <p:spPr/>
        <p:txBody>
          <a:bodyPr/>
          <a:lstStyle/>
          <a:p>
            <a:fld id="{A1B7E6E2-E2E1-44FA-A332-61022CA4B3AE}" type="slidenum">
              <a:rPr lang="en-US" smtClean="0"/>
              <a:t>‹#›</a:t>
            </a:fld>
            <a:endParaRPr lang="en-US"/>
          </a:p>
        </p:txBody>
      </p:sp>
    </p:spTree>
    <p:extLst>
      <p:ext uri="{BB962C8B-B14F-4D97-AF65-F5344CB8AC3E}">
        <p14:creationId xmlns:p14="http://schemas.microsoft.com/office/powerpoint/2010/main" val="3789082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3CE46-6292-D361-649D-1F88E5FBDC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56D80E-9CDA-674B-07AA-A0DEE9F88C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3F30BB-6859-8E63-34DE-FEBFCE4593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6BD21B-4AF7-E200-A6A7-4AF1DB14E0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AC2A62-4DBD-4CE6-862F-CD544248B7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94054C-D785-CAF4-DF85-0203CC119FD6}"/>
              </a:ext>
            </a:extLst>
          </p:cNvPr>
          <p:cNvSpPr>
            <a:spLocks noGrp="1"/>
          </p:cNvSpPr>
          <p:nvPr>
            <p:ph type="dt" sz="half" idx="10"/>
          </p:nvPr>
        </p:nvSpPr>
        <p:spPr/>
        <p:txBody>
          <a:bodyPr/>
          <a:lstStyle/>
          <a:p>
            <a:fld id="{A49307E5-8FF4-48DA-9218-CD2DB515CFC9}" type="datetimeFigureOut">
              <a:rPr lang="en-US" smtClean="0"/>
              <a:t>6/10/2024</a:t>
            </a:fld>
            <a:endParaRPr lang="en-US"/>
          </a:p>
        </p:txBody>
      </p:sp>
      <p:sp>
        <p:nvSpPr>
          <p:cNvPr id="8" name="Footer Placeholder 7">
            <a:extLst>
              <a:ext uri="{FF2B5EF4-FFF2-40B4-BE49-F238E27FC236}">
                <a16:creationId xmlns:a16="http://schemas.microsoft.com/office/drawing/2014/main" id="{4ADEA43A-24EA-257E-0D3B-AC47E94AB2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8CE369-0967-B024-12EF-04E974587A30}"/>
              </a:ext>
            </a:extLst>
          </p:cNvPr>
          <p:cNvSpPr>
            <a:spLocks noGrp="1"/>
          </p:cNvSpPr>
          <p:nvPr>
            <p:ph type="sldNum" sz="quarter" idx="12"/>
          </p:nvPr>
        </p:nvSpPr>
        <p:spPr/>
        <p:txBody>
          <a:bodyPr/>
          <a:lstStyle/>
          <a:p>
            <a:fld id="{A1B7E6E2-E2E1-44FA-A332-61022CA4B3AE}" type="slidenum">
              <a:rPr lang="en-US" smtClean="0"/>
              <a:t>‹#›</a:t>
            </a:fld>
            <a:endParaRPr lang="en-US"/>
          </a:p>
        </p:txBody>
      </p:sp>
    </p:spTree>
    <p:extLst>
      <p:ext uri="{BB962C8B-B14F-4D97-AF65-F5344CB8AC3E}">
        <p14:creationId xmlns:p14="http://schemas.microsoft.com/office/powerpoint/2010/main" val="2537006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CE5AF-D3DC-0033-C8FE-6AA1E42C38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0C8DB8-12A4-2A2D-60EA-FD818E958603}"/>
              </a:ext>
            </a:extLst>
          </p:cNvPr>
          <p:cNvSpPr>
            <a:spLocks noGrp="1"/>
          </p:cNvSpPr>
          <p:nvPr>
            <p:ph type="dt" sz="half" idx="10"/>
          </p:nvPr>
        </p:nvSpPr>
        <p:spPr/>
        <p:txBody>
          <a:bodyPr/>
          <a:lstStyle/>
          <a:p>
            <a:fld id="{A49307E5-8FF4-48DA-9218-CD2DB515CFC9}" type="datetimeFigureOut">
              <a:rPr lang="en-US" smtClean="0"/>
              <a:t>6/10/2024</a:t>
            </a:fld>
            <a:endParaRPr lang="en-US"/>
          </a:p>
        </p:txBody>
      </p:sp>
      <p:sp>
        <p:nvSpPr>
          <p:cNvPr id="4" name="Footer Placeholder 3">
            <a:extLst>
              <a:ext uri="{FF2B5EF4-FFF2-40B4-BE49-F238E27FC236}">
                <a16:creationId xmlns:a16="http://schemas.microsoft.com/office/drawing/2014/main" id="{4C73F8E3-CE56-8229-5530-8B878CFE66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98A390-B161-35FF-2999-71B7D124560C}"/>
              </a:ext>
            </a:extLst>
          </p:cNvPr>
          <p:cNvSpPr>
            <a:spLocks noGrp="1"/>
          </p:cNvSpPr>
          <p:nvPr>
            <p:ph type="sldNum" sz="quarter" idx="12"/>
          </p:nvPr>
        </p:nvSpPr>
        <p:spPr/>
        <p:txBody>
          <a:bodyPr/>
          <a:lstStyle/>
          <a:p>
            <a:fld id="{A1B7E6E2-E2E1-44FA-A332-61022CA4B3AE}" type="slidenum">
              <a:rPr lang="en-US" smtClean="0"/>
              <a:t>‹#›</a:t>
            </a:fld>
            <a:endParaRPr lang="en-US"/>
          </a:p>
        </p:txBody>
      </p:sp>
    </p:spTree>
    <p:extLst>
      <p:ext uri="{BB962C8B-B14F-4D97-AF65-F5344CB8AC3E}">
        <p14:creationId xmlns:p14="http://schemas.microsoft.com/office/powerpoint/2010/main" val="1880204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CDDF5D-8A33-402C-55F5-F52358A4CE7A}"/>
              </a:ext>
            </a:extLst>
          </p:cNvPr>
          <p:cNvSpPr>
            <a:spLocks noGrp="1"/>
          </p:cNvSpPr>
          <p:nvPr>
            <p:ph type="dt" sz="half" idx="10"/>
          </p:nvPr>
        </p:nvSpPr>
        <p:spPr/>
        <p:txBody>
          <a:bodyPr/>
          <a:lstStyle/>
          <a:p>
            <a:fld id="{A49307E5-8FF4-48DA-9218-CD2DB515CFC9}" type="datetimeFigureOut">
              <a:rPr lang="en-US" smtClean="0"/>
              <a:t>6/10/2024</a:t>
            </a:fld>
            <a:endParaRPr lang="en-US"/>
          </a:p>
        </p:txBody>
      </p:sp>
      <p:sp>
        <p:nvSpPr>
          <p:cNvPr id="3" name="Footer Placeholder 2">
            <a:extLst>
              <a:ext uri="{FF2B5EF4-FFF2-40B4-BE49-F238E27FC236}">
                <a16:creationId xmlns:a16="http://schemas.microsoft.com/office/drawing/2014/main" id="{A2EE1710-5767-3F9E-709F-2E5421FE3B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316B97-700B-B551-EE8C-542DC9207CDD}"/>
              </a:ext>
            </a:extLst>
          </p:cNvPr>
          <p:cNvSpPr>
            <a:spLocks noGrp="1"/>
          </p:cNvSpPr>
          <p:nvPr>
            <p:ph type="sldNum" sz="quarter" idx="12"/>
          </p:nvPr>
        </p:nvSpPr>
        <p:spPr/>
        <p:txBody>
          <a:bodyPr/>
          <a:lstStyle/>
          <a:p>
            <a:fld id="{A1B7E6E2-E2E1-44FA-A332-61022CA4B3AE}" type="slidenum">
              <a:rPr lang="en-US" smtClean="0"/>
              <a:t>‹#›</a:t>
            </a:fld>
            <a:endParaRPr lang="en-US"/>
          </a:p>
        </p:txBody>
      </p:sp>
    </p:spTree>
    <p:extLst>
      <p:ext uri="{BB962C8B-B14F-4D97-AF65-F5344CB8AC3E}">
        <p14:creationId xmlns:p14="http://schemas.microsoft.com/office/powerpoint/2010/main" val="4098653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14146-7E4C-224B-829C-1E03C1E41F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CDE018-4228-6BAF-EA49-A684288D44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5967E9-EAAF-BD2A-B0B3-BD6F5665DF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4CD45E-FFF2-5EF6-E39D-84DA55D93B65}"/>
              </a:ext>
            </a:extLst>
          </p:cNvPr>
          <p:cNvSpPr>
            <a:spLocks noGrp="1"/>
          </p:cNvSpPr>
          <p:nvPr>
            <p:ph type="dt" sz="half" idx="10"/>
          </p:nvPr>
        </p:nvSpPr>
        <p:spPr/>
        <p:txBody>
          <a:bodyPr/>
          <a:lstStyle/>
          <a:p>
            <a:fld id="{A49307E5-8FF4-48DA-9218-CD2DB515CFC9}" type="datetimeFigureOut">
              <a:rPr lang="en-US" smtClean="0"/>
              <a:t>6/10/2024</a:t>
            </a:fld>
            <a:endParaRPr lang="en-US"/>
          </a:p>
        </p:txBody>
      </p:sp>
      <p:sp>
        <p:nvSpPr>
          <p:cNvPr id="6" name="Footer Placeholder 5">
            <a:extLst>
              <a:ext uri="{FF2B5EF4-FFF2-40B4-BE49-F238E27FC236}">
                <a16:creationId xmlns:a16="http://schemas.microsoft.com/office/drawing/2014/main" id="{58A58619-26A0-4A66-4AE5-E523B45486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18A5F1-81C8-115A-6E43-4DD59B04CDE6}"/>
              </a:ext>
            </a:extLst>
          </p:cNvPr>
          <p:cNvSpPr>
            <a:spLocks noGrp="1"/>
          </p:cNvSpPr>
          <p:nvPr>
            <p:ph type="sldNum" sz="quarter" idx="12"/>
          </p:nvPr>
        </p:nvSpPr>
        <p:spPr/>
        <p:txBody>
          <a:bodyPr/>
          <a:lstStyle/>
          <a:p>
            <a:fld id="{A1B7E6E2-E2E1-44FA-A332-61022CA4B3AE}" type="slidenum">
              <a:rPr lang="en-US" smtClean="0"/>
              <a:t>‹#›</a:t>
            </a:fld>
            <a:endParaRPr lang="en-US"/>
          </a:p>
        </p:txBody>
      </p:sp>
    </p:spTree>
    <p:extLst>
      <p:ext uri="{BB962C8B-B14F-4D97-AF65-F5344CB8AC3E}">
        <p14:creationId xmlns:p14="http://schemas.microsoft.com/office/powerpoint/2010/main" val="2819376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3E1A5-FA1F-C56E-3C8F-8223A7D7A7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BC2F1A-F23E-777A-C9B5-C6F54E79E8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2C1522-CC29-061D-D35F-8CAA144BF1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BEE2B4-52CE-CFB3-5F91-F579DB54F622}"/>
              </a:ext>
            </a:extLst>
          </p:cNvPr>
          <p:cNvSpPr>
            <a:spLocks noGrp="1"/>
          </p:cNvSpPr>
          <p:nvPr>
            <p:ph type="dt" sz="half" idx="10"/>
          </p:nvPr>
        </p:nvSpPr>
        <p:spPr/>
        <p:txBody>
          <a:bodyPr/>
          <a:lstStyle/>
          <a:p>
            <a:fld id="{A49307E5-8FF4-48DA-9218-CD2DB515CFC9}" type="datetimeFigureOut">
              <a:rPr lang="en-US" smtClean="0"/>
              <a:t>6/10/2024</a:t>
            </a:fld>
            <a:endParaRPr lang="en-US"/>
          </a:p>
        </p:txBody>
      </p:sp>
      <p:sp>
        <p:nvSpPr>
          <p:cNvPr id="6" name="Footer Placeholder 5">
            <a:extLst>
              <a:ext uri="{FF2B5EF4-FFF2-40B4-BE49-F238E27FC236}">
                <a16:creationId xmlns:a16="http://schemas.microsoft.com/office/drawing/2014/main" id="{5DB47584-43D7-231A-ADC9-4049C077F2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4278A8-41E1-2E62-0110-8998D4B246A2}"/>
              </a:ext>
            </a:extLst>
          </p:cNvPr>
          <p:cNvSpPr>
            <a:spLocks noGrp="1"/>
          </p:cNvSpPr>
          <p:nvPr>
            <p:ph type="sldNum" sz="quarter" idx="12"/>
          </p:nvPr>
        </p:nvSpPr>
        <p:spPr/>
        <p:txBody>
          <a:bodyPr/>
          <a:lstStyle/>
          <a:p>
            <a:fld id="{A1B7E6E2-E2E1-44FA-A332-61022CA4B3AE}" type="slidenum">
              <a:rPr lang="en-US" smtClean="0"/>
              <a:t>‹#›</a:t>
            </a:fld>
            <a:endParaRPr lang="en-US"/>
          </a:p>
        </p:txBody>
      </p:sp>
    </p:spTree>
    <p:extLst>
      <p:ext uri="{BB962C8B-B14F-4D97-AF65-F5344CB8AC3E}">
        <p14:creationId xmlns:p14="http://schemas.microsoft.com/office/powerpoint/2010/main" val="2038049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2CD7CA-F722-5F5E-C2B2-8BEC348FCC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6729FD-D493-BA54-D97F-02AD0CA244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FEFC2C-B6C8-ACCB-BEAF-9B7FFBAB50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49307E5-8FF4-48DA-9218-CD2DB515CFC9}" type="datetimeFigureOut">
              <a:rPr lang="en-US" smtClean="0"/>
              <a:t>6/10/2024</a:t>
            </a:fld>
            <a:endParaRPr lang="en-US"/>
          </a:p>
        </p:txBody>
      </p:sp>
      <p:sp>
        <p:nvSpPr>
          <p:cNvPr id="5" name="Footer Placeholder 4">
            <a:extLst>
              <a:ext uri="{FF2B5EF4-FFF2-40B4-BE49-F238E27FC236}">
                <a16:creationId xmlns:a16="http://schemas.microsoft.com/office/drawing/2014/main" id="{8F365863-3FA2-CE5E-4359-C04852D8D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1B2A537-95DB-F5F3-6390-20ECD2542B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B7E6E2-E2E1-44FA-A332-61022CA4B3AE}" type="slidenum">
              <a:rPr lang="en-US" smtClean="0"/>
              <a:t>‹#›</a:t>
            </a:fld>
            <a:endParaRPr lang="en-US"/>
          </a:p>
        </p:txBody>
      </p:sp>
    </p:spTree>
    <p:extLst>
      <p:ext uri="{BB962C8B-B14F-4D97-AF65-F5344CB8AC3E}">
        <p14:creationId xmlns:p14="http://schemas.microsoft.com/office/powerpoint/2010/main" val="3494987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D630B4-4CCC-7B1D-1803-DAED942D7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sual world map made of colourful dots">
            <a:extLst>
              <a:ext uri="{FF2B5EF4-FFF2-40B4-BE49-F238E27FC236}">
                <a16:creationId xmlns:a16="http://schemas.microsoft.com/office/drawing/2014/main" id="{619513EC-FDCC-E886-2A88-CDB0EE8E4721}"/>
              </a:ext>
            </a:extLst>
          </p:cNvPr>
          <p:cNvPicPr>
            <a:picLocks noChangeAspect="1"/>
          </p:cNvPicPr>
          <p:nvPr/>
        </p:nvPicPr>
        <p:blipFill rotWithShape="1">
          <a:blip r:embed="rId2">
            <a:alphaModFix amt="50000"/>
          </a:blip>
          <a:srcRect b="25987"/>
          <a:stretch/>
        </p:blipFill>
        <p:spPr>
          <a:xfrm>
            <a:off x="20" y="10"/>
            <a:ext cx="12191979" cy="6857990"/>
          </a:xfrm>
          <a:prstGeom prst="rect">
            <a:avLst/>
          </a:prstGeom>
        </p:spPr>
      </p:pic>
      <p:sp>
        <p:nvSpPr>
          <p:cNvPr id="2" name="Title 1">
            <a:extLst>
              <a:ext uri="{FF2B5EF4-FFF2-40B4-BE49-F238E27FC236}">
                <a16:creationId xmlns:a16="http://schemas.microsoft.com/office/drawing/2014/main" id="{58503F1F-4689-C2AA-CD97-D77E7A11F95F}"/>
              </a:ext>
            </a:extLst>
          </p:cNvPr>
          <p:cNvSpPr>
            <a:spLocks noGrp="1"/>
          </p:cNvSpPr>
          <p:nvPr>
            <p:ph type="ctrTitle"/>
          </p:nvPr>
        </p:nvSpPr>
        <p:spPr>
          <a:xfrm>
            <a:off x="762000" y="1137434"/>
            <a:ext cx="7848600" cy="3204429"/>
          </a:xfrm>
        </p:spPr>
        <p:txBody>
          <a:bodyPr anchor="t">
            <a:normAutofit/>
          </a:bodyPr>
          <a:lstStyle/>
          <a:p>
            <a:pPr algn="l"/>
            <a:r>
              <a:rPr lang="en-US" sz="7200" dirty="0">
                <a:solidFill>
                  <a:srgbClr val="FFFFFF"/>
                </a:solidFill>
              </a:rPr>
              <a:t>RNA World</a:t>
            </a:r>
          </a:p>
        </p:txBody>
      </p:sp>
      <p:sp>
        <p:nvSpPr>
          <p:cNvPr id="3" name="Subtitle 2">
            <a:extLst>
              <a:ext uri="{FF2B5EF4-FFF2-40B4-BE49-F238E27FC236}">
                <a16:creationId xmlns:a16="http://schemas.microsoft.com/office/drawing/2014/main" id="{143210F9-5D54-55D5-C238-8FA6F696ECC0}"/>
              </a:ext>
            </a:extLst>
          </p:cNvPr>
          <p:cNvSpPr>
            <a:spLocks noGrp="1"/>
          </p:cNvSpPr>
          <p:nvPr>
            <p:ph type="subTitle" idx="1"/>
          </p:nvPr>
        </p:nvSpPr>
        <p:spPr>
          <a:xfrm>
            <a:off x="762000" y="4792531"/>
            <a:ext cx="5334000" cy="1089423"/>
          </a:xfrm>
        </p:spPr>
        <p:txBody>
          <a:bodyPr anchor="b">
            <a:normAutofit/>
          </a:bodyPr>
          <a:lstStyle/>
          <a:p>
            <a:pPr algn="l"/>
            <a:r>
              <a:rPr lang="en-US" sz="1800" dirty="0">
                <a:solidFill>
                  <a:srgbClr val="FFFFFF"/>
                </a:solidFill>
              </a:rPr>
              <a:t>Alex Farah</a:t>
            </a:r>
          </a:p>
          <a:p>
            <a:pPr algn="l"/>
            <a:r>
              <a:rPr lang="en-US" sz="1800" dirty="0">
                <a:solidFill>
                  <a:srgbClr val="FFFFFF"/>
                </a:solidFill>
              </a:rPr>
              <a:t>K Ramsey Lab Meeting</a:t>
            </a:r>
          </a:p>
          <a:p>
            <a:pPr algn="l"/>
            <a:r>
              <a:rPr lang="en-US" sz="1800" dirty="0">
                <a:solidFill>
                  <a:srgbClr val="FFFFFF"/>
                </a:solidFill>
              </a:rPr>
              <a:t>June 13, 2024</a:t>
            </a:r>
          </a:p>
        </p:txBody>
      </p:sp>
      <p:cxnSp>
        <p:nvCxnSpPr>
          <p:cNvPr id="11" name="Straight Connector 10">
            <a:extLst>
              <a:ext uri="{FF2B5EF4-FFF2-40B4-BE49-F238E27FC236}">
                <a16:creationId xmlns:a16="http://schemas.microsoft.com/office/drawing/2014/main" id="{49264613-F0F7-08CE-0ADF-98407A64DA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439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0" nodeType="withEffect">
                                  <p:stCondLst>
                                    <p:cond delay="100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400"/>
                                        <p:tgtEl>
                                          <p:spTgt spid="3">
                                            <p:txEl>
                                              <p:pRg st="1" end="1"/>
                                            </p:txEl>
                                          </p:spTgt>
                                        </p:tgtEl>
                                      </p:cBhvr>
                                    </p:animEffect>
                                  </p:childTnLst>
                                </p:cTn>
                              </p:par>
                              <p:par>
                                <p:cTn id="14" presetID="10" presetClass="entr" presetSubtype="0" fill="hold" grpId="0" nodeType="withEffect">
                                  <p:stCondLst>
                                    <p:cond delay="1000"/>
                                  </p:stCondLst>
                                  <p:iterate type="lt">
                                    <p:tmPct val="1000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887F25-FACA-484D-9D0D-8561183ED68D}"/>
              </a:ext>
            </a:extLst>
          </p:cNvPr>
          <p:cNvSpPr>
            <a:spLocks noGrp="1"/>
          </p:cNvSpPr>
          <p:nvPr>
            <p:ph type="title"/>
          </p:nvPr>
        </p:nvSpPr>
        <p:spPr>
          <a:xfrm>
            <a:off x="841248" y="548640"/>
            <a:ext cx="3600860" cy="5431536"/>
          </a:xfrm>
        </p:spPr>
        <p:txBody>
          <a:bodyPr>
            <a:normAutofit/>
          </a:bodyPr>
          <a:lstStyle/>
          <a:p>
            <a:r>
              <a:rPr lang="en-US" sz="5400"/>
              <a:t>Questions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8C4E543-BFD6-1DF7-AB1A-F11A89E2B78E}"/>
              </a:ext>
            </a:extLst>
          </p:cNvPr>
          <p:cNvSpPr>
            <a:spLocks noGrp="1"/>
          </p:cNvSpPr>
          <p:nvPr>
            <p:ph idx="1"/>
          </p:nvPr>
        </p:nvSpPr>
        <p:spPr>
          <a:xfrm>
            <a:off x="5126418" y="552091"/>
            <a:ext cx="6224335" cy="5431536"/>
          </a:xfrm>
        </p:spPr>
        <p:txBody>
          <a:bodyPr anchor="ctr">
            <a:normAutofit/>
          </a:bodyPr>
          <a:lstStyle/>
          <a:p>
            <a:r>
              <a:rPr lang="en-US" sz="2200" dirty="0"/>
              <a:t>Can I replicate these results?</a:t>
            </a:r>
          </a:p>
          <a:p>
            <a:r>
              <a:rPr lang="en-US" sz="2200" dirty="0"/>
              <a:t>How does the cell know which homologs to make, how much of them to make, and how to balance it? </a:t>
            </a:r>
          </a:p>
          <a:p>
            <a:r>
              <a:rPr lang="en-US" sz="2200" dirty="0"/>
              <a:t>Does the increase in transcript abundance = an increase in translation? </a:t>
            </a:r>
          </a:p>
          <a:p>
            <a:r>
              <a:rPr lang="en-US" sz="2200" dirty="0"/>
              <a:t>Does bS21-2 alter mRNA stability?</a:t>
            </a:r>
          </a:p>
          <a:p>
            <a:r>
              <a:rPr lang="en-US" sz="2200" dirty="0"/>
              <a:t>What happens with three homologs? Are they all auto regulating? How to find out? </a:t>
            </a:r>
          </a:p>
        </p:txBody>
      </p:sp>
    </p:spTree>
    <p:extLst>
      <p:ext uri="{BB962C8B-B14F-4D97-AF65-F5344CB8AC3E}">
        <p14:creationId xmlns:p14="http://schemas.microsoft.com/office/powerpoint/2010/main" val="2926878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7BBE77-1298-1C59-A4B8-C58031C8DBD2}"/>
              </a:ext>
            </a:extLst>
          </p:cNvPr>
          <p:cNvSpPr>
            <a:spLocks noGrp="1"/>
          </p:cNvSpPr>
          <p:nvPr>
            <p:ph type="title"/>
          </p:nvPr>
        </p:nvSpPr>
        <p:spPr>
          <a:xfrm>
            <a:off x="838198" y="547815"/>
            <a:ext cx="5167185" cy="1680519"/>
          </a:xfrm>
        </p:spPr>
        <p:txBody>
          <a:bodyPr>
            <a:normAutofit/>
          </a:bodyPr>
          <a:lstStyle/>
          <a:p>
            <a:r>
              <a:rPr lang="en-US" sz="4000"/>
              <a:t>qRT-PCR</a:t>
            </a:r>
          </a:p>
        </p:txBody>
      </p:sp>
      <p:sp>
        <p:nvSpPr>
          <p:cNvPr id="3" name="Content Placeholder 2">
            <a:extLst>
              <a:ext uri="{FF2B5EF4-FFF2-40B4-BE49-F238E27FC236}">
                <a16:creationId xmlns:a16="http://schemas.microsoft.com/office/drawing/2014/main" id="{473E468F-6FD3-5D8A-38D3-D2166BB6BCBC}"/>
              </a:ext>
            </a:extLst>
          </p:cNvPr>
          <p:cNvSpPr>
            <a:spLocks noGrp="1"/>
          </p:cNvSpPr>
          <p:nvPr>
            <p:ph idx="1"/>
          </p:nvPr>
        </p:nvSpPr>
        <p:spPr>
          <a:xfrm>
            <a:off x="6186619" y="547815"/>
            <a:ext cx="5178960" cy="1680519"/>
          </a:xfrm>
        </p:spPr>
        <p:txBody>
          <a:bodyPr anchor="ctr">
            <a:normAutofit/>
          </a:bodyPr>
          <a:lstStyle/>
          <a:p>
            <a:r>
              <a:rPr lang="en-US" sz="1900"/>
              <a:t>Quantitative Real Time Polymerase Chain Reaction</a:t>
            </a:r>
          </a:p>
          <a:p>
            <a:r>
              <a:rPr lang="en-US" sz="1900"/>
              <a:t>Shows the replication of strands in real time</a:t>
            </a:r>
          </a:p>
          <a:p>
            <a:r>
              <a:rPr lang="en-US" sz="1900"/>
              <a:t>Lets you quantify how much DNA is in a sample</a:t>
            </a:r>
          </a:p>
        </p:txBody>
      </p:sp>
      <p:pic>
        <p:nvPicPr>
          <p:cNvPr id="7" name="Picture 6">
            <a:extLst>
              <a:ext uri="{FF2B5EF4-FFF2-40B4-BE49-F238E27FC236}">
                <a16:creationId xmlns:a16="http://schemas.microsoft.com/office/drawing/2014/main" id="{19568BE6-6AAC-773A-8E5D-C5F0B67D503C}"/>
              </a:ext>
            </a:extLst>
          </p:cNvPr>
          <p:cNvPicPr>
            <a:picLocks noChangeAspect="1"/>
          </p:cNvPicPr>
          <p:nvPr/>
        </p:nvPicPr>
        <p:blipFill>
          <a:blip r:embed="rId2"/>
          <a:stretch>
            <a:fillRect/>
          </a:stretch>
        </p:blipFill>
        <p:spPr>
          <a:xfrm>
            <a:off x="6849098" y="2421924"/>
            <a:ext cx="3865776" cy="3711146"/>
          </a:xfrm>
          <a:prstGeom prst="rect">
            <a:avLst/>
          </a:prstGeom>
        </p:spPr>
      </p:pic>
      <p:sp>
        <p:nvSpPr>
          <p:cNvPr id="8" name="TextBox 7">
            <a:extLst>
              <a:ext uri="{FF2B5EF4-FFF2-40B4-BE49-F238E27FC236}">
                <a16:creationId xmlns:a16="http://schemas.microsoft.com/office/drawing/2014/main" id="{C539C7E5-A37F-7551-315F-C27B7A542D57}"/>
              </a:ext>
            </a:extLst>
          </p:cNvPr>
          <p:cNvSpPr txBox="1"/>
          <p:nvPr/>
        </p:nvSpPr>
        <p:spPr>
          <a:xfrm>
            <a:off x="6321287" y="6133070"/>
            <a:ext cx="3995530" cy="553998"/>
          </a:xfrm>
          <a:prstGeom prst="rect">
            <a:avLst/>
          </a:prstGeom>
          <a:noFill/>
        </p:spPr>
        <p:txBody>
          <a:bodyPr wrap="square" rtlCol="0">
            <a:spAutoFit/>
          </a:bodyPr>
          <a:lstStyle/>
          <a:p>
            <a:r>
              <a:rPr lang="en-US" sz="1000"/>
              <a:t>https://www.ncbi.nlm.nih.gov/probe/docs/techqpcr/#:~:text=(Real%2DTime%20Quantitative%20Reverse%20Transcription,each%20cycle%20of%20PCR%20process.</a:t>
            </a:r>
            <a:endParaRPr lang="en-US" sz="1000" dirty="0"/>
          </a:p>
        </p:txBody>
      </p:sp>
      <p:pic>
        <p:nvPicPr>
          <p:cNvPr id="10" name="Picture 9">
            <a:extLst>
              <a:ext uri="{FF2B5EF4-FFF2-40B4-BE49-F238E27FC236}">
                <a16:creationId xmlns:a16="http://schemas.microsoft.com/office/drawing/2014/main" id="{34D6EDF6-79F2-67F5-8405-C1B4DA7E3DFA}"/>
              </a:ext>
            </a:extLst>
          </p:cNvPr>
          <p:cNvPicPr>
            <a:picLocks noChangeAspect="1"/>
          </p:cNvPicPr>
          <p:nvPr/>
        </p:nvPicPr>
        <p:blipFill>
          <a:blip r:embed="rId3"/>
          <a:stretch>
            <a:fillRect/>
          </a:stretch>
        </p:blipFill>
        <p:spPr>
          <a:xfrm>
            <a:off x="498088" y="3141299"/>
            <a:ext cx="5823199" cy="2630738"/>
          </a:xfrm>
          <a:prstGeom prst="rect">
            <a:avLst/>
          </a:prstGeom>
        </p:spPr>
      </p:pic>
      <p:sp>
        <p:nvSpPr>
          <p:cNvPr id="11" name="TextBox 10">
            <a:extLst>
              <a:ext uri="{FF2B5EF4-FFF2-40B4-BE49-F238E27FC236}">
                <a16:creationId xmlns:a16="http://schemas.microsoft.com/office/drawing/2014/main" id="{72C2BF24-9244-F834-D5E4-2A83BBA0AE72}"/>
              </a:ext>
            </a:extLst>
          </p:cNvPr>
          <p:cNvSpPr txBox="1"/>
          <p:nvPr/>
        </p:nvSpPr>
        <p:spPr>
          <a:xfrm>
            <a:off x="636104" y="6133070"/>
            <a:ext cx="4939748" cy="400110"/>
          </a:xfrm>
          <a:prstGeom prst="rect">
            <a:avLst/>
          </a:prstGeom>
          <a:noFill/>
        </p:spPr>
        <p:txBody>
          <a:bodyPr wrap="square" rtlCol="0">
            <a:spAutoFit/>
          </a:bodyPr>
          <a:lstStyle/>
          <a:p>
            <a:r>
              <a:rPr lang="en-US" sz="1000" dirty="0"/>
              <a:t>https://www.sigmaaldrich.com/US/en/technical-documents/protocol/genomics/qpcr/sybr-green-qpcr</a:t>
            </a:r>
          </a:p>
        </p:txBody>
      </p:sp>
    </p:spTree>
    <p:extLst>
      <p:ext uri="{BB962C8B-B14F-4D97-AF65-F5344CB8AC3E}">
        <p14:creationId xmlns:p14="http://schemas.microsoft.com/office/powerpoint/2010/main" val="1098319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DBA280-C25B-1E25-6700-751D585EF3BD}"/>
              </a:ext>
            </a:extLst>
          </p:cNvPr>
          <p:cNvSpPr>
            <a:spLocks noGrp="1"/>
          </p:cNvSpPr>
          <p:nvPr>
            <p:ph type="title"/>
          </p:nvPr>
        </p:nvSpPr>
        <p:spPr>
          <a:xfrm>
            <a:off x="630936" y="457200"/>
            <a:ext cx="4343400" cy="1929384"/>
          </a:xfrm>
        </p:spPr>
        <p:txBody>
          <a:bodyPr anchor="ctr">
            <a:normAutofit/>
          </a:bodyPr>
          <a:lstStyle/>
          <a:p>
            <a:r>
              <a:rPr lang="en-US" sz="4800" dirty="0" err="1"/>
              <a:t>qRT</a:t>
            </a:r>
            <a:r>
              <a:rPr lang="en-US" sz="4800" dirty="0"/>
              <a:t>-PCR</a:t>
            </a:r>
          </a:p>
        </p:txBody>
      </p:sp>
      <p:sp>
        <p:nvSpPr>
          <p:cNvPr id="14"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3984DA4F-7B2A-27BC-34DD-89B83EF0A104}"/>
              </a:ext>
            </a:extLst>
          </p:cNvPr>
          <p:cNvSpPr>
            <a:spLocks noGrp="1"/>
          </p:cNvSpPr>
          <p:nvPr>
            <p:ph idx="1"/>
          </p:nvPr>
        </p:nvSpPr>
        <p:spPr>
          <a:xfrm>
            <a:off x="5541263" y="457200"/>
            <a:ext cx="6007608" cy="1929384"/>
          </a:xfrm>
        </p:spPr>
        <p:txBody>
          <a:bodyPr anchor="ctr">
            <a:normAutofit/>
          </a:bodyPr>
          <a:lstStyle/>
          <a:p>
            <a:r>
              <a:rPr lang="en-US" sz="2200" dirty="0"/>
              <a:t>With the deletion of rpsU2, more transcript is made</a:t>
            </a:r>
          </a:p>
        </p:txBody>
      </p:sp>
      <p:pic>
        <p:nvPicPr>
          <p:cNvPr id="5" name="Picture 4">
            <a:extLst>
              <a:ext uri="{FF2B5EF4-FFF2-40B4-BE49-F238E27FC236}">
                <a16:creationId xmlns:a16="http://schemas.microsoft.com/office/drawing/2014/main" id="{AED013D4-8564-5DB1-5DDA-332874EA1547}"/>
              </a:ext>
            </a:extLst>
          </p:cNvPr>
          <p:cNvPicPr>
            <a:picLocks noChangeAspect="1"/>
          </p:cNvPicPr>
          <p:nvPr/>
        </p:nvPicPr>
        <p:blipFill>
          <a:blip r:embed="rId2"/>
          <a:stretch>
            <a:fillRect/>
          </a:stretch>
        </p:blipFill>
        <p:spPr>
          <a:xfrm>
            <a:off x="6254496" y="3084788"/>
            <a:ext cx="5468112" cy="2611024"/>
          </a:xfrm>
          <a:prstGeom prst="rect">
            <a:avLst/>
          </a:prstGeom>
        </p:spPr>
      </p:pic>
      <p:pic>
        <p:nvPicPr>
          <p:cNvPr id="4" name="Content Placeholder 3">
            <a:extLst>
              <a:ext uri="{FF2B5EF4-FFF2-40B4-BE49-F238E27FC236}">
                <a16:creationId xmlns:a16="http://schemas.microsoft.com/office/drawing/2014/main" id="{CFF6C386-B0CC-FD8C-FA86-B840EDFBC7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92849" y="3031236"/>
            <a:ext cx="5468112" cy="2573760"/>
          </a:xfrm>
          <a:prstGeom prst="rect">
            <a:avLst/>
          </a:prstGeom>
          <a:noFill/>
        </p:spPr>
      </p:pic>
    </p:spTree>
    <p:extLst>
      <p:ext uri="{BB962C8B-B14F-4D97-AF65-F5344CB8AC3E}">
        <p14:creationId xmlns:p14="http://schemas.microsoft.com/office/powerpoint/2010/main" val="1860522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B81FBD-5D6E-A242-C562-171DB29C116B}"/>
              </a:ext>
            </a:extLst>
          </p:cNvPr>
          <p:cNvSpPr>
            <a:spLocks noGrp="1"/>
          </p:cNvSpPr>
          <p:nvPr>
            <p:ph type="title"/>
          </p:nvPr>
        </p:nvSpPr>
        <p:spPr>
          <a:xfrm>
            <a:off x="841248" y="548640"/>
            <a:ext cx="3600860" cy="5431536"/>
          </a:xfrm>
        </p:spPr>
        <p:txBody>
          <a:bodyPr>
            <a:normAutofit/>
          </a:bodyPr>
          <a:lstStyle/>
          <a:p>
            <a:r>
              <a:rPr lang="en-US" sz="5400"/>
              <a:t>Summary</a:t>
            </a:r>
          </a:p>
        </p:txBody>
      </p:sp>
      <p:sp>
        <p:nvSpPr>
          <p:cNvPr id="18"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82361D-C446-ACC8-97B9-6DD4F52C8FCA}"/>
              </a:ext>
            </a:extLst>
          </p:cNvPr>
          <p:cNvSpPr>
            <a:spLocks noGrp="1"/>
          </p:cNvSpPr>
          <p:nvPr>
            <p:ph idx="1"/>
          </p:nvPr>
        </p:nvSpPr>
        <p:spPr>
          <a:xfrm>
            <a:off x="5126418" y="552091"/>
            <a:ext cx="6224335" cy="5431536"/>
          </a:xfrm>
        </p:spPr>
        <p:txBody>
          <a:bodyPr anchor="ctr">
            <a:normAutofit/>
          </a:bodyPr>
          <a:lstStyle/>
          <a:p>
            <a:r>
              <a:rPr lang="en-US" sz="2200"/>
              <a:t>More transcript with deletion of rpsU2!</a:t>
            </a:r>
          </a:p>
        </p:txBody>
      </p:sp>
    </p:spTree>
    <p:extLst>
      <p:ext uri="{BB962C8B-B14F-4D97-AF65-F5344CB8AC3E}">
        <p14:creationId xmlns:p14="http://schemas.microsoft.com/office/powerpoint/2010/main" val="1512758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39073B-4BFA-C566-DD2A-0DDF1BBF0074}"/>
              </a:ext>
            </a:extLst>
          </p:cNvPr>
          <p:cNvSpPr>
            <a:spLocks noGrp="1"/>
          </p:cNvSpPr>
          <p:nvPr>
            <p:ph type="title"/>
          </p:nvPr>
        </p:nvSpPr>
        <p:spPr>
          <a:xfrm>
            <a:off x="2197101" y="735283"/>
            <a:ext cx="4978399" cy="3165045"/>
          </a:xfrm>
        </p:spPr>
        <p:txBody>
          <a:bodyPr vert="horz" lIns="91440" tIns="45720" rIns="91440" bIns="45720" rtlCol="0" anchor="b">
            <a:normAutofit/>
          </a:bodyPr>
          <a:lstStyle/>
          <a:p>
            <a:r>
              <a:rPr lang="en-US" sz="5200" kern="1200">
                <a:solidFill>
                  <a:schemeClr val="tx1"/>
                </a:solidFill>
                <a:latin typeface="+mj-lt"/>
                <a:ea typeface="+mj-ea"/>
                <a:cs typeface="+mj-cs"/>
              </a:rPr>
              <a:t>New Question</a:t>
            </a:r>
          </a:p>
        </p:txBody>
      </p:sp>
      <p:sp>
        <p:nvSpPr>
          <p:cNvPr id="3" name="Content Placeholder 2">
            <a:extLst>
              <a:ext uri="{FF2B5EF4-FFF2-40B4-BE49-F238E27FC236}">
                <a16:creationId xmlns:a16="http://schemas.microsoft.com/office/drawing/2014/main" id="{3A53749F-25DF-0533-5AC4-70F0F0E6D07F}"/>
              </a:ext>
            </a:extLst>
          </p:cNvPr>
          <p:cNvSpPr>
            <a:spLocks noGrp="1"/>
          </p:cNvSpPr>
          <p:nvPr>
            <p:ph idx="1"/>
          </p:nvPr>
        </p:nvSpPr>
        <p:spPr>
          <a:xfrm>
            <a:off x="2197101" y="4078423"/>
            <a:ext cx="4978399" cy="2058657"/>
          </a:xfrm>
        </p:spPr>
        <p:txBody>
          <a:bodyPr vert="horz" lIns="91440" tIns="45720" rIns="91440" bIns="45720" rtlCol="0">
            <a:normAutofit/>
          </a:bodyPr>
          <a:lstStyle/>
          <a:p>
            <a:pPr marL="0" indent="0">
              <a:buNone/>
            </a:pPr>
            <a:r>
              <a:rPr lang="en-US" sz="2400" kern="1200" dirty="0">
                <a:solidFill>
                  <a:schemeClr val="tx1"/>
                </a:solidFill>
                <a:latin typeface="+mn-lt"/>
                <a:ea typeface="+mn-ea"/>
                <a:cs typeface="+mn-cs"/>
              </a:rPr>
              <a:t>What leads to more transcript abundance? More transcription? Or less degradation? </a:t>
            </a:r>
          </a:p>
        </p:txBody>
      </p:sp>
      <p:pic>
        <p:nvPicPr>
          <p:cNvPr id="7" name="Graphic 6" descr="Question mark">
            <a:extLst>
              <a:ext uri="{FF2B5EF4-FFF2-40B4-BE49-F238E27FC236}">
                <a16:creationId xmlns:a16="http://schemas.microsoft.com/office/drawing/2014/main" id="{C590E0CB-9662-CD51-5312-D8FC7E2E55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549" y="2776619"/>
            <a:ext cx="1289051" cy="1289051"/>
          </a:xfrm>
          <a:prstGeom prst="rect">
            <a:avLst/>
          </a:prstGeom>
        </p:spPr>
      </p:pic>
      <p:pic>
        <p:nvPicPr>
          <p:cNvPr id="9" name="Graphic 8" descr="Question mark">
            <a:extLst>
              <a:ext uri="{FF2B5EF4-FFF2-40B4-BE49-F238E27FC236}">
                <a16:creationId xmlns:a16="http://schemas.microsoft.com/office/drawing/2014/main" id="{9E661863-8188-42C0-ACE6-D28F92D859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7815" y="716407"/>
            <a:ext cx="5411343" cy="5411343"/>
          </a:xfrm>
          <a:prstGeom prst="rect">
            <a:avLst/>
          </a:prstGeom>
        </p:spPr>
      </p:pic>
    </p:spTree>
    <p:extLst>
      <p:ext uri="{BB962C8B-B14F-4D97-AF65-F5344CB8AC3E}">
        <p14:creationId xmlns:p14="http://schemas.microsoft.com/office/powerpoint/2010/main" val="4044466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EC2041-9984-E0AC-40ED-D73C9EA6E40B}"/>
              </a:ext>
            </a:extLst>
          </p:cNvPr>
          <p:cNvSpPr>
            <a:spLocks noGrp="1"/>
          </p:cNvSpPr>
          <p:nvPr>
            <p:ph type="title"/>
          </p:nvPr>
        </p:nvSpPr>
        <p:spPr>
          <a:xfrm>
            <a:off x="630936" y="639520"/>
            <a:ext cx="3429000" cy="1719072"/>
          </a:xfrm>
        </p:spPr>
        <p:txBody>
          <a:bodyPr anchor="b">
            <a:normAutofit/>
          </a:bodyPr>
          <a:lstStyle/>
          <a:p>
            <a:r>
              <a:rPr lang="en-US" sz="5400"/>
              <a:t>Stability Assay</a:t>
            </a:r>
          </a:p>
        </p:txBody>
      </p:sp>
      <p:sp>
        <p:nvSpPr>
          <p:cNvPr id="27"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80FA0B9-2CB9-BA1F-5F87-DAF6DB14F35B}"/>
              </a:ext>
            </a:extLst>
          </p:cNvPr>
          <p:cNvSpPr>
            <a:spLocks noGrp="1"/>
          </p:cNvSpPr>
          <p:nvPr>
            <p:ph idx="1"/>
          </p:nvPr>
        </p:nvSpPr>
        <p:spPr>
          <a:xfrm>
            <a:off x="630936" y="2807208"/>
            <a:ext cx="3429000" cy="3410712"/>
          </a:xfrm>
        </p:spPr>
        <p:txBody>
          <a:bodyPr anchor="t">
            <a:normAutofit/>
          </a:bodyPr>
          <a:lstStyle/>
          <a:p>
            <a:r>
              <a:rPr lang="en-US" sz="2200"/>
              <a:t>Stop the transcription of mRNA by adding rifampin</a:t>
            </a:r>
          </a:p>
          <a:p>
            <a:r>
              <a:rPr lang="en-US" sz="2200"/>
              <a:t>Halts transcription at initiation</a:t>
            </a:r>
          </a:p>
          <a:p>
            <a:r>
              <a:rPr lang="en-US" sz="2200"/>
              <a:t>No more transcript made</a:t>
            </a:r>
          </a:p>
          <a:p>
            <a:r>
              <a:rPr lang="en-US" sz="2200"/>
              <a:t>See the stability of the mRNA transcript already made</a:t>
            </a:r>
          </a:p>
        </p:txBody>
      </p:sp>
      <p:pic>
        <p:nvPicPr>
          <p:cNvPr id="8" name="Picture 7">
            <a:extLst>
              <a:ext uri="{FF2B5EF4-FFF2-40B4-BE49-F238E27FC236}">
                <a16:creationId xmlns:a16="http://schemas.microsoft.com/office/drawing/2014/main" id="{211A6456-0E86-3F73-69A7-B76972E28B49}"/>
              </a:ext>
            </a:extLst>
          </p:cNvPr>
          <p:cNvPicPr>
            <a:picLocks noChangeAspect="1"/>
          </p:cNvPicPr>
          <p:nvPr/>
        </p:nvPicPr>
        <p:blipFill>
          <a:blip r:embed="rId2"/>
          <a:stretch>
            <a:fillRect/>
          </a:stretch>
        </p:blipFill>
        <p:spPr>
          <a:xfrm>
            <a:off x="4654296" y="1012698"/>
            <a:ext cx="6903720" cy="4832603"/>
          </a:xfrm>
          <a:prstGeom prst="rect">
            <a:avLst/>
          </a:prstGeom>
        </p:spPr>
      </p:pic>
    </p:spTree>
    <p:extLst>
      <p:ext uri="{BB962C8B-B14F-4D97-AF65-F5344CB8AC3E}">
        <p14:creationId xmlns:p14="http://schemas.microsoft.com/office/powerpoint/2010/main" val="1773465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5FAA1BC-EAFA-9824-B7F9-385BF36D4D90}"/>
              </a:ext>
            </a:extLst>
          </p:cNvPr>
          <p:cNvPicPr>
            <a:picLocks noChangeAspect="1"/>
          </p:cNvPicPr>
          <p:nvPr/>
        </p:nvPicPr>
        <p:blipFill>
          <a:blip r:embed="rId2"/>
          <a:stretch>
            <a:fillRect/>
          </a:stretch>
        </p:blipFill>
        <p:spPr>
          <a:xfrm>
            <a:off x="8696962" y="3052574"/>
            <a:ext cx="2851571" cy="1175098"/>
          </a:xfrm>
          <a:prstGeom prst="rect">
            <a:avLst/>
          </a:prstGeom>
        </p:spPr>
      </p:pic>
      <p:pic>
        <p:nvPicPr>
          <p:cNvPr id="13" name="Picture 12">
            <a:extLst>
              <a:ext uri="{FF2B5EF4-FFF2-40B4-BE49-F238E27FC236}">
                <a16:creationId xmlns:a16="http://schemas.microsoft.com/office/drawing/2014/main" id="{5FFB036B-1E79-0ED8-00B0-7DFF554D683A}"/>
              </a:ext>
            </a:extLst>
          </p:cNvPr>
          <p:cNvPicPr>
            <a:picLocks noChangeAspect="1"/>
          </p:cNvPicPr>
          <p:nvPr/>
        </p:nvPicPr>
        <p:blipFill>
          <a:blip r:embed="rId3"/>
          <a:stretch>
            <a:fillRect/>
          </a:stretch>
        </p:blipFill>
        <p:spPr>
          <a:xfrm>
            <a:off x="245496" y="910151"/>
            <a:ext cx="8381300" cy="5037697"/>
          </a:xfrm>
          <a:prstGeom prst="rect">
            <a:avLst/>
          </a:prstGeom>
        </p:spPr>
      </p:pic>
    </p:spTree>
    <p:extLst>
      <p:ext uri="{BB962C8B-B14F-4D97-AF65-F5344CB8AC3E}">
        <p14:creationId xmlns:p14="http://schemas.microsoft.com/office/powerpoint/2010/main" val="229476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703D1F-3589-9884-1813-236DCBE9D54D}"/>
              </a:ext>
            </a:extLst>
          </p:cNvPr>
          <p:cNvPicPr>
            <a:picLocks noChangeAspect="1"/>
          </p:cNvPicPr>
          <p:nvPr/>
        </p:nvPicPr>
        <p:blipFill>
          <a:blip r:embed="rId2"/>
          <a:stretch>
            <a:fillRect/>
          </a:stretch>
        </p:blipFill>
        <p:spPr>
          <a:xfrm>
            <a:off x="102176" y="751735"/>
            <a:ext cx="9323961" cy="5571067"/>
          </a:xfrm>
          <a:prstGeom prst="rect">
            <a:avLst/>
          </a:prstGeom>
        </p:spPr>
      </p:pic>
      <p:pic>
        <p:nvPicPr>
          <p:cNvPr id="9" name="Picture 8">
            <a:extLst>
              <a:ext uri="{FF2B5EF4-FFF2-40B4-BE49-F238E27FC236}">
                <a16:creationId xmlns:a16="http://schemas.microsoft.com/office/drawing/2014/main" id="{2193989C-A0CB-C810-5AFE-0CFE69B762E2}"/>
              </a:ext>
            </a:extLst>
          </p:cNvPr>
          <p:cNvPicPr>
            <a:picLocks noChangeAspect="1"/>
          </p:cNvPicPr>
          <p:nvPr/>
        </p:nvPicPr>
        <p:blipFill>
          <a:blip r:embed="rId3"/>
          <a:stretch>
            <a:fillRect/>
          </a:stretch>
        </p:blipFill>
        <p:spPr>
          <a:xfrm>
            <a:off x="9472353" y="3019372"/>
            <a:ext cx="2617471" cy="1035791"/>
          </a:xfrm>
          <a:prstGeom prst="rect">
            <a:avLst/>
          </a:prstGeom>
        </p:spPr>
      </p:pic>
    </p:spTree>
    <p:extLst>
      <p:ext uri="{BB962C8B-B14F-4D97-AF65-F5344CB8AC3E}">
        <p14:creationId xmlns:p14="http://schemas.microsoft.com/office/powerpoint/2010/main" val="3045037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5B05FF-B9A2-E248-D715-909AA5F6025F}"/>
              </a:ext>
            </a:extLst>
          </p:cNvPr>
          <p:cNvSpPr>
            <a:spLocks noGrp="1"/>
          </p:cNvSpPr>
          <p:nvPr>
            <p:ph type="title"/>
          </p:nvPr>
        </p:nvSpPr>
        <p:spPr>
          <a:xfrm>
            <a:off x="841248" y="548640"/>
            <a:ext cx="3600860" cy="5431536"/>
          </a:xfrm>
        </p:spPr>
        <p:txBody>
          <a:bodyPr>
            <a:normAutofit/>
          </a:bodyPr>
          <a:lstStyle/>
          <a:p>
            <a:r>
              <a:rPr lang="en-US" sz="5400"/>
              <a:t>Summary</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075ACB-651A-EF9A-514E-51D90856E9A6}"/>
              </a:ext>
            </a:extLst>
          </p:cNvPr>
          <p:cNvSpPr>
            <a:spLocks noGrp="1"/>
          </p:cNvSpPr>
          <p:nvPr>
            <p:ph idx="1"/>
          </p:nvPr>
        </p:nvSpPr>
        <p:spPr>
          <a:xfrm>
            <a:off x="5126418" y="552091"/>
            <a:ext cx="6224335" cy="5431536"/>
          </a:xfrm>
        </p:spPr>
        <p:txBody>
          <a:bodyPr anchor="ctr">
            <a:normAutofit/>
          </a:bodyPr>
          <a:lstStyle/>
          <a:p>
            <a:r>
              <a:rPr lang="en-US" sz="2200" dirty="0"/>
              <a:t>Deletion mutant mRNA is more stable over time</a:t>
            </a:r>
          </a:p>
        </p:txBody>
      </p:sp>
    </p:spTree>
    <p:extLst>
      <p:ext uri="{BB962C8B-B14F-4D97-AF65-F5344CB8AC3E}">
        <p14:creationId xmlns:p14="http://schemas.microsoft.com/office/powerpoint/2010/main" val="745494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CAFE1D-5F5F-BD01-946D-D99A145CEB55}"/>
              </a:ext>
            </a:extLst>
          </p:cNvPr>
          <p:cNvSpPr>
            <a:spLocks noGrp="1"/>
          </p:cNvSpPr>
          <p:nvPr>
            <p:ph type="title"/>
          </p:nvPr>
        </p:nvSpPr>
        <p:spPr>
          <a:xfrm>
            <a:off x="841248" y="548640"/>
            <a:ext cx="3600860" cy="5431536"/>
          </a:xfrm>
        </p:spPr>
        <p:txBody>
          <a:bodyPr>
            <a:normAutofit/>
          </a:bodyPr>
          <a:lstStyle/>
          <a:p>
            <a:r>
              <a:rPr lang="en-US" sz="5400"/>
              <a:t>Future Directions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834AC42-F92C-2588-51DB-D508449E948F}"/>
              </a:ext>
            </a:extLst>
          </p:cNvPr>
          <p:cNvSpPr>
            <a:spLocks noGrp="1"/>
          </p:cNvSpPr>
          <p:nvPr>
            <p:ph idx="1"/>
          </p:nvPr>
        </p:nvSpPr>
        <p:spPr>
          <a:xfrm>
            <a:off x="5126418" y="552091"/>
            <a:ext cx="6224335" cy="5431536"/>
          </a:xfrm>
        </p:spPr>
        <p:txBody>
          <a:bodyPr anchor="ctr">
            <a:normAutofit/>
          </a:bodyPr>
          <a:lstStyle/>
          <a:p>
            <a:r>
              <a:rPr lang="en-US" sz="2200" dirty="0"/>
              <a:t>Is there anything else limiting translation initiation?</a:t>
            </a:r>
          </a:p>
          <a:p>
            <a:r>
              <a:rPr lang="en-US" sz="2200" dirty="0"/>
              <a:t>How is rpsU2 regulating its translation?</a:t>
            </a:r>
          </a:p>
          <a:p>
            <a:r>
              <a:rPr lang="en-US" sz="2200" dirty="0"/>
              <a:t>How does bS21-2 exert its regulation? </a:t>
            </a:r>
          </a:p>
        </p:txBody>
      </p:sp>
    </p:spTree>
    <p:extLst>
      <p:ext uri="{BB962C8B-B14F-4D97-AF65-F5344CB8AC3E}">
        <p14:creationId xmlns:p14="http://schemas.microsoft.com/office/powerpoint/2010/main" val="2726080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2A0863-458F-7D10-183E-AC15F1C9DB69}"/>
              </a:ext>
            </a:extLst>
          </p:cNvPr>
          <p:cNvSpPr>
            <a:spLocks noGrp="1"/>
          </p:cNvSpPr>
          <p:nvPr>
            <p:ph type="title"/>
          </p:nvPr>
        </p:nvSpPr>
        <p:spPr>
          <a:xfrm>
            <a:off x="838200" y="557188"/>
            <a:ext cx="10515600" cy="1133499"/>
          </a:xfrm>
        </p:spPr>
        <p:txBody>
          <a:bodyPr>
            <a:normAutofit/>
          </a:bodyPr>
          <a:lstStyle/>
          <a:p>
            <a:pPr algn="ctr"/>
            <a:r>
              <a:rPr lang="en-US" sz="5200"/>
              <a:t>Outline</a:t>
            </a:r>
          </a:p>
        </p:txBody>
      </p:sp>
      <p:graphicFrame>
        <p:nvGraphicFramePr>
          <p:cNvPr id="5" name="Content Placeholder 2">
            <a:extLst>
              <a:ext uri="{FF2B5EF4-FFF2-40B4-BE49-F238E27FC236}">
                <a16:creationId xmlns:a16="http://schemas.microsoft.com/office/drawing/2014/main" id="{3656F5B7-329A-3D50-3DB8-198AF9C32E1C}"/>
              </a:ext>
            </a:extLst>
          </p:cNvPr>
          <p:cNvGraphicFramePr>
            <a:graphicFrameLocks noGrp="1"/>
          </p:cNvGraphicFramePr>
          <p:nvPr>
            <p:ph idx="1"/>
            <p:extLst>
              <p:ext uri="{D42A27DB-BD31-4B8C-83A1-F6EECF244321}">
                <p14:modId xmlns:p14="http://schemas.microsoft.com/office/powerpoint/2010/main" val="1895624526"/>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7678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30936" y="639520"/>
            <a:ext cx="3429000" cy="1719072"/>
          </a:xfrm>
          <a:prstGeom prst="rect">
            <a:avLst/>
          </a:prstGeom>
        </p:spPr>
        <p:txBody>
          <a:bodyPr vert="horz" lIns="91440" tIns="45720" rIns="91440" bIns="45720" rtlCol="0" anchor="b">
            <a:normAutofit/>
          </a:bodyPr>
          <a:lstStyle/>
          <a:p>
            <a:pPr>
              <a:spcBef>
                <a:spcPct val="0"/>
              </a:spcBef>
            </a:pPr>
            <a:r>
              <a:rPr lang="en-US" sz="5400" i="1" kern="1200">
                <a:solidFill>
                  <a:schemeClr val="tx1"/>
                </a:solidFill>
                <a:latin typeface="+mj-lt"/>
                <a:ea typeface="+mj-ea"/>
                <a:cs typeface="+mj-cs"/>
              </a:rPr>
              <a:t>Francisella tularensis</a:t>
            </a:r>
          </a:p>
        </p:txBody>
      </p:sp>
      <p:sp>
        <p:nvSpPr>
          <p:cNvPr id="615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4294967295"/>
          </p:nvPr>
        </p:nvSpPr>
        <p:spPr>
          <a:xfrm>
            <a:off x="630936" y="2807208"/>
            <a:ext cx="3429000" cy="3410712"/>
          </a:xfrm>
          <a:prstGeom prst="rect">
            <a:avLst/>
          </a:prstGeom>
        </p:spPr>
        <p:txBody>
          <a:bodyPr vert="horz" lIns="91440" tIns="45720" rIns="91440" bIns="45720" rtlCol="0" anchor="t">
            <a:normAutofit/>
          </a:bodyPr>
          <a:lstStyle/>
          <a:p>
            <a:pPr>
              <a:spcAft>
                <a:spcPts val="1800"/>
              </a:spcAft>
            </a:pPr>
            <a:r>
              <a:rPr lang="en-US" sz="1900"/>
              <a:t>Causes tularemia</a:t>
            </a:r>
          </a:p>
          <a:p>
            <a:pPr>
              <a:spcAft>
                <a:spcPts val="1800"/>
              </a:spcAft>
            </a:pPr>
            <a:r>
              <a:rPr lang="en-US" sz="1900"/>
              <a:t>Highly infectious</a:t>
            </a:r>
          </a:p>
          <a:p>
            <a:pPr>
              <a:spcAft>
                <a:spcPts val="1800"/>
              </a:spcAft>
            </a:pPr>
            <a:r>
              <a:rPr lang="en-US" sz="1900"/>
              <a:t>Potential bioweapon</a:t>
            </a:r>
          </a:p>
          <a:p>
            <a:pPr>
              <a:spcAft>
                <a:spcPts val="1800"/>
              </a:spcAft>
            </a:pPr>
            <a:r>
              <a:rPr lang="en-US" sz="1900" i="1"/>
              <a:t>F. tularensis </a:t>
            </a:r>
            <a:r>
              <a:rPr lang="en-US" sz="1900"/>
              <a:t>subsp. </a:t>
            </a:r>
            <a:r>
              <a:rPr lang="en-US" sz="1900" i="1"/>
              <a:t>holarctica</a:t>
            </a:r>
            <a:r>
              <a:rPr lang="en-US" sz="1900"/>
              <a:t> LVS</a:t>
            </a:r>
          </a:p>
          <a:p>
            <a:pPr>
              <a:spcAft>
                <a:spcPts val="1800"/>
              </a:spcAft>
            </a:pPr>
            <a:r>
              <a:rPr lang="en-US" sz="1900"/>
              <a:t>Intracellular growth is essential to cause disease</a:t>
            </a:r>
          </a:p>
        </p:txBody>
      </p:sp>
      <p:pic>
        <p:nvPicPr>
          <p:cNvPr id="6146" name="Picture 2" descr="Table of Contents — September 26, 2006, 103 (39) | PNAS">
            <a:extLst>
              <a:ext uri="{FF2B5EF4-FFF2-40B4-BE49-F238E27FC236}">
                <a16:creationId xmlns:a16="http://schemas.microsoft.com/office/drawing/2014/main" id="{1D099DF9-4062-C509-DCE4-8D6CFA4849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07" t="35340" b="15897"/>
          <a:stretch/>
        </p:blipFill>
        <p:spPr bwMode="auto">
          <a:xfrm rot="16200000">
            <a:off x="5317236" y="1358096"/>
            <a:ext cx="5577840" cy="414180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5343146" y="6217920"/>
            <a:ext cx="5577840" cy="414180"/>
          </a:xfrm>
          <a:prstGeom prst="rect">
            <a:avLst/>
          </a:prstGeom>
          <a:solidFill>
            <a:srgbClr val="000000">
              <a:alpha val="50000"/>
            </a:srgbClr>
          </a:solidFill>
          <a:ln>
            <a:noFill/>
          </a:ln>
        </p:spPr>
        <p:txBody>
          <a:bodyPr wrap="square" rtlCol="0">
            <a:noAutofit/>
          </a:bodyPr>
          <a:lstStyle/>
          <a:p>
            <a:pPr marL="0" marR="0" lvl="0" indent="0" algn="ctr" defTabSz="457200" rtl="0" eaLnBrk="1" fontAlgn="auto" latinLnBrk="0" hangingPunct="1">
              <a:spcBef>
                <a:spcPts val="0"/>
              </a:spcBef>
              <a:spcAft>
                <a:spcPts val="600"/>
              </a:spcAft>
              <a:buClrTx/>
              <a:buSzTx/>
              <a:buFontTx/>
              <a:buNone/>
              <a:tabLst/>
              <a:defRPr/>
            </a:pPr>
            <a:r>
              <a:rPr kumimoji="0" lang="en-US" sz="1300" b="0" i="0" u="none" strike="noStrike" kern="1200" cap="none" spc="0" normalizeH="0" baseline="0" noProof="0">
                <a:ln>
                  <a:noFill/>
                </a:ln>
                <a:solidFill>
                  <a:srgbClr val="FFFFFF"/>
                </a:solidFill>
                <a:effectLst/>
                <a:uLnTx/>
                <a:uFillTx/>
              </a:rPr>
              <a:t>Fischer, PNAS cover 2006</a:t>
            </a:r>
          </a:p>
        </p:txBody>
      </p:sp>
    </p:spTree>
    <p:extLst>
      <p:ext uri="{BB962C8B-B14F-4D97-AF65-F5344CB8AC3E}">
        <p14:creationId xmlns:p14="http://schemas.microsoft.com/office/powerpoint/2010/main" val="375339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797BE8-235B-92FF-AAA7-FB013F13C717}"/>
              </a:ext>
            </a:extLst>
          </p:cNvPr>
          <p:cNvSpPr>
            <a:spLocks noGrp="1"/>
          </p:cNvSpPr>
          <p:nvPr>
            <p:ph type="title"/>
          </p:nvPr>
        </p:nvSpPr>
        <p:spPr>
          <a:xfrm>
            <a:off x="630936" y="639520"/>
            <a:ext cx="3429000" cy="1719072"/>
          </a:xfrm>
        </p:spPr>
        <p:txBody>
          <a:bodyPr anchor="b">
            <a:normAutofit/>
          </a:bodyPr>
          <a:lstStyle/>
          <a:p>
            <a:r>
              <a:rPr lang="en-US" sz="5400"/>
              <a:t>Ribosome</a:t>
            </a:r>
          </a:p>
        </p:txBody>
      </p:sp>
      <p:sp>
        <p:nvSpPr>
          <p:cNvPr id="11"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110;p7">
            <a:extLst>
              <a:ext uri="{FF2B5EF4-FFF2-40B4-BE49-F238E27FC236}">
                <a16:creationId xmlns:a16="http://schemas.microsoft.com/office/drawing/2014/main" id="{B69CAB00-B50A-75AC-197E-4249B6C73562}"/>
              </a:ext>
            </a:extLst>
          </p:cNvPr>
          <p:cNvPicPr preferRelativeResize="0"/>
          <p:nvPr/>
        </p:nvPicPr>
        <p:blipFill rotWithShape="1">
          <a:blip r:embed="rId2"/>
          <a:stretch/>
        </p:blipFill>
        <p:spPr>
          <a:xfrm>
            <a:off x="4690872" y="1126329"/>
            <a:ext cx="7183208" cy="4605339"/>
          </a:xfrm>
          <a:prstGeom prst="rect">
            <a:avLst/>
          </a:prstGeom>
          <a:noFill/>
        </p:spPr>
      </p:pic>
      <p:sp>
        <p:nvSpPr>
          <p:cNvPr id="3" name="Content Placeholder 2">
            <a:extLst>
              <a:ext uri="{FF2B5EF4-FFF2-40B4-BE49-F238E27FC236}">
                <a16:creationId xmlns:a16="http://schemas.microsoft.com/office/drawing/2014/main" id="{018B4DFC-652A-6A27-F75A-732AF3A476DA}"/>
              </a:ext>
            </a:extLst>
          </p:cNvPr>
          <p:cNvSpPr>
            <a:spLocks noGrp="1"/>
          </p:cNvSpPr>
          <p:nvPr>
            <p:ph idx="1"/>
          </p:nvPr>
        </p:nvSpPr>
        <p:spPr>
          <a:xfrm>
            <a:off x="630936" y="2807208"/>
            <a:ext cx="3429000" cy="3410712"/>
          </a:xfrm>
        </p:spPr>
        <p:txBody>
          <a:bodyPr anchor="t">
            <a:normAutofit/>
          </a:bodyPr>
          <a:lstStyle/>
          <a:p>
            <a:r>
              <a:rPr lang="en-US" sz="2200" dirty="0"/>
              <a:t>Site of protein translation</a:t>
            </a:r>
          </a:p>
        </p:txBody>
      </p:sp>
      <p:sp>
        <p:nvSpPr>
          <p:cNvPr id="5" name="TextBox 4">
            <a:extLst>
              <a:ext uri="{FF2B5EF4-FFF2-40B4-BE49-F238E27FC236}">
                <a16:creationId xmlns:a16="http://schemas.microsoft.com/office/drawing/2014/main" id="{5E214ADC-2B6F-FC3F-B926-C0D7024861FF}"/>
              </a:ext>
            </a:extLst>
          </p:cNvPr>
          <p:cNvSpPr txBox="1"/>
          <p:nvPr/>
        </p:nvSpPr>
        <p:spPr>
          <a:xfrm>
            <a:off x="8309113" y="3059667"/>
            <a:ext cx="1679713" cy="369332"/>
          </a:xfrm>
          <a:prstGeom prst="rect">
            <a:avLst/>
          </a:prstGeom>
          <a:noFill/>
        </p:spPr>
        <p:txBody>
          <a:bodyPr wrap="square" rtlCol="0">
            <a:spAutoFit/>
          </a:bodyPr>
          <a:lstStyle/>
          <a:p>
            <a:r>
              <a:rPr lang="en-US" dirty="0"/>
              <a:t>50S</a:t>
            </a:r>
          </a:p>
        </p:txBody>
      </p:sp>
      <p:sp>
        <p:nvSpPr>
          <p:cNvPr id="6" name="TextBox 5">
            <a:extLst>
              <a:ext uri="{FF2B5EF4-FFF2-40B4-BE49-F238E27FC236}">
                <a16:creationId xmlns:a16="http://schemas.microsoft.com/office/drawing/2014/main" id="{CFAFAD87-F8FA-D1B5-2E8B-1893D811ACEF}"/>
              </a:ext>
            </a:extLst>
          </p:cNvPr>
          <p:cNvSpPr txBox="1"/>
          <p:nvPr/>
        </p:nvSpPr>
        <p:spPr>
          <a:xfrm>
            <a:off x="8458200" y="4045226"/>
            <a:ext cx="1530626" cy="369332"/>
          </a:xfrm>
          <a:prstGeom prst="rect">
            <a:avLst/>
          </a:prstGeom>
          <a:noFill/>
        </p:spPr>
        <p:txBody>
          <a:bodyPr wrap="square" rtlCol="0">
            <a:spAutoFit/>
          </a:bodyPr>
          <a:lstStyle/>
          <a:p>
            <a:r>
              <a:rPr lang="en-US" dirty="0"/>
              <a:t>30S</a:t>
            </a:r>
          </a:p>
        </p:txBody>
      </p:sp>
      <p:sp>
        <p:nvSpPr>
          <p:cNvPr id="7" name="TextBox 6">
            <a:extLst>
              <a:ext uri="{FF2B5EF4-FFF2-40B4-BE49-F238E27FC236}">
                <a16:creationId xmlns:a16="http://schemas.microsoft.com/office/drawing/2014/main" id="{81B25145-3ACB-018C-AF21-0B91DE01A83C}"/>
              </a:ext>
            </a:extLst>
          </p:cNvPr>
          <p:cNvSpPr txBox="1"/>
          <p:nvPr/>
        </p:nvSpPr>
        <p:spPr>
          <a:xfrm>
            <a:off x="6721436" y="3745466"/>
            <a:ext cx="911948" cy="369332"/>
          </a:xfrm>
          <a:prstGeom prst="rect">
            <a:avLst/>
          </a:prstGeom>
          <a:noFill/>
        </p:spPr>
        <p:txBody>
          <a:bodyPr wrap="square" rtlCol="0">
            <a:spAutoFit/>
          </a:bodyPr>
          <a:lstStyle/>
          <a:p>
            <a:r>
              <a:rPr lang="en-US" dirty="0"/>
              <a:t>bS21</a:t>
            </a:r>
          </a:p>
        </p:txBody>
      </p:sp>
    </p:spTree>
    <p:extLst>
      <p:ext uri="{BB962C8B-B14F-4D97-AF65-F5344CB8AC3E}">
        <p14:creationId xmlns:p14="http://schemas.microsoft.com/office/powerpoint/2010/main" val="1919981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0324AA-C812-BF86-A8B3-B87083856BF4}"/>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dirty="0">
                <a:solidFill>
                  <a:schemeClr val="tx1"/>
                </a:solidFill>
                <a:latin typeface="+mj-lt"/>
                <a:ea typeface="+mj-ea"/>
                <a:cs typeface="+mj-cs"/>
              </a:rPr>
              <a:t>bS21</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A5E8986-F045-B45C-4578-1AE25250F10F}"/>
              </a:ext>
            </a:extLst>
          </p:cNvPr>
          <p:cNvSpPr txBox="1"/>
          <p:nvPr/>
        </p:nvSpPr>
        <p:spPr>
          <a:xfrm>
            <a:off x="630936" y="2807208"/>
            <a:ext cx="3429000" cy="3410712"/>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2200" dirty="0"/>
              <a:t>30S subunit</a:t>
            </a:r>
          </a:p>
          <a:p>
            <a:pPr marL="285750" indent="-228600">
              <a:lnSpc>
                <a:spcPct val="90000"/>
              </a:lnSpc>
              <a:spcAft>
                <a:spcPts val="600"/>
              </a:spcAft>
              <a:buFont typeface="Arial" panose="020B0604020202020204" pitchFamily="34" charset="0"/>
              <a:buChar char="•"/>
            </a:pPr>
            <a:r>
              <a:rPr lang="en-US" sz="2200" dirty="0"/>
              <a:t>Last protein to join during ribosome assembly</a:t>
            </a:r>
          </a:p>
          <a:p>
            <a:pPr marL="285750" indent="-228600">
              <a:lnSpc>
                <a:spcPct val="90000"/>
              </a:lnSpc>
              <a:spcAft>
                <a:spcPts val="600"/>
              </a:spcAft>
              <a:buFont typeface="Arial" panose="020B0604020202020204" pitchFamily="34" charset="0"/>
              <a:buChar char="•"/>
            </a:pPr>
            <a:r>
              <a:rPr lang="en-US" sz="2200" dirty="0"/>
              <a:t>Non-essential</a:t>
            </a:r>
          </a:p>
          <a:p>
            <a:pPr marL="285750" indent="-228600">
              <a:lnSpc>
                <a:spcPct val="90000"/>
              </a:lnSpc>
              <a:spcAft>
                <a:spcPts val="600"/>
              </a:spcAft>
              <a:buFont typeface="Arial" panose="020B0604020202020204" pitchFamily="34" charset="0"/>
              <a:buChar char="•"/>
            </a:pPr>
            <a:r>
              <a:rPr lang="en-US" sz="2200" dirty="0"/>
              <a:t>Thought to be a regulator of translation</a:t>
            </a:r>
          </a:p>
        </p:txBody>
      </p:sp>
      <p:pic>
        <p:nvPicPr>
          <p:cNvPr id="4" name="Google Shape;66;p2">
            <a:extLst>
              <a:ext uri="{FF2B5EF4-FFF2-40B4-BE49-F238E27FC236}">
                <a16:creationId xmlns:a16="http://schemas.microsoft.com/office/drawing/2014/main" id="{038FFACF-31EA-3521-CC29-93BED794DD19}"/>
              </a:ext>
            </a:extLst>
          </p:cNvPr>
          <p:cNvPicPr preferRelativeResize="0">
            <a:picLocks noGrp="1"/>
          </p:cNvPicPr>
          <p:nvPr>
            <p:ph idx="1"/>
          </p:nvPr>
        </p:nvPicPr>
        <p:blipFill rotWithShape="1">
          <a:blip r:embed="rId3"/>
          <a:srcRect l="5624" t="6188" r="31484" b="2445"/>
          <a:stretch/>
        </p:blipFill>
        <p:spPr>
          <a:xfrm>
            <a:off x="4693286" y="640080"/>
            <a:ext cx="6825739" cy="5577840"/>
          </a:xfrm>
          <a:prstGeom prst="rect">
            <a:avLst/>
          </a:prstGeom>
          <a:noFill/>
        </p:spPr>
      </p:pic>
      <p:sp>
        <p:nvSpPr>
          <p:cNvPr id="6" name="Google Shape;64;p2">
            <a:extLst>
              <a:ext uri="{FF2B5EF4-FFF2-40B4-BE49-F238E27FC236}">
                <a16:creationId xmlns:a16="http://schemas.microsoft.com/office/drawing/2014/main" id="{15C0F548-C4F7-AF02-1E0D-3AE3CBB72CE8}"/>
              </a:ext>
            </a:extLst>
          </p:cNvPr>
          <p:cNvSpPr txBox="1"/>
          <p:nvPr/>
        </p:nvSpPr>
        <p:spPr>
          <a:xfrm>
            <a:off x="9212862" y="6217920"/>
            <a:ext cx="2515312"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Helvetica Neue"/>
              <a:buNone/>
            </a:pPr>
            <a:r>
              <a:rPr lang="en-US" sz="1600" b="0" i="0" u="none" strike="noStrike" cap="none" dirty="0">
                <a:solidFill>
                  <a:srgbClr val="000000"/>
                </a:solidFill>
                <a:latin typeface="Helvetica Neue"/>
                <a:ea typeface="Helvetica Neue"/>
                <a:cs typeface="Helvetica Neue"/>
                <a:sym typeface="Helvetica Neue"/>
              </a:rPr>
              <a:t>30S subunit, modeled from PDB entry: 4V50</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349846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8"/>
          <p:cNvSpPr txBox="1">
            <a:spLocks noGrp="1"/>
          </p:cNvSpPr>
          <p:nvPr>
            <p:ph type="title"/>
          </p:nvPr>
        </p:nvSpPr>
        <p:spPr>
          <a:xfrm>
            <a:off x="381000" y="682905"/>
            <a:ext cx="11430000" cy="53333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3200"/>
              <a:buFont typeface="Helvetica Neue"/>
              <a:buNone/>
            </a:pPr>
            <a:r>
              <a:rPr lang="en-US"/>
              <a:t>Some r-proteins Autoregulate</a:t>
            </a:r>
            <a:endParaRPr lang="en-US" dirty="0"/>
          </a:p>
        </p:txBody>
      </p:sp>
      <p:sp>
        <p:nvSpPr>
          <p:cNvPr id="286" name="Google Shape;286;p18"/>
          <p:cNvSpPr txBox="1"/>
          <p:nvPr/>
        </p:nvSpPr>
        <p:spPr>
          <a:xfrm>
            <a:off x="6213586" y="1216240"/>
            <a:ext cx="4769508" cy="2273977"/>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accent1"/>
              </a:buClr>
              <a:buSzPts val="2000"/>
              <a:buFont typeface="Arial"/>
              <a:buNone/>
            </a:pPr>
            <a:r>
              <a:rPr lang="en-US" sz="2000" b="0" i="0" u="sng" strike="noStrike" cap="none">
                <a:solidFill>
                  <a:schemeClr val="dk1"/>
                </a:solidFill>
                <a:latin typeface="Helvetica Neue"/>
                <a:ea typeface="Helvetica Neue"/>
                <a:cs typeface="Helvetica Neue"/>
                <a:sym typeface="Helvetica Neue"/>
              </a:rPr>
              <a:t>Attenuation</a:t>
            </a:r>
            <a:endParaRPr lang="en-US"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0"/>
              </a:spcBef>
              <a:spcAft>
                <a:spcPts val="0"/>
              </a:spcAft>
              <a:buClr>
                <a:schemeClr val="accent1"/>
              </a:buClr>
              <a:buSzPts val="2000"/>
              <a:buFont typeface="Arial"/>
              <a:buChar char="•"/>
            </a:pPr>
            <a:r>
              <a:rPr lang="en-US" sz="2000" b="0" i="0" u="none" strike="noStrike" cap="none">
                <a:solidFill>
                  <a:schemeClr val="dk1"/>
                </a:solidFill>
                <a:latin typeface="Helvetica Neue"/>
                <a:ea typeface="Helvetica Neue"/>
                <a:cs typeface="Helvetica Neue"/>
                <a:sym typeface="Helvetica Neue"/>
              </a:rPr>
              <a:t>Regulating r-protein will interact with secondary structures as transcription is occurring</a:t>
            </a:r>
            <a:endParaRPr lang="en-US"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0"/>
              </a:spcBef>
              <a:spcAft>
                <a:spcPts val="0"/>
              </a:spcAft>
              <a:buClr>
                <a:schemeClr val="accent1"/>
              </a:buClr>
              <a:buSzPts val="2000"/>
              <a:buFont typeface="Arial"/>
              <a:buChar char="•"/>
            </a:pPr>
            <a:r>
              <a:rPr lang="en-US" sz="2000" b="0" i="0" u="none" strike="noStrike" cap="none">
                <a:solidFill>
                  <a:schemeClr val="dk1"/>
                </a:solidFill>
                <a:latin typeface="Helvetica Neue"/>
                <a:ea typeface="Helvetica Neue"/>
                <a:cs typeface="Helvetica Neue"/>
                <a:sym typeface="Helvetica Neue"/>
              </a:rPr>
              <a:t>Stalls the RNA polymerase </a:t>
            </a:r>
            <a:endParaRPr lang="en-US" sz="1400" b="0" i="0" u="none" strike="noStrike" cap="none">
              <a:solidFill>
                <a:srgbClr val="000000"/>
              </a:solidFill>
              <a:latin typeface="Arial"/>
              <a:ea typeface="Arial"/>
              <a:cs typeface="Arial"/>
              <a:sym typeface="Arial"/>
            </a:endParaRPr>
          </a:p>
        </p:txBody>
      </p:sp>
      <p:sp>
        <p:nvSpPr>
          <p:cNvPr id="287" name="Google Shape;287;p18"/>
          <p:cNvSpPr txBox="1"/>
          <p:nvPr/>
        </p:nvSpPr>
        <p:spPr>
          <a:xfrm>
            <a:off x="6213586" y="3698560"/>
            <a:ext cx="4769508" cy="2273977"/>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accent1"/>
              </a:buClr>
              <a:buSzPts val="2000"/>
              <a:buFont typeface="Arial"/>
              <a:buNone/>
            </a:pPr>
            <a:r>
              <a:rPr lang="en-US" sz="2000" b="0" i="0" u="sng" strike="noStrike" cap="none" dirty="0">
                <a:solidFill>
                  <a:schemeClr val="dk1"/>
                </a:solidFill>
                <a:latin typeface="Helvetica Neue"/>
                <a:ea typeface="Helvetica Neue"/>
                <a:cs typeface="Helvetica Neue"/>
                <a:sym typeface="Helvetica Neue"/>
              </a:rPr>
              <a:t>Post-Transcriptional Control</a:t>
            </a:r>
            <a:endParaRPr lang="en-US"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1000"/>
              </a:spcBef>
              <a:spcAft>
                <a:spcPts val="0"/>
              </a:spcAft>
              <a:buClr>
                <a:schemeClr val="accent1"/>
              </a:buClr>
              <a:buSzPts val="2000"/>
              <a:buFont typeface="Arial"/>
              <a:buChar char="•"/>
            </a:pPr>
            <a:r>
              <a:rPr lang="en-US" sz="2000" b="0" i="0" u="none" strike="noStrike" cap="none" dirty="0">
                <a:solidFill>
                  <a:schemeClr val="dk1"/>
                </a:solidFill>
                <a:latin typeface="Helvetica Neue"/>
                <a:ea typeface="Helvetica Neue"/>
                <a:cs typeface="Helvetica Neue"/>
                <a:sym typeface="Helvetica Neue"/>
              </a:rPr>
              <a:t>Regulating r-protein may recruit nucleases and degrade transcript</a:t>
            </a:r>
            <a:endParaRPr lang="en-US"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1000"/>
              </a:spcBef>
              <a:spcAft>
                <a:spcPts val="0"/>
              </a:spcAft>
              <a:buClr>
                <a:schemeClr val="accent1"/>
              </a:buClr>
              <a:buSzPts val="2000"/>
              <a:buFont typeface="Arial"/>
              <a:buChar char="•"/>
            </a:pPr>
            <a:r>
              <a:rPr lang="en-US" sz="2000" b="0" i="0" u="none" strike="noStrike" cap="none" dirty="0">
                <a:solidFill>
                  <a:schemeClr val="dk1"/>
                </a:solidFill>
                <a:latin typeface="Helvetica Neue"/>
                <a:ea typeface="Helvetica Neue"/>
                <a:cs typeface="Helvetica Neue"/>
                <a:sym typeface="Helvetica Neue"/>
              </a:rPr>
              <a:t>Translation is unable to proceed</a:t>
            </a:r>
            <a:endParaRPr lang="en-US" sz="1400" b="0" i="0" u="none" strike="noStrike" cap="none" dirty="0">
              <a:solidFill>
                <a:srgbClr val="000000"/>
              </a:solidFill>
              <a:latin typeface="Arial"/>
              <a:ea typeface="Arial"/>
              <a:cs typeface="Arial"/>
              <a:sym typeface="Arial"/>
            </a:endParaRPr>
          </a:p>
        </p:txBody>
      </p:sp>
      <p:sp>
        <p:nvSpPr>
          <p:cNvPr id="288" name="Google Shape;288;p18"/>
          <p:cNvSpPr txBox="1"/>
          <p:nvPr/>
        </p:nvSpPr>
        <p:spPr>
          <a:xfrm>
            <a:off x="844863" y="1319514"/>
            <a:ext cx="1921487" cy="451413"/>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accent1"/>
              </a:buClr>
              <a:buSzPts val="1800"/>
              <a:buFont typeface="Arial"/>
              <a:buNone/>
            </a:pPr>
            <a:r>
              <a:rPr lang="en-US" sz="1800" b="0" i="0" u="sng" strike="noStrike" cap="none">
                <a:solidFill>
                  <a:schemeClr val="dk1"/>
                </a:solidFill>
                <a:latin typeface="Helvetica Neue"/>
                <a:ea typeface="Helvetica Neue"/>
                <a:cs typeface="Helvetica Neue"/>
                <a:sym typeface="Helvetica Neue"/>
              </a:rPr>
              <a:t>With r-protein</a:t>
            </a:r>
            <a:endParaRPr lang="en-US" sz="1400" b="0" i="0" u="none" strike="noStrike" cap="none">
              <a:solidFill>
                <a:srgbClr val="000000"/>
              </a:solidFill>
              <a:latin typeface="Arial"/>
              <a:ea typeface="Arial"/>
              <a:cs typeface="Arial"/>
              <a:sym typeface="Arial"/>
            </a:endParaRPr>
          </a:p>
        </p:txBody>
      </p:sp>
      <p:sp>
        <p:nvSpPr>
          <p:cNvPr id="289" name="Google Shape;289;p18"/>
          <p:cNvSpPr txBox="1"/>
          <p:nvPr/>
        </p:nvSpPr>
        <p:spPr>
          <a:xfrm>
            <a:off x="3682589" y="1319513"/>
            <a:ext cx="1921487" cy="451413"/>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accent1"/>
              </a:buClr>
              <a:buSzPts val="1800"/>
              <a:buFont typeface="Arial"/>
              <a:buNone/>
            </a:pPr>
            <a:r>
              <a:rPr lang="en-US" sz="1800" b="0" i="0" u="sng" strike="noStrike" cap="none">
                <a:solidFill>
                  <a:schemeClr val="dk1"/>
                </a:solidFill>
                <a:latin typeface="Helvetica Neue"/>
                <a:ea typeface="Helvetica Neue"/>
                <a:cs typeface="Helvetica Neue"/>
                <a:sym typeface="Helvetica Neue"/>
              </a:rPr>
              <a:t>Without r-protein</a:t>
            </a:r>
            <a:endParaRPr lang="en-US" sz="1400" b="0" i="0" u="none" strike="noStrike" cap="none">
              <a:solidFill>
                <a:srgbClr val="000000"/>
              </a:solidFill>
              <a:latin typeface="Arial"/>
              <a:ea typeface="Arial"/>
              <a:cs typeface="Arial"/>
              <a:sym typeface="Arial"/>
            </a:endParaRPr>
          </a:p>
        </p:txBody>
      </p:sp>
      <p:sp>
        <p:nvSpPr>
          <p:cNvPr id="290" name="Google Shape;290;p18"/>
          <p:cNvSpPr txBox="1"/>
          <p:nvPr/>
        </p:nvSpPr>
        <p:spPr>
          <a:xfrm>
            <a:off x="844863" y="3490216"/>
            <a:ext cx="1921487" cy="451413"/>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accent1"/>
              </a:buClr>
              <a:buSzPts val="1800"/>
              <a:buFont typeface="Arial"/>
              <a:buNone/>
            </a:pPr>
            <a:r>
              <a:rPr lang="en-US" sz="1800" b="0" i="0" u="sng" strike="noStrike" cap="none">
                <a:solidFill>
                  <a:schemeClr val="dk1"/>
                </a:solidFill>
                <a:latin typeface="Helvetica Neue"/>
                <a:ea typeface="Helvetica Neue"/>
                <a:cs typeface="Helvetica Neue"/>
                <a:sym typeface="Helvetica Neue"/>
              </a:rPr>
              <a:t>With r-protein</a:t>
            </a:r>
            <a:endParaRPr lang="en-US" sz="1400" b="0" i="0" u="none" strike="noStrike" cap="none">
              <a:solidFill>
                <a:srgbClr val="000000"/>
              </a:solidFill>
              <a:latin typeface="Arial"/>
              <a:ea typeface="Arial"/>
              <a:cs typeface="Arial"/>
              <a:sym typeface="Arial"/>
            </a:endParaRPr>
          </a:p>
        </p:txBody>
      </p:sp>
      <p:sp>
        <p:nvSpPr>
          <p:cNvPr id="291" name="Google Shape;291;p18"/>
          <p:cNvSpPr txBox="1"/>
          <p:nvPr/>
        </p:nvSpPr>
        <p:spPr>
          <a:xfrm>
            <a:off x="3682589" y="3490216"/>
            <a:ext cx="1921487" cy="451413"/>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accent1"/>
              </a:buClr>
              <a:buSzPts val="1800"/>
              <a:buFont typeface="Arial"/>
              <a:buNone/>
            </a:pPr>
            <a:r>
              <a:rPr lang="en-US" sz="1800" b="0" i="0" u="sng" strike="noStrike" cap="none">
                <a:solidFill>
                  <a:schemeClr val="dk1"/>
                </a:solidFill>
                <a:latin typeface="Helvetica Neue"/>
                <a:ea typeface="Helvetica Neue"/>
                <a:cs typeface="Helvetica Neue"/>
                <a:sym typeface="Helvetica Neue"/>
              </a:rPr>
              <a:t>Without r-protein</a:t>
            </a:r>
            <a:endParaRPr lang="en-US" sz="1400" b="0" i="0" u="none" strike="noStrike" cap="none">
              <a:solidFill>
                <a:srgbClr val="000000"/>
              </a:solidFill>
              <a:latin typeface="Arial"/>
              <a:ea typeface="Arial"/>
              <a:cs typeface="Arial"/>
              <a:sym typeface="Arial"/>
            </a:endParaRPr>
          </a:p>
        </p:txBody>
      </p:sp>
      <p:pic>
        <p:nvPicPr>
          <p:cNvPr id="292" name="Google Shape;292;p18"/>
          <p:cNvPicPr preferRelativeResize="0"/>
          <p:nvPr/>
        </p:nvPicPr>
        <p:blipFill rotWithShape="1">
          <a:blip r:embed="rId3">
            <a:alphaModFix/>
          </a:blip>
          <a:srcRect/>
          <a:stretch/>
        </p:blipFill>
        <p:spPr>
          <a:xfrm>
            <a:off x="381000" y="1626570"/>
            <a:ext cx="5596613" cy="1487553"/>
          </a:xfrm>
          <a:prstGeom prst="rect">
            <a:avLst/>
          </a:prstGeom>
          <a:noFill/>
          <a:ln>
            <a:noFill/>
          </a:ln>
        </p:spPr>
      </p:pic>
      <p:pic>
        <p:nvPicPr>
          <p:cNvPr id="293" name="Google Shape;293;p18"/>
          <p:cNvPicPr preferRelativeResize="0"/>
          <p:nvPr/>
        </p:nvPicPr>
        <p:blipFill rotWithShape="1">
          <a:blip r:embed="rId4">
            <a:alphaModFix/>
          </a:blip>
          <a:srcRect/>
          <a:stretch/>
        </p:blipFill>
        <p:spPr>
          <a:xfrm>
            <a:off x="383553" y="4034959"/>
            <a:ext cx="5712447" cy="207282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FF3362-98FC-D8B1-2240-FC9C5547C5D6}"/>
              </a:ext>
            </a:extLst>
          </p:cNvPr>
          <p:cNvSpPr>
            <a:spLocks noGrp="1"/>
          </p:cNvSpPr>
          <p:nvPr>
            <p:ph type="title"/>
          </p:nvPr>
        </p:nvSpPr>
        <p:spPr>
          <a:xfrm>
            <a:off x="630936" y="639520"/>
            <a:ext cx="3429000" cy="1719072"/>
          </a:xfrm>
        </p:spPr>
        <p:txBody>
          <a:bodyPr anchor="b">
            <a:normAutofit/>
          </a:bodyPr>
          <a:lstStyle/>
          <a:p>
            <a:r>
              <a:rPr lang="en-US" sz="5400"/>
              <a:t>Three bS21 Homologs</a:t>
            </a:r>
          </a:p>
        </p:txBody>
      </p:sp>
      <p:sp>
        <p:nvSpPr>
          <p:cNvPr id="11"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DD2E39-976A-D331-F3D9-67273DA70E95}"/>
              </a:ext>
            </a:extLst>
          </p:cNvPr>
          <p:cNvSpPr>
            <a:spLocks noGrp="1"/>
          </p:cNvSpPr>
          <p:nvPr>
            <p:ph idx="1"/>
          </p:nvPr>
        </p:nvSpPr>
        <p:spPr>
          <a:xfrm>
            <a:off x="630936" y="2807208"/>
            <a:ext cx="3429000" cy="3410712"/>
          </a:xfrm>
        </p:spPr>
        <p:txBody>
          <a:bodyPr anchor="t">
            <a:normAutofit/>
          </a:bodyPr>
          <a:lstStyle/>
          <a:p>
            <a:r>
              <a:rPr lang="en-US" sz="2200" dirty="0"/>
              <a:t>Three homologs – bS21-1, bS21-2, bS21-3</a:t>
            </a:r>
          </a:p>
          <a:p>
            <a:r>
              <a:rPr lang="en-US" sz="2200" dirty="0"/>
              <a:t>Weird, because </a:t>
            </a:r>
            <a:r>
              <a:rPr lang="en-US" sz="2200" i="1" dirty="0" err="1"/>
              <a:t>Francisella</a:t>
            </a:r>
            <a:r>
              <a:rPr lang="en-US" sz="2200" i="1" dirty="0"/>
              <a:t> tularensis </a:t>
            </a:r>
            <a:r>
              <a:rPr lang="en-US" sz="2200" dirty="0"/>
              <a:t>doesn’t have a large genome</a:t>
            </a:r>
          </a:p>
          <a:p>
            <a:r>
              <a:rPr lang="en-US" sz="2200" dirty="0"/>
              <a:t>Heterogenous ribosome</a:t>
            </a:r>
          </a:p>
        </p:txBody>
      </p:sp>
      <p:pic>
        <p:nvPicPr>
          <p:cNvPr id="4" name="Google Shape;74;p3" descr="A black background with blue text&#10;&#10;Description automatically generated">
            <a:extLst>
              <a:ext uri="{FF2B5EF4-FFF2-40B4-BE49-F238E27FC236}">
                <a16:creationId xmlns:a16="http://schemas.microsoft.com/office/drawing/2014/main" id="{D9696606-F697-261C-50D5-F05048CBD517}"/>
              </a:ext>
            </a:extLst>
          </p:cNvPr>
          <p:cNvPicPr preferRelativeResize="0"/>
          <p:nvPr/>
        </p:nvPicPr>
        <p:blipFill rotWithShape="1">
          <a:blip r:embed="rId2"/>
          <a:stretch/>
        </p:blipFill>
        <p:spPr>
          <a:xfrm>
            <a:off x="4654296" y="1415971"/>
            <a:ext cx="6903720" cy="4026057"/>
          </a:xfrm>
          <a:prstGeom prst="rect">
            <a:avLst/>
          </a:prstGeom>
          <a:noFill/>
        </p:spPr>
      </p:pic>
    </p:spTree>
    <p:extLst>
      <p:ext uri="{BB962C8B-B14F-4D97-AF65-F5344CB8AC3E}">
        <p14:creationId xmlns:p14="http://schemas.microsoft.com/office/powerpoint/2010/main" val="695487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DFB714-34AC-635C-9E14-1133AEAA4A0E}"/>
              </a:ext>
            </a:extLst>
          </p:cNvPr>
          <p:cNvSpPr>
            <a:spLocks noGrp="1"/>
          </p:cNvSpPr>
          <p:nvPr>
            <p:ph type="title"/>
          </p:nvPr>
        </p:nvSpPr>
        <p:spPr>
          <a:xfrm>
            <a:off x="630936" y="502920"/>
            <a:ext cx="3419856" cy="1463040"/>
          </a:xfrm>
        </p:spPr>
        <p:txBody>
          <a:bodyPr anchor="ctr">
            <a:normAutofit/>
          </a:bodyPr>
          <a:lstStyle/>
          <a:p>
            <a:r>
              <a:rPr lang="en-US" sz="4800"/>
              <a:t>bS21 - 2</a:t>
            </a:r>
          </a:p>
        </p:txBody>
      </p:sp>
      <p:sp>
        <p:nvSpPr>
          <p:cNvPr id="21"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791F23-6B62-0F12-4474-E74CF06A0327}"/>
              </a:ext>
            </a:extLst>
          </p:cNvPr>
          <p:cNvSpPr>
            <a:spLocks noGrp="1"/>
          </p:cNvSpPr>
          <p:nvPr>
            <p:ph idx="1"/>
          </p:nvPr>
        </p:nvSpPr>
        <p:spPr>
          <a:xfrm>
            <a:off x="4654295" y="502920"/>
            <a:ext cx="6894576" cy="1463040"/>
          </a:xfrm>
        </p:spPr>
        <p:txBody>
          <a:bodyPr anchor="ctr">
            <a:normAutofit/>
          </a:bodyPr>
          <a:lstStyle/>
          <a:p>
            <a:pPr marL="0" indent="0">
              <a:buNone/>
            </a:pPr>
            <a:endParaRPr lang="en-US" sz="2200" dirty="0"/>
          </a:p>
          <a:p>
            <a:r>
              <a:rPr lang="en-US" sz="2200" dirty="0"/>
              <a:t>Evidence that its autogenously regulated </a:t>
            </a:r>
          </a:p>
          <a:p>
            <a:endParaRPr lang="en-US" sz="2200" dirty="0"/>
          </a:p>
        </p:txBody>
      </p:sp>
      <p:pic>
        <p:nvPicPr>
          <p:cNvPr id="4" name="Picture 3">
            <a:extLst>
              <a:ext uri="{FF2B5EF4-FFF2-40B4-BE49-F238E27FC236}">
                <a16:creationId xmlns:a16="http://schemas.microsoft.com/office/drawing/2014/main" id="{8FF7C0BA-D5E9-C67B-6353-303785E55C92}"/>
              </a:ext>
            </a:extLst>
          </p:cNvPr>
          <p:cNvPicPr>
            <a:picLocks noChangeAspect="1"/>
          </p:cNvPicPr>
          <p:nvPr/>
        </p:nvPicPr>
        <p:blipFill>
          <a:blip r:embed="rId3"/>
          <a:stretch>
            <a:fillRect/>
          </a:stretch>
        </p:blipFill>
        <p:spPr>
          <a:xfrm>
            <a:off x="923293" y="2290936"/>
            <a:ext cx="10333222" cy="3959352"/>
          </a:xfrm>
          <a:prstGeom prst="rect">
            <a:avLst/>
          </a:prstGeom>
        </p:spPr>
      </p:pic>
    </p:spTree>
    <p:extLst>
      <p:ext uri="{BB962C8B-B14F-4D97-AF65-F5344CB8AC3E}">
        <p14:creationId xmlns:p14="http://schemas.microsoft.com/office/powerpoint/2010/main" val="334853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BC1B469F-9E5B-F697-B43B-67AD1BF19841}"/>
              </a:ext>
            </a:extLst>
          </p:cNvPr>
          <p:cNvPicPr>
            <a:picLocks noChangeAspect="1"/>
          </p:cNvPicPr>
          <p:nvPr/>
        </p:nvPicPr>
        <p:blipFill rotWithShape="1">
          <a:blip r:embed="rId3"/>
          <a:srcRect l="29665" t="29424" r="58465" b="38016"/>
          <a:stretch/>
        </p:blipFill>
        <p:spPr>
          <a:xfrm>
            <a:off x="2138067" y="2402508"/>
            <a:ext cx="811605" cy="2881399"/>
          </a:xfrm>
          <a:prstGeom prst="rect">
            <a:avLst/>
          </a:prstGeom>
        </p:spPr>
      </p:pic>
      <p:pic>
        <p:nvPicPr>
          <p:cNvPr id="37" name="Picture 36">
            <a:extLst>
              <a:ext uri="{FF2B5EF4-FFF2-40B4-BE49-F238E27FC236}">
                <a16:creationId xmlns:a16="http://schemas.microsoft.com/office/drawing/2014/main" id="{44B2DB2C-7C01-FE6F-8C17-0FAFE7933C26}"/>
              </a:ext>
            </a:extLst>
          </p:cNvPr>
          <p:cNvPicPr>
            <a:picLocks noChangeAspect="1"/>
          </p:cNvPicPr>
          <p:nvPr/>
        </p:nvPicPr>
        <p:blipFill rotWithShape="1">
          <a:blip r:embed="rId3"/>
          <a:srcRect l="15538" t="29424" r="73121" b="38016"/>
          <a:stretch/>
        </p:blipFill>
        <p:spPr>
          <a:xfrm>
            <a:off x="1172081" y="2402508"/>
            <a:ext cx="775481" cy="2881399"/>
          </a:xfrm>
          <a:prstGeom prst="rect">
            <a:avLst/>
          </a:prstGeom>
        </p:spPr>
      </p:pic>
      <p:sp>
        <p:nvSpPr>
          <p:cNvPr id="2" name="Title 1">
            <a:extLst>
              <a:ext uri="{FF2B5EF4-FFF2-40B4-BE49-F238E27FC236}">
                <a16:creationId xmlns:a16="http://schemas.microsoft.com/office/drawing/2014/main" id="{FDAF8693-9ADA-C3B4-D202-C38A97ADB97E}"/>
              </a:ext>
            </a:extLst>
          </p:cNvPr>
          <p:cNvSpPr>
            <a:spLocks noGrp="1"/>
          </p:cNvSpPr>
          <p:nvPr>
            <p:ph type="title"/>
          </p:nvPr>
        </p:nvSpPr>
        <p:spPr>
          <a:prstGeom prst="rect">
            <a:avLst/>
          </a:prstGeom>
        </p:spPr>
        <p:txBody>
          <a:bodyPr>
            <a:normAutofit/>
          </a:bodyPr>
          <a:lstStyle/>
          <a:p>
            <a:r>
              <a:rPr lang="en-US" dirty="0"/>
              <a:t>Leader sequence controls </a:t>
            </a:r>
            <a:r>
              <a:rPr lang="en-US" i="1" dirty="0"/>
              <a:t>rpsU2</a:t>
            </a:r>
            <a:r>
              <a:rPr lang="en-US" dirty="0"/>
              <a:t> transcript abundance</a:t>
            </a:r>
          </a:p>
        </p:txBody>
      </p:sp>
      <p:sp>
        <p:nvSpPr>
          <p:cNvPr id="3" name="Content Placeholder 2">
            <a:extLst>
              <a:ext uri="{FF2B5EF4-FFF2-40B4-BE49-F238E27FC236}">
                <a16:creationId xmlns:a16="http://schemas.microsoft.com/office/drawing/2014/main" id="{233A8BEE-628F-7FBE-A2BB-19611D09A6F3}"/>
              </a:ext>
            </a:extLst>
          </p:cNvPr>
          <p:cNvSpPr>
            <a:spLocks noGrp="1"/>
          </p:cNvSpPr>
          <p:nvPr>
            <p:ph idx="4294967295"/>
          </p:nvPr>
        </p:nvSpPr>
        <p:spPr>
          <a:xfrm>
            <a:off x="6746875" y="1484313"/>
            <a:ext cx="5445125" cy="4140200"/>
          </a:xfrm>
          <a:prstGeom prst="rect">
            <a:avLst/>
          </a:prstGeom>
        </p:spPr>
        <p:txBody>
          <a:bodyPr>
            <a:normAutofit lnSpcReduction="10000"/>
          </a:bodyPr>
          <a:lstStyle/>
          <a:p>
            <a:r>
              <a:rPr lang="en-US" dirty="0">
                <a:latin typeface="Helvetica Neue" panose="020B0604020202020204" charset="0"/>
              </a:rPr>
              <a:t>bS21 homologs repress </a:t>
            </a:r>
            <a:r>
              <a:rPr lang="en-US" i="1" dirty="0">
                <a:latin typeface="Helvetica Neue" panose="020B0604020202020204" charset="0"/>
              </a:rPr>
              <a:t>rpsU2</a:t>
            </a:r>
            <a:r>
              <a:rPr lang="en-US" dirty="0">
                <a:latin typeface="Helvetica Neue" panose="020B0604020202020204" charset="0"/>
              </a:rPr>
              <a:t> transcript abundance</a:t>
            </a:r>
          </a:p>
          <a:p>
            <a:pPr lvl="1"/>
            <a:r>
              <a:rPr lang="en-US" dirty="0">
                <a:latin typeface="Helvetica Neue" panose="020B0604020202020204" charset="0"/>
              </a:rPr>
              <a:t>Mediated by </a:t>
            </a:r>
            <a:r>
              <a:rPr lang="en-US" i="1" dirty="0">
                <a:latin typeface="Helvetica Neue" panose="020B0604020202020204" charset="0"/>
              </a:rPr>
              <a:t>rpsU2</a:t>
            </a:r>
            <a:r>
              <a:rPr lang="en-US" dirty="0">
                <a:latin typeface="Helvetica Neue" panose="020B0604020202020204" charset="0"/>
              </a:rPr>
              <a:t> </a:t>
            </a:r>
            <a:r>
              <a:rPr lang="en-US" dirty="0">
                <a:latin typeface="Helvetica Neue" panose="020B0604020202020204" charset="0"/>
                <a:ea typeface="Menlo" panose="020B0609030804020204" pitchFamily="49" charset="0"/>
                <a:cs typeface="Menlo" panose="020B0609030804020204" pitchFamily="49" charset="0"/>
              </a:rPr>
              <a:t>5ʹ UTR</a:t>
            </a:r>
            <a:endParaRPr lang="en-US" dirty="0">
              <a:latin typeface="Helvetica Neue" panose="020B0604020202020204" charset="0"/>
            </a:endParaRPr>
          </a:p>
          <a:p>
            <a:endParaRPr lang="en-US" dirty="0">
              <a:latin typeface="Helvetica Neue" panose="020B0604020202020204" charset="0"/>
            </a:endParaRPr>
          </a:p>
          <a:p>
            <a:pPr marL="0" indent="0">
              <a:buNone/>
            </a:pPr>
            <a:endParaRPr lang="en-US" dirty="0">
              <a:latin typeface="Helvetica Neue" panose="020B0604020202020204" charset="0"/>
              <a:ea typeface="Menlo" panose="020B0609030804020204" pitchFamily="49" charset="0"/>
              <a:cs typeface="Menlo" panose="020B0609030804020204" pitchFamily="49" charset="0"/>
            </a:endParaRPr>
          </a:p>
          <a:p>
            <a:r>
              <a:rPr lang="en-US" dirty="0">
                <a:latin typeface="Helvetica Neue" panose="020B0604020202020204" charset="0"/>
                <a:ea typeface="Menlo" panose="020B0609030804020204" pitchFamily="49" charset="0"/>
                <a:cs typeface="Menlo" panose="020B0609030804020204" pitchFamily="49" charset="0"/>
              </a:rPr>
              <a:t>Translation of </a:t>
            </a:r>
            <a:r>
              <a:rPr lang="en-US" i="1" dirty="0">
                <a:latin typeface="Helvetica Neue" panose="020B0604020202020204" charset="0"/>
                <a:ea typeface="Menlo" panose="020B0609030804020204" pitchFamily="49" charset="0"/>
                <a:cs typeface="Menlo" panose="020B0609030804020204" pitchFamily="49" charset="0"/>
              </a:rPr>
              <a:t>rpsU2</a:t>
            </a:r>
            <a:r>
              <a:rPr lang="en-US" dirty="0">
                <a:latin typeface="Helvetica Neue" panose="020B0604020202020204" charset="0"/>
                <a:ea typeface="Menlo" panose="020B0609030804020204" pitchFamily="49" charset="0"/>
                <a:cs typeface="Menlo" panose="020B0609030804020204" pitchFamily="49" charset="0"/>
              </a:rPr>
              <a:t> 5ʹ UTR is influenced by unidentified factor(s)</a:t>
            </a:r>
            <a:r>
              <a:rPr lang="en-US" dirty="0">
                <a:latin typeface="Helvetica Neue" panose="020B0604020202020204" charset="0"/>
              </a:rPr>
              <a:t> </a:t>
            </a:r>
          </a:p>
          <a:p>
            <a:r>
              <a:rPr lang="en-US" dirty="0"/>
              <a:t>If just UTR is sufficient, then this suggests stability is important</a:t>
            </a:r>
          </a:p>
          <a:p>
            <a:endParaRPr lang="en-US" dirty="0">
              <a:latin typeface="Helvetica Neue" panose="020B0604020202020204" charset="0"/>
            </a:endParaRPr>
          </a:p>
        </p:txBody>
      </p:sp>
      <p:pic>
        <p:nvPicPr>
          <p:cNvPr id="16" name="Picture 15">
            <a:extLst>
              <a:ext uri="{FF2B5EF4-FFF2-40B4-BE49-F238E27FC236}">
                <a16:creationId xmlns:a16="http://schemas.microsoft.com/office/drawing/2014/main" id="{5C84C50B-A717-D4F2-EDE3-74E4E06150BF}"/>
              </a:ext>
            </a:extLst>
          </p:cNvPr>
          <p:cNvPicPr>
            <a:picLocks noChangeAspect="1"/>
          </p:cNvPicPr>
          <p:nvPr/>
        </p:nvPicPr>
        <p:blipFill rotWithShape="1">
          <a:blip r:embed="rId3"/>
          <a:srcRect l="77579" t="11727" r="8699" b="69355"/>
          <a:stretch/>
        </p:blipFill>
        <p:spPr>
          <a:xfrm>
            <a:off x="2804312" y="1105973"/>
            <a:ext cx="981809" cy="1751683"/>
          </a:xfrm>
          <a:prstGeom prst="rect">
            <a:avLst/>
          </a:prstGeom>
        </p:spPr>
      </p:pic>
      <p:pic>
        <p:nvPicPr>
          <p:cNvPr id="18" name="Picture 17">
            <a:extLst>
              <a:ext uri="{FF2B5EF4-FFF2-40B4-BE49-F238E27FC236}">
                <a16:creationId xmlns:a16="http://schemas.microsoft.com/office/drawing/2014/main" id="{7C5E1F45-F625-EFD6-6431-25E55701593D}"/>
              </a:ext>
            </a:extLst>
          </p:cNvPr>
          <p:cNvPicPr>
            <a:picLocks noChangeAspect="1"/>
          </p:cNvPicPr>
          <p:nvPr/>
        </p:nvPicPr>
        <p:blipFill rotWithShape="1">
          <a:blip r:embed="rId3"/>
          <a:srcRect l="48967" t="11727" r="22549" b="69355"/>
          <a:stretch/>
        </p:blipFill>
        <p:spPr>
          <a:xfrm>
            <a:off x="384778" y="1105974"/>
            <a:ext cx="2038120" cy="1751683"/>
          </a:xfrm>
          <a:prstGeom prst="rect">
            <a:avLst/>
          </a:prstGeom>
        </p:spPr>
      </p:pic>
      <p:pic>
        <p:nvPicPr>
          <p:cNvPr id="20" name="Picture 19">
            <a:extLst>
              <a:ext uri="{FF2B5EF4-FFF2-40B4-BE49-F238E27FC236}">
                <a16:creationId xmlns:a16="http://schemas.microsoft.com/office/drawing/2014/main" id="{66FCE7CA-781E-CCC1-0703-1E479ABC1EDC}"/>
              </a:ext>
            </a:extLst>
          </p:cNvPr>
          <p:cNvPicPr>
            <a:picLocks noChangeAspect="1"/>
          </p:cNvPicPr>
          <p:nvPr/>
        </p:nvPicPr>
        <p:blipFill rotWithShape="1">
          <a:blip r:embed="rId3"/>
          <a:srcRect l="66559" t="60665" b="29130"/>
          <a:stretch/>
        </p:blipFill>
        <p:spPr>
          <a:xfrm>
            <a:off x="4683151" y="5178635"/>
            <a:ext cx="2286791" cy="903122"/>
          </a:xfrm>
          <a:prstGeom prst="rect">
            <a:avLst/>
          </a:prstGeom>
        </p:spPr>
      </p:pic>
      <p:pic>
        <p:nvPicPr>
          <p:cNvPr id="22" name="Picture 21">
            <a:extLst>
              <a:ext uri="{FF2B5EF4-FFF2-40B4-BE49-F238E27FC236}">
                <a16:creationId xmlns:a16="http://schemas.microsoft.com/office/drawing/2014/main" id="{D791C54F-8A29-A896-989E-CB8B18D4C96B}"/>
              </a:ext>
            </a:extLst>
          </p:cNvPr>
          <p:cNvPicPr>
            <a:picLocks noChangeAspect="1"/>
          </p:cNvPicPr>
          <p:nvPr/>
        </p:nvPicPr>
        <p:blipFill rotWithShape="1">
          <a:blip r:embed="rId3"/>
          <a:srcRect t="29424" r="84736" b="29130"/>
          <a:stretch/>
        </p:blipFill>
        <p:spPr>
          <a:xfrm>
            <a:off x="109419" y="2402508"/>
            <a:ext cx="1043808" cy="3667818"/>
          </a:xfrm>
          <a:prstGeom prst="rect">
            <a:avLst/>
          </a:prstGeom>
        </p:spPr>
      </p:pic>
      <p:pic>
        <p:nvPicPr>
          <p:cNvPr id="25" name="Picture 24">
            <a:extLst>
              <a:ext uri="{FF2B5EF4-FFF2-40B4-BE49-F238E27FC236}">
                <a16:creationId xmlns:a16="http://schemas.microsoft.com/office/drawing/2014/main" id="{66030D98-3A73-EA9E-81DD-656B9DC9D015}"/>
              </a:ext>
            </a:extLst>
          </p:cNvPr>
          <p:cNvPicPr>
            <a:picLocks noChangeAspect="1"/>
          </p:cNvPicPr>
          <p:nvPr/>
        </p:nvPicPr>
        <p:blipFill rotWithShape="1">
          <a:blip r:embed="rId3"/>
          <a:srcRect l="41202" t="60665" r="33241" b="29130"/>
          <a:stretch/>
        </p:blipFill>
        <p:spPr>
          <a:xfrm>
            <a:off x="2926921" y="5167204"/>
            <a:ext cx="1747737" cy="903122"/>
          </a:xfrm>
          <a:prstGeom prst="rect">
            <a:avLst/>
          </a:prstGeom>
        </p:spPr>
      </p:pic>
      <p:pic>
        <p:nvPicPr>
          <p:cNvPr id="26" name="Picture 25">
            <a:extLst>
              <a:ext uri="{FF2B5EF4-FFF2-40B4-BE49-F238E27FC236}">
                <a16:creationId xmlns:a16="http://schemas.microsoft.com/office/drawing/2014/main" id="{CBE51D27-911A-B9B1-F554-B5EBEB738DFC}"/>
              </a:ext>
            </a:extLst>
          </p:cNvPr>
          <p:cNvPicPr>
            <a:picLocks noChangeAspect="1"/>
          </p:cNvPicPr>
          <p:nvPr/>
        </p:nvPicPr>
        <p:blipFill rotWithShape="1">
          <a:blip r:embed="rId3"/>
          <a:srcRect l="16856" t="60665" r="58922" b="29130"/>
          <a:stretch/>
        </p:blipFill>
        <p:spPr>
          <a:xfrm>
            <a:off x="1262041" y="5167204"/>
            <a:ext cx="1656387" cy="903122"/>
          </a:xfrm>
          <a:prstGeom prst="rect">
            <a:avLst/>
          </a:prstGeom>
        </p:spPr>
      </p:pic>
      <p:pic>
        <p:nvPicPr>
          <p:cNvPr id="27" name="Picture 26">
            <a:extLst>
              <a:ext uri="{FF2B5EF4-FFF2-40B4-BE49-F238E27FC236}">
                <a16:creationId xmlns:a16="http://schemas.microsoft.com/office/drawing/2014/main" id="{52B91340-0AE7-97B0-24BA-B3BC6505B19F}"/>
              </a:ext>
            </a:extLst>
          </p:cNvPr>
          <p:cNvPicPr>
            <a:picLocks noChangeAspect="1"/>
          </p:cNvPicPr>
          <p:nvPr/>
        </p:nvPicPr>
        <p:blipFill rotWithShape="1">
          <a:blip r:embed="rId3"/>
          <a:srcRect l="29540" t="29424" r="65610" b="29130"/>
          <a:stretch/>
        </p:blipFill>
        <p:spPr>
          <a:xfrm>
            <a:off x="2129573" y="2402508"/>
            <a:ext cx="331655" cy="3667818"/>
          </a:xfrm>
          <a:prstGeom prst="rect">
            <a:avLst/>
          </a:prstGeom>
        </p:spPr>
      </p:pic>
      <p:pic>
        <p:nvPicPr>
          <p:cNvPr id="28" name="Picture 27">
            <a:extLst>
              <a:ext uri="{FF2B5EF4-FFF2-40B4-BE49-F238E27FC236}">
                <a16:creationId xmlns:a16="http://schemas.microsoft.com/office/drawing/2014/main" id="{4CC81135-6637-3351-4086-C52AE2544541}"/>
              </a:ext>
            </a:extLst>
          </p:cNvPr>
          <p:cNvPicPr>
            <a:picLocks noChangeAspect="1"/>
          </p:cNvPicPr>
          <p:nvPr/>
        </p:nvPicPr>
        <p:blipFill rotWithShape="1">
          <a:blip r:embed="rId3"/>
          <a:srcRect l="42592" t="29424" r="52664" b="29130"/>
          <a:stretch/>
        </p:blipFill>
        <p:spPr>
          <a:xfrm>
            <a:off x="3022199" y="2402508"/>
            <a:ext cx="324402" cy="3667818"/>
          </a:xfrm>
          <a:prstGeom prst="rect">
            <a:avLst/>
          </a:prstGeom>
        </p:spPr>
      </p:pic>
      <p:pic>
        <p:nvPicPr>
          <p:cNvPr id="29" name="Picture 28">
            <a:extLst>
              <a:ext uri="{FF2B5EF4-FFF2-40B4-BE49-F238E27FC236}">
                <a16:creationId xmlns:a16="http://schemas.microsoft.com/office/drawing/2014/main" id="{D4AB1688-2380-884F-CCF1-3305B2AFF9C8}"/>
              </a:ext>
            </a:extLst>
          </p:cNvPr>
          <p:cNvPicPr>
            <a:picLocks noChangeAspect="1"/>
          </p:cNvPicPr>
          <p:nvPr/>
        </p:nvPicPr>
        <p:blipFill rotWithShape="1">
          <a:blip r:embed="rId3"/>
          <a:srcRect l="54929" t="29424" r="39930" b="29130"/>
          <a:stretch/>
        </p:blipFill>
        <p:spPr>
          <a:xfrm>
            <a:off x="3865875" y="2402508"/>
            <a:ext cx="351582" cy="3667818"/>
          </a:xfrm>
          <a:prstGeom prst="rect">
            <a:avLst/>
          </a:prstGeom>
        </p:spPr>
      </p:pic>
      <p:pic>
        <p:nvPicPr>
          <p:cNvPr id="30" name="Picture 29">
            <a:extLst>
              <a:ext uri="{FF2B5EF4-FFF2-40B4-BE49-F238E27FC236}">
                <a16:creationId xmlns:a16="http://schemas.microsoft.com/office/drawing/2014/main" id="{7F6DF295-E1B0-1E13-3F67-D87817CFFE39}"/>
              </a:ext>
            </a:extLst>
          </p:cNvPr>
          <p:cNvPicPr>
            <a:picLocks noChangeAspect="1"/>
          </p:cNvPicPr>
          <p:nvPr/>
        </p:nvPicPr>
        <p:blipFill rotWithShape="1">
          <a:blip r:embed="rId3"/>
          <a:srcRect l="68195" t="40208" r="26905" b="39696"/>
          <a:stretch/>
        </p:blipFill>
        <p:spPr>
          <a:xfrm>
            <a:off x="4773019" y="3356801"/>
            <a:ext cx="335182" cy="1778482"/>
          </a:xfrm>
          <a:prstGeom prst="rect">
            <a:avLst/>
          </a:prstGeom>
        </p:spPr>
      </p:pic>
      <p:pic>
        <p:nvPicPr>
          <p:cNvPr id="32" name="Picture 31">
            <a:extLst>
              <a:ext uri="{FF2B5EF4-FFF2-40B4-BE49-F238E27FC236}">
                <a16:creationId xmlns:a16="http://schemas.microsoft.com/office/drawing/2014/main" id="{FC55FAC8-76ED-7739-1343-1DCCD366C378}"/>
              </a:ext>
            </a:extLst>
          </p:cNvPr>
          <p:cNvPicPr>
            <a:picLocks noChangeAspect="1"/>
          </p:cNvPicPr>
          <p:nvPr/>
        </p:nvPicPr>
        <p:blipFill rotWithShape="1">
          <a:blip r:embed="rId3"/>
          <a:srcRect l="81259" t="40208" r="14081" b="39696"/>
          <a:stretch/>
        </p:blipFill>
        <p:spPr>
          <a:xfrm>
            <a:off x="5666399" y="3356800"/>
            <a:ext cx="318718" cy="1778481"/>
          </a:xfrm>
          <a:prstGeom prst="rect">
            <a:avLst/>
          </a:prstGeom>
        </p:spPr>
      </p:pic>
      <p:cxnSp>
        <p:nvCxnSpPr>
          <p:cNvPr id="35" name="Straight Connector 34">
            <a:extLst>
              <a:ext uri="{FF2B5EF4-FFF2-40B4-BE49-F238E27FC236}">
                <a16:creationId xmlns:a16="http://schemas.microsoft.com/office/drawing/2014/main" id="{6CAFE597-E9FA-49B2-56C0-9E8B93106B2E}"/>
              </a:ext>
            </a:extLst>
          </p:cNvPr>
          <p:cNvCxnSpPr>
            <a:cxnSpLocks/>
          </p:cNvCxnSpPr>
          <p:nvPr/>
        </p:nvCxnSpPr>
        <p:spPr>
          <a:xfrm>
            <a:off x="1072326" y="5135283"/>
            <a:ext cx="535242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9" name="Picture 38">
            <a:extLst>
              <a:ext uri="{FF2B5EF4-FFF2-40B4-BE49-F238E27FC236}">
                <a16:creationId xmlns:a16="http://schemas.microsoft.com/office/drawing/2014/main" id="{FB43C82B-AA51-9FA8-0B7A-AFEB2262EE24}"/>
              </a:ext>
            </a:extLst>
          </p:cNvPr>
          <p:cNvPicPr>
            <a:picLocks noChangeAspect="1"/>
          </p:cNvPicPr>
          <p:nvPr/>
        </p:nvPicPr>
        <p:blipFill rotWithShape="1">
          <a:blip r:embed="rId3"/>
          <a:srcRect l="47077" t="29424" r="48148" b="38016"/>
          <a:stretch/>
        </p:blipFill>
        <p:spPr>
          <a:xfrm>
            <a:off x="3328633" y="2402508"/>
            <a:ext cx="326516" cy="2881399"/>
          </a:xfrm>
          <a:prstGeom prst="rect">
            <a:avLst/>
          </a:prstGeom>
        </p:spPr>
      </p:pic>
      <p:pic>
        <p:nvPicPr>
          <p:cNvPr id="40" name="Picture 39">
            <a:extLst>
              <a:ext uri="{FF2B5EF4-FFF2-40B4-BE49-F238E27FC236}">
                <a16:creationId xmlns:a16="http://schemas.microsoft.com/office/drawing/2014/main" id="{8B59F362-30B5-6896-8971-7CCBAF6B96DD}"/>
              </a:ext>
            </a:extLst>
          </p:cNvPr>
          <p:cNvPicPr>
            <a:picLocks noChangeAspect="1"/>
          </p:cNvPicPr>
          <p:nvPr/>
        </p:nvPicPr>
        <p:blipFill rotWithShape="1">
          <a:blip r:embed="rId3"/>
          <a:srcRect l="59812" t="29424" r="35047" b="38016"/>
          <a:stretch/>
        </p:blipFill>
        <p:spPr>
          <a:xfrm>
            <a:off x="4199507" y="2402508"/>
            <a:ext cx="351582" cy="2881399"/>
          </a:xfrm>
          <a:prstGeom prst="rect">
            <a:avLst/>
          </a:prstGeom>
        </p:spPr>
      </p:pic>
      <p:pic>
        <p:nvPicPr>
          <p:cNvPr id="41" name="Picture 40">
            <a:extLst>
              <a:ext uri="{FF2B5EF4-FFF2-40B4-BE49-F238E27FC236}">
                <a16:creationId xmlns:a16="http://schemas.microsoft.com/office/drawing/2014/main" id="{16CB9B63-9873-E7D4-27A5-9AB8497DFE47}"/>
              </a:ext>
            </a:extLst>
          </p:cNvPr>
          <p:cNvPicPr>
            <a:picLocks noChangeAspect="1"/>
          </p:cNvPicPr>
          <p:nvPr/>
        </p:nvPicPr>
        <p:blipFill rotWithShape="1">
          <a:blip r:embed="rId3"/>
          <a:srcRect l="73114" t="42356" r="22150" b="38016"/>
          <a:stretch/>
        </p:blipFill>
        <p:spPr>
          <a:xfrm>
            <a:off x="5109091" y="3546904"/>
            <a:ext cx="323914" cy="1737003"/>
          </a:xfrm>
          <a:prstGeom prst="rect">
            <a:avLst/>
          </a:prstGeom>
        </p:spPr>
      </p:pic>
      <p:pic>
        <p:nvPicPr>
          <p:cNvPr id="42" name="Picture 41">
            <a:extLst>
              <a:ext uri="{FF2B5EF4-FFF2-40B4-BE49-F238E27FC236}">
                <a16:creationId xmlns:a16="http://schemas.microsoft.com/office/drawing/2014/main" id="{7759FE9E-7A2E-3B1E-3BE5-41ED74F4B399}"/>
              </a:ext>
            </a:extLst>
          </p:cNvPr>
          <p:cNvPicPr>
            <a:picLocks noChangeAspect="1"/>
          </p:cNvPicPr>
          <p:nvPr/>
        </p:nvPicPr>
        <p:blipFill rotWithShape="1">
          <a:blip r:embed="rId3"/>
          <a:srcRect l="85998" t="42356" r="8072" b="38016"/>
          <a:stretch/>
        </p:blipFill>
        <p:spPr>
          <a:xfrm>
            <a:off x="5990313" y="3546904"/>
            <a:ext cx="405598" cy="1737003"/>
          </a:xfrm>
          <a:prstGeom prst="rect">
            <a:avLst/>
          </a:prstGeom>
        </p:spPr>
      </p:pic>
      <p:pic>
        <p:nvPicPr>
          <p:cNvPr id="43" name="Picture 42">
            <a:extLst>
              <a:ext uri="{FF2B5EF4-FFF2-40B4-BE49-F238E27FC236}">
                <a16:creationId xmlns:a16="http://schemas.microsoft.com/office/drawing/2014/main" id="{A37297BC-2007-3A8F-5119-E06B372B1199}"/>
              </a:ext>
            </a:extLst>
          </p:cNvPr>
          <p:cNvPicPr>
            <a:picLocks noChangeAspect="1"/>
          </p:cNvPicPr>
          <p:nvPr/>
        </p:nvPicPr>
        <p:blipFill rotWithShape="1">
          <a:blip r:embed="rId3"/>
          <a:srcRect l="67666" t="36626" r="9714" b="58473"/>
          <a:stretch/>
        </p:blipFill>
        <p:spPr>
          <a:xfrm>
            <a:off x="4736731" y="3039804"/>
            <a:ext cx="1547168" cy="433700"/>
          </a:xfrm>
          <a:prstGeom prst="rect">
            <a:avLst/>
          </a:prstGeom>
        </p:spPr>
      </p:pic>
      <p:pic>
        <p:nvPicPr>
          <p:cNvPr id="44" name="Picture 43">
            <a:extLst>
              <a:ext uri="{FF2B5EF4-FFF2-40B4-BE49-F238E27FC236}">
                <a16:creationId xmlns:a16="http://schemas.microsoft.com/office/drawing/2014/main" id="{6267BE57-EA99-E861-81AA-8EC71E86EF2F}"/>
              </a:ext>
            </a:extLst>
          </p:cNvPr>
          <p:cNvPicPr>
            <a:picLocks noChangeAspect="1"/>
          </p:cNvPicPr>
          <p:nvPr/>
        </p:nvPicPr>
        <p:blipFill rotWithShape="1">
          <a:blip r:embed="rId3"/>
          <a:srcRect l="67666" t="33470" r="9714" b="62905"/>
          <a:stretch/>
        </p:blipFill>
        <p:spPr>
          <a:xfrm>
            <a:off x="4736731" y="2760486"/>
            <a:ext cx="1547168" cy="320772"/>
          </a:xfrm>
          <a:prstGeom prst="rect">
            <a:avLst/>
          </a:prstGeom>
        </p:spPr>
      </p:pic>
      <p:pic>
        <p:nvPicPr>
          <p:cNvPr id="47" name="Picture 46">
            <a:extLst>
              <a:ext uri="{FF2B5EF4-FFF2-40B4-BE49-F238E27FC236}">
                <a16:creationId xmlns:a16="http://schemas.microsoft.com/office/drawing/2014/main" id="{12E20D16-B78B-3820-15EA-09CFC50F449C}"/>
              </a:ext>
            </a:extLst>
          </p:cNvPr>
          <p:cNvPicPr>
            <a:picLocks noChangeAspect="1"/>
          </p:cNvPicPr>
          <p:nvPr/>
        </p:nvPicPr>
        <p:blipFill rotWithShape="1">
          <a:blip r:embed="rId3"/>
          <a:srcRect l="15538" t="29424" r="78798" b="38016"/>
          <a:stretch/>
        </p:blipFill>
        <p:spPr>
          <a:xfrm>
            <a:off x="1172081" y="2402508"/>
            <a:ext cx="387305" cy="2881399"/>
          </a:xfrm>
          <a:prstGeom prst="rect">
            <a:avLst/>
          </a:prstGeom>
        </p:spPr>
      </p:pic>
    </p:spTree>
    <p:extLst>
      <p:ext uri="{BB962C8B-B14F-4D97-AF65-F5344CB8AC3E}">
        <p14:creationId xmlns:p14="http://schemas.microsoft.com/office/powerpoint/2010/main" val="172828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par>
                                <p:cTn id="46" presetID="10" presetClass="entr" presetSubtype="0" fill="hold"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par>
                                <p:cTn id="54" presetID="10" presetClass="entr" presetSubtype="0" fill="hold"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500"/>
                                        <p:tgtEl>
                                          <p:spTgt spid="4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500"/>
                                        <p:tgtEl>
                                          <p:spTgt spid="41"/>
                                        </p:tgtEl>
                                      </p:cBhvr>
                                    </p:animEffect>
                                  </p:childTnLst>
                                </p:cTn>
                              </p:par>
                              <p:par>
                                <p:cTn id="62" presetID="10"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4198</TotalTime>
  <Words>538</Words>
  <Application>Microsoft Office PowerPoint</Application>
  <PresentationFormat>Widescreen</PresentationFormat>
  <Paragraphs>92</Paragraphs>
  <Slides>19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Aptos Display</vt:lpstr>
      <vt:lpstr>Arial</vt:lpstr>
      <vt:lpstr>Calibri</vt:lpstr>
      <vt:lpstr>Gill Sans</vt:lpstr>
      <vt:lpstr>Helvetica Neue</vt:lpstr>
      <vt:lpstr>Office Theme</vt:lpstr>
      <vt:lpstr>RNA World</vt:lpstr>
      <vt:lpstr>Outline</vt:lpstr>
      <vt:lpstr>Francisella tularensis</vt:lpstr>
      <vt:lpstr>Ribosome</vt:lpstr>
      <vt:lpstr>bS21</vt:lpstr>
      <vt:lpstr>Some r-proteins Autoregulate</vt:lpstr>
      <vt:lpstr>Three bS21 Homologs</vt:lpstr>
      <vt:lpstr>bS21 - 2</vt:lpstr>
      <vt:lpstr>Leader sequence controls rpsU2 transcript abundance</vt:lpstr>
      <vt:lpstr>Questions</vt:lpstr>
      <vt:lpstr>qRT-PCR</vt:lpstr>
      <vt:lpstr>qRT-PCR</vt:lpstr>
      <vt:lpstr>Summary</vt:lpstr>
      <vt:lpstr>New Question</vt:lpstr>
      <vt:lpstr>Stability Assay</vt:lpstr>
      <vt:lpstr>PowerPoint Presentation</vt:lpstr>
      <vt:lpstr>PowerPoint Presentation</vt:lpstr>
      <vt:lpstr>Summary</vt:lpstr>
      <vt:lpstr>Future Directions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Alexandra Farah</dc:creator>
  <cp:lastModifiedBy>Alexandra Farah</cp:lastModifiedBy>
  <cp:revision>10</cp:revision>
  <cp:lastPrinted>2024-06-12T18:06:05Z</cp:lastPrinted>
  <dcterms:created xsi:type="dcterms:W3CDTF">2024-06-10T20:25:57Z</dcterms:created>
  <dcterms:modified xsi:type="dcterms:W3CDTF">2024-06-13T18:24:45Z</dcterms:modified>
</cp:coreProperties>
</file>