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526" r:id="rId2"/>
    <p:sldId id="677" r:id="rId3"/>
    <p:sldId id="277"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69ADC-CAB9-1342-AC42-4982E853E79D}" type="datetimeFigureOut">
              <a:rPr lang="en-US" smtClean="0"/>
              <a:t>6/18/24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041CDC-58B5-9545-97F1-F7398C977384}" type="slidenum">
              <a:rPr lang="en-US" smtClean="0"/>
              <a:t>‹#›</a:t>
            </a:fld>
            <a:endParaRPr lang="en-US"/>
          </a:p>
        </p:txBody>
      </p:sp>
    </p:spTree>
    <p:extLst>
      <p:ext uri="{BB962C8B-B14F-4D97-AF65-F5344CB8AC3E}">
        <p14:creationId xmlns:p14="http://schemas.microsoft.com/office/powerpoint/2010/main" val="3048681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Even though </a:t>
            </a:r>
            <a:r>
              <a:rPr lang="en-US" sz="1200" kern="1200" dirty="0" err="1">
                <a:solidFill>
                  <a:schemeClr val="tx1"/>
                </a:solidFill>
                <a:effectLst/>
                <a:latin typeface="+mn-lt"/>
                <a:ea typeface="+mn-ea"/>
                <a:cs typeface="+mn-cs"/>
              </a:rPr>
              <a:t>francisella</a:t>
            </a:r>
            <a:r>
              <a:rPr lang="en-US" sz="1200" kern="1200" dirty="0">
                <a:solidFill>
                  <a:schemeClr val="tx1"/>
                </a:solidFill>
                <a:effectLst/>
                <a:latin typeface="+mn-lt"/>
                <a:ea typeface="+mn-ea"/>
                <a:cs typeface="+mn-cs"/>
              </a:rPr>
              <a:t> has a reduced genome, it encodes three copies of the </a:t>
            </a:r>
            <a:r>
              <a:rPr lang="en-US" sz="1200" kern="1200" dirty="0" err="1">
                <a:solidFill>
                  <a:schemeClr val="tx1"/>
                </a:solidFill>
                <a:effectLst/>
                <a:latin typeface="+mn-lt"/>
                <a:ea typeface="+mn-ea"/>
                <a:cs typeface="+mn-cs"/>
              </a:rPr>
              <a:t>rpsU</a:t>
            </a:r>
            <a:r>
              <a:rPr lang="en-US" sz="1200" kern="1200" dirty="0">
                <a:solidFill>
                  <a:schemeClr val="tx1"/>
                </a:solidFill>
                <a:effectLst/>
                <a:latin typeface="+mn-lt"/>
                <a:ea typeface="+mn-ea"/>
                <a:cs typeface="+mn-cs"/>
              </a:rPr>
              <a:t> genes, which encode bS21, a protein in the small ribosomal subunit. Most bacteria have 0 or 1 of this gene. We originally, hypothesized, and have since shown, that these three proteins are produced and incorporated into ribosomes. This is a western blot of purified ribosomes from our wild-type strain as well as strains </a:t>
            </a:r>
            <a:r>
              <a:rPr lang="en-US" sz="1200" b="1" kern="1200" dirty="0">
                <a:solidFill>
                  <a:schemeClr val="tx1"/>
                </a:solidFill>
                <a:effectLst/>
                <a:latin typeface="+mn-lt"/>
                <a:ea typeface="+mn-ea"/>
                <a:cs typeface="+mn-cs"/>
              </a:rPr>
              <a:t>ectopically expressing </a:t>
            </a:r>
            <a:r>
              <a:rPr lang="en-US" sz="1200" kern="1200" dirty="0">
                <a:solidFill>
                  <a:schemeClr val="tx1"/>
                </a:solidFill>
                <a:effectLst/>
                <a:latin typeface="+mn-lt"/>
                <a:ea typeface="+mn-ea"/>
                <a:cs typeface="+mn-cs"/>
              </a:rPr>
              <a:t>each of the bS21 proteins, with a VSVG tag. This, along with some mass spec data we have of purified ribosomes, indicates that multiple classes of ribosomes are possible and occurring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protein is also interesting to us because it is located close to the mRNA exit channel in the ribosome, and early research has identified that it is involved in translation initiation, so it is in an ideal location to be regulating gene expression at the level of translation initiation.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this heterogeneity of ribosomes may be a mechanism of regulation, but you may not know that ribosomes are heterogeneous so let me show you other ways that may occur.</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2</a:t>
            </a:fld>
            <a:endParaRPr lang="en-US"/>
          </a:p>
        </p:txBody>
      </p:sp>
    </p:spTree>
    <p:extLst>
      <p:ext uri="{BB962C8B-B14F-4D97-AF65-F5344CB8AC3E}">
        <p14:creationId xmlns:p14="http://schemas.microsoft.com/office/powerpoint/2010/main" val="192364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 want to thank everyone in the Ramsey lab for their support especially Kathryn. We have fantastic collaborators at URI and Duke whom I want to thank, and then our funding sources, and I will happily take any questions.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sz="1200" dirty="0"/>
              <a:t>Notes:</a:t>
            </a:r>
            <a:endParaRPr dirty="0"/>
          </a:p>
          <a:p>
            <a:pPr marL="0" lvl="0" indent="0" algn="l" rtl="0">
              <a:lnSpc>
                <a:spcPct val="100000"/>
              </a:lnSpc>
              <a:spcBef>
                <a:spcPts val="0"/>
              </a:spcBef>
              <a:spcAft>
                <a:spcPts val="0"/>
              </a:spcAft>
              <a:buSzPts val="1400"/>
              <a:buNone/>
            </a:pPr>
            <a:r>
              <a:rPr lang="en-US" sz="1200" dirty="0"/>
              <a:t>Motility and biofilm – bacillus subtilis</a:t>
            </a:r>
            <a:endParaRPr dirty="0"/>
          </a:p>
          <a:p>
            <a:pPr marL="0" lvl="0" indent="0" algn="l" rtl="0">
              <a:lnSpc>
                <a:spcPct val="100000"/>
              </a:lnSpc>
              <a:spcBef>
                <a:spcPts val="0"/>
              </a:spcBef>
              <a:spcAft>
                <a:spcPts val="0"/>
              </a:spcAft>
              <a:buSzPts val="1400"/>
              <a:buNone/>
            </a:pPr>
            <a:r>
              <a:rPr lang="en-US" sz="1200" dirty="0"/>
              <a:t>Acid stress resistance – listeria monocytogenes</a:t>
            </a:r>
            <a:endParaRPr dirty="0"/>
          </a:p>
          <a:p>
            <a:pPr marL="0" lvl="0" indent="0" algn="l" rtl="0">
              <a:lnSpc>
                <a:spcPct val="100000"/>
              </a:lnSpc>
              <a:spcBef>
                <a:spcPts val="0"/>
              </a:spcBef>
              <a:spcAft>
                <a:spcPts val="0"/>
              </a:spcAft>
              <a:buSzPts val="1400"/>
              <a:buNone/>
            </a:pPr>
            <a:r>
              <a:rPr lang="en-US" sz="1200" dirty="0"/>
              <a:t>Antibiotic resistance – staph aureus</a:t>
            </a:r>
            <a:endParaRPr dirty="0"/>
          </a:p>
          <a:p>
            <a:pPr marL="0" lvl="0" indent="0" algn="l" rtl="0">
              <a:lnSpc>
                <a:spcPct val="100000"/>
              </a:lnSpc>
              <a:spcBef>
                <a:spcPts val="0"/>
              </a:spcBef>
              <a:spcAft>
                <a:spcPts val="0"/>
              </a:spcAft>
              <a:buSzPts val="1400"/>
              <a:buNone/>
            </a:pPr>
            <a:r>
              <a:rPr lang="en-US" sz="1200" dirty="0"/>
              <a:t>Virulence – </a:t>
            </a:r>
            <a:r>
              <a:rPr lang="en-US" sz="1200" dirty="0" err="1"/>
              <a:t>burkholderia</a:t>
            </a:r>
            <a:r>
              <a:rPr lang="en-US" sz="1200" dirty="0"/>
              <a:t> </a:t>
            </a:r>
            <a:r>
              <a:rPr lang="en-US" sz="1200" dirty="0" err="1"/>
              <a:t>pseudomallei</a:t>
            </a:r>
            <a:r>
              <a:rPr lang="en-US" sz="1200" dirty="0"/>
              <a:t> and </a:t>
            </a:r>
            <a:r>
              <a:rPr lang="en-US" sz="1200" dirty="0" err="1"/>
              <a:t>francisella</a:t>
            </a:r>
            <a:r>
              <a:rPr lang="en-US" sz="1200" dirty="0"/>
              <a:t> in this work</a:t>
            </a:r>
            <a:endParaRPr dirty="0"/>
          </a:p>
          <a:p>
            <a:pPr marL="0" lvl="0" indent="0" algn="l" rtl="0">
              <a:lnSpc>
                <a:spcPct val="100000"/>
              </a:lnSpc>
              <a:spcBef>
                <a:spcPts val="0"/>
              </a:spcBef>
              <a:spcAft>
                <a:spcPts val="0"/>
              </a:spcAft>
              <a:buSzPts val="1400"/>
              <a:buNone/>
            </a:pPr>
            <a:r>
              <a:rPr lang="en-US" sz="1200" dirty="0"/>
              <a:t>Phage paper – Mizuno et al. 2019, Chen 2022</a:t>
            </a:r>
            <a:endParaRPr dirty="0"/>
          </a:p>
          <a:p>
            <a:pPr marL="0" lvl="0" indent="0" algn="l" rtl="0">
              <a:lnSpc>
                <a:spcPct val="100000"/>
              </a:lnSpc>
              <a:spcBef>
                <a:spcPts val="0"/>
              </a:spcBef>
              <a:spcAft>
                <a:spcPts val="0"/>
              </a:spcAft>
              <a:buSzPts val="1400"/>
              <a:buNone/>
            </a:pPr>
            <a:r>
              <a:rPr lang="en-US" sz="1200" dirty="0" err="1"/>
              <a:t>Bacteriodetes</a:t>
            </a:r>
            <a:r>
              <a:rPr lang="en-US" sz="1200" dirty="0"/>
              <a:t> – Jha et al 2020 – probably autoregulating its own expression because </a:t>
            </a:r>
            <a:r>
              <a:rPr lang="en-US" sz="1200" dirty="0" err="1"/>
              <a:t>rpsU</a:t>
            </a:r>
            <a:r>
              <a:rPr lang="en-US" sz="1200" dirty="0"/>
              <a:t> is one of the few genes with a strong SD</a:t>
            </a:r>
            <a:endParaRPr dirty="0"/>
          </a:p>
          <a:p>
            <a:pPr marL="0" lvl="0" indent="0" algn="l" rtl="0">
              <a:lnSpc>
                <a:spcPct val="100000"/>
              </a:lnSpc>
              <a:spcBef>
                <a:spcPts val="0"/>
              </a:spcBef>
              <a:spcAft>
                <a:spcPts val="0"/>
              </a:spcAft>
              <a:buSzPts val="1400"/>
              <a:buNone/>
            </a:pPr>
            <a:endParaRPr dirty="0"/>
          </a:p>
        </p:txBody>
      </p:sp>
      <p:sp>
        <p:nvSpPr>
          <p:cNvPr id="318" name="Google Shape;31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9939" y="4260273"/>
            <a:ext cx="9193260" cy="1378527"/>
          </a:xfrm>
        </p:spPr>
        <p:txBody>
          <a:bodyPr/>
          <a:lstStyle>
            <a:lvl1pPr marL="0" indent="0" algn="l">
              <a:buNone/>
              <a:defRPr>
                <a:solidFill>
                  <a:srgbClr val="000000"/>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3D0A66-A280-3C48-AC3E-E06C441D4B17}" type="datetime1">
              <a:rPr lang="en-US" smtClean="0"/>
              <a:t>6/18/24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endParaRPr lang="en-US" dirty="0"/>
          </a:p>
        </p:txBody>
      </p:sp>
      <p:sp>
        <p:nvSpPr>
          <p:cNvPr id="2" name="Title 1"/>
          <p:cNvSpPr>
            <a:spLocks noGrp="1"/>
          </p:cNvSpPr>
          <p:nvPr>
            <p:ph type="ctrTitle"/>
          </p:nvPr>
        </p:nvSpPr>
        <p:spPr>
          <a:xfrm>
            <a:off x="0" y="2152586"/>
            <a:ext cx="10363200" cy="1470025"/>
          </a:xfrm>
        </p:spPr>
        <p:txBody>
          <a:bodyPr/>
          <a:lstStyle>
            <a:lvl1pPr>
              <a:defRPr>
                <a:solidFill>
                  <a:srgbClr val="073E87"/>
                </a:solidFill>
              </a:defRPr>
            </a:lvl1pPr>
          </a:lstStyle>
          <a:p>
            <a:r>
              <a:rPr lang="en-US"/>
              <a:t>Click to edit Master title style</a:t>
            </a:r>
            <a:endParaRPr lang="en-US" dirty="0"/>
          </a:p>
        </p:txBody>
      </p:sp>
      <p:cxnSp>
        <p:nvCxnSpPr>
          <p:cNvPr id="16" name="Straight Connector 15"/>
          <p:cNvCxnSpPr/>
          <p:nvPr/>
        </p:nvCxnSpPr>
        <p:spPr>
          <a:xfrm>
            <a:off x="0" y="4260272"/>
            <a:ext cx="12192000"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0" y="1267995"/>
            <a:ext cx="1219200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66880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D831D8-5952-6142-A29D-EE42E01DE3AB}" type="datetime1">
              <a:rPr lang="en-US" smtClean="0"/>
              <a:t>6/18/24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E66E976-0880-A04F-B08F-F057675A02A7}" type="slidenum">
              <a:rPr lang="en-US" smtClean="0"/>
              <a:t>‹#›</a:t>
            </a:fld>
            <a:endParaRPr lang="en-US"/>
          </a:p>
        </p:txBody>
      </p:sp>
    </p:spTree>
    <p:extLst>
      <p:ext uri="{BB962C8B-B14F-4D97-AF65-F5344CB8AC3E}">
        <p14:creationId xmlns:p14="http://schemas.microsoft.com/office/powerpoint/2010/main" val="1052868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31C49-34C5-3F40-AFFD-EF8DB49D26A5}" type="datetime1">
              <a:rPr lang="en-US" smtClean="0"/>
              <a:t>6/18/24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E66E976-0880-A04F-B08F-F057675A02A7}" type="slidenum">
              <a:rPr lang="en-US" smtClean="0"/>
              <a:t>‹#›</a:t>
            </a:fld>
            <a:endParaRPr lang="en-US"/>
          </a:p>
        </p:txBody>
      </p:sp>
    </p:spTree>
    <p:extLst>
      <p:ext uri="{BB962C8B-B14F-4D97-AF65-F5344CB8AC3E}">
        <p14:creationId xmlns:p14="http://schemas.microsoft.com/office/powerpoint/2010/main" val="3910210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6"/>
        <p:cNvGrpSpPr/>
        <p:nvPr/>
      </p:nvGrpSpPr>
      <p:grpSpPr>
        <a:xfrm>
          <a:off x="0" y="0"/>
          <a:ext cx="0" cy="0"/>
          <a:chOff x="0" y="0"/>
          <a:chExt cx="0" cy="0"/>
        </a:xfrm>
      </p:grpSpPr>
      <p:sp>
        <p:nvSpPr>
          <p:cNvPr id="27" name="Google Shape;27;p29"/>
          <p:cNvSpPr txBox="1">
            <a:spLocks noGrp="1"/>
          </p:cNvSpPr>
          <p:nvPr>
            <p:ph type="title"/>
          </p:nvPr>
        </p:nvSpPr>
        <p:spPr>
          <a:xfrm>
            <a:off x="381000" y="432027"/>
            <a:ext cx="11430000" cy="78421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8" name="Google Shape;28;p29"/>
          <p:cNvCxnSpPr/>
          <p:nvPr/>
        </p:nvCxnSpPr>
        <p:spPr>
          <a:xfrm>
            <a:off x="381000" y="1240151"/>
            <a:ext cx="11430000" cy="0"/>
          </a:xfrm>
          <a:prstGeom prst="straightConnector1">
            <a:avLst/>
          </a:prstGeom>
          <a:noFill/>
          <a:ln w="31750" cap="flat" cmpd="sng">
            <a:solidFill>
              <a:srgbClr val="3B64AD"/>
            </a:solidFill>
            <a:prstDash val="solid"/>
            <a:round/>
            <a:headEnd type="none" w="sm" len="sm"/>
            <a:tailEnd type="none" w="sm" len="sm"/>
          </a:ln>
        </p:spPr>
      </p:cxnSp>
    </p:spTree>
    <p:extLst>
      <p:ext uri="{BB962C8B-B14F-4D97-AF65-F5344CB8AC3E}">
        <p14:creationId xmlns:p14="http://schemas.microsoft.com/office/powerpoint/2010/main" val="272027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19"/>
        <p:cNvGrpSpPr/>
        <p:nvPr/>
      </p:nvGrpSpPr>
      <p:grpSpPr>
        <a:xfrm>
          <a:off x="0" y="0"/>
          <a:ext cx="0" cy="0"/>
          <a:chOff x="0" y="0"/>
          <a:chExt cx="0" cy="0"/>
        </a:xfrm>
      </p:grpSpPr>
      <p:cxnSp>
        <p:nvCxnSpPr>
          <p:cNvPr id="22" name="Google Shape;22;p27"/>
          <p:cNvCxnSpPr>
            <a:cxnSpLocks/>
          </p:cNvCxnSpPr>
          <p:nvPr/>
        </p:nvCxnSpPr>
        <p:spPr>
          <a:xfrm>
            <a:off x="190702" y="824002"/>
            <a:ext cx="11772898" cy="0"/>
          </a:xfrm>
          <a:prstGeom prst="straightConnector1">
            <a:avLst/>
          </a:prstGeom>
          <a:noFill/>
          <a:ln w="31750" cap="flat" cmpd="sng">
            <a:solidFill>
              <a:srgbClr val="9C2706"/>
            </a:solidFill>
            <a:prstDash val="solid"/>
            <a:round/>
            <a:headEnd type="none" w="sm" len="sm"/>
            <a:tailEnd type="none" w="sm" len="sm"/>
          </a:ln>
        </p:spPr>
      </p:cxnSp>
      <p:sp>
        <p:nvSpPr>
          <p:cNvPr id="3" name="Google Shape;12;p25">
            <a:extLst>
              <a:ext uri="{FF2B5EF4-FFF2-40B4-BE49-F238E27FC236}">
                <a16:creationId xmlns:a16="http://schemas.microsoft.com/office/drawing/2014/main" id="{17B252D0-4892-25E5-CA6B-05D77F5E201E}"/>
              </a:ext>
            </a:extLst>
          </p:cNvPr>
          <p:cNvSpPr txBox="1">
            <a:spLocks noGrp="1"/>
          </p:cNvSpPr>
          <p:nvPr>
            <p:ph type="title"/>
          </p:nvPr>
        </p:nvSpPr>
        <p:spPr>
          <a:xfrm>
            <a:off x="190702" y="239457"/>
            <a:ext cx="11810596" cy="71692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Helvetica Neue"/>
              <a:buNone/>
              <a:defRPr sz="3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4" name="Google Shape;13;p25">
            <a:extLst>
              <a:ext uri="{FF2B5EF4-FFF2-40B4-BE49-F238E27FC236}">
                <a16:creationId xmlns:a16="http://schemas.microsoft.com/office/drawing/2014/main" id="{43006A3B-4370-B914-A4F1-8BE1C5815CB2}"/>
              </a:ext>
            </a:extLst>
          </p:cNvPr>
          <p:cNvSpPr txBox="1">
            <a:spLocks noGrp="1"/>
          </p:cNvSpPr>
          <p:nvPr>
            <p:ph idx="1"/>
          </p:nvPr>
        </p:nvSpPr>
        <p:spPr>
          <a:xfrm>
            <a:off x="190702" y="956382"/>
            <a:ext cx="11810596" cy="5358485"/>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Helvetica Neue"/>
                <a:ea typeface="Helvetica Neue"/>
                <a:cs typeface="Helvetica Neue"/>
                <a:sym typeface="Helvetica Neue"/>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dirty="0"/>
          </a:p>
        </p:txBody>
      </p:sp>
    </p:spTree>
    <p:extLst>
      <p:ext uri="{BB962C8B-B14F-4D97-AF65-F5344CB8AC3E}">
        <p14:creationId xmlns:p14="http://schemas.microsoft.com/office/powerpoint/2010/main" val="313959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118204"/>
            <a:ext cx="12081163" cy="1104954"/>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1" y="1377543"/>
            <a:ext cx="12081161" cy="47604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67C145-08C0-4444-AFD9-4C43A269DE15}" type="datetime1">
              <a:rPr lang="en-US" smtClean="0"/>
              <a:t>6/18/24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endParaRPr lang="en-US" dirty="0"/>
          </a:p>
        </p:txBody>
      </p:sp>
    </p:spTree>
    <p:extLst>
      <p:ext uri="{BB962C8B-B14F-4D97-AF65-F5344CB8AC3E}">
        <p14:creationId xmlns:p14="http://schemas.microsoft.com/office/powerpoint/2010/main" val="661487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EC52A6-043C-F14D-AEF4-1BFAFC57C13B}" type="datetime1">
              <a:rPr lang="en-US" smtClean="0"/>
              <a:t>6/18/24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endParaRPr lang="en-US" dirty="0"/>
          </a:p>
        </p:txBody>
      </p:sp>
    </p:spTree>
    <p:extLst>
      <p:ext uri="{BB962C8B-B14F-4D97-AF65-F5344CB8AC3E}">
        <p14:creationId xmlns:p14="http://schemas.microsoft.com/office/powerpoint/2010/main" val="1482300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AEAEA3-4E8F-9A4E-81BA-84C3EE09492E}" type="datetime1">
              <a:rPr lang="en-US" smtClean="0"/>
              <a:t>6/18/24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endParaRPr lang="en-US" dirty="0"/>
          </a:p>
        </p:txBody>
      </p:sp>
    </p:spTree>
    <p:extLst>
      <p:ext uri="{BB962C8B-B14F-4D97-AF65-F5344CB8AC3E}">
        <p14:creationId xmlns:p14="http://schemas.microsoft.com/office/powerpoint/2010/main" val="76402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55173-EC6A-2744-8848-A25EEC34AED9}" type="datetime1">
              <a:rPr lang="en-US" smtClean="0"/>
              <a:t>6/18/24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endParaRPr lang="en-US" dirty="0"/>
          </a:p>
        </p:txBody>
      </p:sp>
    </p:spTree>
    <p:extLst>
      <p:ext uri="{BB962C8B-B14F-4D97-AF65-F5344CB8AC3E}">
        <p14:creationId xmlns:p14="http://schemas.microsoft.com/office/powerpoint/2010/main" val="378803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E5FD27-4F27-C247-83EA-5291BC37089A}" type="datetime1">
              <a:rPr lang="en-US" smtClean="0"/>
              <a:t>6/18/24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6E66E976-0880-A04F-B08F-F057675A02A7}" type="slidenum">
              <a:rPr lang="en-US" smtClean="0"/>
              <a:t>‹#›</a:t>
            </a:fld>
            <a:endParaRPr lang="en-US"/>
          </a:p>
        </p:txBody>
      </p:sp>
    </p:spTree>
    <p:extLst>
      <p:ext uri="{BB962C8B-B14F-4D97-AF65-F5344CB8AC3E}">
        <p14:creationId xmlns:p14="http://schemas.microsoft.com/office/powerpoint/2010/main" val="165217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BD3BB-1CE4-AE43-BD5A-26E3A770DE68}" type="datetime1">
              <a:rPr lang="en-US" smtClean="0"/>
              <a:t>6/18/24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6E66E976-0880-A04F-B08F-F057675A02A7}" type="slidenum">
              <a:rPr lang="en-US" smtClean="0"/>
              <a:t>‹#›</a:t>
            </a:fld>
            <a:endParaRPr lang="en-US"/>
          </a:p>
        </p:txBody>
      </p:sp>
    </p:spTree>
    <p:extLst>
      <p:ext uri="{BB962C8B-B14F-4D97-AF65-F5344CB8AC3E}">
        <p14:creationId xmlns:p14="http://schemas.microsoft.com/office/powerpoint/2010/main" val="380189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8ADF61-39C8-B043-843D-37384AC730CF}" type="datetime1">
              <a:rPr lang="en-US" smtClean="0"/>
              <a:t>6/18/24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E66E976-0880-A04F-B08F-F057675A02A7}" type="slidenum">
              <a:rPr lang="en-US" smtClean="0"/>
              <a:t>‹#›</a:t>
            </a:fld>
            <a:endParaRPr lang="en-US"/>
          </a:p>
        </p:txBody>
      </p:sp>
    </p:spTree>
    <p:extLst>
      <p:ext uri="{BB962C8B-B14F-4D97-AF65-F5344CB8AC3E}">
        <p14:creationId xmlns:p14="http://schemas.microsoft.com/office/powerpoint/2010/main" val="96897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52BF87-BB6B-FA43-BCAF-7399608A4CF6}" type="datetime1">
              <a:rPr lang="en-US" smtClean="0"/>
              <a:t>6/18/24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E66E976-0880-A04F-B08F-F057675A02A7}" type="slidenum">
              <a:rPr lang="en-US" smtClean="0"/>
              <a:t>‹#›</a:t>
            </a:fld>
            <a:endParaRPr lang="en-US"/>
          </a:p>
        </p:txBody>
      </p:sp>
    </p:spTree>
    <p:extLst>
      <p:ext uri="{BB962C8B-B14F-4D97-AF65-F5344CB8AC3E}">
        <p14:creationId xmlns:p14="http://schemas.microsoft.com/office/powerpoint/2010/main" val="755495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1695" y="94758"/>
            <a:ext cx="11528612" cy="109211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365668"/>
            <a:ext cx="10972800" cy="47604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AA029-F6A1-A44D-B286-B03344DBD758}" type="datetime1">
              <a:rPr lang="en-US" smtClean="0"/>
              <a:t>6/18/24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cxnSp>
        <p:nvCxnSpPr>
          <p:cNvPr id="10" name="Straight Connector 9"/>
          <p:cNvCxnSpPr/>
          <p:nvPr/>
        </p:nvCxnSpPr>
        <p:spPr>
          <a:xfrm flipH="1">
            <a:off x="0" y="1276272"/>
            <a:ext cx="12192635"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74202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457200" rtl="0" eaLnBrk="1" latinLnBrk="0" hangingPunct="1">
        <a:spcBef>
          <a:spcPct val="0"/>
        </a:spcBef>
        <a:buNone/>
        <a:defRPr sz="4000" kern="1200">
          <a:solidFill>
            <a:schemeClr val="tx2"/>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8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8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8204"/>
            <a:ext cx="12191999" cy="1104954"/>
          </a:xfrm>
        </p:spPr>
        <p:txBody>
          <a:bodyPr>
            <a:normAutofit/>
          </a:bodyPr>
          <a:lstStyle/>
          <a:p>
            <a:r>
              <a:rPr lang="en-US" cap="none" dirty="0"/>
              <a:t>bS21 may act as a regulator of translation</a:t>
            </a:r>
            <a:endParaRPr lang="en-US" dirty="0"/>
          </a:p>
        </p:txBody>
      </p:sp>
      <p:grpSp>
        <p:nvGrpSpPr>
          <p:cNvPr id="3" name="Group 2">
            <a:extLst>
              <a:ext uri="{FF2B5EF4-FFF2-40B4-BE49-F238E27FC236}">
                <a16:creationId xmlns:a16="http://schemas.microsoft.com/office/drawing/2014/main" id="{3D53E168-686F-AF49-9C2D-C28131A09342}"/>
              </a:ext>
            </a:extLst>
          </p:cNvPr>
          <p:cNvGrpSpPr/>
          <p:nvPr/>
        </p:nvGrpSpPr>
        <p:grpSpPr>
          <a:xfrm>
            <a:off x="7685825" y="1567849"/>
            <a:ext cx="4458887" cy="4881829"/>
            <a:chOff x="162863" y="1567849"/>
            <a:chExt cx="4458887" cy="4881829"/>
          </a:xfrm>
        </p:grpSpPr>
        <p:pic>
          <p:nvPicPr>
            <p:cNvPr id="28" name="Picture 27">
              <a:extLst>
                <a:ext uri="{FF2B5EF4-FFF2-40B4-BE49-F238E27FC236}">
                  <a16:creationId xmlns:a16="http://schemas.microsoft.com/office/drawing/2014/main" id="{4026490C-E5E8-984B-B939-9223B3B8D690}"/>
                </a:ext>
              </a:extLst>
            </p:cNvPr>
            <p:cNvPicPr>
              <a:picLocks noChangeAspect="1"/>
            </p:cNvPicPr>
            <p:nvPr/>
          </p:nvPicPr>
          <p:blipFill rotWithShape="1">
            <a:blip r:embed="rId2">
              <a:extLst>
                <a:ext uri="{28A0092B-C50C-407E-A947-70E740481C1C}">
                  <a14:useLocalDpi xmlns:a14="http://schemas.microsoft.com/office/drawing/2010/main" val="0"/>
                </a:ext>
              </a:extLst>
            </a:blip>
            <a:srcRect l="17667" t="3994" r="10000"/>
            <a:stretch/>
          </p:blipFill>
          <p:spPr>
            <a:xfrm>
              <a:off x="162863" y="1567849"/>
              <a:ext cx="3307080" cy="4389386"/>
            </a:xfrm>
            <a:prstGeom prst="rect">
              <a:avLst/>
            </a:prstGeom>
          </p:spPr>
        </p:pic>
        <p:sp>
          <p:nvSpPr>
            <p:cNvPr id="29" name="TextBox 28">
              <a:extLst>
                <a:ext uri="{FF2B5EF4-FFF2-40B4-BE49-F238E27FC236}">
                  <a16:creationId xmlns:a16="http://schemas.microsoft.com/office/drawing/2014/main" id="{9DACC433-B78A-6843-9DC1-9B41FF69343B}"/>
                </a:ext>
              </a:extLst>
            </p:cNvPr>
            <p:cNvSpPr txBox="1"/>
            <p:nvPr/>
          </p:nvSpPr>
          <p:spPr>
            <a:xfrm>
              <a:off x="2318135" y="4991659"/>
              <a:ext cx="2303615" cy="1061829"/>
            </a:xfrm>
            <a:prstGeom prst="rect">
              <a:avLst/>
            </a:prstGeom>
            <a:noFill/>
          </p:spPr>
          <p:txBody>
            <a:bodyPr wrap="square" rtlCol="0">
              <a:spAutoFit/>
            </a:bodyPr>
            <a:lstStyle/>
            <a:p>
              <a:pPr marL="285750" marR="0" lvl="0" indent="-285750" algn="l" defTabSz="457200" rtl="0" eaLnBrk="1" fontAlgn="auto" latinLnBrk="0" hangingPunct="1">
                <a:lnSpc>
                  <a:spcPct val="150000"/>
                </a:lnSpc>
                <a:spcBef>
                  <a:spcPts val="0"/>
                </a:spcBef>
                <a:spcAft>
                  <a:spcPts val="0"/>
                </a:spcAft>
                <a:buClrTx/>
                <a:buSzTx/>
                <a:buFont typeface="Arial" charset="0"/>
                <a:buChar char="•"/>
                <a:tabLst/>
                <a:defRPr/>
              </a:pPr>
              <a:r>
                <a:rPr kumimoji="0" lang="en-US" sz="1400" b="1" i="0" u="none" strike="noStrike" kern="1200" cap="none" spc="0" normalizeH="0" baseline="0" noProof="0" dirty="0">
                  <a:ln>
                    <a:noFill/>
                  </a:ln>
                  <a:solidFill>
                    <a:srgbClr val="00B050"/>
                  </a:solidFill>
                  <a:effectLst/>
                  <a:uLnTx/>
                  <a:uFillTx/>
                  <a:latin typeface="Arial" charset="0"/>
                  <a:ea typeface="Arial" charset="0"/>
                  <a:cs typeface="Arial" charset="0"/>
                </a:rPr>
                <a:t>P-site tRNA ASL </a:t>
              </a:r>
            </a:p>
            <a:p>
              <a:pPr marL="285750" marR="0" lvl="0" indent="-285750" algn="l" defTabSz="457200" rtl="0" eaLnBrk="1" fontAlgn="auto" latinLnBrk="0" hangingPunct="1">
                <a:lnSpc>
                  <a:spcPct val="150000"/>
                </a:lnSpc>
                <a:spcBef>
                  <a:spcPts val="0"/>
                </a:spcBef>
                <a:spcAft>
                  <a:spcPts val="0"/>
                </a:spcAft>
                <a:buClrTx/>
                <a:buSzTx/>
                <a:buFont typeface="Arial" charset="0"/>
                <a:buChar char="•"/>
                <a:tabLst/>
                <a:defRPr/>
              </a:pPr>
              <a:r>
                <a:rPr kumimoji="0" lang="en-US" sz="1400" b="1" i="0" u="none" strike="noStrike" kern="1200" cap="none" spc="0" normalizeH="0" baseline="0" noProof="0" dirty="0">
                  <a:ln>
                    <a:noFill/>
                  </a:ln>
                  <a:solidFill>
                    <a:srgbClr val="C00000"/>
                  </a:solidFill>
                  <a:effectLst/>
                  <a:uLnTx/>
                  <a:uFillTx/>
                  <a:latin typeface="Arial" charset="0"/>
                  <a:ea typeface="Arial" charset="0"/>
                  <a:cs typeface="Arial" charset="0"/>
                </a:rPr>
                <a:t>mRNA (P-site codon)</a:t>
              </a:r>
            </a:p>
            <a:p>
              <a:pPr marL="285750" marR="0" lvl="0" indent="-285750" algn="l" defTabSz="457200" rtl="0" eaLnBrk="1" fontAlgn="auto" latinLnBrk="0" hangingPunct="1">
                <a:lnSpc>
                  <a:spcPct val="150000"/>
                </a:lnSpc>
                <a:spcBef>
                  <a:spcPts val="0"/>
                </a:spcBef>
                <a:spcAft>
                  <a:spcPts val="0"/>
                </a:spcAft>
                <a:buClrTx/>
                <a:buSzTx/>
                <a:buFont typeface="Arial" charset="0"/>
                <a:buChar char="•"/>
                <a:tabLst/>
                <a:defRPr/>
              </a:pPr>
              <a:r>
                <a:rPr kumimoji="0" lang="en-US" sz="1400" b="1" i="0" u="none" strike="noStrike" kern="1200" cap="none" spc="0" normalizeH="0" baseline="0" noProof="0" dirty="0">
                  <a:ln>
                    <a:noFill/>
                  </a:ln>
                  <a:solidFill>
                    <a:srgbClr val="0070C0"/>
                  </a:solidFill>
                  <a:effectLst/>
                  <a:uLnTx/>
                  <a:uFillTx/>
                  <a:latin typeface="Arial" charset="0"/>
                  <a:ea typeface="Arial" charset="0"/>
                  <a:cs typeface="Arial" charset="0"/>
                </a:rPr>
                <a:t>bS21</a:t>
              </a:r>
            </a:p>
          </p:txBody>
        </p:sp>
        <p:sp>
          <p:nvSpPr>
            <p:cNvPr id="35" name="TextBox 34">
              <a:extLst>
                <a:ext uri="{FF2B5EF4-FFF2-40B4-BE49-F238E27FC236}">
                  <a16:creationId xmlns:a16="http://schemas.microsoft.com/office/drawing/2014/main" id="{0044A769-7EB6-8F42-B05B-932B17D2B8F4}"/>
                </a:ext>
              </a:extLst>
            </p:cNvPr>
            <p:cNvSpPr txBox="1"/>
            <p:nvPr/>
          </p:nvSpPr>
          <p:spPr>
            <a:xfrm>
              <a:off x="3058473" y="2324492"/>
              <a:ext cx="1380250"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charset="0"/>
                  <a:ea typeface="Arial" charset="0"/>
                  <a:cs typeface="Arial" charset="0"/>
                </a:rPr>
                <a:t>mRNA channel</a:t>
              </a:r>
            </a:p>
          </p:txBody>
        </p:sp>
        <p:cxnSp>
          <p:nvCxnSpPr>
            <p:cNvPr id="38" name="Straight Connector 37">
              <a:extLst>
                <a:ext uri="{FF2B5EF4-FFF2-40B4-BE49-F238E27FC236}">
                  <a16:creationId xmlns:a16="http://schemas.microsoft.com/office/drawing/2014/main" id="{1C1912F0-5885-654C-ACBB-2825C33BAC22}"/>
                </a:ext>
              </a:extLst>
            </p:cNvPr>
            <p:cNvCxnSpPr/>
            <p:nvPr/>
          </p:nvCxnSpPr>
          <p:spPr>
            <a:xfrm flipH="1">
              <a:off x="2558865" y="2632269"/>
              <a:ext cx="684348" cy="546207"/>
            </a:xfrm>
            <a:prstGeom prst="line">
              <a:avLst/>
            </a:prstGeom>
            <a:ln w="9525">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5AE2780-343C-104D-896B-C35A551CE77B}"/>
                </a:ext>
              </a:extLst>
            </p:cNvPr>
            <p:cNvSpPr txBox="1"/>
            <p:nvPr/>
          </p:nvSpPr>
          <p:spPr>
            <a:xfrm>
              <a:off x="2687118" y="6080346"/>
              <a:ext cx="193463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Dr. Steven Gregory</a:t>
              </a:r>
            </a:p>
          </p:txBody>
        </p:sp>
      </p:grpSp>
      <p:sp>
        <p:nvSpPr>
          <p:cNvPr id="11" name="TextBox 10">
            <a:extLst>
              <a:ext uri="{FF2B5EF4-FFF2-40B4-BE49-F238E27FC236}">
                <a16:creationId xmlns:a16="http://schemas.microsoft.com/office/drawing/2014/main" id="{E8069598-66E6-9A44-AFF6-882005BCCEBA}"/>
              </a:ext>
            </a:extLst>
          </p:cNvPr>
          <p:cNvSpPr txBox="1"/>
          <p:nvPr/>
        </p:nvSpPr>
        <p:spPr>
          <a:xfrm>
            <a:off x="10670690" y="4433741"/>
            <a:ext cx="1201739"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PDB 4V50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Berk et al., 2006</a:t>
            </a:r>
          </a:p>
        </p:txBody>
      </p:sp>
      <p:sp>
        <p:nvSpPr>
          <p:cNvPr id="17" name="Content Placeholder 16"/>
          <p:cNvSpPr>
            <a:spLocks noGrp="1"/>
          </p:cNvSpPr>
          <p:nvPr>
            <p:ph idx="1"/>
          </p:nvPr>
        </p:nvSpPr>
        <p:spPr>
          <a:xfrm>
            <a:off x="144378" y="1567849"/>
            <a:ext cx="8144216" cy="5112899"/>
          </a:xfrm>
        </p:spPr>
        <p:txBody>
          <a:bodyPr>
            <a:normAutofit/>
          </a:bodyPr>
          <a:lstStyle/>
          <a:p>
            <a:pPr marL="11113" lvl="1" indent="0">
              <a:lnSpc>
                <a:spcPct val="150000"/>
              </a:lnSpc>
              <a:buNone/>
            </a:pPr>
            <a:r>
              <a:rPr lang="en-US" dirty="0"/>
              <a:t>Involved in translation initiation</a:t>
            </a:r>
          </a:p>
          <a:p>
            <a:pPr marL="11113" lvl="1" indent="0">
              <a:lnSpc>
                <a:spcPct val="150000"/>
              </a:lnSpc>
              <a:buNone/>
            </a:pPr>
            <a:r>
              <a:rPr lang="en-US" dirty="0"/>
              <a:t>Non-essential</a:t>
            </a:r>
          </a:p>
          <a:p>
            <a:pPr marL="11113" lvl="1" indent="0">
              <a:lnSpc>
                <a:spcPct val="150000"/>
              </a:lnSpc>
              <a:buNone/>
            </a:pPr>
            <a:r>
              <a:rPr lang="en-US" dirty="0"/>
              <a:t>Implicated in control of specific processes</a:t>
            </a:r>
          </a:p>
          <a:p>
            <a:pPr marL="411163" lvl="2" indent="0">
              <a:lnSpc>
                <a:spcPct val="150000"/>
              </a:lnSpc>
              <a:spcBef>
                <a:spcPts val="200"/>
              </a:spcBef>
              <a:buNone/>
            </a:pPr>
            <a:r>
              <a:rPr lang="en-US" dirty="0"/>
              <a:t>biofilm</a:t>
            </a:r>
          </a:p>
          <a:p>
            <a:pPr marL="411163" lvl="2" indent="0">
              <a:lnSpc>
                <a:spcPct val="150000"/>
              </a:lnSpc>
              <a:spcBef>
                <a:spcPts val="200"/>
              </a:spcBef>
              <a:buNone/>
            </a:pPr>
            <a:r>
              <a:rPr lang="en-US" dirty="0"/>
              <a:t>motility</a:t>
            </a:r>
          </a:p>
          <a:p>
            <a:pPr marL="411163" lvl="2" indent="0">
              <a:lnSpc>
                <a:spcPct val="150000"/>
              </a:lnSpc>
              <a:spcBef>
                <a:spcPts val="200"/>
              </a:spcBef>
              <a:buNone/>
            </a:pPr>
            <a:r>
              <a:rPr lang="en-US" dirty="0"/>
              <a:t>acid stress resistance</a:t>
            </a:r>
          </a:p>
          <a:p>
            <a:pPr marL="411163" lvl="2" indent="0">
              <a:lnSpc>
                <a:spcPct val="150000"/>
              </a:lnSpc>
              <a:spcBef>
                <a:spcPts val="200"/>
              </a:spcBef>
              <a:buNone/>
            </a:pPr>
            <a:r>
              <a:rPr lang="en-US" dirty="0"/>
              <a:t>antibiotic resistance</a:t>
            </a:r>
          </a:p>
          <a:p>
            <a:pPr marL="411163" lvl="2" indent="0">
              <a:lnSpc>
                <a:spcPct val="150000"/>
              </a:lnSpc>
              <a:spcBef>
                <a:spcPts val="200"/>
              </a:spcBef>
              <a:buNone/>
            </a:pPr>
            <a:r>
              <a:rPr lang="en-US" dirty="0"/>
              <a:t>virulence</a:t>
            </a:r>
          </a:p>
          <a:p>
            <a:pPr marL="11113" lvl="1" indent="0">
              <a:lnSpc>
                <a:spcPct val="150000"/>
              </a:lnSpc>
              <a:buNone/>
            </a:pPr>
            <a:r>
              <a:rPr lang="en-US" dirty="0"/>
              <a:t>Encoded by phage</a:t>
            </a:r>
          </a:p>
          <a:p>
            <a:pPr marL="11113" lvl="1" indent="0">
              <a:lnSpc>
                <a:spcPct val="150000"/>
              </a:lnSpc>
              <a:buNone/>
            </a:pPr>
            <a:endParaRPr lang="en-US" dirty="0"/>
          </a:p>
          <a:p>
            <a:pPr marL="11113" lvl="1" indent="0">
              <a:lnSpc>
                <a:spcPct val="150000"/>
              </a:lnSpc>
              <a:buNone/>
            </a:pPr>
            <a:endParaRPr lang="en-US" dirty="0"/>
          </a:p>
          <a:p>
            <a:pPr marL="0" indent="0">
              <a:lnSpc>
                <a:spcPct val="150000"/>
              </a:lnSpc>
              <a:buNone/>
            </a:pPr>
            <a:endParaRPr lang="en-US" dirty="0"/>
          </a:p>
          <a:p>
            <a:pPr marL="0" indent="0">
              <a:lnSpc>
                <a:spcPct val="150000"/>
              </a:lnSpc>
              <a:buNone/>
            </a:pPr>
            <a:endParaRPr lang="en-US" dirty="0"/>
          </a:p>
          <a:p>
            <a:pPr marL="0" indent="0">
              <a:lnSpc>
                <a:spcPct val="150000"/>
              </a:lnSpc>
              <a:buNone/>
            </a:pPr>
            <a:endParaRPr lang="en-US" dirty="0"/>
          </a:p>
          <a:p>
            <a:pPr marL="0" indent="0">
              <a:lnSpc>
                <a:spcPct val="150000"/>
              </a:lnSpc>
              <a:buNone/>
            </a:pPr>
            <a:endParaRPr lang="en-US" dirty="0"/>
          </a:p>
        </p:txBody>
      </p:sp>
    </p:spTree>
    <p:extLst>
      <p:ext uri="{BB962C8B-B14F-4D97-AF65-F5344CB8AC3E}">
        <p14:creationId xmlns:p14="http://schemas.microsoft.com/office/powerpoint/2010/main" val="275242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video game&#10;&#10;Description automatically generated with low confidence">
            <a:extLst>
              <a:ext uri="{FF2B5EF4-FFF2-40B4-BE49-F238E27FC236}">
                <a16:creationId xmlns:a16="http://schemas.microsoft.com/office/drawing/2014/main" id="{1ED7E0C8-C44E-B9AF-FAEF-E7238858E665}"/>
              </a:ext>
            </a:extLst>
          </p:cNvPr>
          <p:cNvPicPr>
            <a:picLocks noChangeAspect="1"/>
          </p:cNvPicPr>
          <p:nvPr/>
        </p:nvPicPr>
        <p:blipFill rotWithShape="1">
          <a:blip r:embed="rId3"/>
          <a:srcRect l="48303" t="69638" r="36444"/>
          <a:stretch/>
        </p:blipFill>
        <p:spPr>
          <a:xfrm>
            <a:off x="8684364" y="3947822"/>
            <a:ext cx="1605046" cy="1618432"/>
          </a:xfrm>
          <a:prstGeom prst="rect">
            <a:avLst/>
          </a:prstGeom>
        </p:spPr>
      </p:pic>
      <p:sp>
        <p:nvSpPr>
          <p:cNvPr id="2" name="Title 1">
            <a:extLst>
              <a:ext uri="{FF2B5EF4-FFF2-40B4-BE49-F238E27FC236}">
                <a16:creationId xmlns:a16="http://schemas.microsoft.com/office/drawing/2014/main" id="{F2FE53BA-B60B-432B-A28F-475D4AD38747}"/>
              </a:ext>
            </a:extLst>
          </p:cNvPr>
          <p:cNvSpPr>
            <a:spLocks noGrp="1"/>
          </p:cNvSpPr>
          <p:nvPr>
            <p:ph type="title"/>
          </p:nvPr>
        </p:nvSpPr>
        <p:spPr/>
        <p:txBody>
          <a:bodyPr>
            <a:normAutofit fontScale="90000"/>
          </a:bodyPr>
          <a:lstStyle/>
          <a:p>
            <a:r>
              <a:rPr lang="en-US" dirty="0"/>
              <a:t>Multiple bS21 homologs lead to heterogenous ribosomes in </a:t>
            </a:r>
            <a:r>
              <a:rPr lang="en-US" i="1" dirty="0"/>
              <a:t>Francisella tularensis </a:t>
            </a:r>
          </a:p>
        </p:txBody>
      </p:sp>
      <p:grpSp>
        <p:nvGrpSpPr>
          <p:cNvPr id="37" name="Group 36">
            <a:extLst>
              <a:ext uri="{FF2B5EF4-FFF2-40B4-BE49-F238E27FC236}">
                <a16:creationId xmlns:a16="http://schemas.microsoft.com/office/drawing/2014/main" id="{8D23FF7F-6A19-BF54-5DAF-001957354431}"/>
              </a:ext>
            </a:extLst>
          </p:cNvPr>
          <p:cNvGrpSpPr/>
          <p:nvPr/>
        </p:nvGrpSpPr>
        <p:grpSpPr>
          <a:xfrm>
            <a:off x="1237866" y="1713087"/>
            <a:ext cx="2936568" cy="592491"/>
            <a:chOff x="1237866" y="1897151"/>
            <a:chExt cx="2936568" cy="592491"/>
          </a:xfrm>
        </p:grpSpPr>
        <p:grpSp>
          <p:nvGrpSpPr>
            <p:cNvPr id="20" name="Group 19">
              <a:extLst>
                <a:ext uri="{FF2B5EF4-FFF2-40B4-BE49-F238E27FC236}">
                  <a16:creationId xmlns:a16="http://schemas.microsoft.com/office/drawing/2014/main" id="{2E048DBC-AACB-408C-8C50-DDE4C175BC67}"/>
                </a:ext>
              </a:extLst>
            </p:cNvPr>
            <p:cNvGrpSpPr/>
            <p:nvPr/>
          </p:nvGrpSpPr>
          <p:grpSpPr>
            <a:xfrm>
              <a:off x="1237866" y="2071052"/>
              <a:ext cx="2936568" cy="409498"/>
              <a:chOff x="88488" y="5508064"/>
              <a:chExt cx="2433484" cy="302800"/>
            </a:xfrm>
          </p:grpSpPr>
          <p:sp>
            <p:nvSpPr>
              <p:cNvPr id="21" name="Rectangle 20">
                <a:extLst>
                  <a:ext uri="{FF2B5EF4-FFF2-40B4-BE49-F238E27FC236}">
                    <a16:creationId xmlns:a16="http://schemas.microsoft.com/office/drawing/2014/main" id="{7B2E7CE3-F39D-4A4B-ACA3-EB10B9F81FF5}"/>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23" name="Rectangle 22">
                <a:extLst>
                  <a:ext uri="{FF2B5EF4-FFF2-40B4-BE49-F238E27FC236}">
                    <a16:creationId xmlns:a16="http://schemas.microsoft.com/office/drawing/2014/main" id="{7D856861-AF5D-4CD7-A60D-617A009C7AD6}"/>
                  </a:ext>
                </a:extLst>
              </p:cNvPr>
              <p:cNvSpPr/>
              <p:nvPr/>
            </p:nvSpPr>
            <p:spPr>
              <a:xfrm>
                <a:off x="1597742" y="5574890"/>
                <a:ext cx="835395" cy="235974"/>
              </a:xfrm>
              <a:prstGeom prst="rect">
                <a:avLst/>
              </a:prstGeom>
              <a:solidFill>
                <a:srgbClr val="BBE1C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24" name="TextBox 23">
                <a:extLst>
                  <a:ext uri="{FF2B5EF4-FFF2-40B4-BE49-F238E27FC236}">
                    <a16:creationId xmlns:a16="http://schemas.microsoft.com/office/drawing/2014/main" id="{E2F19A2F-905C-4516-8C8C-A111EFB6A789}"/>
                  </a:ext>
                </a:extLst>
              </p:cNvPr>
              <p:cNvSpPr txBox="1"/>
              <p:nvPr/>
            </p:nvSpPr>
            <p:spPr>
              <a:xfrm>
                <a:off x="1663398" y="5519341"/>
                <a:ext cx="718056" cy="291512"/>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rpsU1</a:t>
                </a:r>
              </a:p>
            </p:txBody>
          </p:sp>
          <p:sp>
            <p:nvSpPr>
              <p:cNvPr id="25" name="TextBox 24">
                <a:extLst>
                  <a:ext uri="{FF2B5EF4-FFF2-40B4-BE49-F238E27FC236}">
                    <a16:creationId xmlns:a16="http://schemas.microsoft.com/office/drawing/2014/main" id="{064A10EE-B828-4FFB-A0D3-BCF1874F8F26}"/>
                  </a:ext>
                </a:extLst>
              </p:cNvPr>
              <p:cNvSpPr txBox="1"/>
              <p:nvPr/>
            </p:nvSpPr>
            <p:spPr>
              <a:xfrm>
                <a:off x="552432" y="5508064"/>
                <a:ext cx="698117" cy="291512"/>
              </a:xfrm>
              <a:prstGeom prst="rect">
                <a:avLst/>
              </a:prstGeom>
              <a:noFill/>
            </p:spPr>
            <p:txBody>
              <a:bodyPr wrap="none" rtlCol="0">
                <a:spAutoFit/>
              </a:bodyPr>
              <a:lstStyle/>
              <a:p>
                <a:r>
                  <a:rPr lang="en-US" sz="2200" i="1" dirty="0" err="1">
                    <a:latin typeface="Century Gothic" charset="0"/>
                    <a:ea typeface="Century Gothic" charset="0"/>
                    <a:cs typeface="Century Gothic" charset="0"/>
                  </a:rPr>
                  <a:t>cspC</a:t>
                </a:r>
                <a:endParaRPr lang="en-US" sz="2200" i="1" dirty="0">
                  <a:latin typeface="Century Gothic" charset="0"/>
                  <a:ea typeface="Century Gothic" charset="0"/>
                  <a:cs typeface="Century Gothic" charset="0"/>
                </a:endParaRPr>
              </a:p>
            </p:txBody>
          </p:sp>
          <p:cxnSp>
            <p:nvCxnSpPr>
              <p:cNvPr id="22" name="Straight Connector 21">
                <a:extLst>
                  <a:ext uri="{FF2B5EF4-FFF2-40B4-BE49-F238E27FC236}">
                    <a16:creationId xmlns:a16="http://schemas.microsoft.com/office/drawing/2014/main" id="{77643CB9-90A7-4CC8-A41E-313561290D5F}"/>
                  </a:ext>
                </a:extLst>
              </p:cNvPr>
              <p:cNvCxnSpPr/>
              <p:nvPr/>
            </p:nvCxnSpPr>
            <p:spPr>
              <a:xfrm>
                <a:off x="88488" y="5810864"/>
                <a:ext cx="243348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C8D88673-005C-44E0-9941-34265127BF1D}"/>
                </a:ext>
              </a:extLst>
            </p:cNvPr>
            <p:cNvGrpSpPr/>
            <p:nvPr/>
          </p:nvGrpSpPr>
          <p:grpSpPr>
            <a:xfrm>
              <a:off x="1307178" y="1897151"/>
              <a:ext cx="527368" cy="592491"/>
              <a:chOff x="5299447" y="2480912"/>
              <a:chExt cx="796553" cy="447345"/>
            </a:xfrm>
          </p:grpSpPr>
          <p:cxnSp>
            <p:nvCxnSpPr>
              <p:cNvPr id="9" name="Straight Connector 8">
                <a:extLst>
                  <a:ext uri="{FF2B5EF4-FFF2-40B4-BE49-F238E27FC236}">
                    <a16:creationId xmlns:a16="http://schemas.microsoft.com/office/drawing/2014/main" id="{4C5D8E56-C5A1-4CB4-AEAB-F8543993DB27}"/>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5D73B5C0-4F79-4A61-B18F-0E26945E3472}"/>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nvGrpSpPr>
          <p:cNvPr id="36" name="Group 35">
            <a:extLst>
              <a:ext uri="{FF2B5EF4-FFF2-40B4-BE49-F238E27FC236}">
                <a16:creationId xmlns:a16="http://schemas.microsoft.com/office/drawing/2014/main" id="{4059D46F-F0AF-4C63-D764-0B0B758C96B3}"/>
              </a:ext>
            </a:extLst>
          </p:cNvPr>
          <p:cNvGrpSpPr/>
          <p:nvPr/>
        </p:nvGrpSpPr>
        <p:grpSpPr>
          <a:xfrm>
            <a:off x="1247526" y="2974011"/>
            <a:ext cx="6271992" cy="757425"/>
            <a:chOff x="1247526" y="3373925"/>
            <a:chExt cx="6271992" cy="757425"/>
          </a:xfrm>
        </p:grpSpPr>
        <p:grpSp>
          <p:nvGrpSpPr>
            <p:cNvPr id="3" name="Group 2">
              <a:extLst>
                <a:ext uri="{FF2B5EF4-FFF2-40B4-BE49-F238E27FC236}">
                  <a16:creationId xmlns:a16="http://schemas.microsoft.com/office/drawing/2014/main" id="{1B92F4DE-56FB-4C41-A4C7-C875F904ED82}"/>
                </a:ext>
              </a:extLst>
            </p:cNvPr>
            <p:cNvGrpSpPr/>
            <p:nvPr/>
          </p:nvGrpSpPr>
          <p:grpSpPr>
            <a:xfrm>
              <a:off x="1247526" y="3667618"/>
              <a:ext cx="6271992" cy="428803"/>
              <a:chOff x="375074" y="3675587"/>
              <a:chExt cx="7597803" cy="549128"/>
            </a:xfrm>
          </p:grpSpPr>
          <p:grpSp>
            <p:nvGrpSpPr>
              <p:cNvPr id="10" name="Group 9">
                <a:extLst>
                  <a:ext uri="{FF2B5EF4-FFF2-40B4-BE49-F238E27FC236}">
                    <a16:creationId xmlns:a16="http://schemas.microsoft.com/office/drawing/2014/main" id="{AECAF56C-1FF8-461B-A083-A9E4DBA1F9D0}"/>
                  </a:ext>
                </a:extLst>
              </p:cNvPr>
              <p:cNvGrpSpPr/>
              <p:nvPr/>
            </p:nvGrpSpPr>
            <p:grpSpPr>
              <a:xfrm>
                <a:off x="682215" y="3675587"/>
                <a:ext cx="6863619" cy="527506"/>
                <a:chOff x="2873471" y="5821692"/>
                <a:chExt cx="3972892" cy="280603"/>
              </a:xfrm>
            </p:grpSpPr>
            <p:sp>
              <p:nvSpPr>
                <p:cNvPr id="12" name="Rectangle 11">
                  <a:extLst>
                    <a:ext uri="{FF2B5EF4-FFF2-40B4-BE49-F238E27FC236}">
                      <a16:creationId xmlns:a16="http://schemas.microsoft.com/office/drawing/2014/main" id="{2C00F6EE-7F1E-4C55-9248-A39881C85FB4}"/>
                    </a:ext>
                  </a:extLst>
                </p:cNvPr>
                <p:cNvSpPr/>
                <p:nvPr/>
              </p:nvSpPr>
              <p:spPr>
                <a:xfrm>
                  <a:off x="4335968"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4" name="Rectangle 13">
                  <a:extLst>
                    <a:ext uri="{FF2B5EF4-FFF2-40B4-BE49-F238E27FC236}">
                      <a16:creationId xmlns:a16="http://schemas.microsoft.com/office/drawing/2014/main" id="{535FAEE5-7563-4F02-A146-3EBF747ABDC8}"/>
                    </a:ext>
                  </a:extLst>
                </p:cNvPr>
                <p:cNvSpPr/>
                <p:nvPr/>
              </p:nvSpPr>
              <p:spPr>
                <a:xfrm>
                  <a:off x="2886174" y="5854289"/>
                  <a:ext cx="608685" cy="235974"/>
                </a:xfrm>
                <a:prstGeom prst="rect">
                  <a:avLst/>
                </a:prstGeom>
                <a:solidFill>
                  <a:srgbClr val="DA262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5" name="Rectangle 14">
                  <a:extLst>
                    <a:ext uri="{FF2B5EF4-FFF2-40B4-BE49-F238E27FC236}">
                      <a16:creationId xmlns:a16="http://schemas.microsoft.com/office/drawing/2014/main" id="{188F732B-9348-4CEA-AC35-5AB68F45D103}"/>
                    </a:ext>
                  </a:extLst>
                </p:cNvPr>
                <p:cNvSpPr/>
                <p:nvPr/>
              </p:nvSpPr>
              <p:spPr>
                <a:xfrm>
                  <a:off x="5636995"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6" name="TextBox 15">
                  <a:extLst>
                    <a:ext uri="{FF2B5EF4-FFF2-40B4-BE49-F238E27FC236}">
                      <a16:creationId xmlns:a16="http://schemas.microsoft.com/office/drawing/2014/main" id="{A15446D8-3622-4E5E-932B-72EC3FC94227}"/>
                    </a:ext>
                  </a:extLst>
                </p:cNvPr>
                <p:cNvSpPr txBox="1"/>
                <p:nvPr/>
              </p:nvSpPr>
              <p:spPr>
                <a:xfrm>
                  <a:off x="4572301" y="5821692"/>
                  <a:ext cx="649762"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dnaG</a:t>
                  </a:r>
                  <a:endParaRPr lang="en-US" sz="2200" i="1" dirty="0">
                    <a:latin typeface="Century Gothic" charset="0"/>
                    <a:ea typeface="Century Gothic" charset="0"/>
                    <a:cs typeface="Century Gothic" charset="0"/>
                  </a:endParaRPr>
                </a:p>
              </p:txBody>
            </p:sp>
            <p:sp>
              <p:nvSpPr>
                <p:cNvPr id="17" name="TextBox 16">
                  <a:extLst>
                    <a:ext uri="{FF2B5EF4-FFF2-40B4-BE49-F238E27FC236}">
                      <a16:creationId xmlns:a16="http://schemas.microsoft.com/office/drawing/2014/main" id="{E02D3E7D-9689-4562-8B40-67790DECDAED}"/>
                    </a:ext>
                  </a:extLst>
                </p:cNvPr>
                <p:cNvSpPr txBox="1"/>
                <p:nvPr/>
              </p:nvSpPr>
              <p:spPr>
                <a:xfrm>
                  <a:off x="5931980" y="5827655"/>
                  <a:ext cx="563296"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rpoD</a:t>
                  </a:r>
                  <a:endParaRPr lang="en-US" sz="2200" i="1" dirty="0">
                    <a:latin typeface="Century Gothic" charset="0"/>
                    <a:ea typeface="Century Gothic" charset="0"/>
                    <a:cs typeface="Century Gothic" charset="0"/>
                  </a:endParaRPr>
                </a:p>
              </p:txBody>
            </p:sp>
            <p:sp>
              <p:nvSpPr>
                <p:cNvPr id="18" name="Rectangle 17">
                  <a:extLst>
                    <a:ext uri="{FF2B5EF4-FFF2-40B4-BE49-F238E27FC236}">
                      <a16:creationId xmlns:a16="http://schemas.microsoft.com/office/drawing/2014/main" id="{698352D2-02F1-4B41-AB6B-BF6EFBDA8EFF}"/>
                    </a:ext>
                  </a:extLst>
                </p:cNvPr>
                <p:cNvSpPr/>
                <p:nvPr/>
              </p:nvSpPr>
              <p:spPr>
                <a:xfrm>
                  <a:off x="3559285" y="5854289"/>
                  <a:ext cx="702823"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9" name="TextBox 18">
                  <a:extLst>
                    <a:ext uri="{FF2B5EF4-FFF2-40B4-BE49-F238E27FC236}">
                      <a16:creationId xmlns:a16="http://schemas.microsoft.com/office/drawing/2014/main" id="{97D9AC1B-7415-4C16-9C71-54E2633027CD}"/>
                    </a:ext>
                  </a:extLst>
                </p:cNvPr>
                <p:cNvSpPr txBox="1"/>
                <p:nvPr/>
              </p:nvSpPr>
              <p:spPr>
                <a:xfrm>
                  <a:off x="3609726" y="5827657"/>
                  <a:ext cx="577004"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yqeY</a:t>
                  </a:r>
                  <a:endParaRPr lang="en-US" sz="2200" i="1" dirty="0">
                    <a:latin typeface="Century Gothic" charset="0"/>
                    <a:ea typeface="Century Gothic" charset="0"/>
                    <a:cs typeface="Century Gothic" charset="0"/>
                  </a:endParaRPr>
                </a:p>
              </p:txBody>
            </p:sp>
            <p:sp>
              <p:nvSpPr>
                <p:cNvPr id="11" name="TextBox 10">
                  <a:extLst>
                    <a:ext uri="{FF2B5EF4-FFF2-40B4-BE49-F238E27FC236}">
                      <a16:creationId xmlns:a16="http://schemas.microsoft.com/office/drawing/2014/main" id="{AE96A1C4-9A3A-4524-9FFE-C7D1B7CA94B8}"/>
                    </a:ext>
                  </a:extLst>
                </p:cNvPr>
                <p:cNvSpPr txBox="1"/>
                <p:nvPr/>
              </p:nvSpPr>
              <p:spPr>
                <a:xfrm>
                  <a:off x="2873471" y="5833740"/>
                  <a:ext cx="607584" cy="268555"/>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rpsU2</a:t>
                  </a:r>
                </a:p>
              </p:txBody>
            </p:sp>
          </p:grpSp>
          <p:cxnSp>
            <p:nvCxnSpPr>
              <p:cNvPr id="28" name="Straight Connector 27">
                <a:extLst>
                  <a:ext uri="{FF2B5EF4-FFF2-40B4-BE49-F238E27FC236}">
                    <a16:creationId xmlns:a16="http://schemas.microsoft.com/office/drawing/2014/main" id="{E1B42F70-5F01-4312-AF86-B4DBBB375442}"/>
                  </a:ext>
                </a:extLst>
              </p:cNvPr>
              <p:cNvCxnSpPr>
                <a:cxnSpLocks/>
              </p:cNvCxnSpPr>
              <p:nvPr/>
            </p:nvCxnSpPr>
            <p:spPr>
              <a:xfrm flipV="1">
                <a:off x="375074" y="4180502"/>
                <a:ext cx="7597803" cy="44213"/>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a:extLst>
                <a:ext uri="{FF2B5EF4-FFF2-40B4-BE49-F238E27FC236}">
                  <a16:creationId xmlns:a16="http://schemas.microsoft.com/office/drawing/2014/main" id="{331EF46C-3D81-40FB-9150-38E3D410086B}"/>
                </a:ext>
              </a:extLst>
            </p:cNvPr>
            <p:cNvGrpSpPr/>
            <p:nvPr/>
          </p:nvGrpSpPr>
          <p:grpSpPr>
            <a:xfrm>
              <a:off x="1306351" y="3373925"/>
              <a:ext cx="527368" cy="757425"/>
              <a:chOff x="5299447" y="2480912"/>
              <a:chExt cx="796553" cy="447345"/>
            </a:xfrm>
          </p:grpSpPr>
          <p:cxnSp>
            <p:nvCxnSpPr>
              <p:cNvPr id="69" name="Straight Connector 68">
                <a:extLst>
                  <a:ext uri="{FF2B5EF4-FFF2-40B4-BE49-F238E27FC236}">
                    <a16:creationId xmlns:a16="http://schemas.microsoft.com/office/drawing/2014/main" id="{457B1360-BE97-46FE-B233-D0F8B12C155A}"/>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7481F4CA-2549-4180-B27D-6A2C1CE0F32C}"/>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nvGrpSpPr>
          <p:cNvPr id="35" name="Group 34">
            <a:extLst>
              <a:ext uri="{FF2B5EF4-FFF2-40B4-BE49-F238E27FC236}">
                <a16:creationId xmlns:a16="http://schemas.microsoft.com/office/drawing/2014/main" id="{2F9D9036-5953-CC59-8526-F142AADF3661}"/>
              </a:ext>
            </a:extLst>
          </p:cNvPr>
          <p:cNvGrpSpPr/>
          <p:nvPr/>
        </p:nvGrpSpPr>
        <p:grpSpPr>
          <a:xfrm>
            <a:off x="1247525" y="4399869"/>
            <a:ext cx="1758050" cy="653844"/>
            <a:chOff x="1247525" y="5117244"/>
            <a:chExt cx="1758050" cy="653844"/>
          </a:xfrm>
        </p:grpSpPr>
        <p:grpSp>
          <p:nvGrpSpPr>
            <p:cNvPr id="4" name="Group 3">
              <a:extLst>
                <a:ext uri="{FF2B5EF4-FFF2-40B4-BE49-F238E27FC236}">
                  <a16:creationId xmlns:a16="http://schemas.microsoft.com/office/drawing/2014/main" id="{2A1F6859-2CA6-4D08-9BA8-65289EB3ECC2}"/>
                </a:ext>
              </a:extLst>
            </p:cNvPr>
            <p:cNvGrpSpPr/>
            <p:nvPr/>
          </p:nvGrpSpPr>
          <p:grpSpPr>
            <a:xfrm>
              <a:off x="1247525" y="5336103"/>
              <a:ext cx="1758050" cy="414612"/>
              <a:chOff x="7425086" y="5569807"/>
              <a:chExt cx="1084733" cy="241057"/>
            </a:xfrm>
          </p:grpSpPr>
          <p:sp>
            <p:nvSpPr>
              <p:cNvPr id="6" name="Rectangle 5">
                <a:extLst>
                  <a:ext uri="{FF2B5EF4-FFF2-40B4-BE49-F238E27FC236}">
                    <a16:creationId xmlns:a16="http://schemas.microsoft.com/office/drawing/2014/main" id="{7EA30759-068C-472C-A603-61E96E0C0612}"/>
                  </a:ext>
                </a:extLst>
              </p:cNvPr>
              <p:cNvSpPr/>
              <p:nvPr/>
            </p:nvSpPr>
            <p:spPr>
              <a:xfrm>
                <a:off x="7622191" y="5604953"/>
                <a:ext cx="585017" cy="205909"/>
              </a:xfrm>
              <a:prstGeom prst="rect">
                <a:avLst/>
              </a:prstGeom>
              <a:solidFill>
                <a:srgbClr val="35989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7" name="TextBox 6">
                <a:extLst>
                  <a:ext uri="{FF2B5EF4-FFF2-40B4-BE49-F238E27FC236}">
                    <a16:creationId xmlns:a16="http://schemas.microsoft.com/office/drawing/2014/main" id="{E1C12214-8D38-4EC7-80B6-EA689D27FD6A}"/>
                  </a:ext>
                </a:extLst>
              </p:cNvPr>
              <p:cNvSpPr txBox="1"/>
              <p:nvPr/>
            </p:nvSpPr>
            <p:spPr>
              <a:xfrm>
                <a:off x="7646030" y="5569807"/>
                <a:ext cx="534640" cy="229208"/>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rpsU3</a:t>
                </a:r>
              </a:p>
            </p:txBody>
          </p:sp>
          <p:cxnSp>
            <p:nvCxnSpPr>
              <p:cNvPr id="5" name="Straight Connector 4">
                <a:extLst>
                  <a:ext uri="{FF2B5EF4-FFF2-40B4-BE49-F238E27FC236}">
                    <a16:creationId xmlns:a16="http://schemas.microsoft.com/office/drawing/2014/main" id="{08CF31FC-A688-4259-9D46-AC4A242F097D}"/>
                  </a:ext>
                </a:extLst>
              </p:cNvPr>
              <p:cNvCxnSpPr>
                <a:cxnSpLocks/>
              </p:cNvCxnSpPr>
              <p:nvPr/>
            </p:nvCxnSpPr>
            <p:spPr>
              <a:xfrm>
                <a:off x="7425086" y="5810863"/>
                <a:ext cx="1084733" cy="1"/>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a:extLst>
                <a:ext uri="{FF2B5EF4-FFF2-40B4-BE49-F238E27FC236}">
                  <a16:creationId xmlns:a16="http://schemas.microsoft.com/office/drawing/2014/main" id="{CF0DE6A2-D168-447C-AC32-4D5E1C47F0A1}"/>
                </a:ext>
              </a:extLst>
            </p:cNvPr>
            <p:cNvGrpSpPr/>
            <p:nvPr/>
          </p:nvGrpSpPr>
          <p:grpSpPr>
            <a:xfrm>
              <a:off x="1306111" y="5117244"/>
              <a:ext cx="527368" cy="653844"/>
              <a:chOff x="5299447" y="2480912"/>
              <a:chExt cx="796553" cy="447345"/>
            </a:xfrm>
          </p:grpSpPr>
          <p:cxnSp>
            <p:nvCxnSpPr>
              <p:cNvPr id="72" name="Straight Connector 71">
                <a:extLst>
                  <a:ext uri="{FF2B5EF4-FFF2-40B4-BE49-F238E27FC236}">
                    <a16:creationId xmlns:a16="http://schemas.microsoft.com/office/drawing/2014/main" id="{97B89B47-EC89-43C2-9CD7-D6E0F3389683}"/>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78602E2B-D57E-4A82-BCAF-935AD7D71DB0}"/>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
        <p:nvSpPr>
          <p:cNvPr id="26" name="TextBox 25">
            <a:extLst>
              <a:ext uri="{FF2B5EF4-FFF2-40B4-BE49-F238E27FC236}">
                <a16:creationId xmlns:a16="http://schemas.microsoft.com/office/drawing/2014/main" id="{C8380E27-AEE7-3464-FEBE-A0C2C4A97FB9}"/>
              </a:ext>
            </a:extLst>
          </p:cNvPr>
          <p:cNvSpPr txBox="1"/>
          <p:nvPr/>
        </p:nvSpPr>
        <p:spPr>
          <a:xfrm>
            <a:off x="10528335" y="1789499"/>
            <a:ext cx="1027845" cy="400110"/>
          </a:xfrm>
          <a:prstGeom prst="rect">
            <a:avLst/>
          </a:prstGeom>
          <a:noFill/>
        </p:spPr>
        <p:txBody>
          <a:bodyPr wrap="none" rtlCol="0">
            <a:spAutoFit/>
          </a:bodyPr>
          <a:lstStyle/>
          <a:p>
            <a:r>
              <a:rPr lang="en-US" sz="2000" b="1" dirty="0">
                <a:latin typeface="Century Gothic" panose="020B0502020202020204" pitchFamily="34" charset="0"/>
              </a:rPr>
              <a:t>bS21-1</a:t>
            </a:r>
          </a:p>
        </p:txBody>
      </p:sp>
      <p:sp>
        <p:nvSpPr>
          <p:cNvPr id="30" name="TextBox 29">
            <a:extLst>
              <a:ext uri="{FF2B5EF4-FFF2-40B4-BE49-F238E27FC236}">
                <a16:creationId xmlns:a16="http://schemas.microsoft.com/office/drawing/2014/main" id="{A940861E-C0A7-AA4F-1476-EE2C7EB1FB79}"/>
              </a:ext>
            </a:extLst>
          </p:cNvPr>
          <p:cNvSpPr txBox="1"/>
          <p:nvPr/>
        </p:nvSpPr>
        <p:spPr>
          <a:xfrm>
            <a:off x="10528335" y="3136796"/>
            <a:ext cx="1027845" cy="400110"/>
          </a:xfrm>
          <a:prstGeom prst="rect">
            <a:avLst/>
          </a:prstGeom>
          <a:noFill/>
        </p:spPr>
        <p:txBody>
          <a:bodyPr wrap="none" rtlCol="0">
            <a:spAutoFit/>
          </a:bodyPr>
          <a:lstStyle/>
          <a:p>
            <a:r>
              <a:rPr lang="en-US" sz="2000" b="1" dirty="0">
                <a:latin typeface="Century Gothic" panose="020B0502020202020204" pitchFamily="34" charset="0"/>
              </a:rPr>
              <a:t>bS21-2</a:t>
            </a:r>
          </a:p>
        </p:txBody>
      </p:sp>
      <p:sp>
        <p:nvSpPr>
          <p:cNvPr id="31" name="TextBox 30">
            <a:extLst>
              <a:ext uri="{FF2B5EF4-FFF2-40B4-BE49-F238E27FC236}">
                <a16:creationId xmlns:a16="http://schemas.microsoft.com/office/drawing/2014/main" id="{7231317F-9F9C-3FE0-75CB-96C2A74BAB08}"/>
              </a:ext>
            </a:extLst>
          </p:cNvPr>
          <p:cNvSpPr txBox="1"/>
          <p:nvPr/>
        </p:nvSpPr>
        <p:spPr>
          <a:xfrm>
            <a:off x="10003351" y="1317654"/>
            <a:ext cx="2077813" cy="400110"/>
          </a:xfrm>
          <a:prstGeom prst="rect">
            <a:avLst/>
          </a:prstGeom>
          <a:noFill/>
        </p:spPr>
        <p:txBody>
          <a:bodyPr wrap="none" rtlCol="0">
            <a:spAutoFit/>
          </a:bodyPr>
          <a:lstStyle/>
          <a:p>
            <a:r>
              <a:rPr lang="en-US" sz="2000" b="1" dirty="0">
                <a:latin typeface="Century Gothic" panose="020B0502020202020204" pitchFamily="34" charset="0"/>
              </a:rPr>
              <a:t>70S containing:</a:t>
            </a:r>
          </a:p>
        </p:txBody>
      </p:sp>
      <p:sp>
        <p:nvSpPr>
          <p:cNvPr id="34" name="TextBox 33">
            <a:extLst>
              <a:ext uri="{FF2B5EF4-FFF2-40B4-BE49-F238E27FC236}">
                <a16:creationId xmlns:a16="http://schemas.microsoft.com/office/drawing/2014/main" id="{B6AADFA8-3F7C-C047-1F81-CA93F7AC1ACF}"/>
              </a:ext>
            </a:extLst>
          </p:cNvPr>
          <p:cNvSpPr txBox="1"/>
          <p:nvPr/>
        </p:nvSpPr>
        <p:spPr>
          <a:xfrm>
            <a:off x="10528335" y="4484093"/>
            <a:ext cx="1027845" cy="400110"/>
          </a:xfrm>
          <a:prstGeom prst="rect">
            <a:avLst/>
          </a:prstGeom>
          <a:noFill/>
        </p:spPr>
        <p:txBody>
          <a:bodyPr wrap="none" rtlCol="0">
            <a:spAutoFit/>
          </a:bodyPr>
          <a:lstStyle/>
          <a:p>
            <a:r>
              <a:rPr lang="en-US" sz="2000" b="1" dirty="0">
                <a:latin typeface="Century Gothic" panose="020B0502020202020204" pitchFamily="34" charset="0"/>
              </a:rPr>
              <a:t>bS21-3</a:t>
            </a:r>
          </a:p>
        </p:txBody>
      </p:sp>
      <p:sp>
        <p:nvSpPr>
          <p:cNvPr id="8" name="TextBox 7">
            <a:extLst>
              <a:ext uri="{FF2B5EF4-FFF2-40B4-BE49-F238E27FC236}">
                <a16:creationId xmlns:a16="http://schemas.microsoft.com/office/drawing/2014/main" id="{137BD16E-65A1-023B-1501-B9DA3495AD5A}"/>
              </a:ext>
            </a:extLst>
          </p:cNvPr>
          <p:cNvSpPr txBox="1"/>
          <p:nvPr/>
        </p:nvSpPr>
        <p:spPr>
          <a:xfrm>
            <a:off x="9702265" y="5304325"/>
            <a:ext cx="2679984" cy="307777"/>
          </a:xfrm>
          <a:prstGeom prst="rect">
            <a:avLst/>
          </a:prstGeom>
          <a:noFill/>
        </p:spPr>
        <p:txBody>
          <a:bodyPr wrap="square" rtlCol="0">
            <a:spAutoFit/>
          </a:bodyPr>
          <a:lstStyle/>
          <a:p>
            <a:r>
              <a:rPr lang="en-US" sz="1400" dirty="0" err="1"/>
              <a:t>Trautmann</a:t>
            </a:r>
            <a:r>
              <a:rPr lang="en-US" sz="1400" dirty="0"/>
              <a:t> and Ramsey, 2022</a:t>
            </a:r>
          </a:p>
        </p:txBody>
      </p:sp>
      <p:sp>
        <p:nvSpPr>
          <p:cNvPr id="33" name="TextBox 32">
            <a:extLst>
              <a:ext uri="{FF2B5EF4-FFF2-40B4-BE49-F238E27FC236}">
                <a16:creationId xmlns:a16="http://schemas.microsoft.com/office/drawing/2014/main" id="{62CA317E-69C6-4D27-934C-BB66C29CAEAC}"/>
              </a:ext>
            </a:extLst>
          </p:cNvPr>
          <p:cNvSpPr txBox="1"/>
          <p:nvPr/>
        </p:nvSpPr>
        <p:spPr>
          <a:xfrm>
            <a:off x="2551078" y="5712805"/>
            <a:ext cx="6250429" cy="461665"/>
          </a:xfrm>
          <a:prstGeom prst="rect">
            <a:avLst/>
          </a:prstGeom>
          <a:noFill/>
        </p:spPr>
        <p:txBody>
          <a:bodyPr wrap="none" rtlCol="0">
            <a:spAutoFit/>
          </a:bodyPr>
          <a:lstStyle/>
          <a:p>
            <a:pPr algn="ctr"/>
            <a:r>
              <a:rPr lang="en-US" sz="2400" b="1" dirty="0">
                <a:latin typeface="Century Gothic" panose="020B0502020202020204" pitchFamily="34" charset="0"/>
              </a:rPr>
              <a:t>How is ribosome composition regulated?</a:t>
            </a:r>
          </a:p>
        </p:txBody>
      </p:sp>
      <p:pic>
        <p:nvPicPr>
          <p:cNvPr id="38" name="Picture 37" descr="A screenshot of a video game&#10;&#10;Description automatically generated with low confidence">
            <a:extLst>
              <a:ext uri="{FF2B5EF4-FFF2-40B4-BE49-F238E27FC236}">
                <a16:creationId xmlns:a16="http://schemas.microsoft.com/office/drawing/2014/main" id="{841E4758-7357-49C5-03BF-67E57293C1D9}"/>
              </a:ext>
            </a:extLst>
          </p:cNvPr>
          <p:cNvPicPr>
            <a:picLocks noChangeAspect="1"/>
          </p:cNvPicPr>
          <p:nvPr/>
        </p:nvPicPr>
        <p:blipFill rotWithShape="1">
          <a:blip r:embed="rId3"/>
          <a:srcRect l="48303" t="39798" r="36444" b="33221"/>
          <a:stretch/>
        </p:blipFill>
        <p:spPr>
          <a:xfrm>
            <a:off x="8684364" y="2633918"/>
            <a:ext cx="1605046" cy="1438149"/>
          </a:xfrm>
          <a:prstGeom prst="rect">
            <a:avLst/>
          </a:prstGeom>
        </p:spPr>
      </p:pic>
      <p:pic>
        <p:nvPicPr>
          <p:cNvPr id="39" name="Picture 38" descr="A screenshot of a video game&#10;&#10;Description automatically generated with low confidence">
            <a:extLst>
              <a:ext uri="{FF2B5EF4-FFF2-40B4-BE49-F238E27FC236}">
                <a16:creationId xmlns:a16="http://schemas.microsoft.com/office/drawing/2014/main" id="{6B441FDA-1EB9-ABB9-DF3D-63D0768A2428}"/>
              </a:ext>
            </a:extLst>
          </p:cNvPr>
          <p:cNvPicPr>
            <a:picLocks noChangeAspect="1"/>
          </p:cNvPicPr>
          <p:nvPr/>
        </p:nvPicPr>
        <p:blipFill rotWithShape="1">
          <a:blip r:embed="rId3"/>
          <a:srcRect l="48303" t="10651" r="36444" b="63061"/>
          <a:stretch/>
        </p:blipFill>
        <p:spPr>
          <a:xfrm>
            <a:off x="8684364" y="1356929"/>
            <a:ext cx="1605046" cy="1401234"/>
          </a:xfrm>
          <a:prstGeom prst="rect">
            <a:avLst/>
          </a:prstGeom>
        </p:spPr>
      </p:pic>
    </p:spTree>
    <p:extLst>
      <p:ext uri="{BB962C8B-B14F-4D97-AF65-F5344CB8AC3E}">
        <p14:creationId xmlns:p14="http://schemas.microsoft.com/office/powerpoint/2010/main" val="2472118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3"/>
          <p:cNvSpPr txBox="1">
            <a:spLocks noGrp="1"/>
          </p:cNvSpPr>
          <p:nvPr>
            <p:ph type="title"/>
          </p:nvPr>
        </p:nvSpPr>
        <p:spPr>
          <a:xfrm>
            <a:off x="1590969" y="233088"/>
            <a:ext cx="9385515" cy="76928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Font typeface="Helvetica Neue"/>
              <a:buNone/>
            </a:pPr>
            <a:r>
              <a:rPr lang="en-US" sz="4000" dirty="0"/>
              <a:t>ACKNOWLEDGEMENTS</a:t>
            </a:r>
            <a:endParaRPr sz="4000" dirty="0"/>
          </a:p>
        </p:txBody>
      </p:sp>
      <p:sp>
        <p:nvSpPr>
          <p:cNvPr id="321" name="Google Shape;321;p23"/>
          <p:cNvSpPr txBox="1"/>
          <p:nvPr/>
        </p:nvSpPr>
        <p:spPr>
          <a:xfrm>
            <a:off x="448778" y="1211294"/>
            <a:ext cx="3819264" cy="4879976"/>
          </a:xfrm>
          <a:prstGeom prst="rect">
            <a:avLst/>
          </a:prstGeom>
          <a:noFill/>
          <a:ln>
            <a:noFill/>
          </a:ln>
        </p:spPr>
        <p:txBody>
          <a:bodyPr spcFirstLastPara="1" wrap="square" lIns="91425" tIns="45700" rIns="91425" bIns="45700" anchor="t" anchorCtr="0">
            <a:normAutofit lnSpcReduction="10000"/>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Gill Sans"/>
                <a:ea typeface="Gill Sans"/>
                <a:cs typeface="Gill Sans"/>
                <a:sym typeface="Gill Sans"/>
              </a:rPr>
              <a:t>Dr. Kathryn Ramsey</a:t>
            </a:r>
            <a:endParaRPr sz="1400" b="0" i="0" u="none" strike="noStrike" cap="none" dirty="0">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Gill Sans"/>
                <a:ea typeface="Gill Sans"/>
                <a:cs typeface="Gill Sans"/>
                <a:sym typeface="Gill Sans"/>
              </a:rPr>
              <a:t>Hannah Trautmann</a:t>
            </a:r>
          </a:p>
          <a:p>
            <a:pPr marL="685800" marR="0" lvl="1" indent="-228600" algn="l" rtl="0">
              <a:lnSpc>
                <a:spcPct val="90000"/>
              </a:lnSpc>
              <a:spcBef>
                <a:spcPts val="500"/>
              </a:spcBef>
              <a:spcAft>
                <a:spcPts val="0"/>
              </a:spcAft>
              <a:buClr>
                <a:schemeClr val="dk1"/>
              </a:buClr>
              <a:buSzPts val="2000"/>
              <a:buFont typeface="Arial"/>
              <a:buChar char="•"/>
            </a:pPr>
            <a:r>
              <a:rPr lang="en-US" sz="2000" dirty="0">
                <a:solidFill>
                  <a:schemeClr val="dk1"/>
                </a:solidFill>
                <a:latin typeface="Gill Sans"/>
                <a:ea typeface="Gill Sans"/>
                <a:cs typeface="Gill Sans"/>
                <a:sym typeface="Gill Sans"/>
              </a:rPr>
              <a:t>Ben Moore</a:t>
            </a:r>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Gill Sans"/>
                <a:ea typeface="Gill Sans"/>
                <a:cs typeface="Gill Sans"/>
                <a:sym typeface="Gill Sans"/>
              </a:rPr>
              <a:t>Kira Bernabe</a:t>
            </a:r>
            <a:endParaRPr sz="2000" b="0" i="0" u="none" strike="noStrike" cap="none" dirty="0">
              <a:solidFill>
                <a:schemeClr val="dk1"/>
              </a:solidFill>
              <a:latin typeface="Gill Sans"/>
              <a:ea typeface="Gill Sans"/>
              <a:cs typeface="Gill Sans"/>
              <a:sym typeface="Gill Sans"/>
            </a:endParaRPr>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Gill Sans"/>
                <a:ea typeface="Gill Sans"/>
                <a:cs typeface="Gill Sans"/>
                <a:sym typeface="Gill Sans"/>
              </a:rPr>
              <a:t>Aisling Macaraeg</a:t>
            </a:r>
            <a:endParaRPr dirty="0"/>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Gill Sans"/>
                <a:ea typeface="Gill Sans"/>
                <a:cs typeface="Gill Sans"/>
                <a:sym typeface="Gill Sans"/>
              </a:rPr>
              <a:t>Dan Floyd</a:t>
            </a:r>
          </a:p>
          <a:p>
            <a:pPr marL="685800" marR="0" lvl="1" indent="-228600" algn="l" rtl="0">
              <a:lnSpc>
                <a:spcPct val="90000"/>
              </a:lnSpc>
              <a:spcBef>
                <a:spcPts val="500"/>
              </a:spcBef>
              <a:spcAft>
                <a:spcPts val="0"/>
              </a:spcAft>
              <a:buClr>
                <a:schemeClr val="dk1"/>
              </a:buClr>
              <a:buSzPts val="2000"/>
              <a:buFont typeface="Arial"/>
              <a:buChar char="•"/>
            </a:pPr>
            <a:r>
              <a:rPr lang="en-US" sz="1400" b="0" i="0" u="none" strike="noStrike" cap="none" dirty="0">
                <a:solidFill>
                  <a:srgbClr val="000000"/>
                </a:solidFill>
                <a:latin typeface="Arial"/>
                <a:ea typeface="Arial"/>
                <a:cs typeface="Arial"/>
                <a:sym typeface="Arial"/>
              </a:rPr>
              <a:t>Dan </a:t>
            </a:r>
            <a:r>
              <a:rPr lang="en-US" sz="1400" b="0" i="0" u="none" strike="noStrike" cap="none" dirty="0" err="1">
                <a:solidFill>
                  <a:srgbClr val="000000"/>
                </a:solidFill>
                <a:latin typeface="Arial"/>
                <a:ea typeface="Arial"/>
                <a:cs typeface="Arial"/>
                <a:sym typeface="Arial"/>
              </a:rPr>
              <a:t>Ruggerio</a:t>
            </a:r>
            <a:endParaRPr sz="1400" b="0" i="0" u="none" strike="noStrike" cap="none" dirty="0">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dirty="0">
                <a:solidFill>
                  <a:schemeClr val="dk1"/>
                </a:solidFill>
                <a:latin typeface="Gill Sans"/>
                <a:ea typeface="Gill Sans"/>
                <a:cs typeface="Gill Sans"/>
                <a:sym typeface="Gill Sans"/>
              </a:rPr>
              <a:t>Current and former lab members</a:t>
            </a:r>
            <a:endParaRPr sz="14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ill Sans"/>
                <a:ea typeface="Gill Sans"/>
                <a:cs typeface="Gill Sans"/>
                <a:sym typeface="Gill Sans"/>
              </a:rPr>
              <a:t>Dr. Steven Gregory</a:t>
            </a:r>
          </a:p>
          <a:p>
            <a:pPr marL="228600" marR="0" lvl="0" indent="-2286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Gill Sans"/>
                <a:sym typeface="Gill Sans"/>
              </a:rPr>
              <a:t>Dr. David Rowley</a:t>
            </a: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ill Sans"/>
                <a:ea typeface="Arial"/>
                <a:cs typeface="Arial"/>
                <a:sym typeface="Gill Sans"/>
              </a:rPr>
              <a:t>Dr. Alison Roberts</a:t>
            </a:r>
            <a:endParaRPr sz="1400" b="0" i="0" u="none" strike="noStrike" cap="none" dirty="0">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Gill Sans"/>
                <a:ea typeface="Gill Sans"/>
                <a:cs typeface="Gill Sans"/>
                <a:sym typeface="Gill Sans"/>
              </a:rPr>
              <a:t>URI INBRE core</a:t>
            </a:r>
          </a:p>
          <a:p>
            <a:pPr marR="0" lvl="0" algn="l" rtl="0">
              <a:lnSpc>
                <a:spcPct val="90000"/>
              </a:lnSpc>
              <a:spcBef>
                <a:spcPts val="1000"/>
              </a:spcBef>
              <a:spcAft>
                <a:spcPts val="0"/>
              </a:spcAft>
              <a:buClr>
                <a:schemeClr val="dk1"/>
              </a:buClr>
              <a:buSzPts val="2800"/>
            </a:pPr>
            <a:endParaRPr sz="1400" b="0" i="0" u="none" strike="noStrike" cap="none" dirty="0">
              <a:solidFill>
                <a:srgbClr val="000000"/>
              </a:solidFill>
              <a:latin typeface="Arial"/>
              <a:ea typeface="Arial"/>
              <a:cs typeface="Arial"/>
              <a:sym typeface="Arial"/>
            </a:endParaRPr>
          </a:p>
        </p:txBody>
      </p:sp>
      <p:pic>
        <p:nvPicPr>
          <p:cNvPr id="323" name="Google Shape;323;p23"/>
          <p:cNvPicPr preferRelativeResize="0"/>
          <p:nvPr/>
        </p:nvPicPr>
        <p:blipFill rotWithShape="1">
          <a:blip r:embed="rId3">
            <a:alphaModFix/>
          </a:blip>
          <a:srcRect/>
          <a:stretch/>
        </p:blipFill>
        <p:spPr>
          <a:xfrm>
            <a:off x="4628699" y="5713542"/>
            <a:ext cx="3295261" cy="495300"/>
          </a:xfrm>
          <a:prstGeom prst="rect">
            <a:avLst/>
          </a:prstGeom>
          <a:noFill/>
          <a:ln>
            <a:noFill/>
          </a:ln>
        </p:spPr>
      </p:pic>
      <p:pic>
        <p:nvPicPr>
          <p:cNvPr id="324" name="Google Shape;324;p23" descr="Rhode Island IDeA Network of Biomedical Research Excellence – (RI-INBRE)"/>
          <p:cNvPicPr preferRelativeResize="0"/>
          <p:nvPr/>
        </p:nvPicPr>
        <p:blipFill rotWithShape="1">
          <a:blip r:embed="rId4">
            <a:alphaModFix/>
          </a:blip>
          <a:srcRect/>
          <a:stretch/>
        </p:blipFill>
        <p:spPr>
          <a:xfrm>
            <a:off x="8701297" y="4650266"/>
            <a:ext cx="2358052" cy="919575"/>
          </a:xfrm>
          <a:prstGeom prst="rect">
            <a:avLst/>
          </a:prstGeom>
          <a:noFill/>
          <a:ln>
            <a:noFill/>
          </a:ln>
        </p:spPr>
      </p:pic>
      <p:pic>
        <p:nvPicPr>
          <p:cNvPr id="326" name="Google Shape;326;p23"/>
          <p:cNvPicPr preferRelativeResize="0"/>
          <p:nvPr/>
        </p:nvPicPr>
        <p:blipFill rotWithShape="1">
          <a:blip r:embed="rId5">
            <a:alphaModFix/>
          </a:blip>
          <a:srcRect/>
          <a:stretch/>
        </p:blipFill>
        <p:spPr>
          <a:xfrm>
            <a:off x="4565983" y="4712756"/>
            <a:ext cx="1879432" cy="734277"/>
          </a:xfrm>
          <a:prstGeom prst="rect">
            <a:avLst/>
          </a:prstGeom>
          <a:noFill/>
          <a:ln>
            <a:noFill/>
          </a:ln>
        </p:spPr>
      </p:pic>
      <p:pic>
        <p:nvPicPr>
          <p:cNvPr id="327" name="Google Shape;327;p23"/>
          <p:cNvPicPr preferRelativeResize="0"/>
          <p:nvPr/>
        </p:nvPicPr>
        <p:blipFill rotWithShape="1">
          <a:blip r:embed="rId6">
            <a:alphaModFix/>
          </a:blip>
          <a:srcRect/>
          <a:stretch/>
        </p:blipFill>
        <p:spPr>
          <a:xfrm>
            <a:off x="6929412" y="4723150"/>
            <a:ext cx="1721309" cy="734277"/>
          </a:xfrm>
          <a:prstGeom prst="rect">
            <a:avLst/>
          </a:prstGeom>
          <a:noFill/>
          <a:ln>
            <a:noFill/>
          </a:ln>
        </p:spPr>
      </p:pic>
      <p:pic>
        <p:nvPicPr>
          <p:cNvPr id="328" name="Google Shape;328;p23"/>
          <p:cNvPicPr preferRelativeResize="0"/>
          <p:nvPr/>
        </p:nvPicPr>
        <p:blipFill rotWithShape="1">
          <a:blip r:embed="rId7">
            <a:alphaModFix/>
          </a:blip>
          <a:srcRect/>
          <a:stretch/>
        </p:blipFill>
        <p:spPr>
          <a:xfrm>
            <a:off x="7286636" y="923255"/>
            <a:ext cx="4777760" cy="3583320"/>
          </a:xfrm>
          <a:prstGeom prst="rect">
            <a:avLst/>
          </a:prstGeom>
          <a:noFill/>
          <a:ln>
            <a:noFill/>
          </a:ln>
        </p:spPr>
      </p:pic>
      <p:pic>
        <p:nvPicPr>
          <p:cNvPr id="3" name="Picture 2" descr="A group of people standing in front of a store&#10;&#10;Description automatically generated">
            <a:extLst>
              <a:ext uri="{FF2B5EF4-FFF2-40B4-BE49-F238E27FC236}">
                <a16:creationId xmlns:a16="http://schemas.microsoft.com/office/drawing/2014/main" id="{A72D5FB3-08EC-ED58-6001-A3E9C03873AB}"/>
              </a:ext>
            </a:extLst>
          </p:cNvPr>
          <p:cNvPicPr>
            <a:picLocks noChangeAspect="1"/>
          </p:cNvPicPr>
          <p:nvPr/>
        </p:nvPicPr>
        <p:blipFill>
          <a:blip r:embed="rId8"/>
          <a:stretch>
            <a:fillRect/>
          </a:stretch>
        </p:blipFill>
        <p:spPr>
          <a:xfrm>
            <a:off x="4300765" y="933231"/>
            <a:ext cx="2688336" cy="3584448"/>
          </a:xfrm>
          <a:prstGeom prst="rect">
            <a:avLst/>
          </a:prstGeom>
        </p:spPr>
      </p:pic>
      <p:pic>
        <p:nvPicPr>
          <p:cNvPr id="1026" name="Picture 2" descr="NIGMS logo">
            <a:extLst>
              <a:ext uri="{FF2B5EF4-FFF2-40B4-BE49-F238E27FC236}">
                <a16:creationId xmlns:a16="http://schemas.microsoft.com/office/drawing/2014/main" id="{5B4BE7BC-ACD3-CF09-A314-3ADC75BB8902}"/>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3960" y="5662898"/>
            <a:ext cx="3429000" cy="752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2001_CMB352">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01_CMB352" id="{69DC8CCD-06BE-0A4A-B28C-5796296BE160}" vid="{B5CAA273-CCA9-3846-9788-C7D884A500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TotalTime>
  <Words>431</Words>
  <Application>Microsoft Macintosh PowerPoint</Application>
  <PresentationFormat>Widescreen</PresentationFormat>
  <Paragraphs>65</Paragraphs>
  <Slides>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Arial</vt:lpstr>
      <vt:lpstr>Calibri</vt:lpstr>
      <vt:lpstr>Century Gothic</vt:lpstr>
      <vt:lpstr>Gill Sans</vt:lpstr>
      <vt:lpstr>Helvetica Neue</vt:lpstr>
      <vt:lpstr>2001_CMB352</vt:lpstr>
      <vt:lpstr>bS21 may act as a regulator of translation</vt:lpstr>
      <vt:lpstr>Multiple bS21 homologs lead to heterogenous ribosomes in Francisella tularensis </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Kathryn Ramsey</dc:creator>
  <cp:lastModifiedBy>Kathryn Ramsey</cp:lastModifiedBy>
  <cp:revision>1</cp:revision>
  <dcterms:created xsi:type="dcterms:W3CDTF">2024-06-18T13:50:29Z</dcterms:created>
  <dcterms:modified xsi:type="dcterms:W3CDTF">2024-06-18T14:55:01Z</dcterms:modified>
</cp:coreProperties>
</file>