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0" r:id="rId2"/>
    <p:sldId id="377" r:id="rId3"/>
    <p:sldId id="378" r:id="rId4"/>
    <p:sldId id="383" r:id="rId5"/>
    <p:sldId id="384" r:id="rId6"/>
    <p:sldId id="331" r:id="rId7"/>
    <p:sldId id="33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300E7-6079-47BC-A8AF-2B6801E1CA31}"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24DB9-03F6-4063-82B3-36D3F98CFFE0}" type="slidenum">
              <a:rPr lang="en-US" smtClean="0"/>
              <a:t>‹#›</a:t>
            </a:fld>
            <a:endParaRPr lang="en-US"/>
          </a:p>
        </p:txBody>
      </p:sp>
    </p:spTree>
    <p:extLst>
      <p:ext uri="{BB962C8B-B14F-4D97-AF65-F5344CB8AC3E}">
        <p14:creationId xmlns:p14="http://schemas.microsoft.com/office/powerpoint/2010/main" val="32743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27BFA-155E-4759-B109-AD52885A3547}" type="slidenum">
              <a:rPr lang="en-US" smtClean="0"/>
              <a:t>1</a:t>
            </a:fld>
            <a:endParaRPr lang="en-US"/>
          </a:p>
        </p:txBody>
      </p:sp>
    </p:spTree>
    <p:extLst>
      <p:ext uri="{BB962C8B-B14F-4D97-AF65-F5344CB8AC3E}">
        <p14:creationId xmlns:p14="http://schemas.microsoft.com/office/powerpoint/2010/main" val="20213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27BFA-155E-4759-B109-AD52885A3547}" type="slidenum">
              <a:rPr lang="en-US" smtClean="0"/>
              <a:t>2</a:t>
            </a:fld>
            <a:endParaRPr lang="en-US"/>
          </a:p>
        </p:txBody>
      </p:sp>
    </p:spTree>
    <p:extLst>
      <p:ext uri="{BB962C8B-B14F-4D97-AF65-F5344CB8AC3E}">
        <p14:creationId xmlns:p14="http://schemas.microsoft.com/office/powerpoint/2010/main" val="283628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identify the essential genes, I used a Monte Carlo Method approach creating an expected data set based on the places where we see transposon insertions. This expected dataset calculates where we should see transposon insertions assuming neutral fitness, meaning, considering that the gene was not essential. </a:t>
            </a:r>
          </a:p>
          <a:p>
            <a:endParaRPr lang="en-US" dirty="0"/>
          </a:p>
        </p:txBody>
      </p:sp>
      <p:sp>
        <p:nvSpPr>
          <p:cNvPr id="4" name="Slide Number Placeholder 3"/>
          <p:cNvSpPr>
            <a:spLocks noGrp="1"/>
          </p:cNvSpPr>
          <p:nvPr>
            <p:ph type="sldNum" sz="quarter" idx="5"/>
          </p:nvPr>
        </p:nvSpPr>
        <p:spPr/>
        <p:txBody>
          <a:bodyPr/>
          <a:lstStyle/>
          <a:p>
            <a:fld id="{8FC27BFA-155E-4759-B109-AD52885A3547}" type="slidenum">
              <a:rPr lang="en-US" smtClean="0"/>
              <a:t>3</a:t>
            </a:fld>
            <a:endParaRPr lang="en-US"/>
          </a:p>
        </p:txBody>
      </p:sp>
    </p:spTree>
    <p:extLst>
      <p:ext uri="{BB962C8B-B14F-4D97-AF65-F5344CB8AC3E}">
        <p14:creationId xmlns:p14="http://schemas.microsoft.com/office/powerpoint/2010/main" val="21661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this figure.</a:t>
            </a:r>
          </a:p>
          <a:p>
            <a:r>
              <a:rPr lang="en-US" dirty="0"/>
              <a:t>Here, indicated by the purple ring, we can see all the transposon insertions and where they were inserted into Hp’s genome. All the ORF are showed in gray and the inner green circle shows all the essential genes.</a:t>
            </a:r>
          </a:p>
          <a:p>
            <a:r>
              <a:rPr lang="en-US" dirty="0"/>
              <a:t>So, if we look here for example, we observe a gap where we have none or very few transposon insertions indicating that those genes do not tolerate mutation thus, you see here higher number of essential genes as well. In summary, this figure shows that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that the mutant pools were well saturated and randomly distributed and </a:t>
            </a:r>
            <a:r>
              <a:rPr lang="en-US" dirty="0"/>
              <a:t>do not have any hotspots.</a:t>
            </a:r>
          </a:p>
        </p:txBody>
      </p:sp>
      <p:sp>
        <p:nvSpPr>
          <p:cNvPr id="4" name="Slide Number Placeholder 3"/>
          <p:cNvSpPr>
            <a:spLocks noGrp="1"/>
          </p:cNvSpPr>
          <p:nvPr>
            <p:ph type="sldNum" sz="quarter" idx="5"/>
          </p:nvPr>
        </p:nvSpPr>
        <p:spPr/>
        <p:txBody>
          <a:bodyPr/>
          <a:lstStyle/>
          <a:p>
            <a:fld id="{8FC27BFA-155E-4759-B109-AD52885A3547}" type="slidenum">
              <a:rPr lang="en-US" smtClean="0"/>
              <a:t>4</a:t>
            </a:fld>
            <a:endParaRPr lang="en-US"/>
          </a:p>
        </p:txBody>
      </p:sp>
    </p:spTree>
    <p:extLst>
      <p:ext uri="{BB962C8B-B14F-4D97-AF65-F5344CB8AC3E}">
        <p14:creationId xmlns:p14="http://schemas.microsoft.com/office/powerpoint/2010/main" val="354323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27BFA-155E-4759-B109-AD52885A3547}" type="slidenum">
              <a:rPr lang="en-US" smtClean="0"/>
              <a:t>5</a:t>
            </a:fld>
            <a:endParaRPr lang="en-US"/>
          </a:p>
        </p:txBody>
      </p:sp>
    </p:spTree>
    <p:extLst>
      <p:ext uri="{BB962C8B-B14F-4D97-AF65-F5344CB8AC3E}">
        <p14:creationId xmlns:p14="http://schemas.microsoft.com/office/powerpoint/2010/main" val="176597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27BFA-155E-4759-B109-AD52885A3547}" type="slidenum">
              <a:rPr lang="en-US" smtClean="0"/>
              <a:t>6</a:t>
            </a:fld>
            <a:endParaRPr lang="en-US"/>
          </a:p>
        </p:txBody>
      </p:sp>
    </p:spTree>
    <p:extLst>
      <p:ext uri="{BB962C8B-B14F-4D97-AF65-F5344CB8AC3E}">
        <p14:creationId xmlns:p14="http://schemas.microsoft.com/office/powerpoint/2010/main" val="49667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27BFA-155E-4759-B109-AD52885A3547}" type="slidenum">
              <a:rPr lang="en-US" smtClean="0"/>
              <a:t>7</a:t>
            </a:fld>
            <a:endParaRPr lang="en-US"/>
          </a:p>
        </p:txBody>
      </p:sp>
    </p:spTree>
    <p:extLst>
      <p:ext uri="{BB962C8B-B14F-4D97-AF65-F5344CB8AC3E}">
        <p14:creationId xmlns:p14="http://schemas.microsoft.com/office/powerpoint/2010/main" val="306020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E647-E903-6E18-F3D0-7AE9208AB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F17894-7B06-700E-C8C3-4D41BE739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19A2A4-EAB4-42C4-0B68-EDB15FF04190}"/>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5" name="Footer Placeholder 4">
            <a:extLst>
              <a:ext uri="{FF2B5EF4-FFF2-40B4-BE49-F238E27FC236}">
                <a16:creationId xmlns:a16="http://schemas.microsoft.com/office/drawing/2014/main" id="{DE42C1FC-6A02-F8FD-36F0-41A3570EC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15F2A-AE42-F587-D8C7-9B87ADFA2018}"/>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12136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6909-02B9-E011-2C1F-0B629467F8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9D3B79-D52A-4261-780A-6CAEC02507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F0900-A614-40B5-03DC-3D5DEDF0ED3E}"/>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5" name="Footer Placeholder 4">
            <a:extLst>
              <a:ext uri="{FF2B5EF4-FFF2-40B4-BE49-F238E27FC236}">
                <a16:creationId xmlns:a16="http://schemas.microsoft.com/office/drawing/2014/main" id="{50C868E9-68A2-6379-6F11-DA7E312DB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0193E-9DBF-9034-7B9E-51AAF21F0643}"/>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230132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603417-167B-7CF7-591B-D27F3BE63C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33C7F8-F213-0144-AAC5-E58BA3B4EF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E075B-1339-EE09-701E-E9FECE6C61CB}"/>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5" name="Footer Placeholder 4">
            <a:extLst>
              <a:ext uri="{FF2B5EF4-FFF2-40B4-BE49-F238E27FC236}">
                <a16:creationId xmlns:a16="http://schemas.microsoft.com/office/drawing/2014/main" id="{57E30D44-A6DF-91B6-77ED-CB04F4B8C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A36D2-525C-48EE-CEF5-FBAE6192991C}"/>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293830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1B31-AE59-A52A-F576-494ADD373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376E7-53BE-4877-90A7-ABD1C3A30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56732-F07A-35B3-4EE1-1BE59BB9DD5E}"/>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5" name="Footer Placeholder 4">
            <a:extLst>
              <a:ext uri="{FF2B5EF4-FFF2-40B4-BE49-F238E27FC236}">
                <a16:creationId xmlns:a16="http://schemas.microsoft.com/office/drawing/2014/main" id="{B666DC96-B886-33F7-C498-29D3AE208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74DDA-47E4-BD0C-EF8C-96DCAF0C15E0}"/>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397196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1460-4241-1027-6CEC-62A40E7EFC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46444C-4ADB-5CFA-B29D-7255E30D7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44A96-E9CE-2B6B-E188-F7B7CE65D632}"/>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5" name="Footer Placeholder 4">
            <a:extLst>
              <a:ext uri="{FF2B5EF4-FFF2-40B4-BE49-F238E27FC236}">
                <a16:creationId xmlns:a16="http://schemas.microsoft.com/office/drawing/2014/main" id="{7726BF7B-02AE-945D-2CDD-A04127C80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93193-5F62-257B-4FD9-2AC667DF7724}"/>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423147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4308-D3D3-C5AF-850A-33D19EF85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F7FC4-408D-E022-D1A3-E981D77DF8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9BB62-E633-AAF9-C50A-8E1DDA6D6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C28F30-9F64-AAB0-216D-BBE2CFF56BB8}"/>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6" name="Footer Placeholder 5">
            <a:extLst>
              <a:ext uri="{FF2B5EF4-FFF2-40B4-BE49-F238E27FC236}">
                <a16:creationId xmlns:a16="http://schemas.microsoft.com/office/drawing/2014/main" id="{50D3935C-55D6-C22C-A6E9-BCB6D3441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EE0D0-1977-9088-D25C-C22DC4420FD9}"/>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22220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74AF-29D1-07F1-8D5C-089AF179FD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1E05C-2190-241C-7F02-762006D322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54DE7-EDCC-0C57-24E9-6997CC59F5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4DB65-5A88-9269-43F8-286DF5326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2E02B-A093-048A-2F6E-B3FBFB1536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CC83B-45AD-F74B-DB65-7B1E7AD40DA7}"/>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8" name="Footer Placeholder 7">
            <a:extLst>
              <a:ext uri="{FF2B5EF4-FFF2-40B4-BE49-F238E27FC236}">
                <a16:creationId xmlns:a16="http://schemas.microsoft.com/office/drawing/2014/main" id="{2C6D0798-A286-2A4D-F2D1-4ED7947659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9BD697-A3D8-1D54-6ED6-B842F6B2973D}"/>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379961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4BEF-0851-9798-EC37-E86D01A900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DD67B-5BDE-CA81-0361-763C46D4C994}"/>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4" name="Footer Placeholder 3">
            <a:extLst>
              <a:ext uri="{FF2B5EF4-FFF2-40B4-BE49-F238E27FC236}">
                <a16:creationId xmlns:a16="http://schemas.microsoft.com/office/drawing/2014/main" id="{DF9CABBE-2F01-559A-A813-988B5AF89B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21C597-F376-0D12-5853-2B83A45D8CF5}"/>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152442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F25FD-FE5C-C213-9FD0-F8A4EFB465C6}"/>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3" name="Footer Placeholder 2">
            <a:extLst>
              <a:ext uri="{FF2B5EF4-FFF2-40B4-BE49-F238E27FC236}">
                <a16:creationId xmlns:a16="http://schemas.microsoft.com/office/drawing/2014/main" id="{DACD3069-45D7-5D98-BCE2-A27F6E27E0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2A0E5-DC39-2019-4817-6112C12634FF}"/>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292983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865E-2A52-3BB9-A1E8-3174E4443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00A162-ED2B-ADE8-D24F-FF6554E16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FE539-99AE-3009-B221-A10D42E9A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34EC2-7147-1F81-6D12-FB2D0642EB2F}"/>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6" name="Footer Placeholder 5">
            <a:extLst>
              <a:ext uri="{FF2B5EF4-FFF2-40B4-BE49-F238E27FC236}">
                <a16:creationId xmlns:a16="http://schemas.microsoft.com/office/drawing/2014/main" id="{982978A2-3219-D8A1-E3EF-0069DD59E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63306-27DA-BDA1-363E-5E227FC0087B}"/>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178225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FAFA-EFA8-FCE9-4C4C-C2C254D66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84E8F2-B7FD-F437-675C-ABE5FD24B8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5F53D3-1D8A-2006-6B5C-631641001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4A317-31F2-7C9A-6ED7-284883148E0A}"/>
              </a:ext>
            </a:extLst>
          </p:cNvPr>
          <p:cNvSpPr>
            <a:spLocks noGrp="1"/>
          </p:cNvSpPr>
          <p:nvPr>
            <p:ph type="dt" sz="half" idx="10"/>
          </p:nvPr>
        </p:nvSpPr>
        <p:spPr/>
        <p:txBody>
          <a:bodyPr/>
          <a:lstStyle/>
          <a:p>
            <a:fld id="{61110957-4390-4A55-8E05-881FE893777A}" type="datetimeFigureOut">
              <a:rPr lang="en-US" smtClean="0"/>
              <a:t>5/9/2024</a:t>
            </a:fld>
            <a:endParaRPr lang="en-US"/>
          </a:p>
        </p:txBody>
      </p:sp>
      <p:sp>
        <p:nvSpPr>
          <p:cNvPr id="6" name="Footer Placeholder 5">
            <a:extLst>
              <a:ext uri="{FF2B5EF4-FFF2-40B4-BE49-F238E27FC236}">
                <a16:creationId xmlns:a16="http://schemas.microsoft.com/office/drawing/2014/main" id="{F3B7E1B7-8F7D-3F9A-3309-16E4097B5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6635B-639D-BF5B-5799-5AD6B01A13EF}"/>
              </a:ext>
            </a:extLst>
          </p:cNvPr>
          <p:cNvSpPr>
            <a:spLocks noGrp="1"/>
          </p:cNvSpPr>
          <p:nvPr>
            <p:ph type="sldNum" sz="quarter" idx="12"/>
          </p:nvPr>
        </p:nvSpPr>
        <p:spPr/>
        <p:txBody>
          <a:bodyPr/>
          <a:lstStyle/>
          <a:p>
            <a:fld id="{9F521CE5-C0B0-45EB-A576-97702CDE7798}" type="slidenum">
              <a:rPr lang="en-US" smtClean="0"/>
              <a:t>‹#›</a:t>
            </a:fld>
            <a:endParaRPr lang="en-US"/>
          </a:p>
        </p:txBody>
      </p:sp>
    </p:spTree>
    <p:extLst>
      <p:ext uri="{BB962C8B-B14F-4D97-AF65-F5344CB8AC3E}">
        <p14:creationId xmlns:p14="http://schemas.microsoft.com/office/powerpoint/2010/main" val="323200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A046C-228F-DD8C-8228-69CC638B0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73E15E-FCC5-6F4D-E783-512F773B7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0622F-00AF-30EB-3A9E-542BB4BE59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10957-4390-4A55-8E05-881FE893777A}" type="datetimeFigureOut">
              <a:rPr lang="en-US" smtClean="0"/>
              <a:t>5/9/2024</a:t>
            </a:fld>
            <a:endParaRPr lang="en-US"/>
          </a:p>
        </p:txBody>
      </p:sp>
      <p:sp>
        <p:nvSpPr>
          <p:cNvPr id="5" name="Footer Placeholder 4">
            <a:extLst>
              <a:ext uri="{FF2B5EF4-FFF2-40B4-BE49-F238E27FC236}">
                <a16:creationId xmlns:a16="http://schemas.microsoft.com/office/drawing/2014/main" id="{833C0566-48D2-E7E8-CA1F-020809F0C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6DFAC1-CB18-99DF-22B2-C738BDF38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21CE5-C0B0-45EB-A576-97702CDE7798}" type="slidenum">
              <a:rPr lang="en-US" smtClean="0"/>
              <a:t>‹#›</a:t>
            </a:fld>
            <a:endParaRPr lang="en-US"/>
          </a:p>
        </p:txBody>
      </p:sp>
    </p:spTree>
    <p:extLst>
      <p:ext uri="{BB962C8B-B14F-4D97-AF65-F5344CB8AC3E}">
        <p14:creationId xmlns:p14="http://schemas.microsoft.com/office/powerpoint/2010/main" val="90976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6F14-CA80-4698-D298-E98D4FF9870C}"/>
              </a:ext>
            </a:extLst>
          </p:cNvPr>
          <p:cNvSpPr>
            <a:spLocks noGrp="1"/>
          </p:cNvSpPr>
          <p:nvPr>
            <p:ph type="title"/>
          </p:nvPr>
        </p:nvSpPr>
        <p:spPr/>
        <p:txBody>
          <a:bodyPr>
            <a:normAutofit/>
          </a:bodyPr>
          <a:lstStyle/>
          <a:p>
            <a:r>
              <a:rPr lang="en-US" sz="5333" dirty="0">
                <a:solidFill>
                  <a:schemeClr val="bg2"/>
                </a:solidFill>
                <a:latin typeface="Calibri" panose="020F0502020204030204" pitchFamily="34" charset="0"/>
                <a:cs typeface="Calibri" panose="020F0502020204030204" pitchFamily="34" charset="0"/>
              </a:rPr>
              <a:t>Essential genome of </a:t>
            </a:r>
            <a:r>
              <a:rPr lang="en-US" sz="5333" i="1" dirty="0">
                <a:solidFill>
                  <a:schemeClr val="bg2"/>
                </a:solidFill>
                <a:latin typeface="Calibri" panose="020F0502020204030204" pitchFamily="34" charset="0"/>
                <a:cs typeface="Calibri" panose="020F0502020204030204" pitchFamily="34" charset="0"/>
              </a:rPr>
              <a:t>Hp</a:t>
            </a:r>
          </a:p>
        </p:txBody>
      </p:sp>
      <p:sp>
        <p:nvSpPr>
          <p:cNvPr id="11" name="Subtitle 6">
            <a:extLst>
              <a:ext uri="{FF2B5EF4-FFF2-40B4-BE49-F238E27FC236}">
                <a16:creationId xmlns:a16="http://schemas.microsoft.com/office/drawing/2014/main" id="{C2573EB9-80C2-BE6E-86B5-6B59DE240916}"/>
              </a:ext>
            </a:extLst>
          </p:cNvPr>
          <p:cNvSpPr txBox="1">
            <a:spLocks/>
          </p:cNvSpPr>
          <p:nvPr/>
        </p:nvSpPr>
        <p:spPr>
          <a:xfrm>
            <a:off x="838201" y="1617663"/>
            <a:ext cx="9811215" cy="7882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u="sng" dirty="0">
                <a:solidFill>
                  <a:schemeClr val="tx1"/>
                </a:solidFill>
                <a:latin typeface="Calibri" panose="020F0502020204030204" pitchFamily="34" charset="0"/>
                <a:ea typeface="Nirmala Text" panose="020B0502040204020203" pitchFamily="34" charset="0"/>
                <a:cs typeface="Calibri" panose="020F0502020204030204" pitchFamily="34" charset="0"/>
              </a:rPr>
              <a:t>Methods</a:t>
            </a:r>
          </a:p>
          <a:p>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Use a </a:t>
            </a:r>
            <a:r>
              <a:rPr lang="en-US" sz="2400" i="1" dirty="0">
                <a:solidFill>
                  <a:schemeClr val="tx1"/>
                </a:solidFill>
                <a:latin typeface="Calibri" panose="020F0502020204030204" pitchFamily="34" charset="0"/>
                <a:ea typeface="Nirmala Text" panose="020B0502040204020203" pitchFamily="34" charset="0"/>
                <a:cs typeface="Calibri" panose="020F0502020204030204" pitchFamily="34" charset="0"/>
              </a:rPr>
              <a:t>mariner</a:t>
            </a:r>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 transposon to build a mutant pool library in both </a:t>
            </a:r>
            <a:r>
              <a:rPr lang="en-US" sz="2400" i="1" dirty="0">
                <a:solidFill>
                  <a:schemeClr val="tx1"/>
                </a:solidFill>
                <a:latin typeface="Calibri" panose="020F0502020204030204" pitchFamily="34" charset="0"/>
                <a:ea typeface="Nirmala Text" panose="020B0502040204020203" pitchFamily="34" charset="0"/>
                <a:cs typeface="Calibri" panose="020F0502020204030204" pitchFamily="34" charset="0"/>
              </a:rPr>
              <a:t>Hp</a:t>
            </a:r>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 strains </a:t>
            </a:r>
          </a:p>
        </p:txBody>
      </p:sp>
      <p:grpSp>
        <p:nvGrpSpPr>
          <p:cNvPr id="15" name="Group 14">
            <a:extLst>
              <a:ext uri="{FF2B5EF4-FFF2-40B4-BE49-F238E27FC236}">
                <a16:creationId xmlns:a16="http://schemas.microsoft.com/office/drawing/2014/main" id="{3AA7AEEA-18D9-8153-FCF2-AE7B6E0DB149}"/>
              </a:ext>
            </a:extLst>
          </p:cNvPr>
          <p:cNvGrpSpPr/>
          <p:nvPr/>
        </p:nvGrpSpPr>
        <p:grpSpPr>
          <a:xfrm>
            <a:off x="1324760" y="3048662"/>
            <a:ext cx="2275387" cy="1892861"/>
            <a:chOff x="4337495" y="15702524"/>
            <a:chExt cx="2774058" cy="2726734"/>
          </a:xfrm>
        </p:grpSpPr>
        <p:grpSp>
          <p:nvGrpSpPr>
            <p:cNvPr id="47" name="Group 46">
              <a:extLst>
                <a:ext uri="{FF2B5EF4-FFF2-40B4-BE49-F238E27FC236}">
                  <a16:creationId xmlns:a16="http://schemas.microsoft.com/office/drawing/2014/main" id="{BFF4731C-70F9-D594-9B76-0392266FC94F}"/>
                </a:ext>
              </a:extLst>
            </p:cNvPr>
            <p:cNvGrpSpPr/>
            <p:nvPr/>
          </p:nvGrpSpPr>
          <p:grpSpPr>
            <a:xfrm>
              <a:off x="5540211" y="15791457"/>
              <a:ext cx="430772" cy="401782"/>
              <a:chOff x="5285400" y="15914259"/>
              <a:chExt cx="430772" cy="401782"/>
            </a:xfrm>
          </p:grpSpPr>
          <p:sp>
            <p:nvSpPr>
              <p:cNvPr id="58" name="Oval 57">
                <a:extLst>
                  <a:ext uri="{FF2B5EF4-FFF2-40B4-BE49-F238E27FC236}">
                    <a16:creationId xmlns:a16="http://schemas.microsoft.com/office/drawing/2014/main" id="{B45588C9-682B-6E3A-0B49-3507B1660643}"/>
                  </a:ext>
                </a:extLst>
              </p:cNvPr>
              <p:cNvSpPr/>
              <p:nvPr/>
            </p:nvSpPr>
            <p:spPr>
              <a:xfrm>
                <a:off x="5285400" y="15914259"/>
                <a:ext cx="430772" cy="401782"/>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59" name="Arc 58">
                <a:extLst>
                  <a:ext uri="{FF2B5EF4-FFF2-40B4-BE49-F238E27FC236}">
                    <a16:creationId xmlns:a16="http://schemas.microsoft.com/office/drawing/2014/main" id="{21B76934-484E-72AF-678C-80CFADDBE732}"/>
                  </a:ext>
                </a:extLst>
              </p:cNvPr>
              <p:cNvSpPr/>
              <p:nvPr/>
            </p:nvSpPr>
            <p:spPr>
              <a:xfrm>
                <a:off x="5589671" y="15982013"/>
                <a:ext cx="126500" cy="257557"/>
              </a:xfrm>
              <a:prstGeom prst="arc">
                <a:avLst>
                  <a:gd name="adj1" fmla="val 16380711"/>
                  <a:gd name="adj2" fmla="val 5239601"/>
                </a:avLst>
              </a:prstGeom>
              <a:ln w="57150">
                <a:solidFill>
                  <a:srgbClr val="33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Calibri" panose="020F0502020204030204" pitchFamily="34" charset="0"/>
                  <a:ea typeface="Nirmala Text" panose="020B0502040204020203" pitchFamily="34" charset="0"/>
                  <a:cs typeface="Calibri" panose="020F0502020204030204" pitchFamily="34" charset="0"/>
                </a:endParaRPr>
              </a:p>
            </p:txBody>
          </p:sp>
        </p:grpSp>
        <p:sp>
          <p:nvSpPr>
            <p:cNvPr id="48" name="Flowchart: Terminator 47">
              <a:extLst>
                <a:ext uri="{FF2B5EF4-FFF2-40B4-BE49-F238E27FC236}">
                  <a16:creationId xmlns:a16="http://schemas.microsoft.com/office/drawing/2014/main" id="{E967A0FC-B81B-9CCF-309F-CD477C0612A0}"/>
                </a:ext>
              </a:extLst>
            </p:cNvPr>
            <p:cNvSpPr/>
            <p:nvPr/>
          </p:nvSpPr>
          <p:spPr>
            <a:xfrm>
              <a:off x="4939484" y="15702524"/>
              <a:ext cx="1203978" cy="610308"/>
            </a:xfrm>
            <a:prstGeom prst="flowChartTerminator">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9" name="Oval 48">
              <a:extLst>
                <a:ext uri="{FF2B5EF4-FFF2-40B4-BE49-F238E27FC236}">
                  <a16:creationId xmlns:a16="http://schemas.microsoft.com/office/drawing/2014/main" id="{559C1770-E296-998D-3F1C-3AAC541B2DED}"/>
                </a:ext>
              </a:extLst>
            </p:cNvPr>
            <p:cNvSpPr/>
            <p:nvPr/>
          </p:nvSpPr>
          <p:spPr>
            <a:xfrm>
              <a:off x="4566871" y="17098327"/>
              <a:ext cx="430772" cy="401782"/>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50" name="Arc 49">
              <a:extLst>
                <a:ext uri="{FF2B5EF4-FFF2-40B4-BE49-F238E27FC236}">
                  <a16:creationId xmlns:a16="http://schemas.microsoft.com/office/drawing/2014/main" id="{B52CF9E7-7DFA-FEB3-B2DC-826DE9204980}"/>
                </a:ext>
              </a:extLst>
            </p:cNvPr>
            <p:cNvSpPr/>
            <p:nvPr/>
          </p:nvSpPr>
          <p:spPr>
            <a:xfrm>
              <a:off x="4871141" y="17170438"/>
              <a:ext cx="126500" cy="257557"/>
            </a:xfrm>
            <a:prstGeom prst="arc">
              <a:avLst>
                <a:gd name="adj1" fmla="val 16380711"/>
                <a:gd name="adj2" fmla="val 5239601"/>
              </a:avLst>
            </a:prstGeom>
            <a:ln w="57150">
              <a:solidFill>
                <a:srgbClr val="D917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51" name="Flowchart: Terminator 50">
              <a:extLst>
                <a:ext uri="{FF2B5EF4-FFF2-40B4-BE49-F238E27FC236}">
                  <a16:creationId xmlns:a16="http://schemas.microsoft.com/office/drawing/2014/main" id="{8B2E6D07-AE7F-22A8-0B0B-4631DE3D4B66}"/>
                </a:ext>
              </a:extLst>
            </p:cNvPr>
            <p:cNvSpPr/>
            <p:nvPr/>
          </p:nvSpPr>
          <p:spPr>
            <a:xfrm>
              <a:off x="4337495" y="16995147"/>
              <a:ext cx="1203978" cy="610308"/>
            </a:xfrm>
            <a:prstGeom prst="flowChartTerminator">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52" name="Oval 51">
              <a:extLst>
                <a:ext uri="{FF2B5EF4-FFF2-40B4-BE49-F238E27FC236}">
                  <a16:creationId xmlns:a16="http://schemas.microsoft.com/office/drawing/2014/main" id="{88EFDC61-3915-A4F5-6769-827D1567D025}"/>
                </a:ext>
              </a:extLst>
            </p:cNvPr>
            <p:cNvSpPr/>
            <p:nvPr/>
          </p:nvSpPr>
          <p:spPr>
            <a:xfrm>
              <a:off x="6514425" y="16738305"/>
              <a:ext cx="430772" cy="401782"/>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53" name="Arc 52">
              <a:extLst>
                <a:ext uri="{FF2B5EF4-FFF2-40B4-BE49-F238E27FC236}">
                  <a16:creationId xmlns:a16="http://schemas.microsoft.com/office/drawing/2014/main" id="{0A7F250D-36D2-7CE1-A914-BE061C4EF984}"/>
                </a:ext>
              </a:extLst>
            </p:cNvPr>
            <p:cNvSpPr/>
            <p:nvPr/>
          </p:nvSpPr>
          <p:spPr>
            <a:xfrm>
              <a:off x="6818706" y="16810418"/>
              <a:ext cx="126500" cy="257557"/>
            </a:xfrm>
            <a:prstGeom prst="arc">
              <a:avLst>
                <a:gd name="adj1" fmla="val 16380711"/>
                <a:gd name="adj2" fmla="val 523960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54" name="Flowchart: Terminator 53">
              <a:extLst>
                <a:ext uri="{FF2B5EF4-FFF2-40B4-BE49-F238E27FC236}">
                  <a16:creationId xmlns:a16="http://schemas.microsoft.com/office/drawing/2014/main" id="{D62795BB-2422-928B-4F44-56E58B5A13BB}"/>
                </a:ext>
              </a:extLst>
            </p:cNvPr>
            <p:cNvSpPr/>
            <p:nvPr/>
          </p:nvSpPr>
          <p:spPr>
            <a:xfrm>
              <a:off x="5907575" y="16626540"/>
              <a:ext cx="1203978" cy="610308"/>
            </a:xfrm>
            <a:prstGeom prst="flowChartTerminator">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55" name="Oval 54">
              <a:extLst>
                <a:ext uri="{FF2B5EF4-FFF2-40B4-BE49-F238E27FC236}">
                  <a16:creationId xmlns:a16="http://schemas.microsoft.com/office/drawing/2014/main" id="{F4D5ECA0-AF44-7ACF-9FD3-1816F603F8D2}"/>
                </a:ext>
              </a:extLst>
            </p:cNvPr>
            <p:cNvSpPr/>
            <p:nvPr/>
          </p:nvSpPr>
          <p:spPr>
            <a:xfrm>
              <a:off x="5605550" y="17919600"/>
              <a:ext cx="430772" cy="401782"/>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56" name="Arc 55">
              <a:extLst>
                <a:ext uri="{FF2B5EF4-FFF2-40B4-BE49-F238E27FC236}">
                  <a16:creationId xmlns:a16="http://schemas.microsoft.com/office/drawing/2014/main" id="{4B18DC39-9305-C2C4-0D0C-DA8A0FF9E6B3}"/>
                </a:ext>
              </a:extLst>
            </p:cNvPr>
            <p:cNvSpPr/>
            <p:nvPr/>
          </p:nvSpPr>
          <p:spPr>
            <a:xfrm>
              <a:off x="5909815" y="17987354"/>
              <a:ext cx="126500" cy="257557"/>
            </a:xfrm>
            <a:prstGeom prst="arc">
              <a:avLst>
                <a:gd name="adj1" fmla="val 16380711"/>
                <a:gd name="adj2" fmla="val 5239601"/>
              </a:avLst>
            </a:prstGeom>
            <a:ln w="57150">
              <a:solidFill>
                <a:srgbClr val="00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57" name="Flowchart: Terminator 56">
              <a:extLst>
                <a:ext uri="{FF2B5EF4-FFF2-40B4-BE49-F238E27FC236}">
                  <a16:creationId xmlns:a16="http://schemas.microsoft.com/office/drawing/2014/main" id="{6C7C44B6-C74B-5CCF-FA74-2A6B5C275017}"/>
                </a:ext>
              </a:extLst>
            </p:cNvPr>
            <p:cNvSpPr/>
            <p:nvPr/>
          </p:nvSpPr>
          <p:spPr>
            <a:xfrm>
              <a:off x="5304808" y="17818950"/>
              <a:ext cx="1203978" cy="610308"/>
            </a:xfrm>
            <a:prstGeom prst="flowChartTerminator">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grpSp>
      <p:sp>
        <p:nvSpPr>
          <p:cNvPr id="18" name="Subtitle 6">
            <a:extLst>
              <a:ext uri="{FF2B5EF4-FFF2-40B4-BE49-F238E27FC236}">
                <a16:creationId xmlns:a16="http://schemas.microsoft.com/office/drawing/2014/main" id="{E482C28D-1884-6568-E3B8-E5FC92F06746}"/>
              </a:ext>
            </a:extLst>
          </p:cNvPr>
          <p:cNvSpPr txBox="1">
            <a:spLocks/>
          </p:cNvSpPr>
          <p:nvPr/>
        </p:nvSpPr>
        <p:spPr>
          <a:xfrm>
            <a:off x="1194998" y="4977849"/>
            <a:ext cx="2558855" cy="701372"/>
          </a:xfrm>
          <a:prstGeom prst="rect">
            <a:avLst/>
          </a:prstGeom>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a:solidFill>
                  <a:schemeClr val="tx1"/>
                </a:solidFill>
                <a:latin typeface="Calibri" panose="020F0502020204030204" pitchFamily="34" charset="0"/>
                <a:ea typeface="Nirmala Text" panose="020B0502040204020203" pitchFamily="34" charset="0"/>
                <a:cs typeface="Calibri" panose="020F0502020204030204" pitchFamily="34" charset="0"/>
              </a:rPr>
              <a:t>Hp</a:t>
            </a: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 mutants – transposon disrupts genes in which it was inserted </a:t>
            </a:r>
          </a:p>
          <a:p>
            <a:pPr algn="ctr"/>
            <a:endPar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
        <p:nvSpPr>
          <p:cNvPr id="19" name="Subtitle 6">
            <a:extLst>
              <a:ext uri="{FF2B5EF4-FFF2-40B4-BE49-F238E27FC236}">
                <a16:creationId xmlns:a16="http://schemas.microsoft.com/office/drawing/2014/main" id="{75AD71E3-9073-BAF1-CFB1-2DAE49C1E1EB}"/>
              </a:ext>
            </a:extLst>
          </p:cNvPr>
          <p:cNvSpPr txBox="1">
            <a:spLocks/>
          </p:cNvSpPr>
          <p:nvPr/>
        </p:nvSpPr>
        <p:spPr>
          <a:xfrm>
            <a:off x="4755035" y="4997207"/>
            <a:ext cx="2529108" cy="699703"/>
          </a:xfrm>
          <a:prstGeom prst="rect">
            <a:avLst/>
          </a:prstGeom>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Only cells with mutation </a:t>
            </a:r>
          </a:p>
          <a:p>
            <a:pPr algn="ct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in non-essential </a:t>
            </a:r>
          </a:p>
          <a:p>
            <a:pPr algn="ct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genes survive</a:t>
            </a:r>
          </a:p>
          <a:p>
            <a:pPr algn="ctr"/>
            <a:endPar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B21DA6EE-80B7-16C9-98D6-C7330290D4C6}"/>
              </a:ext>
            </a:extLst>
          </p:cNvPr>
          <p:cNvGrpSpPr/>
          <p:nvPr/>
        </p:nvGrpSpPr>
        <p:grpSpPr>
          <a:xfrm>
            <a:off x="4923785" y="3617128"/>
            <a:ext cx="2037347" cy="834949"/>
            <a:chOff x="11947885" y="15454984"/>
            <a:chExt cx="2218253" cy="695140"/>
          </a:xfrm>
        </p:grpSpPr>
        <p:grpSp>
          <p:nvGrpSpPr>
            <p:cNvPr id="36" name="Group 35">
              <a:extLst>
                <a:ext uri="{FF2B5EF4-FFF2-40B4-BE49-F238E27FC236}">
                  <a16:creationId xmlns:a16="http://schemas.microsoft.com/office/drawing/2014/main" id="{E83B5931-9A72-8B23-FB27-CEAB80475188}"/>
                </a:ext>
              </a:extLst>
            </p:cNvPr>
            <p:cNvGrpSpPr/>
            <p:nvPr/>
          </p:nvGrpSpPr>
          <p:grpSpPr>
            <a:xfrm>
              <a:off x="11947885" y="15454984"/>
              <a:ext cx="2218253" cy="695140"/>
              <a:chOff x="11833334" y="16064454"/>
              <a:chExt cx="2218253" cy="695140"/>
            </a:xfrm>
          </p:grpSpPr>
          <p:sp>
            <p:nvSpPr>
              <p:cNvPr id="43" name="Oval 42">
                <a:extLst>
                  <a:ext uri="{FF2B5EF4-FFF2-40B4-BE49-F238E27FC236}">
                    <a16:creationId xmlns:a16="http://schemas.microsoft.com/office/drawing/2014/main" id="{2D6504F4-4C35-DD1E-BB13-2EA0F09F515B}"/>
                  </a:ext>
                </a:extLst>
              </p:cNvPr>
              <p:cNvSpPr/>
              <p:nvPr/>
            </p:nvSpPr>
            <p:spPr>
              <a:xfrm>
                <a:off x="11848858" y="16064454"/>
                <a:ext cx="2202729" cy="51106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44" name="Oval 43">
                <a:extLst>
                  <a:ext uri="{FF2B5EF4-FFF2-40B4-BE49-F238E27FC236}">
                    <a16:creationId xmlns:a16="http://schemas.microsoft.com/office/drawing/2014/main" id="{68168A1C-5B95-DF81-5C4B-F348DE8004DD}"/>
                  </a:ext>
                </a:extLst>
              </p:cNvPr>
              <p:cNvSpPr/>
              <p:nvPr/>
            </p:nvSpPr>
            <p:spPr>
              <a:xfrm>
                <a:off x="11833334" y="16248532"/>
                <a:ext cx="2202729" cy="51106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panose="020F0502020204030204" pitchFamily="34" charset="0"/>
                  <a:ea typeface="Nirmala Text" panose="020B0502040204020203"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D2889601-5CD4-595A-0FA4-453FDA881D9D}"/>
                  </a:ext>
                </a:extLst>
              </p:cNvPr>
              <p:cNvCxnSpPr>
                <a:cxnSpLocks/>
                <a:stCxn id="43" idx="2"/>
                <a:endCxn id="44" idx="2"/>
              </p:cNvCxnSpPr>
              <p:nvPr/>
            </p:nvCxnSpPr>
            <p:spPr>
              <a:xfrm flipH="1">
                <a:off x="11833334" y="16319985"/>
                <a:ext cx="15524" cy="1840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66ADD6-604B-36D8-BD86-D358DDD9FB1E}"/>
                  </a:ext>
                </a:extLst>
              </p:cNvPr>
              <p:cNvCxnSpPr>
                <a:cxnSpLocks/>
                <a:endCxn id="44" idx="6"/>
              </p:cNvCxnSpPr>
              <p:nvPr/>
            </p:nvCxnSpPr>
            <p:spPr>
              <a:xfrm flipH="1">
                <a:off x="14036063" y="16298729"/>
                <a:ext cx="13696" cy="205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1085AC49-ED7A-FEA7-7027-E16D14F995A2}"/>
                </a:ext>
              </a:extLst>
            </p:cNvPr>
            <p:cNvSpPr/>
            <p:nvPr/>
          </p:nvSpPr>
          <p:spPr>
            <a:xfrm>
              <a:off x="12229982" y="15747839"/>
              <a:ext cx="200842" cy="90938"/>
            </a:xfrm>
            <a:prstGeom prst="ellipse">
              <a:avLst/>
            </a:prstGeom>
            <a:solidFill>
              <a:srgbClr val="D917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
          <p:nvSpPr>
            <p:cNvPr id="38" name="Oval 37">
              <a:extLst>
                <a:ext uri="{FF2B5EF4-FFF2-40B4-BE49-F238E27FC236}">
                  <a16:creationId xmlns:a16="http://schemas.microsoft.com/office/drawing/2014/main" id="{0CCFF96D-6FB5-C865-7F1E-69135FFAFC19}"/>
                </a:ext>
              </a:extLst>
            </p:cNvPr>
            <p:cNvSpPr/>
            <p:nvPr/>
          </p:nvSpPr>
          <p:spPr>
            <a:xfrm>
              <a:off x="13294619" y="15781697"/>
              <a:ext cx="200842" cy="90938"/>
            </a:xfrm>
            <a:prstGeom prst="ellipse">
              <a:avLst/>
            </a:prstGeom>
            <a:solidFill>
              <a:srgbClr val="00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
          <p:nvSpPr>
            <p:cNvPr id="39" name="Oval 38">
              <a:extLst>
                <a:ext uri="{FF2B5EF4-FFF2-40B4-BE49-F238E27FC236}">
                  <a16:creationId xmlns:a16="http://schemas.microsoft.com/office/drawing/2014/main" id="{CCA6199B-139F-7D42-F6D4-7F94D146C9DA}"/>
                </a:ext>
              </a:extLst>
            </p:cNvPr>
            <p:cNvSpPr/>
            <p:nvPr/>
          </p:nvSpPr>
          <p:spPr>
            <a:xfrm>
              <a:off x="13040571" y="15680972"/>
              <a:ext cx="200842" cy="90938"/>
            </a:xfrm>
            <a:prstGeom prst="ellipse">
              <a:avLst/>
            </a:prstGeom>
            <a:solidFill>
              <a:srgbClr val="D917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
          <p:nvSpPr>
            <p:cNvPr id="40" name="Oval 39">
              <a:extLst>
                <a:ext uri="{FF2B5EF4-FFF2-40B4-BE49-F238E27FC236}">
                  <a16:creationId xmlns:a16="http://schemas.microsoft.com/office/drawing/2014/main" id="{B3B00C27-8427-E788-7D92-2DB039661C8E}"/>
                </a:ext>
              </a:extLst>
            </p:cNvPr>
            <p:cNvSpPr/>
            <p:nvPr/>
          </p:nvSpPr>
          <p:spPr>
            <a:xfrm>
              <a:off x="12551540" y="15704814"/>
              <a:ext cx="200842" cy="90938"/>
            </a:xfrm>
            <a:prstGeom prst="ellipse">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
          <p:nvSpPr>
            <p:cNvPr id="41" name="Oval 40">
              <a:extLst>
                <a:ext uri="{FF2B5EF4-FFF2-40B4-BE49-F238E27FC236}">
                  <a16:creationId xmlns:a16="http://schemas.microsoft.com/office/drawing/2014/main" id="{03D2529A-FC88-5DBB-AE44-CBC16CBF82D7}"/>
                </a:ext>
              </a:extLst>
            </p:cNvPr>
            <p:cNvSpPr/>
            <p:nvPr/>
          </p:nvSpPr>
          <p:spPr>
            <a:xfrm>
              <a:off x="12828677" y="15814043"/>
              <a:ext cx="200842" cy="90938"/>
            </a:xfrm>
            <a:prstGeom prst="ellipse">
              <a:avLst/>
            </a:prstGeom>
            <a:solidFill>
              <a:srgbClr val="00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
          <p:nvSpPr>
            <p:cNvPr id="42" name="Oval 41">
              <a:extLst>
                <a:ext uri="{FF2B5EF4-FFF2-40B4-BE49-F238E27FC236}">
                  <a16:creationId xmlns:a16="http://schemas.microsoft.com/office/drawing/2014/main" id="{E73D8C67-9ED5-D6D8-0A6C-14E190C41954}"/>
                </a:ext>
              </a:extLst>
            </p:cNvPr>
            <p:cNvSpPr/>
            <p:nvPr/>
          </p:nvSpPr>
          <p:spPr>
            <a:xfrm>
              <a:off x="13580768" y="15737624"/>
              <a:ext cx="200842" cy="90938"/>
            </a:xfrm>
            <a:prstGeom prst="ellipse">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grpSp>
      <p:sp>
        <p:nvSpPr>
          <p:cNvPr id="21" name="Subtitle 6">
            <a:extLst>
              <a:ext uri="{FF2B5EF4-FFF2-40B4-BE49-F238E27FC236}">
                <a16:creationId xmlns:a16="http://schemas.microsoft.com/office/drawing/2014/main" id="{082BCA02-8B98-86CD-8492-64E7CD9CC7F5}"/>
              </a:ext>
            </a:extLst>
          </p:cNvPr>
          <p:cNvSpPr txBox="1">
            <a:spLocks/>
          </p:cNvSpPr>
          <p:nvPr/>
        </p:nvSpPr>
        <p:spPr>
          <a:xfrm>
            <a:off x="7763506" y="4997207"/>
            <a:ext cx="2529108" cy="699091"/>
          </a:xfrm>
          <a:prstGeom prst="rect">
            <a:avLst/>
          </a:prstGeom>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Mutant pool – surviving mutants are collected </a:t>
            </a:r>
          </a:p>
          <a:p>
            <a:pPr algn="ctr"/>
            <a:endPar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3069D03C-04D7-2BC1-8C74-7FECCC0676C7}"/>
              </a:ext>
            </a:extLst>
          </p:cNvPr>
          <p:cNvGrpSpPr/>
          <p:nvPr/>
        </p:nvGrpSpPr>
        <p:grpSpPr>
          <a:xfrm>
            <a:off x="8430189" y="3083277"/>
            <a:ext cx="972871" cy="1708071"/>
            <a:chOff x="16577623" y="15166622"/>
            <a:chExt cx="843077" cy="1371912"/>
          </a:xfrm>
        </p:grpSpPr>
        <p:grpSp>
          <p:nvGrpSpPr>
            <p:cNvPr id="25" name="Google Shape;9664;p66">
              <a:extLst>
                <a:ext uri="{FF2B5EF4-FFF2-40B4-BE49-F238E27FC236}">
                  <a16:creationId xmlns:a16="http://schemas.microsoft.com/office/drawing/2014/main" id="{1B41B833-0499-7056-927C-4A99D59CEF6F}"/>
                </a:ext>
              </a:extLst>
            </p:cNvPr>
            <p:cNvGrpSpPr/>
            <p:nvPr/>
          </p:nvGrpSpPr>
          <p:grpSpPr>
            <a:xfrm>
              <a:off x="16577623" y="15166622"/>
              <a:ext cx="843077" cy="1371912"/>
              <a:chOff x="4976847" y="2927333"/>
              <a:chExt cx="163734" cy="314366"/>
            </a:xfrm>
          </p:grpSpPr>
          <p:sp>
            <p:nvSpPr>
              <p:cNvPr id="33" name="Google Shape;9666;p66">
                <a:extLst>
                  <a:ext uri="{FF2B5EF4-FFF2-40B4-BE49-F238E27FC236}">
                    <a16:creationId xmlns:a16="http://schemas.microsoft.com/office/drawing/2014/main" id="{B39A9B66-F351-F148-9FDA-CEE793ECB183}"/>
                  </a:ext>
                </a:extLst>
              </p:cNvPr>
              <p:cNvSpPr/>
              <p:nvPr/>
            </p:nvSpPr>
            <p:spPr>
              <a:xfrm>
                <a:off x="5049579" y="3153273"/>
                <a:ext cx="13284" cy="13315"/>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34" name="Google Shape;9668;p66">
                <a:extLst>
                  <a:ext uri="{FF2B5EF4-FFF2-40B4-BE49-F238E27FC236}">
                    <a16:creationId xmlns:a16="http://schemas.microsoft.com/office/drawing/2014/main" id="{BF48F607-E593-FEF1-8F12-900769C39C9A}"/>
                  </a:ext>
                </a:extLst>
              </p:cNvPr>
              <p:cNvSpPr/>
              <p:nvPr/>
            </p:nvSpPr>
            <p:spPr>
              <a:xfrm>
                <a:off x="5080298" y="3179828"/>
                <a:ext cx="13284" cy="13315"/>
              </a:xfrm>
              <a:custGeom>
                <a:avLst/>
                <a:gdLst/>
                <a:ahLst/>
                <a:cxnLst/>
                <a:rect l="l" t="t" r="r" b="b"/>
                <a:pathLst>
                  <a:path w="417" h="418" extrusionOk="0">
                    <a:moveTo>
                      <a:pt x="219" y="0"/>
                    </a:moveTo>
                    <a:cubicBezTo>
                      <a:pt x="214" y="0"/>
                      <a:pt x="208" y="1"/>
                      <a:pt x="203" y="1"/>
                    </a:cubicBezTo>
                    <a:cubicBezTo>
                      <a:pt x="84" y="1"/>
                      <a:pt x="0" y="96"/>
                      <a:pt x="0" y="215"/>
                    </a:cubicBezTo>
                    <a:cubicBezTo>
                      <a:pt x="0" y="323"/>
                      <a:pt x="84" y="418"/>
                      <a:pt x="203" y="418"/>
                    </a:cubicBezTo>
                    <a:cubicBezTo>
                      <a:pt x="334" y="418"/>
                      <a:pt x="417" y="323"/>
                      <a:pt x="417" y="215"/>
                    </a:cubicBezTo>
                    <a:cubicBezTo>
                      <a:pt x="417" y="103"/>
                      <a:pt x="320" y="0"/>
                      <a:pt x="219"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35" name="Google Shape;9670;p66">
                <a:extLst>
                  <a:ext uri="{FF2B5EF4-FFF2-40B4-BE49-F238E27FC236}">
                    <a16:creationId xmlns:a16="http://schemas.microsoft.com/office/drawing/2014/main" id="{4DE96F23-9EB8-319F-C461-1B841E1957EE}"/>
                  </a:ext>
                </a:extLst>
              </p:cNvPr>
              <p:cNvSpPr>
                <a:spLocks noChangeAspect="1"/>
              </p:cNvSpPr>
              <p:nvPr/>
            </p:nvSpPr>
            <p:spPr>
              <a:xfrm>
                <a:off x="4976847" y="2927333"/>
                <a:ext cx="163734" cy="314366"/>
              </a:xfrm>
              <a:custGeom>
                <a:avLst/>
                <a:gdLst/>
                <a:ahLst/>
                <a:cxnLst/>
                <a:rect l="l" t="t" r="r" b="b"/>
                <a:pathLst>
                  <a:path w="5811" h="11157" extrusionOk="0">
                    <a:moveTo>
                      <a:pt x="1916" y="4904"/>
                    </a:moveTo>
                    <a:cubicBezTo>
                      <a:pt x="2183" y="4904"/>
                      <a:pt x="2490" y="4967"/>
                      <a:pt x="2810" y="5156"/>
                    </a:cubicBezTo>
                    <a:cubicBezTo>
                      <a:pt x="3108" y="5335"/>
                      <a:pt x="3426" y="5421"/>
                      <a:pt x="3748" y="5421"/>
                    </a:cubicBezTo>
                    <a:cubicBezTo>
                      <a:pt x="4069" y="5421"/>
                      <a:pt x="4394" y="5335"/>
                      <a:pt x="4703" y="5168"/>
                    </a:cubicBezTo>
                    <a:lnTo>
                      <a:pt x="4703" y="9025"/>
                    </a:lnTo>
                    <a:cubicBezTo>
                      <a:pt x="4703" y="10026"/>
                      <a:pt x="3906" y="10823"/>
                      <a:pt x="2905" y="10823"/>
                    </a:cubicBezTo>
                    <a:cubicBezTo>
                      <a:pt x="1905" y="10823"/>
                      <a:pt x="1108" y="10026"/>
                      <a:pt x="1108" y="9025"/>
                    </a:cubicBezTo>
                    <a:lnTo>
                      <a:pt x="1108" y="5108"/>
                    </a:lnTo>
                    <a:cubicBezTo>
                      <a:pt x="1228" y="5038"/>
                      <a:pt x="1528" y="4904"/>
                      <a:pt x="1916" y="4904"/>
                    </a:cubicBezTo>
                    <a:close/>
                    <a:moveTo>
                      <a:pt x="512" y="1"/>
                    </a:moveTo>
                    <a:cubicBezTo>
                      <a:pt x="226" y="1"/>
                      <a:pt x="0" y="227"/>
                      <a:pt x="0" y="513"/>
                    </a:cubicBezTo>
                    <a:lnTo>
                      <a:pt x="0" y="834"/>
                    </a:lnTo>
                    <a:cubicBezTo>
                      <a:pt x="0" y="1120"/>
                      <a:pt x="226" y="1346"/>
                      <a:pt x="512" y="1346"/>
                    </a:cubicBezTo>
                    <a:lnTo>
                      <a:pt x="774" y="1346"/>
                    </a:lnTo>
                    <a:lnTo>
                      <a:pt x="774" y="9025"/>
                    </a:lnTo>
                    <a:cubicBezTo>
                      <a:pt x="774" y="10204"/>
                      <a:pt x="1727" y="11157"/>
                      <a:pt x="2905" y="11157"/>
                    </a:cubicBezTo>
                    <a:cubicBezTo>
                      <a:pt x="4084" y="11157"/>
                      <a:pt x="5037" y="10204"/>
                      <a:pt x="5037" y="9025"/>
                    </a:cubicBezTo>
                    <a:lnTo>
                      <a:pt x="5037" y="3441"/>
                    </a:lnTo>
                    <a:cubicBezTo>
                      <a:pt x="5037" y="3358"/>
                      <a:pt x="4953" y="3275"/>
                      <a:pt x="4870" y="3275"/>
                    </a:cubicBezTo>
                    <a:cubicBezTo>
                      <a:pt x="4775" y="3275"/>
                      <a:pt x="4703" y="3358"/>
                      <a:pt x="4703" y="3441"/>
                    </a:cubicBezTo>
                    <a:lnTo>
                      <a:pt x="4703" y="4787"/>
                    </a:lnTo>
                    <a:cubicBezTo>
                      <a:pt x="4571" y="4873"/>
                      <a:pt x="4209" y="5081"/>
                      <a:pt x="3757" y="5081"/>
                    </a:cubicBezTo>
                    <a:cubicBezTo>
                      <a:pt x="3519" y="5081"/>
                      <a:pt x="3256" y="5023"/>
                      <a:pt x="2989" y="4858"/>
                    </a:cubicBezTo>
                    <a:cubicBezTo>
                      <a:pt x="2617" y="4633"/>
                      <a:pt x="2259" y="4557"/>
                      <a:pt x="1945" y="4557"/>
                    </a:cubicBezTo>
                    <a:cubicBezTo>
                      <a:pt x="1596" y="4557"/>
                      <a:pt x="1302" y="4651"/>
                      <a:pt x="1108" y="4739"/>
                    </a:cubicBezTo>
                    <a:lnTo>
                      <a:pt x="1108" y="1334"/>
                    </a:lnTo>
                    <a:lnTo>
                      <a:pt x="4703" y="1334"/>
                    </a:lnTo>
                    <a:lnTo>
                      <a:pt x="4703" y="2560"/>
                    </a:lnTo>
                    <a:cubicBezTo>
                      <a:pt x="4703" y="2656"/>
                      <a:pt x="4775" y="2727"/>
                      <a:pt x="4870" y="2727"/>
                    </a:cubicBezTo>
                    <a:cubicBezTo>
                      <a:pt x="4953" y="2727"/>
                      <a:pt x="5037" y="2656"/>
                      <a:pt x="5037" y="2560"/>
                    </a:cubicBezTo>
                    <a:lnTo>
                      <a:pt x="5037" y="1334"/>
                    </a:lnTo>
                    <a:lnTo>
                      <a:pt x="5299" y="1334"/>
                    </a:lnTo>
                    <a:cubicBezTo>
                      <a:pt x="5584" y="1334"/>
                      <a:pt x="5811" y="1108"/>
                      <a:pt x="5811" y="822"/>
                    </a:cubicBezTo>
                    <a:lnTo>
                      <a:pt x="5811" y="501"/>
                    </a:lnTo>
                    <a:cubicBezTo>
                      <a:pt x="5787" y="227"/>
                      <a:pt x="5549" y="1"/>
                      <a:pt x="5287" y="1"/>
                    </a:cubicBezTo>
                    <a:lnTo>
                      <a:pt x="1822" y="1"/>
                    </a:lnTo>
                    <a:cubicBezTo>
                      <a:pt x="1727" y="1"/>
                      <a:pt x="1655" y="84"/>
                      <a:pt x="1655" y="167"/>
                    </a:cubicBezTo>
                    <a:cubicBezTo>
                      <a:pt x="1655" y="263"/>
                      <a:pt x="1727" y="334"/>
                      <a:pt x="1822" y="334"/>
                    </a:cubicBezTo>
                    <a:lnTo>
                      <a:pt x="5287" y="334"/>
                    </a:lnTo>
                    <a:cubicBezTo>
                      <a:pt x="5394" y="334"/>
                      <a:pt x="5465" y="405"/>
                      <a:pt x="5465" y="513"/>
                    </a:cubicBezTo>
                    <a:lnTo>
                      <a:pt x="5465" y="834"/>
                    </a:lnTo>
                    <a:cubicBezTo>
                      <a:pt x="5465" y="941"/>
                      <a:pt x="5394" y="1013"/>
                      <a:pt x="5287" y="1013"/>
                    </a:cubicBezTo>
                    <a:lnTo>
                      <a:pt x="512" y="1013"/>
                    </a:lnTo>
                    <a:cubicBezTo>
                      <a:pt x="405" y="1013"/>
                      <a:pt x="334" y="941"/>
                      <a:pt x="334" y="834"/>
                    </a:cubicBezTo>
                    <a:lnTo>
                      <a:pt x="334" y="513"/>
                    </a:lnTo>
                    <a:cubicBezTo>
                      <a:pt x="334" y="405"/>
                      <a:pt x="405" y="334"/>
                      <a:pt x="512" y="334"/>
                    </a:cubicBezTo>
                    <a:lnTo>
                      <a:pt x="941" y="334"/>
                    </a:lnTo>
                    <a:cubicBezTo>
                      <a:pt x="1024" y="334"/>
                      <a:pt x="1108" y="263"/>
                      <a:pt x="1108" y="167"/>
                    </a:cubicBezTo>
                    <a:cubicBezTo>
                      <a:pt x="1108" y="84"/>
                      <a:pt x="1024" y="1"/>
                      <a:pt x="941" y="1"/>
                    </a:cubicBezTo>
                    <a:close/>
                  </a:path>
                </a:pathLst>
              </a:custGeom>
              <a:solidFill>
                <a:schemeClr val="tx1"/>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grpSp>
        <p:sp>
          <p:nvSpPr>
            <p:cNvPr id="26" name="Google Shape;9666;p66">
              <a:extLst>
                <a:ext uri="{FF2B5EF4-FFF2-40B4-BE49-F238E27FC236}">
                  <a16:creationId xmlns:a16="http://schemas.microsoft.com/office/drawing/2014/main" id="{9FAF244B-6E83-DD35-B369-5A1CDB8601E0}"/>
                </a:ext>
              </a:extLst>
            </p:cNvPr>
            <p:cNvSpPr/>
            <p:nvPr/>
          </p:nvSpPr>
          <p:spPr>
            <a:xfrm>
              <a:off x="17033206" y="16391708"/>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27" name="Google Shape;9666;p66">
              <a:extLst>
                <a:ext uri="{FF2B5EF4-FFF2-40B4-BE49-F238E27FC236}">
                  <a16:creationId xmlns:a16="http://schemas.microsoft.com/office/drawing/2014/main" id="{79F3F34D-A096-6673-2137-7E37045CC866}"/>
                </a:ext>
              </a:extLst>
            </p:cNvPr>
            <p:cNvSpPr/>
            <p:nvPr/>
          </p:nvSpPr>
          <p:spPr>
            <a:xfrm>
              <a:off x="16784652" y="15862407"/>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28" name="Google Shape;9666;p66">
              <a:extLst>
                <a:ext uri="{FF2B5EF4-FFF2-40B4-BE49-F238E27FC236}">
                  <a16:creationId xmlns:a16="http://schemas.microsoft.com/office/drawing/2014/main" id="{097927BE-F20F-6C92-AF73-2FA6A4C33A9C}"/>
                </a:ext>
              </a:extLst>
            </p:cNvPr>
            <p:cNvSpPr/>
            <p:nvPr/>
          </p:nvSpPr>
          <p:spPr>
            <a:xfrm>
              <a:off x="17167677" y="16085326"/>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29" name="Google Shape;9666;p66">
              <a:extLst>
                <a:ext uri="{FF2B5EF4-FFF2-40B4-BE49-F238E27FC236}">
                  <a16:creationId xmlns:a16="http://schemas.microsoft.com/office/drawing/2014/main" id="{CCB032A7-19F4-FA60-4B84-921153DD844E}"/>
                </a:ext>
              </a:extLst>
            </p:cNvPr>
            <p:cNvSpPr/>
            <p:nvPr/>
          </p:nvSpPr>
          <p:spPr>
            <a:xfrm>
              <a:off x="16856260" y="16333540"/>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30" name="Google Shape;9666;p66">
              <a:extLst>
                <a:ext uri="{FF2B5EF4-FFF2-40B4-BE49-F238E27FC236}">
                  <a16:creationId xmlns:a16="http://schemas.microsoft.com/office/drawing/2014/main" id="{D47D15AB-66C1-CCD1-6D37-7E54B8790D74}"/>
                </a:ext>
              </a:extLst>
            </p:cNvPr>
            <p:cNvSpPr/>
            <p:nvPr/>
          </p:nvSpPr>
          <p:spPr>
            <a:xfrm>
              <a:off x="16796285" y="16085326"/>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31" name="Google Shape;9666;p66">
              <a:extLst>
                <a:ext uri="{FF2B5EF4-FFF2-40B4-BE49-F238E27FC236}">
                  <a16:creationId xmlns:a16="http://schemas.microsoft.com/office/drawing/2014/main" id="{DE169F05-879C-851E-73CF-1090B68133B9}"/>
                </a:ext>
              </a:extLst>
            </p:cNvPr>
            <p:cNvSpPr/>
            <p:nvPr/>
          </p:nvSpPr>
          <p:spPr>
            <a:xfrm>
              <a:off x="16981804" y="15960028"/>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32" name="Google Shape;9666;p66">
              <a:extLst>
                <a:ext uri="{FF2B5EF4-FFF2-40B4-BE49-F238E27FC236}">
                  <a16:creationId xmlns:a16="http://schemas.microsoft.com/office/drawing/2014/main" id="{8B1E4D66-0371-243B-E4BE-CC375E348C2B}"/>
                </a:ext>
              </a:extLst>
            </p:cNvPr>
            <p:cNvSpPr/>
            <p:nvPr/>
          </p:nvSpPr>
          <p:spPr>
            <a:xfrm>
              <a:off x="17127017" y="15891461"/>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grpSp>
      <p:cxnSp>
        <p:nvCxnSpPr>
          <p:cNvPr id="23" name="Straight Arrow Connector 22">
            <a:extLst>
              <a:ext uri="{FF2B5EF4-FFF2-40B4-BE49-F238E27FC236}">
                <a16:creationId xmlns:a16="http://schemas.microsoft.com/office/drawing/2014/main" id="{EA37D6A4-D53B-4BA5-CA3F-7DE9CE73691C}"/>
              </a:ext>
            </a:extLst>
          </p:cNvPr>
          <p:cNvCxnSpPr>
            <a:cxnSpLocks/>
          </p:cNvCxnSpPr>
          <p:nvPr/>
        </p:nvCxnSpPr>
        <p:spPr>
          <a:xfrm flipV="1">
            <a:off x="3900437" y="3942057"/>
            <a:ext cx="508552" cy="10315"/>
          </a:xfrm>
          <a:prstGeom prst="straightConnector1">
            <a:avLst/>
          </a:prstGeom>
          <a:ln w="762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98EE97-2E62-327F-1443-CED2020FAB73}"/>
              </a:ext>
            </a:extLst>
          </p:cNvPr>
          <p:cNvCxnSpPr>
            <a:cxnSpLocks/>
          </p:cNvCxnSpPr>
          <p:nvPr/>
        </p:nvCxnSpPr>
        <p:spPr>
          <a:xfrm flipV="1">
            <a:off x="7475928" y="3935973"/>
            <a:ext cx="508552" cy="10315"/>
          </a:xfrm>
          <a:prstGeom prst="straightConnector1">
            <a:avLst/>
          </a:prstGeom>
          <a:ln w="762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Multiplication Sign 2">
            <a:extLst>
              <a:ext uri="{FF2B5EF4-FFF2-40B4-BE49-F238E27FC236}">
                <a16:creationId xmlns:a16="http://schemas.microsoft.com/office/drawing/2014/main" id="{7990318F-8952-7581-F695-F97440FBA540}"/>
              </a:ext>
            </a:extLst>
          </p:cNvPr>
          <p:cNvSpPr/>
          <p:nvPr/>
        </p:nvSpPr>
        <p:spPr>
          <a:xfrm>
            <a:off x="2705995" y="3451453"/>
            <a:ext cx="874231" cy="874231"/>
          </a:xfrm>
          <a:prstGeom prst="mathMultiply">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pic>
        <p:nvPicPr>
          <p:cNvPr id="5" name="Picture 4" descr="A person smiling at camera&#10;&#10;Description automatically generated">
            <a:extLst>
              <a:ext uri="{FF2B5EF4-FFF2-40B4-BE49-F238E27FC236}">
                <a16:creationId xmlns:a16="http://schemas.microsoft.com/office/drawing/2014/main" id="{93E0859F-957F-F9F2-8286-A3C0B4E3CC32}"/>
              </a:ext>
            </a:extLst>
          </p:cNvPr>
          <p:cNvPicPr>
            <a:picLocks noChangeAspect="1"/>
          </p:cNvPicPr>
          <p:nvPr/>
        </p:nvPicPr>
        <p:blipFill>
          <a:blip r:embed="rId3"/>
          <a:stretch>
            <a:fillRect/>
          </a:stretch>
        </p:blipFill>
        <p:spPr>
          <a:xfrm>
            <a:off x="10292613" y="103412"/>
            <a:ext cx="1792707" cy="1792707"/>
          </a:xfrm>
          <a:prstGeom prst="rect">
            <a:avLst/>
          </a:prstGeom>
        </p:spPr>
      </p:pic>
      <p:sp>
        <p:nvSpPr>
          <p:cNvPr id="6" name="TextBox 5">
            <a:extLst>
              <a:ext uri="{FF2B5EF4-FFF2-40B4-BE49-F238E27FC236}">
                <a16:creationId xmlns:a16="http://schemas.microsoft.com/office/drawing/2014/main" id="{C0C71332-FEDE-9987-A19E-CAE2CF08F1F9}"/>
              </a:ext>
            </a:extLst>
          </p:cNvPr>
          <p:cNvSpPr txBox="1"/>
          <p:nvPr/>
        </p:nvSpPr>
        <p:spPr>
          <a:xfrm>
            <a:off x="9926577" y="1932319"/>
            <a:ext cx="2267352" cy="830997"/>
          </a:xfrm>
          <a:prstGeom prst="rect">
            <a:avLst/>
          </a:prstGeom>
          <a:noFill/>
        </p:spPr>
        <p:txBody>
          <a:bodyPr wrap="none" rtlCol="0">
            <a:spAutoFit/>
          </a:bodyPr>
          <a:lstStyle/>
          <a:p>
            <a:pPr algn="ctr"/>
            <a:r>
              <a:rPr lang="en-US" sz="2400" dirty="0"/>
              <a:t>Thais</a:t>
            </a:r>
          </a:p>
          <a:p>
            <a:pPr algn="ctr"/>
            <a:r>
              <a:rPr lang="en-US" sz="2400" dirty="0"/>
              <a:t>Harder de Palma</a:t>
            </a:r>
          </a:p>
        </p:txBody>
      </p:sp>
    </p:spTree>
    <p:extLst>
      <p:ext uri="{BB962C8B-B14F-4D97-AF65-F5344CB8AC3E}">
        <p14:creationId xmlns:p14="http://schemas.microsoft.com/office/powerpoint/2010/main" val="238610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6F14-CA80-4698-D298-E98D4FF9870C}"/>
              </a:ext>
            </a:extLst>
          </p:cNvPr>
          <p:cNvSpPr>
            <a:spLocks noGrp="1"/>
          </p:cNvSpPr>
          <p:nvPr>
            <p:ph type="title"/>
          </p:nvPr>
        </p:nvSpPr>
        <p:spPr/>
        <p:txBody>
          <a:bodyPr>
            <a:normAutofit/>
          </a:bodyPr>
          <a:lstStyle/>
          <a:p>
            <a:r>
              <a:rPr lang="en-US" sz="5333" dirty="0">
                <a:solidFill>
                  <a:schemeClr val="bg2"/>
                </a:solidFill>
                <a:latin typeface="Calibri" panose="020F0502020204030204" pitchFamily="34" charset="0"/>
                <a:cs typeface="Calibri" panose="020F0502020204030204" pitchFamily="34" charset="0"/>
              </a:rPr>
              <a:t>Essential genome of </a:t>
            </a:r>
            <a:r>
              <a:rPr lang="en-US" sz="5333" i="1" dirty="0">
                <a:solidFill>
                  <a:schemeClr val="bg2"/>
                </a:solidFill>
                <a:latin typeface="Calibri" panose="020F0502020204030204" pitchFamily="34" charset="0"/>
                <a:cs typeface="Calibri" panose="020F0502020204030204" pitchFamily="34" charset="0"/>
              </a:rPr>
              <a:t>Hp</a:t>
            </a:r>
          </a:p>
        </p:txBody>
      </p:sp>
      <p:sp>
        <p:nvSpPr>
          <p:cNvPr id="11" name="Subtitle 6">
            <a:extLst>
              <a:ext uri="{FF2B5EF4-FFF2-40B4-BE49-F238E27FC236}">
                <a16:creationId xmlns:a16="http://schemas.microsoft.com/office/drawing/2014/main" id="{C2573EB9-80C2-BE6E-86B5-6B59DE240916}"/>
              </a:ext>
            </a:extLst>
          </p:cNvPr>
          <p:cNvSpPr txBox="1">
            <a:spLocks/>
          </p:cNvSpPr>
          <p:nvPr/>
        </p:nvSpPr>
        <p:spPr>
          <a:xfrm>
            <a:off x="838201" y="1617663"/>
            <a:ext cx="9811215" cy="7882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u="sng" dirty="0">
                <a:solidFill>
                  <a:schemeClr val="tx1"/>
                </a:solidFill>
                <a:latin typeface="Calibri" panose="020F0502020204030204" pitchFamily="34" charset="0"/>
                <a:ea typeface="Nirmala Text" panose="020B0502040204020203" pitchFamily="34" charset="0"/>
                <a:cs typeface="Calibri" panose="020F0502020204030204" pitchFamily="34" charset="0"/>
              </a:rPr>
              <a:t>Methods</a:t>
            </a:r>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 </a:t>
            </a:r>
          </a:p>
          <a:p>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Grow mutant pool in rich medium (BHIYE-HP) to identify essential genes </a:t>
            </a:r>
          </a:p>
        </p:txBody>
      </p:sp>
      <p:sp>
        <p:nvSpPr>
          <p:cNvPr id="170" name="Google Shape;316;p40">
            <a:extLst>
              <a:ext uri="{FF2B5EF4-FFF2-40B4-BE49-F238E27FC236}">
                <a16:creationId xmlns:a16="http://schemas.microsoft.com/office/drawing/2014/main" id="{100E2703-A42D-F354-D67B-8FD388FE0E6E}"/>
              </a:ext>
            </a:extLst>
          </p:cNvPr>
          <p:cNvSpPr txBox="1"/>
          <p:nvPr/>
        </p:nvSpPr>
        <p:spPr>
          <a:xfrm>
            <a:off x="4507739" y="4263456"/>
            <a:ext cx="2046964" cy="480781"/>
          </a:xfrm>
          <a:prstGeom prst="rect">
            <a:avLst/>
          </a:prstGeom>
          <a:noFill/>
          <a:ln>
            <a:noFill/>
          </a:ln>
        </p:spPr>
        <p:txBody>
          <a:bodyPr spcFirstLastPara="1" wrap="square" lIns="121900" tIns="121900" rIns="121900" bIns="121900" anchor="t" anchorCtr="0">
            <a:noAutofit/>
          </a:bodyPr>
          <a:lstStyle/>
          <a:p>
            <a:pPr algn="ctr"/>
            <a:r>
              <a:rPr lang="en" sz="2000" dirty="0">
                <a:latin typeface="Calibri" panose="020F0502020204030204" pitchFamily="34" charset="0"/>
                <a:ea typeface="Nirmala Text" panose="020B0502040204020203" pitchFamily="34" charset="0"/>
                <a:cs typeface="Calibri" panose="020F0502020204030204" pitchFamily="34" charset="0"/>
                <a:sym typeface="Josefin Sans Thin"/>
              </a:rPr>
              <a:t>D</a:t>
            </a:r>
            <a:r>
              <a:rPr lang="en-US" sz="2000" dirty="0">
                <a:latin typeface="Calibri" panose="020F0502020204030204" pitchFamily="34" charset="0"/>
                <a:ea typeface="Nirmala Text" panose="020B0502040204020203" pitchFamily="34" charset="0"/>
                <a:cs typeface="Calibri" panose="020F0502020204030204" pitchFamily="34" charset="0"/>
                <a:sym typeface="Josefin Sans Thin"/>
              </a:rPr>
              <a:t>NA extracted</a:t>
            </a:r>
            <a:endParaRPr sz="2000" dirty="0">
              <a:latin typeface="Calibri" panose="020F0502020204030204" pitchFamily="34" charset="0"/>
              <a:ea typeface="Nirmala Text" panose="020B0502040204020203" pitchFamily="34" charset="0"/>
              <a:cs typeface="Calibri" panose="020F0502020204030204" pitchFamily="34" charset="0"/>
              <a:sym typeface="Josefin Sans Thin"/>
            </a:endParaRPr>
          </a:p>
        </p:txBody>
      </p:sp>
      <p:sp>
        <p:nvSpPr>
          <p:cNvPr id="171" name="Google Shape;9319;p66">
            <a:extLst>
              <a:ext uri="{FF2B5EF4-FFF2-40B4-BE49-F238E27FC236}">
                <a16:creationId xmlns:a16="http://schemas.microsoft.com/office/drawing/2014/main" id="{654D7631-F3E9-70FC-1034-3DCF14A57EC4}"/>
              </a:ext>
            </a:extLst>
          </p:cNvPr>
          <p:cNvSpPr/>
          <p:nvPr/>
        </p:nvSpPr>
        <p:spPr>
          <a:xfrm rot="17884697">
            <a:off x="5322267" y="3360757"/>
            <a:ext cx="228268" cy="1093227"/>
          </a:xfrm>
          <a:custGeom>
            <a:avLst/>
            <a:gdLst/>
            <a:ahLst/>
            <a:cxnLst/>
            <a:rect l="l" t="t" r="r" b="b"/>
            <a:pathLst>
              <a:path w="2799" h="11514" extrusionOk="0">
                <a:moveTo>
                  <a:pt x="1382" y="1751"/>
                </a:moveTo>
                <a:cubicBezTo>
                  <a:pt x="1667" y="1917"/>
                  <a:pt x="1929" y="2084"/>
                  <a:pt x="2132" y="2275"/>
                </a:cubicBezTo>
                <a:lnTo>
                  <a:pt x="620" y="2275"/>
                </a:lnTo>
                <a:cubicBezTo>
                  <a:pt x="822" y="2084"/>
                  <a:pt x="1084" y="1917"/>
                  <a:pt x="1382" y="1751"/>
                </a:cubicBezTo>
                <a:close/>
                <a:moveTo>
                  <a:pt x="2370" y="2620"/>
                </a:moveTo>
                <a:cubicBezTo>
                  <a:pt x="2465" y="2822"/>
                  <a:pt x="2489" y="3048"/>
                  <a:pt x="2382" y="3298"/>
                </a:cubicBezTo>
                <a:lnTo>
                  <a:pt x="381" y="3298"/>
                </a:lnTo>
                <a:cubicBezTo>
                  <a:pt x="298" y="3084"/>
                  <a:pt x="286" y="2858"/>
                  <a:pt x="381" y="2620"/>
                </a:cubicBezTo>
                <a:close/>
                <a:moveTo>
                  <a:pt x="2144" y="3644"/>
                </a:moveTo>
                <a:cubicBezTo>
                  <a:pt x="1953" y="3834"/>
                  <a:pt x="1679" y="4001"/>
                  <a:pt x="1382" y="4168"/>
                </a:cubicBezTo>
                <a:cubicBezTo>
                  <a:pt x="1096" y="4001"/>
                  <a:pt x="822" y="3834"/>
                  <a:pt x="620" y="3644"/>
                </a:cubicBezTo>
                <a:close/>
                <a:moveTo>
                  <a:pt x="2441" y="5918"/>
                </a:moveTo>
                <a:cubicBezTo>
                  <a:pt x="2334" y="6394"/>
                  <a:pt x="1893" y="6680"/>
                  <a:pt x="1382" y="6966"/>
                </a:cubicBezTo>
                <a:cubicBezTo>
                  <a:pt x="881" y="6680"/>
                  <a:pt x="429" y="6394"/>
                  <a:pt x="346" y="5918"/>
                </a:cubicBezTo>
                <a:close/>
                <a:moveTo>
                  <a:pt x="1382" y="7347"/>
                </a:moveTo>
                <a:cubicBezTo>
                  <a:pt x="1679" y="7513"/>
                  <a:pt x="1953" y="7680"/>
                  <a:pt x="2144" y="7870"/>
                </a:cubicBezTo>
                <a:lnTo>
                  <a:pt x="620" y="7870"/>
                </a:lnTo>
                <a:cubicBezTo>
                  <a:pt x="822" y="7680"/>
                  <a:pt x="1096" y="7513"/>
                  <a:pt x="1382" y="7347"/>
                </a:cubicBezTo>
                <a:close/>
                <a:moveTo>
                  <a:pt x="2394" y="8216"/>
                </a:moveTo>
                <a:cubicBezTo>
                  <a:pt x="2489" y="8454"/>
                  <a:pt x="2489" y="8680"/>
                  <a:pt x="2382" y="8894"/>
                </a:cubicBezTo>
                <a:lnTo>
                  <a:pt x="405" y="8894"/>
                </a:lnTo>
                <a:cubicBezTo>
                  <a:pt x="298" y="8656"/>
                  <a:pt x="298" y="8442"/>
                  <a:pt x="405" y="8216"/>
                </a:cubicBezTo>
                <a:close/>
                <a:moveTo>
                  <a:pt x="2132" y="9240"/>
                </a:moveTo>
                <a:cubicBezTo>
                  <a:pt x="1929" y="9430"/>
                  <a:pt x="1667" y="9597"/>
                  <a:pt x="1382" y="9764"/>
                </a:cubicBezTo>
                <a:cubicBezTo>
                  <a:pt x="1096" y="9597"/>
                  <a:pt x="834" y="9430"/>
                  <a:pt x="620" y="9240"/>
                </a:cubicBezTo>
                <a:close/>
                <a:moveTo>
                  <a:pt x="167" y="0"/>
                </a:moveTo>
                <a:cubicBezTo>
                  <a:pt x="72" y="0"/>
                  <a:pt x="0" y="72"/>
                  <a:pt x="0" y="167"/>
                </a:cubicBezTo>
                <a:cubicBezTo>
                  <a:pt x="0" y="846"/>
                  <a:pt x="524" y="1251"/>
                  <a:pt x="1072" y="1560"/>
                </a:cubicBezTo>
                <a:cubicBezTo>
                  <a:pt x="500" y="1894"/>
                  <a:pt x="0" y="2310"/>
                  <a:pt x="0" y="2965"/>
                </a:cubicBezTo>
                <a:cubicBezTo>
                  <a:pt x="0" y="3644"/>
                  <a:pt x="524" y="4049"/>
                  <a:pt x="1072" y="4358"/>
                </a:cubicBezTo>
                <a:cubicBezTo>
                  <a:pt x="524" y="4668"/>
                  <a:pt x="0" y="5072"/>
                  <a:pt x="0" y="5763"/>
                </a:cubicBezTo>
                <a:cubicBezTo>
                  <a:pt x="0" y="6442"/>
                  <a:pt x="524" y="6847"/>
                  <a:pt x="1072" y="7156"/>
                </a:cubicBezTo>
                <a:cubicBezTo>
                  <a:pt x="524" y="7466"/>
                  <a:pt x="0" y="7870"/>
                  <a:pt x="0" y="8549"/>
                </a:cubicBezTo>
                <a:cubicBezTo>
                  <a:pt x="0" y="8799"/>
                  <a:pt x="72" y="9002"/>
                  <a:pt x="179" y="9180"/>
                </a:cubicBezTo>
                <a:cubicBezTo>
                  <a:pt x="227" y="9240"/>
                  <a:pt x="322" y="9525"/>
                  <a:pt x="1072" y="9954"/>
                </a:cubicBezTo>
                <a:cubicBezTo>
                  <a:pt x="524" y="10264"/>
                  <a:pt x="0" y="10668"/>
                  <a:pt x="0" y="11359"/>
                </a:cubicBezTo>
                <a:cubicBezTo>
                  <a:pt x="0" y="11442"/>
                  <a:pt x="72" y="11514"/>
                  <a:pt x="167" y="11514"/>
                </a:cubicBezTo>
                <a:cubicBezTo>
                  <a:pt x="250" y="11514"/>
                  <a:pt x="322" y="11442"/>
                  <a:pt x="322" y="11359"/>
                </a:cubicBezTo>
                <a:cubicBezTo>
                  <a:pt x="322" y="10776"/>
                  <a:pt x="834" y="10466"/>
                  <a:pt x="1393" y="10145"/>
                </a:cubicBezTo>
                <a:cubicBezTo>
                  <a:pt x="1965" y="10466"/>
                  <a:pt x="2465" y="10776"/>
                  <a:pt x="2465" y="11359"/>
                </a:cubicBezTo>
                <a:cubicBezTo>
                  <a:pt x="2465" y="11442"/>
                  <a:pt x="2548" y="11514"/>
                  <a:pt x="2632" y="11514"/>
                </a:cubicBezTo>
                <a:cubicBezTo>
                  <a:pt x="2727" y="11514"/>
                  <a:pt x="2798" y="11442"/>
                  <a:pt x="2798" y="11359"/>
                </a:cubicBezTo>
                <a:cubicBezTo>
                  <a:pt x="2798" y="10668"/>
                  <a:pt x="2274" y="10264"/>
                  <a:pt x="1727" y="9954"/>
                </a:cubicBezTo>
                <a:cubicBezTo>
                  <a:pt x="2286" y="9633"/>
                  <a:pt x="2798" y="9216"/>
                  <a:pt x="2798" y="8561"/>
                </a:cubicBezTo>
                <a:cubicBezTo>
                  <a:pt x="2798" y="7870"/>
                  <a:pt x="2274" y="7466"/>
                  <a:pt x="1727" y="7156"/>
                </a:cubicBezTo>
                <a:cubicBezTo>
                  <a:pt x="2274" y="6847"/>
                  <a:pt x="2798" y="6442"/>
                  <a:pt x="2798" y="5763"/>
                </a:cubicBezTo>
                <a:cubicBezTo>
                  <a:pt x="2798" y="5608"/>
                  <a:pt x="2763" y="5465"/>
                  <a:pt x="2727" y="5346"/>
                </a:cubicBezTo>
                <a:cubicBezTo>
                  <a:pt x="2699" y="5273"/>
                  <a:pt x="2629" y="5227"/>
                  <a:pt x="2560" y="5227"/>
                </a:cubicBezTo>
                <a:cubicBezTo>
                  <a:pt x="2539" y="5227"/>
                  <a:pt x="2519" y="5231"/>
                  <a:pt x="2501" y="5239"/>
                </a:cubicBezTo>
                <a:cubicBezTo>
                  <a:pt x="2405" y="5263"/>
                  <a:pt x="2370" y="5370"/>
                  <a:pt x="2394" y="5465"/>
                </a:cubicBezTo>
                <a:cubicBezTo>
                  <a:pt x="2405" y="5501"/>
                  <a:pt x="2405" y="5549"/>
                  <a:pt x="2405" y="5596"/>
                </a:cubicBezTo>
                <a:lnTo>
                  <a:pt x="322" y="5596"/>
                </a:lnTo>
                <a:cubicBezTo>
                  <a:pt x="417" y="5132"/>
                  <a:pt x="881" y="4834"/>
                  <a:pt x="1370" y="4549"/>
                </a:cubicBezTo>
                <a:cubicBezTo>
                  <a:pt x="1560" y="4656"/>
                  <a:pt x="1774" y="4775"/>
                  <a:pt x="1929" y="4906"/>
                </a:cubicBezTo>
                <a:cubicBezTo>
                  <a:pt x="1960" y="4932"/>
                  <a:pt x="1998" y="4944"/>
                  <a:pt x="2035" y="4944"/>
                </a:cubicBezTo>
                <a:cubicBezTo>
                  <a:pt x="2084" y="4944"/>
                  <a:pt x="2134" y="4923"/>
                  <a:pt x="2167" y="4882"/>
                </a:cubicBezTo>
                <a:cubicBezTo>
                  <a:pt x="2227" y="4811"/>
                  <a:pt x="2215" y="4703"/>
                  <a:pt x="2144" y="4644"/>
                </a:cubicBezTo>
                <a:cubicBezTo>
                  <a:pt x="2001" y="4537"/>
                  <a:pt x="1858" y="4453"/>
                  <a:pt x="1703" y="4358"/>
                </a:cubicBezTo>
                <a:cubicBezTo>
                  <a:pt x="2263" y="4049"/>
                  <a:pt x="2775" y="3644"/>
                  <a:pt x="2775" y="2965"/>
                </a:cubicBezTo>
                <a:cubicBezTo>
                  <a:pt x="2775" y="2727"/>
                  <a:pt x="2703" y="2513"/>
                  <a:pt x="2596" y="2334"/>
                </a:cubicBezTo>
                <a:cubicBezTo>
                  <a:pt x="2560" y="2275"/>
                  <a:pt x="2441" y="1989"/>
                  <a:pt x="1703" y="1560"/>
                </a:cubicBezTo>
                <a:cubicBezTo>
                  <a:pt x="2263" y="1239"/>
                  <a:pt x="2798" y="846"/>
                  <a:pt x="2798" y="167"/>
                </a:cubicBezTo>
                <a:cubicBezTo>
                  <a:pt x="2798" y="72"/>
                  <a:pt x="2727" y="0"/>
                  <a:pt x="2632" y="0"/>
                </a:cubicBezTo>
                <a:cubicBezTo>
                  <a:pt x="2548" y="0"/>
                  <a:pt x="2465" y="72"/>
                  <a:pt x="2465" y="167"/>
                </a:cubicBezTo>
                <a:cubicBezTo>
                  <a:pt x="2465" y="739"/>
                  <a:pt x="1965" y="1060"/>
                  <a:pt x="1393" y="1370"/>
                </a:cubicBezTo>
                <a:cubicBezTo>
                  <a:pt x="834" y="1060"/>
                  <a:pt x="322" y="727"/>
                  <a:pt x="322" y="167"/>
                </a:cubicBezTo>
                <a:cubicBezTo>
                  <a:pt x="322" y="72"/>
                  <a:pt x="250" y="0"/>
                  <a:pt x="167" y="0"/>
                </a:cubicBezTo>
                <a:close/>
              </a:path>
            </a:pathLst>
          </a:custGeom>
          <a:solidFill>
            <a:schemeClr val="tx1"/>
          </a:solidFill>
          <a:ln>
            <a:solidFill>
              <a:schemeClr val="tx1"/>
            </a:solidFill>
          </a:ln>
        </p:spPr>
        <p:txBody>
          <a:bodyPr spcFirstLastPara="1" wrap="square" lIns="121900" tIns="121900" rIns="121900" bIns="121900" anchor="ctr" anchorCtr="0">
            <a:noAutofit/>
          </a:bodyPr>
          <a:lstStyle/>
          <a:p>
            <a:endParaRPr sz="2400">
              <a:latin typeface="Calibri" panose="020F0502020204030204" pitchFamily="34" charset="0"/>
              <a:ea typeface="Nirmala Text" panose="020B0502040204020203"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97F67C86-A69C-E748-17C5-D4932F6BDB8A}"/>
              </a:ext>
            </a:extLst>
          </p:cNvPr>
          <p:cNvGrpSpPr/>
          <p:nvPr/>
        </p:nvGrpSpPr>
        <p:grpSpPr>
          <a:xfrm>
            <a:off x="1515877" y="3325780"/>
            <a:ext cx="511185" cy="882493"/>
            <a:chOff x="16539434" y="15059793"/>
            <a:chExt cx="953140" cy="1551014"/>
          </a:xfrm>
        </p:grpSpPr>
        <p:grpSp>
          <p:nvGrpSpPr>
            <p:cNvPr id="159" name="Google Shape;9664;p66">
              <a:extLst>
                <a:ext uri="{FF2B5EF4-FFF2-40B4-BE49-F238E27FC236}">
                  <a16:creationId xmlns:a16="http://schemas.microsoft.com/office/drawing/2014/main" id="{EA4363A2-5BC5-CAC4-2EA2-C7FE0261F70E}"/>
                </a:ext>
              </a:extLst>
            </p:cNvPr>
            <p:cNvGrpSpPr/>
            <p:nvPr/>
          </p:nvGrpSpPr>
          <p:grpSpPr>
            <a:xfrm>
              <a:off x="16539434" y="15059793"/>
              <a:ext cx="953140" cy="1551014"/>
              <a:chOff x="4969421" y="2902852"/>
              <a:chExt cx="185109" cy="355406"/>
            </a:xfrm>
          </p:grpSpPr>
          <p:sp>
            <p:nvSpPr>
              <p:cNvPr id="167" name="Google Shape;9666;p66">
                <a:extLst>
                  <a:ext uri="{FF2B5EF4-FFF2-40B4-BE49-F238E27FC236}">
                    <a16:creationId xmlns:a16="http://schemas.microsoft.com/office/drawing/2014/main" id="{BA9B8226-5BAE-E411-6194-A8F13DDABCBC}"/>
                  </a:ext>
                </a:extLst>
              </p:cNvPr>
              <p:cNvSpPr/>
              <p:nvPr/>
            </p:nvSpPr>
            <p:spPr>
              <a:xfrm>
                <a:off x="5049579" y="3153273"/>
                <a:ext cx="13284" cy="13315"/>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8" name="Google Shape;9668;p66">
                <a:extLst>
                  <a:ext uri="{FF2B5EF4-FFF2-40B4-BE49-F238E27FC236}">
                    <a16:creationId xmlns:a16="http://schemas.microsoft.com/office/drawing/2014/main" id="{3508ACAB-62AA-5C24-62BE-37883D828483}"/>
                  </a:ext>
                </a:extLst>
              </p:cNvPr>
              <p:cNvSpPr/>
              <p:nvPr/>
            </p:nvSpPr>
            <p:spPr>
              <a:xfrm>
                <a:off x="5086970" y="3179828"/>
                <a:ext cx="13284" cy="13315"/>
              </a:xfrm>
              <a:custGeom>
                <a:avLst/>
                <a:gdLst/>
                <a:ahLst/>
                <a:cxnLst/>
                <a:rect l="l" t="t" r="r" b="b"/>
                <a:pathLst>
                  <a:path w="417" h="418" extrusionOk="0">
                    <a:moveTo>
                      <a:pt x="219" y="0"/>
                    </a:moveTo>
                    <a:cubicBezTo>
                      <a:pt x="214" y="0"/>
                      <a:pt x="208" y="1"/>
                      <a:pt x="203" y="1"/>
                    </a:cubicBezTo>
                    <a:cubicBezTo>
                      <a:pt x="84" y="1"/>
                      <a:pt x="0" y="96"/>
                      <a:pt x="0" y="215"/>
                    </a:cubicBezTo>
                    <a:cubicBezTo>
                      <a:pt x="0" y="323"/>
                      <a:pt x="84" y="418"/>
                      <a:pt x="203" y="418"/>
                    </a:cubicBezTo>
                    <a:cubicBezTo>
                      <a:pt x="334" y="418"/>
                      <a:pt x="417" y="323"/>
                      <a:pt x="417" y="215"/>
                    </a:cubicBezTo>
                    <a:cubicBezTo>
                      <a:pt x="417" y="103"/>
                      <a:pt x="320" y="0"/>
                      <a:pt x="219"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9" name="Google Shape;9670;p66">
                <a:extLst>
                  <a:ext uri="{FF2B5EF4-FFF2-40B4-BE49-F238E27FC236}">
                    <a16:creationId xmlns:a16="http://schemas.microsoft.com/office/drawing/2014/main" id="{F374380D-7EDD-225D-5FCE-2E538D06C39C}"/>
                  </a:ext>
                </a:extLst>
              </p:cNvPr>
              <p:cNvSpPr/>
              <p:nvPr/>
            </p:nvSpPr>
            <p:spPr>
              <a:xfrm>
                <a:off x="4969421" y="2902852"/>
                <a:ext cx="185109" cy="355406"/>
              </a:xfrm>
              <a:custGeom>
                <a:avLst/>
                <a:gdLst/>
                <a:ahLst/>
                <a:cxnLst/>
                <a:rect l="l" t="t" r="r" b="b"/>
                <a:pathLst>
                  <a:path w="5811" h="11157" extrusionOk="0">
                    <a:moveTo>
                      <a:pt x="1916" y="4904"/>
                    </a:moveTo>
                    <a:cubicBezTo>
                      <a:pt x="2183" y="4904"/>
                      <a:pt x="2490" y="4967"/>
                      <a:pt x="2810" y="5156"/>
                    </a:cubicBezTo>
                    <a:cubicBezTo>
                      <a:pt x="3108" y="5335"/>
                      <a:pt x="3426" y="5421"/>
                      <a:pt x="3748" y="5421"/>
                    </a:cubicBezTo>
                    <a:cubicBezTo>
                      <a:pt x="4069" y="5421"/>
                      <a:pt x="4394" y="5335"/>
                      <a:pt x="4703" y="5168"/>
                    </a:cubicBezTo>
                    <a:lnTo>
                      <a:pt x="4703" y="9025"/>
                    </a:lnTo>
                    <a:cubicBezTo>
                      <a:pt x="4703" y="10026"/>
                      <a:pt x="3906" y="10823"/>
                      <a:pt x="2905" y="10823"/>
                    </a:cubicBezTo>
                    <a:cubicBezTo>
                      <a:pt x="1905" y="10823"/>
                      <a:pt x="1108" y="10026"/>
                      <a:pt x="1108" y="9025"/>
                    </a:cubicBezTo>
                    <a:lnTo>
                      <a:pt x="1108" y="5108"/>
                    </a:lnTo>
                    <a:cubicBezTo>
                      <a:pt x="1228" y="5038"/>
                      <a:pt x="1528" y="4904"/>
                      <a:pt x="1916" y="4904"/>
                    </a:cubicBezTo>
                    <a:close/>
                    <a:moveTo>
                      <a:pt x="512" y="1"/>
                    </a:moveTo>
                    <a:cubicBezTo>
                      <a:pt x="226" y="1"/>
                      <a:pt x="0" y="227"/>
                      <a:pt x="0" y="513"/>
                    </a:cubicBezTo>
                    <a:lnTo>
                      <a:pt x="0" y="834"/>
                    </a:lnTo>
                    <a:cubicBezTo>
                      <a:pt x="0" y="1120"/>
                      <a:pt x="226" y="1346"/>
                      <a:pt x="512" y="1346"/>
                    </a:cubicBezTo>
                    <a:lnTo>
                      <a:pt x="774" y="1346"/>
                    </a:lnTo>
                    <a:lnTo>
                      <a:pt x="774" y="9025"/>
                    </a:lnTo>
                    <a:cubicBezTo>
                      <a:pt x="774" y="10204"/>
                      <a:pt x="1727" y="11157"/>
                      <a:pt x="2905" y="11157"/>
                    </a:cubicBezTo>
                    <a:cubicBezTo>
                      <a:pt x="4084" y="11157"/>
                      <a:pt x="5037" y="10204"/>
                      <a:pt x="5037" y="9025"/>
                    </a:cubicBezTo>
                    <a:lnTo>
                      <a:pt x="5037" y="3441"/>
                    </a:lnTo>
                    <a:cubicBezTo>
                      <a:pt x="5037" y="3358"/>
                      <a:pt x="4953" y="3275"/>
                      <a:pt x="4870" y="3275"/>
                    </a:cubicBezTo>
                    <a:cubicBezTo>
                      <a:pt x="4775" y="3275"/>
                      <a:pt x="4703" y="3358"/>
                      <a:pt x="4703" y="3441"/>
                    </a:cubicBezTo>
                    <a:lnTo>
                      <a:pt x="4703" y="4787"/>
                    </a:lnTo>
                    <a:cubicBezTo>
                      <a:pt x="4571" y="4873"/>
                      <a:pt x="4209" y="5081"/>
                      <a:pt x="3757" y="5081"/>
                    </a:cubicBezTo>
                    <a:cubicBezTo>
                      <a:pt x="3519" y="5081"/>
                      <a:pt x="3256" y="5023"/>
                      <a:pt x="2989" y="4858"/>
                    </a:cubicBezTo>
                    <a:cubicBezTo>
                      <a:pt x="2617" y="4633"/>
                      <a:pt x="2259" y="4557"/>
                      <a:pt x="1945" y="4557"/>
                    </a:cubicBezTo>
                    <a:cubicBezTo>
                      <a:pt x="1596" y="4557"/>
                      <a:pt x="1302" y="4651"/>
                      <a:pt x="1108" y="4739"/>
                    </a:cubicBezTo>
                    <a:lnTo>
                      <a:pt x="1108" y="1334"/>
                    </a:lnTo>
                    <a:lnTo>
                      <a:pt x="4703" y="1334"/>
                    </a:lnTo>
                    <a:lnTo>
                      <a:pt x="4703" y="2560"/>
                    </a:lnTo>
                    <a:cubicBezTo>
                      <a:pt x="4703" y="2656"/>
                      <a:pt x="4775" y="2727"/>
                      <a:pt x="4870" y="2727"/>
                    </a:cubicBezTo>
                    <a:cubicBezTo>
                      <a:pt x="4953" y="2727"/>
                      <a:pt x="5037" y="2656"/>
                      <a:pt x="5037" y="2560"/>
                    </a:cubicBezTo>
                    <a:lnTo>
                      <a:pt x="5037" y="1334"/>
                    </a:lnTo>
                    <a:lnTo>
                      <a:pt x="5299" y="1334"/>
                    </a:lnTo>
                    <a:cubicBezTo>
                      <a:pt x="5584" y="1334"/>
                      <a:pt x="5811" y="1108"/>
                      <a:pt x="5811" y="822"/>
                    </a:cubicBezTo>
                    <a:lnTo>
                      <a:pt x="5811" y="501"/>
                    </a:lnTo>
                    <a:cubicBezTo>
                      <a:pt x="5787" y="227"/>
                      <a:pt x="5549" y="1"/>
                      <a:pt x="5287" y="1"/>
                    </a:cubicBezTo>
                    <a:lnTo>
                      <a:pt x="1822" y="1"/>
                    </a:lnTo>
                    <a:cubicBezTo>
                      <a:pt x="1727" y="1"/>
                      <a:pt x="1655" y="84"/>
                      <a:pt x="1655" y="167"/>
                    </a:cubicBezTo>
                    <a:cubicBezTo>
                      <a:pt x="1655" y="263"/>
                      <a:pt x="1727" y="334"/>
                      <a:pt x="1822" y="334"/>
                    </a:cubicBezTo>
                    <a:lnTo>
                      <a:pt x="5287" y="334"/>
                    </a:lnTo>
                    <a:cubicBezTo>
                      <a:pt x="5394" y="334"/>
                      <a:pt x="5465" y="405"/>
                      <a:pt x="5465" y="513"/>
                    </a:cubicBezTo>
                    <a:lnTo>
                      <a:pt x="5465" y="834"/>
                    </a:lnTo>
                    <a:cubicBezTo>
                      <a:pt x="5465" y="941"/>
                      <a:pt x="5394" y="1013"/>
                      <a:pt x="5287" y="1013"/>
                    </a:cubicBezTo>
                    <a:lnTo>
                      <a:pt x="512" y="1013"/>
                    </a:lnTo>
                    <a:cubicBezTo>
                      <a:pt x="405" y="1013"/>
                      <a:pt x="334" y="941"/>
                      <a:pt x="334" y="834"/>
                    </a:cubicBezTo>
                    <a:lnTo>
                      <a:pt x="334" y="513"/>
                    </a:lnTo>
                    <a:cubicBezTo>
                      <a:pt x="334" y="405"/>
                      <a:pt x="405" y="334"/>
                      <a:pt x="512" y="334"/>
                    </a:cubicBezTo>
                    <a:lnTo>
                      <a:pt x="941" y="334"/>
                    </a:lnTo>
                    <a:cubicBezTo>
                      <a:pt x="1024" y="334"/>
                      <a:pt x="1108" y="263"/>
                      <a:pt x="1108" y="167"/>
                    </a:cubicBezTo>
                    <a:cubicBezTo>
                      <a:pt x="1108" y="84"/>
                      <a:pt x="1024" y="1"/>
                      <a:pt x="941" y="1"/>
                    </a:cubicBezTo>
                    <a:close/>
                  </a:path>
                </a:pathLst>
              </a:custGeom>
              <a:solidFill>
                <a:schemeClr val="tx1"/>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grpSp>
        <p:sp>
          <p:nvSpPr>
            <p:cNvPr id="160" name="Google Shape;9666;p66">
              <a:extLst>
                <a:ext uri="{FF2B5EF4-FFF2-40B4-BE49-F238E27FC236}">
                  <a16:creationId xmlns:a16="http://schemas.microsoft.com/office/drawing/2014/main" id="{A98F979E-AC55-FA9F-4EA3-C11E3995CF19}"/>
                </a:ext>
              </a:extLst>
            </p:cNvPr>
            <p:cNvSpPr/>
            <p:nvPr/>
          </p:nvSpPr>
          <p:spPr>
            <a:xfrm>
              <a:off x="17033206" y="16391708"/>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1" name="Google Shape;9666;p66">
              <a:extLst>
                <a:ext uri="{FF2B5EF4-FFF2-40B4-BE49-F238E27FC236}">
                  <a16:creationId xmlns:a16="http://schemas.microsoft.com/office/drawing/2014/main" id="{3700F5B8-7B86-B5B4-BE79-AE06076F3C73}"/>
                </a:ext>
              </a:extLst>
            </p:cNvPr>
            <p:cNvSpPr/>
            <p:nvPr/>
          </p:nvSpPr>
          <p:spPr>
            <a:xfrm>
              <a:off x="16784652" y="15862407"/>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2" name="Google Shape;9666;p66">
              <a:extLst>
                <a:ext uri="{FF2B5EF4-FFF2-40B4-BE49-F238E27FC236}">
                  <a16:creationId xmlns:a16="http://schemas.microsoft.com/office/drawing/2014/main" id="{B4E8B22A-4908-FC65-3E79-26E9BFE02C58}"/>
                </a:ext>
              </a:extLst>
            </p:cNvPr>
            <p:cNvSpPr/>
            <p:nvPr/>
          </p:nvSpPr>
          <p:spPr>
            <a:xfrm>
              <a:off x="17167677" y="16085326"/>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3" name="Google Shape;9666;p66">
              <a:extLst>
                <a:ext uri="{FF2B5EF4-FFF2-40B4-BE49-F238E27FC236}">
                  <a16:creationId xmlns:a16="http://schemas.microsoft.com/office/drawing/2014/main" id="{3885F2FE-9B8D-A96B-3557-6520C5C4D94F}"/>
                </a:ext>
              </a:extLst>
            </p:cNvPr>
            <p:cNvSpPr/>
            <p:nvPr/>
          </p:nvSpPr>
          <p:spPr>
            <a:xfrm>
              <a:off x="16856260" y="16333540"/>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4" name="Google Shape;9666;p66">
              <a:extLst>
                <a:ext uri="{FF2B5EF4-FFF2-40B4-BE49-F238E27FC236}">
                  <a16:creationId xmlns:a16="http://schemas.microsoft.com/office/drawing/2014/main" id="{967E3427-0F43-2CD5-AC38-53DF1C1DA7FC}"/>
                </a:ext>
              </a:extLst>
            </p:cNvPr>
            <p:cNvSpPr/>
            <p:nvPr/>
          </p:nvSpPr>
          <p:spPr>
            <a:xfrm>
              <a:off x="16796285" y="16085326"/>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5" name="Google Shape;9666;p66">
              <a:extLst>
                <a:ext uri="{FF2B5EF4-FFF2-40B4-BE49-F238E27FC236}">
                  <a16:creationId xmlns:a16="http://schemas.microsoft.com/office/drawing/2014/main" id="{BA25C653-43A8-9D1D-3133-B2D07014AFA8}"/>
                </a:ext>
              </a:extLst>
            </p:cNvPr>
            <p:cNvSpPr/>
            <p:nvPr/>
          </p:nvSpPr>
          <p:spPr>
            <a:xfrm>
              <a:off x="16981804" y="15960028"/>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66" name="Google Shape;9666;p66">
              <a:extLst>
                <a:ext uri="{FF2B5EF4-FFF2-40B4-BE49-F238E27FC236}">
                  <a16:creationId xmlns:a16="http://schemas.microsoft.com/office/drawing/2014/main" id="{16FEC16B-8794-0683-DE17-B2D6CBF6F428}"/>
                </a:ext>
              </a:extLst>
            </p:cNvPr>
            <p:cNvSpPr/>
            <p:nvPr/>
          </p:nvSpPr>
          <p:spPr>
            <a:xfrm>
              <a:off x="17195739" y="15891461"/>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01CC66EF-6BD2-1464-61D5-B217146FF701}"/>
              </a:ext>
            </a:extLst>
          </p:cNvPr>
          <p:cNvGrpSpPr/>
          <p:nvPr/>
        </p:nvGrpSpPr>
        <p:grpSpPr>
          <a:xfrm>
            <a:off x="3155965" y="3331719"/>
            <a:ext cx="613423" cy="883120"/>
            <a:chOff x="12102922" y="24228461"/>
            <a:chExt cx="1227523" cy="1534530"/>
          </a:xfrm>
        </p:grpSpPr>
        <p:grpSp>
          <p:nvGrpSpPr>
            <p:cNvPr id="125" name="Group 124">
              <a:extLst>
                <a:ext uri="{FF2B5EF4-FFF2-40B4-BE49-F238E27FC236}">
                  <a16:creationId xmlns:a16="http://schemas.microsoft.com/office/drawing/2014/main" id="{FF7783AC-F820-DA2C-2F80-1D8685B66694}"/>
                </a:ext>
              </a:extLst>
            </p:cNvPr>
            <p:cNvGrpSpPr/>
            <p:nvPr/>
          </p:nvGrpSpPr>
          <p:grpSpPr>
            <a:xfrm>
              <a:off x="12102922" y="24228461"/>
              <a:ext cx="1227523" cy="1534530"/>
              <a:chOff x="3391234" y="22424034"/>
              <a:chExt cx="1227523" cy="1534530"/>
            </a:xfrm>
          </p:grpSpPr>
          <p:sp>
            <p:nvSpPr>
              <p:cNvPr id="132" name="Google Shape;9051;p65">
                <a:extLst>
                  <a:ext uri="{FF2B5EF4-FFF2-40B4-BE49-F238E27FC236}">
                    <a16:creationId xmlns:a16="http://schemas.microsoft.com/office/drawing/2014/main" id="{B3EBE165-36CD-2812-7341-DE378A771EDA}"/>
                  </a:ext>
                </a:extLst>
              </p:cNvPr>
              <p:cNvSpPr/>
              <p:nvPr/>
            </p:nvSpPr>
            <p:spPr>
              <a:xfrm>
                <a:off x="3391234" y="22424034"/>
                <a:ext cx="1227523" cy="1534530"/>
              </a:xfrm>
              <a:custGeom>
                <a:avLst/>
                <a:gdLst/>
                <a:ahLst/>
                <a:cxnLst/>
                <a:rect l="l" t="t" r="r" b="b"/>
                <a:pathLst>
                  <a:path w="8955" h="10836" extrusionOk="0">
                    <a:moveTo>
                      <a:pt x="2983" y="6406"/>
                    </a:moveTo>
                    <a:cubicBezTo>
                      <a:pt x="3566" y="6406"/>
                      <a:pt x="4114" y="6556"/>
                      <a:pt x="4632" y="6871"/>
                    </a:cubicBezTo>
                    <a:cubicBezTo>
                      <a:pt x="5211" y="7197"/>
                      <a:pt x="5769" y="7306"/>
                      <a:pt x="6260" y="7306"/>
                    </a:cubicBezTo>
                    <a:cubicBezTo>
                      <a:pt x="6628" y="7306"/>
                      <a:pt x="6957" y="7245"/>
                      <a:pt x="7228" y="7168"/>
                    </a:cubicBezTo>
                    <a:cubicBezTo>
                      <a:pt x="7645" y="7049"/>
                      <a:pt x="7966" y="6871"/>
                      <a:pt x="8145" y="6751"/>
                    </a:cubicBezTo>
                    <a:lnTo>
                      <a:pt x="8145" y="6751"/>
                    </a:lnTo>
                    <a:cubicBezTo>
                      <a:pt x="8514" y="7954"/>
                      <a:pt x="8204" y="9276"/>
                      <a:pt x="7299" y="10216"/>
                    </a:cubicBezTo>
                    <a:cubicBezTo>
                      <a:pt x="7109" y="10407"/>
                      <a:pt x="6835" y="10526"/>
                      <a:pt x="6561" y="10526"/>
                    </a:cubicBezTo>
                    <a:lnTo>
                      <a:pt x="2906" y="10526"/>
                    </a:lnTo>
                    <a:cubicBezTo>
                      <a:pt x="2644" y="10526"/>
                      <a:pt x="2370" y="10407"/>
                      <a:pt x="2180" y="10228"/>
                    </a:cubicBezTo>
                    <a:cubicBezTo>
                      <a:pt x="1346" y="9383"/>
                      <a:pt x="941" y="8133"/>
                      <a:pt x="1275" y="6823"/>
                    </a:cubicBezTo>
                    <a:cubicBezTo>
                      <a:pt x="1406" y="6751"/>
                      <a:pt x="1775" y="6573"/>
                      <a:pt x="2263" y="6478"/>
                    </a:cubicBezTo>
                    <a:cubicBezTo>
                      <a:pt x="2509" y="6430"/>
                      <a:pt x="2748" y="6406"/>
                      <a:pt x="2983" y="6406"/>
                    </a:cubicBezTo>
                    <a:close/>
                    <a:moveTo>
                      <a:pt x="3239" y="1"/>
                    </a:moveTo>
                    <a:cubicBezTo>
                      <a:pt x="3001" y="1"/>
                      <a:pt x="2823" y="191"/>
                      <a:pt x="2823" y="417"/>
                    </a:cubicBezTo>
                    <a:lnTo>
                      <a:pt x="2823" y="786"/>
                    </a:lnTo>
                    <a:cubicBezTo>
                      <a:pt x="2823" y="1036"/>
                      <a:pt x="3013" y="1203"/>
                      <a:pt x="3239" y="1203"/>
                    </a:cubicBezTo>
                    <a:lnTo>
                      <a:pt x="3454" y="1203"/>
                    </a:lnTo>
                    <a:lnTo>
                      <a:pt x="3454" y="2525"/>
                    </a:lnTo>
                    <a:cubicBezTo>
                      <a:pt x="3454" y="2608"/>
                      <a:pt x="3537" y="2680"/>
                      <a:pt x="3620" y="2680"/>
                    </a:cubicBezTo>
                    <a:cubicBezTo>
                      <a:pt x="3704" y="2680"/>
                      <a:pt x="3787" y="2608"/>
                      <a:pt x="3787" y="2525"/>
                    </a:cubicBezTo>
                    <a:lnTo>
                      <a:pt x="3787" y="1203"/>
                    </a:lnTo>
                    <a:lnTo>
                      <a:pt x="5692" y="1203"/>
                    </a:lnTo>
                    <a:lnTo>
                      <a:pt x="5692" y="3858"/>
                    </a:lnTo>
                    <a:cubicBezTo>
                      <a:pt x="5692" y="4096"/>
                      <a:pt x="5835" y="4311"/>
                      <a:pt x="6049" y="4394"/>
                    </a:cubicBezTo>
                    <a:cubicBezTo>
                      <a:pt x="6978" y="4763"/>
                      <a:pt x="7692" y="5513"/>
                      <a:pt x="8049" y="6418"/>
                    </a:cubicBezTo>
                    <a:cubicBezTo>
                      <a:pt x="7907" y="6525"/>
                      <a:pt x="7573" y="6716"/>
                      <a:pt x="7133" y="6847"/>
                    </a:cubicBezTo>
                    <a:cubicBezTo>
                      <a:pt x="6830" y="6934"/>
                      <a:pt x="6535" y="6978"/>
                      <a:pt x="6245" y="6978"/>
                    </a:cubicBezTo>
                    <a:cubicBezTo>
                      <a:pt x="5748" y="6978"/>
                      <a:pt x="5270" y="6848"/>
                      <a:pt x="4811" y="6585"/>
                    </a:cubicBezTo>
                    <a:cubicBezTo>
                      <a:pt x="4225" y="6246"/>
                      <a:pt x="3592" y="6086"/>
                      <a:pt x="2961" y="6086"/>
                    </a:cubicBezTo>
                    <a:cubicBezTo>
                      <a:pt x="2437" y="6086"/>
                      <a:pt x="1914" y="6196"/>
                      <a:pt x="1418" y="6406"/>
                    </a:cubicBezTo>
                    <a:cubicBezTo>
                      <a:pt x="1775" y="5501"/>
                      <a:pt x="2477" y="4763"/>
                      <a:pt x="3430" y="4394"/>
                    </a:cubicBezTo>
                    <a:cubicBezTo>
                      <a:pt x="3656" y="4311"/>
                      <a:pt x="3787" y="4096"/>
                      <a:pt x="3787" y="3858"/>
                    </a:cubicBezTo>
                    <a:lnTo>
                      <a:pt x="3787" y="3322"/>
                    </a:lnTo>
                    <a:cubicBezTo>
                      <a:pt x="3787" y="3239"/>
                      <a:pt x="3716" y="3156"/>
                      <a:pt x="3620" y="3156"/>
                    </a:cubicBezTo>
                    <a:cubicBezTo>
                      <a:pt x="3537" y="3156"/>
                      <a:pt x="3454" y="3239"/>
                      <a:pt x="3454" y="3322"/>
                    </a:cubicBezTo>
                    <a:lnTo>
                      <a:pt x="3454" y="3858"/>
                    </a:lnTo>
                    <a:cubicBezTo>
                      <a:pt x="3454" y="3965"/>
                      <a:pt x="3394" y="4049"/>
                      <a:pt x="3299" y="4096"/>
                    </a:cubicBezTo>
                    <a:cubicBezTo>
                      <a:pt x="703" y="5120"/>
                      <a:pt x="1" y="8478"/>
                      <a:pt x="1942" y="10442"/>
                    </a:cubicBezTo>
                    <a:cubicBezTo>
                      <a:pt x="2192" y="10692"/>
                      <a:pt x="2537" y="10835"/>
                      <a:pt x="2894" y="10835"/>
                    </a:cubicBezTo>
                    <a:lnTo>
                      <a:pt x="6549" y="10835"/>
                    </a:lnTo>
                    <a:cubicBezTo>
                      <a:pt x="6906" y="10835"/>
                      <a:pt x="7252" y="10692"/>
                      <a:pt x="7502" y="10442"/>
                    </a:cubicBezTo>
                    <a:cubicBezTo>
                      <a:pt x="8907" y="9026"/>
                      <a:pt x="8954" y="6930"/>
                      <a:pt x="7907" y="5466"/>
                    </a:cubicBezTo>
                    <a:cubicBezTo>
                      <a:pt x="7478" y="4858"/>
                      <a:pt x="6871" y="4370"/>
                      <a:pt x="6168" y="4096"/>
                    </a:cubicBezTo>
                    <a:cubicBezTo>
                      <a:pt x="6061" y="4049"/>
                      <a:pt x="6002" y="3965"/>
                      <a:pt x="6002" y="3858"/>
                    </a:cubicBezTo>
                    <a:lnTo>
                      <a:pt x="6002" y="1203"/>
                    </a:lnTo>
                    <a:lnTo>
                      <a:pt x="6228" y="1203"/>
                    </a:lnTo>
                    <a:cubicBezTo>
                      <a:pt x="6466" y="1203"/>
                      <a:pt x="6644" y="1013"/>
                      <a:pt x="6644" y="786"/>
                    </a:cubicBezTo>
                    <a:lnTo>
                      <a:pt x="6644" y="417"/>
                    </a:lnTo>
                    <a:cubicBezTo>
                      <a:pt x="6644" y="179"/>
                      <a:pt x="6454" y="1"/>
                      <a:pt x="6228" y="1"/>
                    </a:cubicBezTo>
                    <a:lnTo>
                      <a:pt x="5394" y="1"/>
                    </a:lnTo>
                    <a:cubicBezTo>
                      <a:pt x="5299" y="1"/>
                      <a:pt x="5228" y="72"/>
                      <a:pt x="5228" y="167"/>
                    </a:cubicBezTo>
                    <a:cubicBezTo>
                      <a:pt x="5228" y="263"/>
                      <a:pt x="5299" y="334"/>
                      <a:pt x="5394" y="334"/>
                    </a:cubicBezTo>
                    <a:lnTo>
                      <a:pt x="6228" y="334"/>
                    </a:lnTo>
                    <a:cubicBezTo>
                      <a:pt x="6287" y="334"/>
                      <a:pt x="6335" y="382"/>
                      <a:pt x="6335" y="441"/>
                    </a:cubicBezTo>
                    <a:lnTo>
                      <a:pt x="6335" y="810"/>
                    </a:lnTo>
                    <a:cubicBezTo>
                      <a:pt x="6335" y="870"/>
                      <a:pt x="6287" y="905"/>
                      <a:pt x="6228" y="905"/>
                    </a:cubicBezTo>
                    <a:lnTo>
                      <a:pt x="3239" y="905"/>
                    </a:lnTo>
                    <a:cubicBezTo>
                      <a:pt x="3168" y="905"/>
                      <a:pt x="3132" y="870"/>
                      <a:pt x="3132" y="810"/>
                    </a:cubicBezTo>
                    <a:lnTo>
                      <a:pt x="3132" y="441"/>
                    </a:lnTo>
                    <a:cubicBezTo>
                      <a:pt x="3132" y="382"/>
                      <a:pt x="3168" y="334"/>
                      <a:pt x="3239" y="334"/>
                    </a:cubicBezTo>
                    <a:lnTo>
                      <a:pt x="4609" y="334"/>
                    </a:lnTo>
                    <a:cubicBezTo>
                      <a:pt x="4692" y="334"/>
                      <a:pt x="4763" y="263"/>
                      <a:pt x="4763" y="167"/>
                    </a:cubicBezTo>
                    <a:cubicBezTo>
                      <a:pt x="4763" y="72"/>
                      <a:pt x="4692" y="1"/>
                      <a:pt x="4609" y="1"/>
                    </a:cubicBezTo>
                    <a:close/>
                  </a:path>
                </a:pathLst>
              </a:custGeom>
              <a:solidFill>
                <a:schemeClr val="tx1"/>
              </a:solidFill>
              <a:ln>
                <a:solidFill>
                  <a:schemeClr val="tx1"/>
                </a:solidFill>
              </a:ln>
            </p:spPr>
            <p:txBody>
              <a:bodyPr spcFirstLastPara="1" wrap="square" lIns="121900" tIns="121900" rIns="121900" bIns="121900" anchor="ctr" anchorCtr="0">
                <a:noAutofit/>
              </a:bodyPr>
              <a:lstStyle/>
              <a:p>
                <a:endParaRPr sz="2400" dirty="0">
                  <a:latin typeface="Calibri" panose="020F0502020204030204" pitchFamily="34" charset="0"/>
                  <a:ea typeface="Nirmala Text" panose="020B0502040204020203" pitchFamily="34" charset="0"/>
                  <a:cs typeface="Calibri" panose="020F0502020204030204" pitchFamily="34" charset="0"/>
                </a:endParaRPr>
              </a:p>
            </p:txBody>
          </p:sp>
          <p:sp>
            <p:nvSpPr>
              <p:cNvPr id="133" name="Google Shape;9666;p66">
                <a:extLst>
                  <a:ext uri="{FF2B5EF4-FFF2-40B4-BE49-F238E27FC236}">
                    <a16:creationId xmlns:a16="http://schemas.microsoft.com/office/drawing/2014/main" id="{0DF96715-E412-C929-9208-5EF9D1DE3DD3}"/>
                  </a:ext>
                </a:extLst>
              </p:cNvPr>
              <p:cNvSpPr/>
              <p:nvPr/>
            </p:nvSpPr>
            <p:spPr>
              <a:xfrm>
                <a:off x="3907880" y="23646336"/>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134" name="Google Shape;9668;p66">
                <a:extLst>
                  <a:ext uri="{FF2B5EF4-FFF2-40B4-BE49-F238E27FC236}">
                    <a16:creationId xmlns:a16="http://schemas.microsoft.com/office/drawing/2014/main" id="{259D0EF3-F76E-6F1A-E79D-B095D48018D2}"/>
                  </a:ext>
                </a:extLst>
              </p:cNvPr>
              <p:cNvSpPr/>
              <p:nvPr/>
            </p:nvSpPr>
            <p:spPr>
              <a:xfrm>
                <a:off x="4028489" y="23827866"/>
                <a:ext cx="68400" cy="58107"/>
              </a:xfrm>
              <a:custGeom>
                <a:avLst/>
                <a:gdLst/>
                <a:ahLst/>
                <a:cxnLst/>
                <a:rect l="l" t="t" r="r" b="b"/>
                <a:pathLst>
                  <a:path w="417" h="418" extrusionOk="0">
                    <a:moveTo>
                      <a:pt x="219" y="0"/>
                    </a:moveTo>
                    <a:cubicBezTo>
                      <a:pt x="214" y="0"/>
                      <a:pt x="208" y="1"/>
                      <a:pt x="203" y="1"/>
                    </a:cubicBezTo>
                    <a:cubicBezTo>
                      <a:pt x="84" y="1"/>
                      <a:pt x="0" y="96"/>
                      <a:pt x="0" y="215"/>
                    </a:cubicBezTo>
                    <a:cubicBezTo>
                      <a:pt x="0" y="323"/>
                      <a:pt x="84" y="418"/>
                      <a:pt x="203" y="418"/>
                    </a:cubicBezTo>
                    <a:cubicBezTo>
                      <a:pt x="334" y="418"/>
                      <a:pt x="417" y="323"/>
                      <a:pt x="417" y="215"/>
                    </a:cubicBezTo>
                    <a:cubicBezTo>
                      <a:pt x="417" y="103"/>
                      <a:pt x="320" y="0"/>
                      <a:pt x="219"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35" name="Google Shape;9666;p66">
                <a:extLst>
                  <a:ext uri="{FF2B5EF4-FFF2-40B4-BE49-F238E27FC236}">
                    <a16:creationId xmlns:a16="http://schemas.microsoft.com/office/drawing/2014/main" id="{C0B6F313-0D63-4D9B-6FF0-CD6B1B77DC01}"/>
                  </a:ext>
                </a:extLst>
              </p:cNvPr>
              <p:cNvSpPr/>
              <p:nvPr/>
            </p:nvSpPr>
            <p:spPr>
              <a:xfrm>
                <a:off x="4383922" y="23612526"/>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136" name="Google Shape;9666;p66">
                <a:extLst>
                  <a:ext uri="{FF2B5EF4-FFF2-40B4-BE49-F238E27FC236}">
                    <a16:creationId xmlns:a16="http://schemas.microsoft.com/office/drawing/2014/main" id="{C3EC8E7B-B8C6-CB5D-A8E6-612649CD435D}"/>
                  </a:ext>
                </a:extLst>
              </p:cNvPr>
              <p:cNvSpPr/>
              <p:nvPr/>
            </p:nvSpPr>
            <p:spPr>
              <a:xfrm>
                <a:off x="3620287" y="23435709"/>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37" name="Google Shape;9666;p66">
                <a:extLst>
                  <a:ext uri="{FF2B5EF4-FFF2-40B4-BE49-F238E27FC236}">
                    <a16:creationId xmlns:a16="http://schemas.microsoft.com/office/drawing/2014/main" id="{45FF345F-E8B5-D84B-8E8F-83BB002DC419}"/>
                  </a:ext>
                </a:extLst>
              </p:cNvPr>
              <p:cNvSpPr/>
              <p:nvPr/>
            </p:nvSpPr>
            <p:spPr>
              <a:xfrm>
                <a:off x="3702337" y="23609967"/>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38" name="Google Shape;9666;p66">
                <a:extLst>
                  <a:ext uri="{FF2B5EF4-FFF2-40B4-BE49-F238E27FC236}">
                    <a16:creationId xmlns:a16="http://schemas.microsoft.com/office/drawing/2014/main" id="{FEEA05A4-975B-93E4-E9C4-55FA5CF2BDCA}"/>
                  </a:ext>
                </a:extLst>
              </p:cNvPr>
              <p:cNvSpPr/>
              <p:nvPr/>
            </p:nvSpPr>
            <p:spPr>
              <a:xfrm>
                <a:off x="3969112" y="23464807"/>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39" name="Google Shape;9666;p66">
                <a:extLst>
                  <a:ext uri="{FF2B5EF4-FFF2-40B4-BE49-F238E27FC236}">
                    <a16:creationId xmlns:a16="http://schemas.microsoft.com/office/drawing/2014/main" id="{9D82F77F-37CD-D47F-5A34-1005639F98CD}"/>
                  </a:ext>
                </a:extLst>
              </p:cNvPr>
              <p:cNvSpPr/>
              <p:nvPr/>
            </p:nvSpPr>
            <p:spPr>
              <a:xfrm>
                <a:off x="4252095" y="23516560"/>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140" name="Google Shape;9666;p66">
                <a:extLst>
                  <a:ext uri="{FF2B5EF4-FFF2-40B4-BE49-F238E27FC236}">
                    <a16:creationId xmlns:a16="http://schemas.microsoft.com/office/drawing/2014/main" id="{B133D67C-B061-8270-C777-438262FCCDE8}"/>
                  </a:ext>
                </a:extLst>
              </p:cNvPr>
              <p:cNvSpPr/>
              <p:nvPr/>
            </p:nvSpPr>
            <p:spPr>
              <a:xfrm>
                <a:off x="4430131" y="23462199"/>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141" name="Google Shape;9666;p66">
                <a:extLst>
                  <a:ext uri="{FF2B5EF4-FFF2-40B4-BE49-F238E27FC236}">
                    <a16:creationId xmlns:a16="http://schemas.microsoft.com/office/drawing/2014/main" id="{1F21A667-2A97-6D6B-EA41-538339253CB3}"/>
                  </a:ext>
                </a:extLst>
              </p:cNvPr>
              <p:cNvSpPr/>
              <p:nvPr/>
            </p:nvSpPr>
            <p:spPr>
              <a:xfrm>
                <a:off x="4145901" y="23698675"/>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grpSp>
        <p:sp>
          <p:nvSpPr>
            <p:cNvPr id="126" name="Google Shape;9666;p66">
              <a:extLst>
                <a:ext uri="{FF2B5EF4-FFF2-40B4-BE49-F238E27FC236}">
                  <a16:creationId xmlns:a16="http://schemas.microsoft.com/office/drawing/2014/main" id="{C5152770-6202-E607-7E94-718F66CEF3D7}"/>
                </a:ext>
              </a:extLst>
            </p:cNvPr>
            <p:cNvSpPr/>
            <p:nvPr/>
          </p:nvSpPr>
          <p:spPr>
            <a:xfrm>
              <a:off x="12453133" y="25540948"/>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127" name="Google Shape;9666;p66">
              <a:extLst>
                <a:ext uri="{FF2B5EF4-FFF2-40B4-BE49-F238E27FC236}">
                  <a16:creationId xmlns:a16="http://schemas.microsoft.com/office/drawing/2014/main" id="{CEB65AE7-6F1C-7BE7-997F-B241081E4BCE}"/>
                </a:ext>
              </a:extLst>
            </p:cNvPr>
            <p:cNvSpPr/>
            <p:nvPr/>
          </p:nvSpPr>
          <p:spPr>
            <a:xfrm>
              <a:off x="12776891" y="25390694"/>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dirty="0">
                <a:latin typeface="Calibri" panose="020F0502020204030204" pitchFamily="34" charset="0"/>
                <a:ea typeface="Nirmala Text" panose="020B0502040204020203" pitchFamily="34" charset="0"/>
                <a:cs typeface="Calibri" panose="020F0502020204030204" pitchFamily="34" charset="0"/>
              </a:endParaRPr>
            </a:p>
          </p:txBody>
        </p:sp>
        <p:sp>
          <p:nvSpPr>
            <p:cNvPr id="128" name="Google Shape;9666;p66">
              <a:extLst>
                <a:ext uri="{FF2B5EF4-FFF2-40B4-BE49-F238E27FC236}">
                  <a16:creationId xmlns:a16="http://schemas.microsoft.com/office/drawing/2014/main" id="{9B230630-FBEB-726B-672F-A8CD35E30D44}"/>
                </a:ext>
              </a:extLst>
            </p:cNvPr>
            <p:cNvSpPr/>
            <p:nvPr/>
          </p:nvSpPr>
          <p:spPr>
            <a:xfrm>
              <a:off x="13052583" y="25567073"/>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00CC00"/>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29" name="Google Shape;9666;p66">
              <a:extLst>
                <a:ext uri="{FF2B5EF4-FFF2-40B4-BE49-F238E27FC236}">
                  <a16:creationId xmlns:a16="http://schemas.microsoft.com/office/drawing/2014/main" id="{1087510A-1EFC-7C18-2FEA-08DE77598AF4}"/>
                </a:ext>
              </a:extLst>
            </p:cNvPr>
            <p:cNvSpPr/>
            <p:nvPr/>
          </p:nvSpPr>
          <p:spPr>
            <a:xfrm>
              <a:off x="12520389" y="25296492"/>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3366F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30" name="Google Shape;9666;p66">
              <a:extLst>
                <a:ext uri="{FF2B5EF4-FFF2-40B4-BE49-F238E27FC236}">
                  <a16:creationId xmlns:a16="http://schemas.microsoft.com/office/drawing/2014/main" id="{03200599-4C36-0E33-0FED-12D9D4A0D876}"/>
                </a:ext>
              </a:extLst>
            </p:cNvPr>
            <p:cNvSpPr/>
            <p:nvPr/>
          </p:nvSpPr>
          <p:spPr>
            <a:xfrm>
              <a:off x="12585484" y="25625179"/>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sp>
          <p:nvSpPr>
            <p:cNvPr id="131" name="Google Shape;9666;p66">
              <a:extLst>
                <a:ext uri="{FF2B5EF4-FFF2-40B4-BE49-F238E27FC236}">
                  <a16:creationId xmlns:a16="http://schemas.microsoft.com/office/drawing/2014/main" id="{E8CB5ACA-928F-5D42-8AFB-61CB5AA26001}"/>
                </a:ext>
              </a:extLst>
            </p:cNvPr>
            <p:cNvSpPr/>
            <p:nvPr/>
          </p:nvSpPr>
          <p:spPr>
            <a:xfrm>
              <a:off x="12916097" y="25625179"/>
              <a:ext cx="68400" cy="58107"/>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D9178F"/>
            </a:solidFill>
            <a:ln w="3175">
              <a:solidFill>
                <a:schemeClr val="tx1"/>
              </a:solidFill>
            </a:ln>
          </p:spPr>
          <p:txBody>
            <a:bodyPr spcFirstLastPara="1" wrap="square" lIns="91425" tIns="91425" rIns="91425" bIns="91425" anchor="ctr" anchorCtr="0">
              <a:noAutofit/>
            </a:bodyPr>
            <a:lstStyle/>
            <a:p>
              <a:endParaRPr sz="1400">
                <a:latin typeface="Calibri" panose="020F0502020204030204" pitchFamily="34" charset="0"/>
                <a:ea typeface="Nirmala Text" panose="020B0502040204020203"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A8B4614F-ED75-ABDC-79A2-0B5B0F4D4CD7}"/>
              </a:ext>
            </a:extLst>
          </p:cNvPr>
          <p:cNvCxnSpPr>
            <a:cxnSpLocks/>
          </p:cNvCxnSpPr>
          <p:nvPr/>
        </p:nvCxnSpPr>
        <p:spPr>
          <a:xfrm>
            <a:off x="2270606" y="3851951"/>
            <a:ext cx="511185" cy="0"/>
          </a:xfrm>
          <a:prstGeom prst="straightConnector1">
            <a:avLst/>
          </a:prstGeom>
          <a:ln w="762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Subtitle 6">
            <a:extLst>
              <a:ext uri="{FF2B5EF4-FFF2-40B4-BE49-F238E27FC236}">
                <a16:creationId xmlns:a16="http://schemas.microsoft.com/office/drawing/2014/main" id="{90FD4E72-3402-D77C-B5A2-3663301435F3}"/>
              </a:ext>
            </a:extLst>
          </p:cNvPr>
          <p:cNvSpPr txBox="1">
            <a:spLocks/>
          </p:cNvSpPr>
          <p:nvPr/>
        </p:nvSpPr>
        <p:spPr>
          <a:xfrm>
            <a:off x="2760747" y="4351391"/>
            <a:ext cx="1495699" cy="331852"/>
          </a:xfrm>
          <a:prstGeom prst="rect">
            <a:avLst/>
          </a:prstGeom>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BHIYE-HP</a:t>
            </a:r>
          </a:p>
          <a:p>
            <a:pPr algn="ct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16h growth</a:t>
            </a:r>
          </a:p>
          <a:p>
            <a:pPr algn="ctr"/>
            <a:endPar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cxnSp>
        <p:nvCxnSpPr>
          <p:cNvPr id="172" name="Straight Arrow Connector 171">
            <a:extLst>
              <a:ext uri="{FF2B5EF4-FFF2-40B4-BE49-F238E27FC236}">
                <a16:creationId xmlns:a16="http://schemas.microsoft.com/office/drawing/2014/main" id="{DD5D1DFD-60F2-7B94-A23C-69C52FB7A6D5}"/>
              </a:ext>
            </a:extLst>
          </p:cNvPr>
          <p:cNvCxnSpPr>
            <a:cxnSpLocks/>
          </p:cNvCxnSpPr>
          <p:nvPr/>
        </p:nvCxnSpPr>
        <p:spPr>
          <a:xfrm>
            <a:off x="4034437" y="3858517"/>
            <a:ext cx="511185" cy="0"/>
          </a:xfrm>
          <a:prstGeom prst="straightConnector1">
            <a:avLst/>
          </a:prstGeom>
          <a:ln w="762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79BC7873-3368-1D94-A9EB-B0F322ED1FA1}"/>
              </a:ext>
            </a:extLst>
          </p:cNvPr>
          <p:cNvCxnSpPr>
            <a:cxnSpLocks/>
          </p:cNvCxnSpPr>
          <p:nvPr/>
        </p:nvCxnSpPr>
        <p:spPr>
          <a:xfrm>
            <a:off x="6299112" y="3882155"/>
            <a:ext cx="511185" cy="0"/>
          </a:xfrm>
          <a:prstGeom prst="straightConnector1">
            <a:avLst/>
          </a:prstGeom>
          <a:ln w="762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A5B73506-AB66-34EF-B49A-CB33F15C1344}"/>
              </a:ext>
            </a:extLst>
          </p:cNvPr>
          <p:cNvGrpSpPr/>
          <p:nvPr/>
        </p:nvGrpSpPr>
        <p:grpSpPr>
          <a:xfrm>
            <a:off x="7097675" y="3181100"/>
            <a:ext cx="3518700" cy="1769042"/>
            <a:chOff x="6248816" y="2518379"/>
            <a:chExt cx="3518700" cy="1769041"/>
          </a:xfrm>
        </p:grpSpPr>
        <p:sp>
          <p:nvSpPr>
            <p:cNvPr id="101" name="Rectangle 100">
              <a:extLst>
                <a:ext uri="{FF2B5EF4-FFF2-40B4-BE49-F238E27FC236}">
                  <a16:creationId xmlns:a16="http://schemas.microsoft.com/office/drawing/2014/main" id="{A7C780C8-8884-6605-8447-911347598FA3}"/>
                </a:ext>
              </a:extLst>
            </p:cNvPr>
            <p:cNvSpPr/>
            <p:nvPr/>
          </p:nvSpPr>
          <p:spPr>
            <a:xfrm>
              <a:off x="7178238" y="2887283"/>
              <a:ext cx="270035" cy="555498"/>
            </a:xfrm>
            <a:prstGeom prst="rect">
              <a:avLst/>
            </a:prstGeom>
            <a:solidFill>
              <a:srgbClr val="36004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200" b="1">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cxnSp>
          <p:nvCxnSpPr>
            <p:cNvPr id="102" name="Straight Connector 101">
              <a:extLst>
                <a:ext uri="{FF2B5EF4-FFF2-40B4-BE49-F238E27FC236}">
                  <a16:creationId xmlns:a16="http://schemas.microsoft.com/office/drawing/2014/main" id="{BA6E28DF-09F3-2B23-468A-4D20F9B68F5E}"/>
                </a:ext>
              </a:extLst>
            </p:cNvPr>
            <p:cNvCxnSpPr/>
            <p:nvPr/>
          </p:nvCxnSpPr>
          <p:spPr>
            <a:xfrm>
              <a:off x="7448273" y="2890332"/>
              <a:ext cx="7148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5D2B242-0676-8270-85B9-B7B43F2D92A5}"/>
                </a:ext>
              </a:extLst>
            </p:cNvPr>
            <p:cNvCxnSpPr/>
            <p:nvPr/>
          </p:nvCxnSpPr>
          <p:spPr>
            <a:xfrm>
              <a:off x="7405965" y="3442780"/>
              <a:ext cx="7148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A0004CC-0647-1D6B-1E18-9DB8EF4DCC01}"/>
                </a:ext>
              </a:extLst>
            </p:cNvPr>
            <p:cNvSpPr txBox="1"/>
            <p:nvPr/>
          </p:nvSpPr>
          <p:spPr>
            <a:xfrm>
              <a:off x="8066939" y="2730308"/>
              <a:ext cx="671979" cy="369332"/>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b="1" dirty="0">
                  <a:solidFill>
                    <a:schemeClr val="tx1"/>
                  </a:solidFill>
                  <a:latin typeface="Calibri" panose="020F0502020204030204" pitchFamily="34" charset="0"/>
                  <a:ea typeface="Nirmala Text" panose="020B0502040204020203" pitchFamily="34" charset="0"/>
                  <a:cs typeface="Calibri" panose="020F0502020204030204" pitchFamily="34" charset="0"/>
                </a:rPr>
                <a:t>CCCC</a:t>
              </a:r>
            </a:p>
          </p:txBody>
        </p:sp>
        <p:sp>
          <p:nvSpPr>
            <p:cNvPr id="105" name="TextBox 104">
              <a:extLst>
                <a:ext uri="{FF2B5EF4-FFF2-40B4-BE49-F238E27FC236}">
                  <a16:creationId xmlns:a16="http://schemas.microsoft.com/office/drawing/2014/main" id="{66B8C081-7733-E0B1-B8AF-AC19DC0C24D0}"/>
                </a:ext>
              </a:extLst>
            </p:cNvPr>
            <p:cNvSpPr txBox="1"/>
            <p:nvPr/>
          </p:nvSpPr>
          <p:spPr>
            <a:xfrm>
              <a:off x="8043659" y="3280025"/>
              <a:ext cx="774571" cy="369332"/>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b="1" dirty="0">
                  <a:solidFill>
                    <a:schemeClr val="tx1"/>
                  </a:solidFill>
                  <a:latin typeface="Calibri" panose="020F0502020204030204" pitchFamily="34" charset="0"/>
                  <a:ea typeface="Nirmala Text" panose="020B0502040204020203" pitchFamily="34" charset="0"/>
                  <a:cs typeface="Calibri" panose="020F0502020204030204" pitchFamily="34" charset="0"/>
                </a:rPr>
                <a:t>GGGG</a:t>
              </a:r>
            </a:p>
          </p:txBody>
        </p:sp>
        <p:cxnSp>
          <p:nvCxnSpPr>
            <p:cNvPr id="106" name="Straight Arrow Connector 105">
              <a:extLst>
                <a:ext uri="{FF2B5EF4-FFF2-40B4-BE49-F238E27FC236}">
                  <a16:creationId xmlns:a16="http://schemas.microsoft.com/office/drawing/2014/main" id="{573B1A25-52A9-DED2-75BD-F9F6AFC03963}"/>
                </a:ext>
              </a:extLst>
            </p:cNvPr>
            <p:cNvCxnSpPr>
              <a:cxnSpLocks/>
            </p:cNvCxnSpPr>
            <p:nvPr/>
          </p:nvCxnSpPr>
          <p:spPr>
            <a:xfrm flipV="1">
              <a:off x="7367505" y="3466164"/>
              <a:ext cx="0" cy="1749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1C921B20-52E8-57EA-693D-0A609D12797E}"/>
                </a:ext>
              </a:extLst>
            </p:cNvPr>
            <p:cNvSpPr/>
            <p:nvPr/>
          </p:nvSpPr>
          <p:spPr>
            <a:xfrm>
              <a:off x="6248816" y="2888783"/>
              <a:ext cx="928283" cy="553998"/>
            </a:xfrm>
            <a:prstGeom prst="rect">
              <a:avLst/>
            </a:prstGeom>
            <a:ln w="19050">
              <a:solidFill>
                <a:schemeClr val="tx1"/>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500" dirty="0">
                  <a:solidFill>
                    <a:schemeClr val="tx1"/>
                  </a:solidFill>
                  <a:latin typeface="Calibri" panose="020F0502020204030204" pitchFamily="34" charset="0"/>
                  <a:ea typeface="Nirmala Text" panose="020B0502040204020203" pitchFamily="34" charset="0"/>
                  <a:cs typeface="Calibri" panose="020F0502020204030204" pitchFamily="34" charset="0"/>
                </a:rPr>
                <a:t>Illumina adapter</a:t>
              </a:r>
            </a:p>
          </p:txBody>
        </p:sp>
        <p:sp>
          <p:nvSpPr>
            <p:cNvPr id="108" name="Rectangle 107">
              <a:extLst>
                <a:ext uri="{FF2B5EF4-FFF2-40B4-BE49-F238E27FC236}">
                  <a16:creationId xmlns:a16="http://schemas.microsoft.com/office/drawing/2014/main" id="{C7524D70-52E0-4E98-9966-9078A52916E2}"/>
                </a:ext>
              </a:extLst>
            </p:cNvPr>
            <p:cNvSpPr/>
            <p:nvPr/>
          </p:nvSpPr>
          <p:spPr>
            <a:xfrm>
              <a:off x="6427899" y="3641089"/>
              <a:ext cx="1913541"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Nirmala Text" panose="020B0502040204020203" pitchFamily="34" charset="0"/>
                  <a:cs typeface="Calibri" panose="020F0502020204030204" pitchFamily="34" charset="0"/>
                </a:rPr>
                <a:t>Transposon fragment</a:t>
              </a:r>
            </a:p>
          </p:txBody>
        </p:sp>
        <p:sp>
          <p:nvSpPr>
            <p:cNvPr id="109" name="Rectangle 108">
              <a:extLst>
                <a:ext uri="{FF2B5EF4-FFF2-40B4-BE49-F238E27FC236}">
                  <a16:creationId xmlns:a16="http://schemas.microsoft.com/office/drawing/2014/main" id="{685A225B-CA2C-730C-F0D5-B45D2F68C234}"/>
                </a:ext>
              </a:extLst>
            </p:cNvPr>
            <p:cNvSpPr/>
            <p:nvPr/>
          </p:nvSpPr>
          <p:spPr>
            <a:xfrm>
              <a:off x="7224321" y="2902427"/>
              <a:ext cx="1162712"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500" i="1" dirty="0">
                  <a:solidFill>
                    <a:schemeClr val="tx1"/>
                  </a:solidFill>
                  <a:latin typeface="Calibri" panose="020F0502020204030204" pitchFamily="34" charset="0"/>
                  <a:ea typeface="Nirmala Text" panose="020B0502040204020203" pitchFamily="34" charset="0"/>
                  <a:cs typeface="Calibri" panose="020F0502020204030204" pitchFamily="34" charset="0"/>
                </a:rPr>
                <a:t>Hp </a:t>
              </a:r>
            </a:p>
            <a:p>
              <a:pPr algn="ctr"/>
              <a:r>
                <a:rPr lang="en-US" sz="1500" dirty="0">
                  <a:solidFill>
                    <a:schemeClr val="tx1"/>
                  </a:solidFill>
                  <a:latin typeface="Calibri" panose="020F0502020204030204" pitchFamily="34" charset="0"/>
                  <a:ea typeface="Nirmala Text" panose="020B0502040204020203" pitchFamily="34" charset="0"/>
                  <a:cs typeface="Calibri" panose="020F0502020204030204" pitchFamily="34" charset="0"/>
                </a:rPr>
                <a:t>genome</a:t>
              </a:r>
            </a:p>
          </p:txBody>
        </p:sp>
        <p:sp>
          <p:nvSpPr>
            <p:cNvPr id="110" name="Rectangle 109">
              <a:extLst>
                <a:ext uri="{FF2B5EF4-FFF2-40B4-BE49-F238E27FC236}">
                  <a16:creationId xmlns:a16="http://schemas.microsoft.com/office/drawing/2014/main" id="{A006E5C1-B9FF-65AE-BFA1-A01C58465244}"/>
                </a:ext>
              </a:extLst>
            </p:cNvPr>
            <p:cNvSpPr/>
            <p:nvPr/>
          </p:nvSpPr>
          <p:spPr>
            <a:xfrm>
              <a:off x="6922396" y="2518379"/>
              <a:ext cx="601571" cy="36933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dirty="0">
                  <a:solidFill>
                    <a:schemeClr val="tx1"/>
                  </a:solidFill>
                  <a:latin typeface="Calibri" panose="020F0502020204030204" pitchFamily="34" charset="0"/>
                  <a:ea typeface="Nirmala Text" panose="020B0502040204020203" pitchFamily="34" charset="0"/>
                  <a:cs typeface="Calibri" panose="020F0502020204030204" pitchFamily="34" charset="0"/>
                </a:rPr>
                <a:t>TA</a:t>
              </a:r>
            </a:p>
          </p:txBody>
        </p:sp>
        <p:sp>
          <p:nvSpPr>
            <p:cNvPr id="175" name="Rectangle 174">
              <a:extLst>
                <a:ext uri="{FF2B5EF4-FFF2-40B4-BE49-F238E27FC236}">
                  <a16:creationId xmlns:a16="http://schemas.microsoft.com/office/drawing/2014/main" id="{E45D769F-95A4-85B6-036A-5653675645B9}"/>
                </a:ext>
              </a:extLst>
            </p:cNvPr>
            <p:cNvSpPr/>
            <p:nvPr/>
          </p:nvSpPr>
          <p:spPr>
            <a:xfrm>
              <a:off x="8808589" y="2877461"/>
              <a:ext cx="958927" cy="553998"/>
            </a:xfrm>
            <a:prstGeom prst="rect">
              <a:avLst/>
            </a:prstGeom>
            <a:ln w="19050">
              <a:solidFill>
                <a:schemeClr val="tx1"/>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500" dirty="0">
                  <a:solidFill>
                    <a:schemeClr val="tx1"/>
                  </a:solidFill>
                  <a:latin typeface="Calibri" panose="020F0502020204030204" pitchFamily="34" charset="0"/>
                  <a:ea typeface="Nirmala Text" panose="020B0502040204020203" pitchFamily="34" charset="0"/>
                  <a:cs typeface="Calibri" panose="020F0502020204030204" pitchFamily="34" charset="0"/>
                </a:rPr>
                <a:t>Illumina adapter</a:t>
              </a:r>
            </a:p>
          </p:txBody>
        </p:sp>
      </p:grpSp>
      <p:sp>
        <p:nvSpPr>
          <p:cNvPr id="3" name="Subtitle 6">
            <a:extLst>
              <a:ext uri="{FF2B5EF4-FFF2-40B4-BE49-F238E27FC236}">
                <a16:creationId xmlns:a16="http://schemas.microsoft.com/office/drawing/2014/main" id="{7A8499DC-75DC-4FC4-2D27-8A0F0EFABF04}"/>
              </a:ext>
            </a:extLst>
          </p:cNvPr>
          <p:cNvSpPr txBox="1">
            <a:spLocks/>
          </p:cNvSpPr>
          <p:nvPr/>
        </p:nvSpPr>
        <p:spPr>
          <a:xfrm>
            <a:off x="989385" y="4349623"/>
            <a:ext cx="1495699" cy="331852"/>
          </a:xfrm>
          <a:prstGeom prst="rect">
            <a:avLst/>
          </a:prstGeom>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rPr>
              <a:t>Mutant pool</a:t>
            </a:r>
          </a:p>
          <a:p>
            <a:pPr algn="ctr"/>
            <a:endParaRPr lang="en-US" sz="2000"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Tree>
    <p:extLst>
      <p:ext uri="{BB962C8B-B14F-4D97-AF65-F5344CB8AC3E}">
        <p14:creationId xmlns:p14="http://schemas.microsoft.com/office/powerpoint/2010/main" val="200852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E8F8-2E0A-3430-28DE-E3B8AADFE070}"/>
              </a:ext>
            </a:extLst>
          </p:cNvPr>
          <p:cNvSpPr>
            <a:spLocks noGrp="1"/>
          </p:cNvSpPr>
          <p:nvPr>
            <p:ph type="title"/>
          </p:nvPr>
        </p:nvSpPr>
        <p:spPr/>
        <p:txBody>
          <a:bodyPr>
            <a:normAutofit/>
          </a:bodyPr>
          <a:lstStyle/>
          <a:p>
            <a:r>
              <a:rPr lang="en-US" sz="5333" dirty="0">
                <a:solidFill>
                  <a:schemeClr val="bg2"/>
                </a:solidFill>
                <a:latin typeface="Calibri" panose="020F0502020204030204" pitchFamily="34" charset="0"/>
                <a:cs typeface="Calibri" panose="020F0502020204030204" pitchFamily="34" charset="0"/>
              </a:rPr>
              <a:t>Essential genome of </a:t>
            </a:r>
            <a:r>
              <a:rPr lang="en-US" sz="5333" i="1" dirty="0">
                <a:solidFill>
                  <a:schemeClr val="bg2"/>
                </a:solidFill>
                <a:latin typeface="Calibri" panose="020F0502020204030204" pitchFamily="34" charset="0"/>
                <a:cs typeface="Calibri" panose="020F0502020204030204" pitchFamily="34" charset="0"/>
              </a:rPr>
              <a:t>Hp</a:t>
            </a:r>
            <a:endParaRPr lang="en-US" sz="5333" dirty="0">
              <a:solidFill>
                <a:schemeClr val="bg2"/>
              </a:solidFill>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973C5B76-5532-8D29-736C-F0B08E75FA6D}"/>
              </a:ext>
            </a:extLst>
          </p:cNvPr>
          <p:cNvSpPr txBox="1"/>
          <p:nvPr/>
        </p:nvSpPr>
        <p:spPr>
          <a:xfrm>
            <a:off x="983720" y="3584861"/>
            <a:ext cx="2150187" cy="1200329"/>
          </a:xfrm>
          <a:prstGeom prst="rect">
            <a:avLst/>
          </a:prstGeom>
          <a:noFill/>
        </p:spPr>
        <p:txBody>
          <a:bodyPr wrap="square" rtlCol="0">
            <a:spAutoFit/>
          </a:bodyPr>
          <a:lstStyle/>
          <a:p>
            <a:pPr algn="ctr"/>
            <a:r>
              <a:rPr lang="en-US" sz="2400" b="1" dirty="0">
                <a:latin typeface="Calibri" panose="020F0502020204030204" pitchFamily="34" charset="0"/>
                <a:ea typeface="Nirmala Text" panose="020B0502040204020203" pitchFamily="34" charset="0"/>
                <a:cs typeface="Calibri" panose="020F0502020204030204" pitchFamily="34" charset="0"/>
              </a:rPr>
              <a:t>Expected</a:t>
            </a:r>
            <a:r>
              <a:rPr lang="en-US" sz="2400" dirty="0">
                <a:latin typeface="Calibri" panose="020F0502020204030204" pitchFamily="34" charset="0"/>
                <a:ea typeface="Nirmala Text" panose="020B0502040204020203" pitchFamily="34" charset="0"/>
                <a:cs typeface="Calibri" panose="020F0502020204030204" pitchFamily="34" charset="0"/>
              </a:rPr>
              <a:t> assuming neutral fitness</a:t>
            </a:r>
          </a:p>
        </p:txBody>
      </p:sp>
      <p:sp>
        <p:nvSpPr>
          <p:cNvPr id="92" name="Content Placeholder 2">
            <a:extLst>
              <a:ext uri="{FF2B5EF4-FFF2-40B4-BE49-F238E27FC236}">
                <a16:creationId xmlns:a16="http://schemas.microsoft.com/office/drawing/2014/main" id="{E114401B-D21C-5539-7421-9D6D6B268C8C}"/>
              </a:ext>
            </a:extLst>
          </p:cNvPr>
          <p:cNvSpPr>
            <a:spLocks noGrp="1"/>
          </p:cNvSpPr>
          <p:nvPr>
            <p:ph idx="1"/>
          </p:nvPr>
        </p:nvSpPr>
        <p:spPr>
          <a:xfrm>
            <a:off x="838200" y="1436112"/>
            <a:ext cx="10515600" cy="4351339"/>
          </a:xfrm>
        </p:spPr>
        <p:txBody>
          <a:bodyPr>
            <a:normAutofit/>
          </a:bodyPr>
          <a:lstStyle/>
          <a:p>
            <a:pPr marL="0" indent="0">
              <a:buNone/>
            </a:pPr>
            <a:r>
              <a:rPr lang="en-US" sz="2400" u="sng" dirty="0">
                <a:latin typeface="Calibri" panose="020F0502020204030204" pitchFamily="34" charset="0"/>
                <a:cs typeface="Calibri" panose="020F0502020204030204" pitchFamily="34" charset="0"/>
              </a:rPr>
              <a:t>Methods</a:t>
            </a: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Compare “</a:t>
            </a:r>
            <a:r>
              <a:rPr lang="en-US" sz="2400" b="1" dirty="0">
                <a:latin typeface="Calibri" panose="020F0502020204030204" pitchFamily="34" charset="0"/>
                <a:cs typeface="Calibri" panose="020F0502020204030204" pitchFamily="34" charset="0"/>
              </a:rPr>
              <a:t>expected</a:t>
            </a:r>
            <a:r>
              <a:rPr lang="en-US" sz="2400" dirty="0">
                <a:latin typeface="Calibri" panose="020F0502020204030204" pitchFamily="34" charset="0"/>
                <a:cs typeface="Calibri" panose="020F0502020204030204" pitchFamily="34" charset="0"/>
              </a:rPr>
              <a:t>” transposon insertions to </a:t>
            </a:r>
            <a:r>
              <a:rPr lang="en-US" sz="2400" b="1" dirty="0">
                <a:latin typeface="Calibri" panose="020F0502020204030204" pitchFamily="34" charset="0"/>
                <a:cs typeface="Calibri" panose="020F0502020204030204" pitchFamily="34" charset="0"/>
              </a:rPr>
              <a:t>observed</a:t>
            </a:r>
            <a:r>
              <a:rPr lang="en-US" sz="2400" dirty="0">
                <a:latin typeface="Calibri" panose="020F0502020204030204" pitchFamily="34" charset="0"/>
                <a:cs typeface="Calibri" panose="020F0502020204030204" pitchFamily="34" charset="0"/>
              </a:rPr>
              <a:t> insertions</a:t>
            </a:r>
          </a:p>
        </p:txBody>
      </p:sp>
      <p:sp>
        <p:nvSpPr>
          <p:cNvPr id="3" name="Rectangle 2">
            <a:extLst>
              <a:ext uri="{FF2B5EF4-FFF2-40B4-BE49-F238E27FC236}">
                <a16:creationId xmlns:a16="http://schemas.microsoft.com/office/drawing/2014/main" id="{CBBCAAE3-42AE-3A25-222B-2D34BB6FA847}"/>
              </a:ext>
            </a:extLst>
          </p:cNvPr>
          <p:cNvSpPr/>
          <p:nvPr/>
        </p:nvSpPr>
        <p:spPr>
          <a:xfrm>
            <a:off x="6730553" y="3755112"/>
            <a:ext cx="63859" cy="63988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 name="Rectangle 3">
            <a:extLst>
              <a:ext uri="{FF2B5EF4-FFF2-40B4-BE49-F238E27FC236}">
                <a16:creationId xmlns:a16="http://schemas.microsoft.com/office/drawing/2014/main" id="{8A226E53-5D33-AE62-5934-BA6CFD1C688A}"/>
              </a:ext>
            </a:extLst>
          </p:cNvPr>
          <p:cNvSpPr/>
          <p:nvPr/>
        </p:nvSpPr>
        <p:spPr>
          <a:xfrm>
            <a:off x="6013315" y="3917776"/>
            <a:ext cx="63859" cy="63988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DDA0C086-D8C8-8AC3-D8FF-C84DFB7AA3D2}"/>
              </a:ext>
            </a:extLst>
          </p:cNvPr>
          <p:cNvSpPr/>
          <p:nvPr/>
        </p:nvSpPr>
        <p:spPr>
          <a:xfrm flipH="1">
            <a:off x="5632081" y="4141019"/>
            <a:ext cx="63859" cy="285339"/>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03503C1-1A82-9CE6-5E56-CBFB6B2A09DA}"/>
              </a:ext>
            </a:extLst>
          </p:cNvPr>
          <p:cNvSpPr/>
          <p:nvPr/>
        </p:nvSpPr>
        <p:spPr>
          <a:xfrm>
            <a:off x="5824785" y="3861384"/>
            <a:ext cx="63859" cy="63988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4B6EB5BD-B6B9-DF2B-C4B9-748EAEFD2A6B}"/>
              </a:ext>
            </a:extLst>
          </p:cNvPr>
          <p:cNvSpPr/>
          <p:nvPr/>
        </p:nvSpPr>
        <p:spPr>
          <a:xfrm>
            <a:off x="6339298" y="3700671"/>
            <a:ext cx="74799" cy="854800"/>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3B3D0E92-3768-FF3F-EC62-D6262518E1AC}"/>
              </a:ext>
            </a:extLst>
          </p:cNvPr>
          <p:cNvSpPr/>
          <p:nvPr/>
        </p:nvSpPr>
        <p:spPr>
          <a:xfrm>
            <a:off x="7056537" y="4015570"/>
            <a:ext cx="63859" cy="430807"/>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3053E901-1838-C8C7-6BDA-45C65F48F019}"/>
              </a:ext>
            </a:extLst>
          </p:cNvPr>
          <p:cNvSpPr/>
          <p:nvPr/>
        </p:nvSpPr>
        <p:spPr>
          <a:xfrm flipH="1">
            <a:off x="3746373" y="3669924"/>
            <a:ext cx="72043" cy="818099"/>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2BD633EB-E382-F76B-9A24-5094738DC20A}"/>
              </a:ext>
            </a:extLst>
          </p:cNvPr>
          <p:cNvSpPr/>
          <p:nvPr/>
        </p:nvSpPr>
        <p:spPr>
          <a:xfrm flipH="1">
            <a:off x="3930997" y="4161037"/>
            <a:ext cx="63859" cy="285339"/>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6413FBEF-B034-C951-6337-26125854652F}"/>
              </a:ext>
            </a:extLst>
          </p:cNvPr>
          <p:cNvSpPr/>
          <p:nvPr/>
        </p:nvSpPr>
        <p:spPr>
          <a:xfrm>
            <a:off x="4050785" y="3806492"/>
            <a:ext cx="63859" cy="63988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BAB3325B-D1C3-A632-5098-F163C14A92E3}"/>
              </a:ext>
            </a:extLst>
          </p:cNvPr>
          <p:cNvSpPr/>
          <p:nvPr/>
        </p:nvSpPr>
        <p:spPr>
          <a:xfrm>
            <a:off x="4473349" y="3806492"/>
            <a:ext cx="63859" cy="633168"/>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BAA38509-C194-5084-6E4D-13CFC5BCE7FF}"/>
              </a:ext>
            </a:extLst>
          </p:cNvPr>
          <p:cNvSpPr/>
          <p:nvPr/>
        </p:nvSpPr>
        <p:spPr>
          <a:xfrm>
            <a:off x="4713653" y="4000153"/>
            <a:ext cx="63859" cy="430807"/>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8884A0E7-CF07-F1A7-DD97-B9A51630FF9F}"/>
              </a:ext>
            </a:extLst>
          </p:cNvPr>
          <p:cNvSpPr/>
          <p:nvPr/>
        </p:nvSpPr>
        <p:spPr>
          <a:xfrm>
            <a:off x="4861823" y="4000153"/>
            <a:ext cx="63859" cy="430807"/>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8C8F8FF0-0202-EF53-5B62-02AFCD88E752}"/>
              </a:ext>
            </a:extLst>
          </p:cNvPr>
          <p:cNvSpPr/>
          <p:nvPr/>
        </p:nvSpPr>
        <p:spPr>
          <a:xfrm>
            <a:off x="4202925" y="3615342"/>
            <a:ext cx="63859" cy="793660"/>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77E3EA99-5DBC-4FB4-8B21-4DB200D2B0E5}"/>
              </a:ext>
            </a:extLst>
          </p:cNvPr>
          <p:cNvSpPr/>
          <p:nvPr/>
        </p:nvSpPr>
        <p:spPr>
          <a:xfrm>
            <a:off x="8137893" y="3981686"/>
            <a:ext cx="56169" cy="491253"/>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E7AE043C-21E9-649B-27E8-C5EB1A465151}"/>
              </a:ext>
            </a:extLst>
          </p:cNvPr>
          <p:cNvSpPr/>
          <p:nvPr/>
        </p:nvSpPr>
        <p:spPr>
          <a:xfrm>
            <a:off x="8342664" y="3615341"/>
            <a:ext cx="63859" cy="937936"/>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875D9E3A-2378-5A82-1F06-8917EB14E87C}"/>
              </a:ext>
            </a:extLst>
          </p:cNvPr>
          <p:cNvSpPr/>
          <p:nvPr/>
        </p:nvSpPr>
        <p:spPr>
          <a:xfrm flipH="1">
            <a:off x="8479304" y="3991659"/>
            <a:ext cx="56169" cy="562879"/>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53099E40-5921-C607-A9AF-952E2EA4AAAC}"/>
              </a:ext>
            </a:extLst>
          </p:cNvPr>
          <p:cNvSpPr/>
          <p:nvPr/>
        </p:nvSpPr>
        <p:spPr>
          <a:xfrm flipH="1">
            <a:off x="8648025" y="4121002"/>
            <a:ext cx="56169" cy="32537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E92E0743-C4F6-3ADE-C532-A8FBBD7A1499}"/>
              </a:ext>
            </a:extLst>
          </p:cNvPr>
          <p:cNvSpPr/>
          <p:nvPr/>
        </p:nvSpPr>
        <p:spPr>
          <a:xfrm>
            <a:off x="8939976" y="3886373"/>
            <a:ext cx="56169" cy="729667"/>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48" name="Arrow: Pentagon 47">
            <a:extLst>
              <a:ext uri="{FF2B5EF4-FFF2-40B4-BE49-F238E27FC236}">
                <a16:creationId xmlns:a16="http://schemas.microsoft.com/office/drawing/2014/main" id="{4C14C079-B95E-B480-8BF1-9991F06E711F}"/>
              </a:ext>
            </a:extLst>
          </p:cNvPr>
          <p:cNvSpPr/>
          <p:nvPr/>
        </p:nvSpPr>
        <p:spPr>
          <a:xfrm>
            <a:off x="3512080" y="4386653"/>
            <a:ext cx="1815992" cy="175699"/>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schemeClr>
              </a:solidFill>
              <a:latin typeface="Calibri" panose="020F0502020204030204" pitchFamily="34" charset="0"/>
              <a:ea typeface="Nirmala Text" panose="020B0502040204020203" pitchFamily="34" charset="0"/>
              <a:cs typeface="Calibri" panose="020F0502020204030204" pitchFamily="34" charset="0"/>
            </a:endParaRPr>
          </a:p>
        </p:txBody>
      </p:sp>
      <p:sp>
        <p:nvSpPr>
          <p:cNvPr id="49" name="Arrow: Pentagon 48">
            <a:extLst>
              <a:ext uri="{FF2B5EF4-FFF2-40B4-BE49-F238E27FC236}">
                <a16:creationId xmlns:a16="http://schemas.microsoft.com/office/drawing/2014/main" id="{30AC59AB-95FB-5322-E9A8-F8A48DB92C47}"/>
              </a:ext>
            </a:extLst>
          </p:cNvPr>
          <p:cNvSpPr/>
          <p:nvPr/>
        </p:nvSpPr>
        <p:spPr>
          <a:xfrm>
            <a:off x="5470373" y="4404321"/>
            <a:ext cx="2172284" cy="175699"/>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lumMod val="75000"/>
                </a:schemeClr>
              </a:solidFill>
              <a:latin typeface="Calibri" panose="020F0502020204030204" pitchFamily="34" charset="0"/>
              <a:ea typeface="Nirmala Text" panose="020B0502040204020203" pitchFamily="34" charset="0"/>
              <a:cs typeface="Calibri" panose="020F0502020204030204" pitchFamily="34" charset="0"/>
            </a:endParaRPr>
          </a:p>
        </p:txBody>
      </p:sp>
      <p:sp>
        <p:nvSpPr>
          <p:cNvPr id="51" name="Arrow: Pentagon 50">
            <a:extLst>
              <a:ext uri="{FF2B5EF4-FFF2-40B4-BE49-F238E27FC236}">
                <a16:creationId xmlns:a16="http://schemas.microsoft.com/office/drawing/2014/main" id="{9D061342-DCF0-30F9-0AB9-FC2D2101D0A2}"/>
              </a:ext>
            </a:extLst>
          </p:cNvPr>
          <p:cNvSpPr/>
          <p:nvPr/>
        </p:nvSpPr>
        <p:spPr>
          <a:xfrm>
            <a:off x="7891193" y="4415690"/>
            <a:ext cx="1459787" cy="200351"/>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lumMod val="75000"/>
                </a:schemeClr>
              </a:solidFill>
              <a:latin typeface="Calibri" panose="020F0502020204030204" pitchFamily="34" charset="0"/>
              <a:ea typeface="Nirmala Text" panose="020B0502040204020203"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D234B5D9-F517-0B30-EDEF-F6316A7C995F}"/>
              </a:ext>
            </a:extLst>
          </p:cNvPr>
          <p:cNvSpPr/>
          <p:nvPr/>
        </p:nvSpPr>
        <p:spPr>
          <a:xfrm>
            <a:off x="8775895" y="3776732"/>
            <a:ext cx="63859" cy="63988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55" name="TextBox 54">
            <a:extLst>
              <a:ext uri="{FF2B5EF4-FFF2-40B4-BE49-F238E27FC236}">
                <a16:creationId xmlns:a16="http://schemas.microsoft.com/office/drawing/2014/main" id="{6408AF60-CE71-F7D6-209E-789280440E98}"/>
              </a:ext>
            </a:extLst>
          </p:cNvPr>
          <p:cNvSpPr txBox="1"/>
          <p:nvPr/>
        </p:nvSpPr>
        <p:spPr>
          <a:xfrm>
            <a:off x="8676109" y="3151184"/>
            <a:ext cx="2366353" cy="307777"/>
          </a:xfrm>
          <a:prstGeom prst="rect">
            <a:avLst/>
          </a:prstGeom>
          <a:noFill/>
        </p:spPr>
        <p:txBody>
          <a:bodyPr wrap="square" rtlCol="0">
            <a:spAutoFit/>
          </a:bodyPr>
          <a:lstStyle/>
          <a:p>
            <a:pPr algn="ctr"/>
            <a:r>
              <a:rPr lang="en-US" sz="1400" dirty="0">
                <a:latin typeface="Calibri" panose="020F0502020204030204" pitchFamily="34" charset="0"/>
                <a:ea typeface="Nirmala Text" panose="020B0502040204020203" pitchFamily="34" charset="0"/>
                <a:cs typeface="Calibri" panose="020F0502020204030204" pitchFamily="34" charset="0"/>
              </a:rPr>
              <a:t># of reads per TA site</a:t>
            </a:r>
          </a:p>
        </p:txBody>
      </p:sp>
      <p:cxnSp>
        <p:nvCxnSpPr>
          <p:cNvPr id="56" name="Straight Arrow Connector 55">
            <a:extLst>
              <a:ext uri="{FF2B5EF4-FFF2-40B4-BE49-F238E27FC236}">
                <a16:creationId xmlns:a16="http://schemas.microsoft.com/office/drawing/2014/main" id="{F106BD38-D7D4-D198-0D46-5F3DC87C4155}"/>
              </a:ext>
            </a:extLst>
          </p:cNvPr>
          <p:cNvCxnSpPr>
            <a:cxnSpLocks/>
          </p:cNvCxnSpPr>
          <p:nvPr/>
        </p:nvCxnSpPr>
        <p:spPr>
          <a:xfrm flipH="1">
            <a:off x="9034361" y="3547277"/>
            <a:ext cx="550991" cy="320633"/>
          </a:xfrm>
          <a:prstGeom prst="straightConnector1">
            <a:avLst/>
          </a:prstGeom>
          <a:ln w="28575">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616973D-C1EA-A72C-0E92-721AF860D4B0}"/>
              </a:ext>
            </a:extLst>
          </p:cNvPr>
          <p:cNvGrpSpPr/>
          <p:nvPr/>
        </p:nvGrpSpPr>
        <p:grpSpPr>
          <a:xfrm>
            <a:off x="1307027" y="5121853"/>
            <a:ext cx="8032847" cy="1319003"/>
            <a:chOff x="980270" y="3841390"/>
            <a:chExt cx="6024635" cy="989252"/>
          </a:xfrm>
        </p:grpSpPr>
        <p:sp>
          <p:nvSpPr>
            <p:cNvPr id="6" name="Rectangle 5">
              <a:extLst>
                <a:ext uri="{FF2B5EF4-FFF2-40B4-BE49-F238E27FC236}">
                  <a16:creationId xmlns:a16="http://schemas.microsoft.com/office/drawing/2014/main" id="{9586ED09-560B-9C52-F12B-FB1DC11E32F0}"/>
                </a:ext>
              </a:extLst>
            </p:cNvPr>
            <p:cNvSpPr/>
            <p:nvPr/>
          </p:nvSpPr>
          <p:spPr>
            <a:xfrm flipH="1">
              <a:off x="2801451" y="3882327"/>
              <a:ext cx="54032" cy="613574"/>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7" name="Rectangle 6">
              <a:extLst>
                <a:ext uri="{FF2B5EF4-FFF2-40B4-BE49-F238E27FC236}">
                  <a16:creationId xmlns:a16="http://schemas.microsoft.com/office/drawing/2014/main" id="{7963F94E-CDC2-F02D-047C-822AE9733880}"/>
                </a:ext>
              </a:extLst>
            </p:cNvPr>
            <p:cNvSpPr/>
            <p:nvPr/>
          </p:nvSpPr>
          <p:spPr>
            <a:xfrm flipH="1">
              <a:off x="2939919" y="4250662"/>
              <a:ext cx="47894" cy="214004"/>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8" name="Rectangle 7">
              <a:extLst>
                <a:ext uri="{FF2B5EF4-FFF2-40B4-BE49-F238E27FC236}">
                  <a16:creationId xmlns:a16="http://schemas.microsoft.com/office/drawing/2014/main" id="{4C049333-8293-35E0-9A8E-A92D4A43F3F9}"/>
                </a:ext>
              </a:extLst>
            </p:cNvPr>
            <p:cNvSpPr/>
            <p:nvPr/>
          </p:nvSpPr>
          <p:spPr>
            <a:xfrm>
              <a:off x="3029759" y="3984753"/>
              <a:ext cx="47894" cy="479914"/>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9" name="Rectangle 8">
              <a:extLst>
                <a:ext uri="{FF2B5EF4-FFF2-40B4-BE49-F238E27FC236}">
                  <a16:creationId xmlns:a16="http://schemas.microsoft.com/office/drawing/2014/main" id="{FD4B25CB-C3CC-321E-781D-AE7A006E7F64}"/>
                </a:ext>
              </a:extLst>
            </p:cNvPr>
            <p:cNvSpPr/>
            <p:nvPr/>
          </p:nvSpPr>
          <p:spPr>
            <a:xfrm>
              <a:off x="3355012" y="3978227"/>
              <a:ext cx="47894" cy="474876"/>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88FEAC3-DFFD-F299-8F62-64EC3D8BA02A}"/>
                </a:ext>
              </a:extLst>
            </p:cNvPr>
            <p:cNvSpPr/>
            <p:nvPr/>
          </p:nvSpPr>
          <p:spPr>
            <a:xfrm>
              <a:off x="3526911" y="4129998"/>
              <a:ext cx="47894" cy="32310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2E09D6F-B8B0-5AAC-8220-C233F62ADAA8}"/>
                </a:ext>
              </a:extLst>
            </p:cNvPr>
            <p:cNvSpPr/>
            <p:nvPr/>
          </p:nvSpPr>
          <p:spPr>
            <a:xfrm>
              <a:off x="3638038" y="4129998"/>
              <a:ext cx="47894" cy="32310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E04DAAC-6BA8-8284-E5B1-F34A0C676994}"/>
                </a:ext>
              </a:extLst>
            </p:cNvPr>
            <p:cNvSpPr/>
            <p:nvPr/>
          </p:nvSpPr>
          <p:spPr>
            <a:xfrm>
              <a:off x="3143865" y="3841390"/>
              <a:ext cx="47894" cy="595245"/>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CAA37FFA-6CC7-B3B1-2322-0BBD023E4820}"/>
                </a:ext>
              </a:extLst>
            </p:cNvPr>
            <p:cNvSpPr/>
            <p:nvPr/>
          </p:nvSpPr>
          <p:spPr>
            <a:xfrm>
              <a:off x="6095090" y="4116148"/>
              <a:ext cx="42127" cy="368440"/>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BEE7315C-35C5-7ED5-157A-B8EF2B0D77BA}"/>
                </a:ext>
              </a:extLst>
            </p:cNvPr>
            <p:cNvSpPr/>
            <p:nvPr/>
          </p:nvSpPr>
          <p:spPr>
            <a:xfrm>
              <a:off x="6248668" y="3841390"/>
              <a:ext cx="47894" cy="703452"/>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30BD3F82-25CC-875D-0719-0E610F4F3755}"/>
                </a:ext>
              </a:extLst>
            </p:cNvPr>
            <p:cNvSpPr/>
            <p:nvPr/>
          </p:nvSpPr>
          <p:spPr>
            <a:xfrm flipH="1">
              <a:off x="6351147" y="4123628"/>
              <a:ext cx="42127" cy="422159"/>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53243BE3-D386-296C-CD3D-B0999B3FB6BD}"/>
                </a:ext>
              </a:extLst>
            </p:cNvPr>
            <p:cNvSpPr/>
            <p:nvPr/>
          </p:nvSpPr>
          <p:spPr>
            <a:xfrm flipH="1">
              <a:off x="6477689" y="4220635"/>
              <a:ext cx="42127" cy="244031"/>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0F73E4C6-CD46-4A0D-1240-919422139045}"/>
                </a:ext>
              </a:extLst>
            </p:cNvPr>
            <p:cNvSpPr/>
            <p:nvPr/>
          </p:nvSpPr>
          <p:spPr>
            <a:xfrm>
              <a:off x="6696651" y="4044664"/>
              <a:ext cx="42127" cy="547250"/>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20" name="Arrow: Pentagon 19">
              <a:extLst>
                <a:ext uri="{FF2B5EF4-FFF2-40B4-BE49-F238E27FC236}">
                  <a16:creationId xmlns:a16="http://schemas.microsoft.com/office/drawing/2014/main" id="{FD7A5F10-1C25-3375-4F82-D25B9913D11B}"/>
                </a:ext>
              </a:extLst>
            </p:cNvPr>
            <p:cNvSpPr/>
            <p:nvPr/>
          </p:nvSpPr>
          <p:spPr>
            <a:xfrm>
              <a:off x="2625731" y="4419874"/>
              <a:ext cx="1361994" cy="131774"/>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schemeClr>
                </a:solidFill>
                <a:latin typeface="Calibri" panose="020F0502020204030204" pitchFamily="34" charset="0"/>
                <a:ea typeface="Nirmala Text" panose="020B0502040204020203" pitchFamily="34" charset="0"/>
                <a:cs typeface="Calibri" panose="020F0502020204030204" pitchFamily="34" charset="0"/>
              </a:endParaRPr>
            </a:p>
          </p:txBody>
        </p:sp>
        <p:sp>
          <p:nvSpPr>
            <p:cNvPr id="21" name="Arrow: Pentagon 20">
              <a:extLst>
                <a:ext uri="{FF2B5EF4-FFF2-40B4-BE49-F238E27FC236}">
                  <a16:creationId xmlns:a16="http://schemas.microsoft.com/office/drawing/2014/main" id="{E6100686-AF38-1637-468D-EFEC171CD170}"/>
                </a:ext>
              </a:extLst>
            </p:cNvPr>
            <p:cNvSpPr/>
            <p:nvPr/>
          </p:nvSpPr>
          <p:spPr>
            <a:xfrm>
              <a:off x="4094450" y="4433125"/>
              <a:ext cx="1629213" cy="131774"/>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lumMod val="75000"/>
                  </a:schemeClr>
                </a:solidFill>
                <a:latin typeface="Calibri" panose="020F0502020204030204" pitchFamily="34" charset="0"/>
                <a:ea typeface="Nirmala Text" panose="020B0502040204020203" pitchFamily="34" charset="0"/>
                <a:cs typeface="Calibri" panose="020F0502020204030204" pitchFamily="34" charset="0"/>
              </a:endParaRPr>
            </a:p>
          </p:txBody>
        </p:sp>
        <p:sp>
          <p:nvSpPr>
            <p:cNvPr id="22" name="Subtitle 6">
              <a:extLst>
                <a:ext uri="{FF2B5EF4-FFF2-40B4-BE49-F238E27FC236}">
                  <a16:creationId xmlns:a16="http://schemas.microsoft.com/office/drawing/2014/main" id="{4ED4E135-18AC-765F-34F3-3F94C94D43C5}"/>
                </a:ext>
              </a:extLst>
            </p:cNvPr>
            <p:cNvSpPr txBox="1">
              <a:spLocks/>
            </p:cNvSpPr>
            <p:nvPr/>
          </p:nvSpPr>
          <p:spPr>
            <a:xfrm>
              <a:off x="2267200" y="4550855"/>
              <a:ext cx="2052908" cy="2649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Nirmala Text" panose="020B0502040204020203" pitchFamily="34" charset="0"/>
                  <a:cs typeface="Calibri" panose="020F0502020204030204" pitchFamily="34" charset="0"/>
                </a:rPr>
                <a:t>Non-essential gene</a:t>
              </a:r>
            </a:p>
          </p:txBody>
        </p:sp>
        <p:sp>
          <p:nvSpPr>
            <p:cNvPr id="23" name="Arrow: Pentagon 22">
              <a:extLst>
                <a:ext uri="{FF2B5EF4-FFF2-40B4-BE49-F238E27FC236}">
                  <a16:creationId xmlns:a16="http://schemas.microsoft.com/office/drawing/2014/main" id="{11E7D438-C6D3-1C56-9108-AD2D31FC10C7}"/>
                </a:ext>
              </a:extLst>
            </p:cNvPr>
            <p:cNvSpPr/>
            <p:nvPr/>
          </p:nvSpPr>
          <p:spPr>
            <a:xfrm>
              <a:off x="5910065" y="4441651"/>
              <a:ext cx="1094840" cy="150263"/>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lumMod val="75000"/>
                  </a:schemeClr>
                </a:solidFill>
                <a:latin typeface="Calibri" panose="020F0502020204030204" pitchFamily="34" charset="0"/>
                <a:ea typeface="Nirmala Text" panose="020B0502040204020203" pitchFamily="34" charset="0"/>
                <a:cs typeface="Calibri" panose="020F0502020204030204" pitchFamily="34" charset="0"/>
              </a:endParaRPr>
            </a:p>
          </p:txBody>
        </p:sp>
        <p:sp>
          <p:nvSpPr>
            <p:cNvPr id="24" name="Subtitle 6">
              <a:extLst>
                <a:ext uri="{FF2B5EF4-FFF2-40B4-BE49-F238E27FC236}">
                  <a16:creationId xmlns:a16="http://schemas.microsoft.com/office/drawing/2014/main" id="{7AF958A5-4FCE-12AE-6F4A-93643B7FDA98}"/>
                </a:ext>
              </a:extLst>
            </p:cNvPr>
            <p:cNvSpPr txBox="1">
              <a:spLocks/>
            </p:cNvSpPr>
            <p:nvPr/>
          </p:nvSpPr>
          <p:spPr>
            <a:xfrm>
              <a:off x="3955925" y="4578886"/>
              <a:ext cx="1894720" cy="2517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tx1"/>
                  </a:solidFill>
                  <a:latin typeface="Calibri" panose="020F0502020204030204" pitchFamily="34" charset="0"/>
                  <a:ea typeface="Nirmala Text" panose="020B0502040204020203" pitchFamily="34" charset="0"/>
                  <a:cs typeface="Calibri" panose="020F0502020204030204" pitchFamily="34" charset="0"/>
                </a:rPr>
                <a:t>Essential gene</a:t>
              </a:r>
            </a:p>
          </p:txBody>
        </p:sp>
        <p:sp>
          <p:nvSpPr>
            <p:cNvPr id="25" name="Rectangle 24">
              <a:extLst>
                <a:ext uri="{FF2B5EF4-FFF2-40B4-BE49-F238E27FC236}">
                  <a16:creationId xmlns:a16="http://schemas.microsoft.com/office/drawing/2014/main" id="{0CEB7FF5-A1B5-E469-C632-A11886BCD2E8}"/>
                </a:ext>
              </a:extLst>
            </p:cNvPr>
            <p:cNvSpPr/>
            <p:nvPr/>
          </p:nvSpPr>
          <p:spPr>
            <a:xfrm>
              <a:off x="6573592" y="3962433"/>
              <a:ext cx="47894" cy="479914"/>
            </a:xfrm>
            <a:prstGeom prst="rect">
              <a:avLst/>
            </a:prstGeom>
            <a:solidFill>
              <a:srgbClr val="4400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Nirmala Text" panose="020B0502040204020203" pitchFamily="34" charset="0"/>
                <a:cs typeface="Calibri" panose="020F0502020204030204" pitchFamily="34" charset="0"/>
              </a:endParaRPr>
            </a:p>
          </p:txBody>
        </p:sp>
        <p:sp>
          <p:nvSpPr>
            <p:cNvPr id="26" name="TextBox 25">
              <a:extLst>
                <a:ext uri="{FF2B5EF4-FFF2-40B4-BE49-F238E27FC236}">
                  <a16:creationId xmlns:a16="http://schemas.microsoft.com/office/drawing/2014/main" id="{36655E35-4F9B-7E8C-94A1-1CF89182608F}"/>
                </a:ext>
              </a:extLst>
            </p:cNvPr>
            <p:cNvSpPr txBox="1"/>
            <p:nvPr/>
          </p:nvSpPr>
          <p:spPr>
            <a:xfrm>
              <a:off x="980270" y="3990562"/>
              <a:ext cx="1370159" cy="346249"/>
            </a:xfrm>
            <a:prstGeom prst="rect">
              <a:avLst/>
            </a:prstGeom>
            <a:noFill/>
          </p:spPr>
          <p:txBody>
            <a:bodyPr wrap="square" rtlCol="0">
              <a:spAutoFit/>
            </a:bodyPr>
            <a:lstStyle/>
            <a:p>
              <a:pPr algn="ctr"/>
              <a:r>
                <a:rPr lang="en-US" sz="2400" b="1" dirty="0">
                  <a:latin typeface="Calibri" panose="020F0502020204030204" pitchFamily="34" charset="0"/>
                  <a:ea typeface="Nirmala Text" panose="020B0502040204020203" pitchFamily="34" charset="0"/>
                  <a:cs typeface="Calibri" panose="020F0502020204030204" pitchFamily="34" charset="0"/>
                </a:rPr>
                <a:t>Observed</a:t>
              </a:r>
              <a:endParaRPr lang="en-US" sz="2400" dirty="0">
                <a:latin typeface="Calibri" panose="020F0502020204030204" pitchFamily="34" charset="0"/>
                <a:ea typeface="Nirmala Text" panose="020B0502040204020203" pitchFamily="34" charset="0"/>
                <a:cs typeface="Calibri" panose="020F0502020204030204" pitchFamily="34" charset="0"/>
              </a:endParaRPr>
            </a:p>
          </p:txBody>
        </p:sp>
      </p:grpSp>
    </p:spTree>
    <p:extLst>
      <p:ext uri="{BB962C8B-B14F-4D97-AF65-F5344CB8AC3E}">
        <p14:creationId xmlns:p14="http://schemas.microsoft.com/office/powerpoint/2010/main" val="323347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6F14-CA80-4698-D298-E98D4FF9870C}"/>
              </a:ext>
            </a:extLst>
          </p:cNvPr>
          <p:cNvSpPr>
            <a:spLocks noGrp="1"/>
          </p:cNvSpPr>
          <p:nvPr>
            <p:ph type="title"/>
          </p:nvPr>
        </p:nvSpPr>
        <p:spPr>
          <a:xfrm>
            <a:off x="609600" y="82821"/>
            <a:ext cx="10972800" cy="1143000"/>
          </a:xfrm>
        </p:spPr>
        <p:txBody>
          <a:bodyPr>
            <a:normAutofit/>
          </a:bodyPr>
          <a:lstStyle/>
          <a:p>
            <a:r>
              <a:rPr lang="en-US" sz="5333" dirty="0">
                <a:solidFill>
                  <a:schemeClr val="bg2"/>
                </a:solidFill>
                <a:latin typeface="Calibri" panose="020F0502020204030204" pitchFamily="34" charset="0"/>
                <a:cs typeface="Calibri" panose="020F0502020204030204" pitchFamily="34" charset="0"/>
              </a:rPr>
              <a:t>Results</a:t>
            </a:r>
            <a:endParaRPr lang="en-US" sz="5333" i="1" dirty="0">
              <a:solidFill>
                <a:schemeClr val="bg2"/>
              </a:solidFill>
              <a:latin typeface="Calibri" panose="020F0502020204030204" pitchFamily="34" charset="0"/>
              <a:cs typeface="Calibri" panose="020F0502020204030204" pitchFamily="34" charset="0"/>
            </a:endParaRPr>
          </a:p>
        </p:txBody>
      </p:sp>
      <p:sp>
        <p:nvSpPr>
          <p:cNvPr id="11" name="Subtitle 6">
            <a:extLst>
              <a:ext uri="{FF2B5EF4-FFF2-40B4-BE49-F238E27FC236}">
                <a16:creationId xmlns:a16="http://schemas.microsoft.com/office/drawing/2014/main" id="{C2573EB9-80C2-BE6E-86B5-6B59DE240916}"/>
              </a:ext>
            </a:extLst>
          </p:cNvPr>
          <p:cNvSpPr txBox="1">
            <a:spLocks/>
          </p:cNvSpPr>
          <p:nvPr/>
        </p:nvSpPr>
        <p:spPr>
          <a:xfrm>
            <a:off x="214649" y="1110177"/>
            <a:ext cx="11762703" cy="12453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 195,115 (</a:t>
            </a:r>
            <a:r>
              <a:rPr lang="en-US" sz="2400" i="1" dirty="0">
                <a:solidFill>
                  <a:schemeClr val="tx1"/>
                </a:solidFill>
                <a:latin typeface="Calibri" panose="020F0502020204030204" pitchFamily="34" charset="0"/>
                <a:ea typeface="Nirmala Text" panose="020B0502040204020203" pitchFamily="34" charset="0"/>
                <a:cs typeface="Calibri" panose="020F0502020204030204" pitchFamily="34" charset="0"/>
              </a:rPr>
              <a:t>Hp</a:t>
            </a:r>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 392) and 144,946 (EL1) unique transposon insertions, 1 insertion every 11 and 15 bp respectively </a:t>
            </a:r>
          </a:p>
        </p:txBody>
      </p:sp>
      <p:pic>
        <p:nvPicPr>
          <p:cNvPr id="8" name="Picture 7" descr="A purple circle with white and grey lines&#10;&#10;Description automatically generated">
            <a:extLst>
              <a:ext uri="{FF2B5EF4-FFF2-40B4-BE49-F238E27FC236}">
                <a16:creationId xmlns:a16="http://schemas.microsoft.com/office/drawing/2014/main" id="{750B8699-BA4E-0106-F9BD-F1E60BF8D40C}"/>
              </a:ext>
            </a:extLst>
          </p:cNvPr>
          <p:cNvPicPr>
            <a:picLocks noChangeAspect="1"/>
          </p:cNvPicPr>
          <p:nvPr/>
        </p:nvPicPr>
        <p:blipFill rotWithShape="1">
          <a:blip r:embed="rId3">
            <a:extLst>
              <a:ext uri="{28A0092B-C50C-407E-A947-70E740481C1C}">
                <a14:useLocalDpi xmlns:a14="http://schemas.microsoft.com/office/drawing/2010/main" val="0"/>
              </a:ext>
            </a:extLst>
          </a:blip>
          <a:srcRect t="9829"/>
          <a:stretch/>
        </p:blipFill>
        <p:spPr>
          <a:xfrm>
            <a:off x="502019" y="2200176"/>
            <a:ext cx="5029200" cy="4534861"/>
          </a:xfrm>
          <a:prstGeom prst="rect">
            <a:avLst/>
          </a:prstGeom>
        </p:spPr>
      </p:pic>
      <p:pic>
        <p:nvPicPr>
          <p:cNvPr id="9" name="Picture 8" descr="A purple circle with white and blue lines&#10;&#10;Description automatically generated">
            <a:extLst>
              <a:ext uri="{FF2B5EF4-FFF2-40B4-BE49-F238E27FC236}">
                <a16:creationId xmlns:a16="http://schemas.microsoft.com/office/drawing/2014/main" id="{CEB20ECF-D6A4-63F3-E794-500A104A5DBE}"/>
              </a:ext>
            </a:extLst>
          </p:cNvPr>
          <p:cNvPicPr>
            <a:picLocks noChangeAspect="1"/>
          </p:cNvPicPr>
          <p:nvPr/>
        </p:nvPicPr>
        <p:blipFill rotWithShape="1">
          <a:blip r:embed="rId4">
            <a:extLst>
              <a:ext uri="{28A0092B-C50C-407E-A947-70E740481C1C}">
                <a14:useLocalDpi xmlns:a14="http://schemas.microsoft.com/office/drawing/2010/main" val="0"/>
              </a:ext>
            </a:extLst>
          </a:blip>
          <a:srcRect t="9829"/>
          <a:stretch/>
        </p:blipFill>
        <p:spPr>
          <a:xfrm>
            <a:off x="6096000" y="2200176"/>
            <a:ext cx="5029200" cy="4534861"/>
          </a:xfrm>
          <a:prstGeom prst="rect">
            <a:avLst/>
          </a:prstGeom>
        </p:spPr>
      </p:pic>
      <p:sp>
        <p:nvSpPr>
          <p:cNvPr id="10" name="Google Shape;312;p40">
            <a:extLst>
              <a:ext uri="{FF2B5EF4-FFF2-40B4-BE49-F238E27FC236}">
                <a16:creationId xmlns:a16="http://schemas.microsoft.com/office/drawing/2014/main" id="{5AC87F3A-32BD-872B-B965-8BAE93C8E6A7}"/>
              </a:ext>
            </a:extLst>
          </p:cNvPr>
          <p:cNvSpPr txBox="1">
            <a:spLocks/>
          </p:cNvSpPr>
          <p:nvPr/>
        </p:nvSpPr>
        <p:spPr>
          <a:xfrm>
            <a:off x="1906096" y="3434913"/>
            <a:ext cx="2427232" cy="12572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Josefin Slab"/>
              <a:buNone/>
              <a:defRPr sz="3700" b="0" i="0" u="none" strike="noStrike" cap="none">
                <a:solidFill>
                  <a:schemeClr val="lt1"/>
                </a:solidFill>
                <a:latin typeface="Josefin Slab Thin"/>
                <a:ea typeface="Josefin Slab Thin"/>
                <a:cs typeface="Josefin Slab Thin"/>
                <a:sym typeface="Josefin Slab Thin"/>
              </a:defRPr>
            </a:lvl1pPr>
            <a:lvl2pPr marR="0" lvl="1"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2pPr>
            <a:lvl3pPr marR="0" lvl="2"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3pPr>
            <a:lvl4pPr marR="0" lvl="3"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4pPr>
            <a:lvl5pPr marR="0" lvl="4"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5pPr>
            <a:lvl6pPr marR="0" lvl="5"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6pPr>
            <a:lvl7pPr marR="0" lvl="6"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7pPr>
            <a:lvl8pPr marR="0" lvl="7"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8pPr>
            <a:lvl9pPr marR="0" lvl="8"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9pPr>
          </a:lstStyle>
          <a:p>
            <a:r>
              <a:rPr lang="en-US" sz="1500" b="1" i="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rPr>
              <a:t>Hp </a:t>
            </a:r>
            <a:r>
              <a:rPr lang="en-US" sz="1500" b="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rPr>
              <a:t>392</a:t>
            </a:r>
          </a:p>
          <a:p>
            <a:r>
              <a:rPr lang="en-US" sz="1500" b="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rPr>
              <a:t>2,146,020 bp</a:t>
            </a:r>
          </a:p>
          <a:p>
            <a:endParaRPr lang="en-US" sz="1500" b="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endParaRPr>
          </a:p>
          <a:p>
            <a:r>
              <a:rPr lang="en-US" sz="1500" b="1" dirty="0">
                <a:solidFill>
                  <a:schemeClr val="tx1">
                    <a:lumMod val="60000"/>
                    <a:lumOff val="40000"/>
                  </a:schemeClr>
                </a:solidFill>
                <a:latin typeface="Calibri" panose="020F0502020204030204" pitchFamily="34" charset="0"/>
                <a:ea typeface="Nirmala Text" panose="020B0502040204020203" pitchFamily="34" charset="0"/>
                <a:cs typeface="Calibri" panose="020F0502020204030204" pitchFamily="34" charset="0"/>
              </a:rPr>
              <a:t>Total genes = 2010</a:t>
            </a:r>
          </a:p>
          <a:p>
            <a:r>
              <a:rPr lang="en-US" sz="1500" b="1" dirty="0">
                <a:solidFill>
                  <a:srgbClr val="2B928F"/>
                </a:solidFill>
                <a:latin typeface="Calibri" panose="020F0502020204030204" pitchFamily="34" charset="0"/>
                <a:ea typeface="Nirmala Text" panose="020B0502040204020203" pitchFamily="34" charset="0"/>
                <a:cs typeface="Calibri" panose="020F0502020204030204" pitchFamily="34" charset="0"/>
              </a:rPr>
              <a:t>Essential = 395 </a:t>
            </a:r>
          </a:p>
        </p:txBody>
      </p:sp>
      <p:sp>
        <p:nvSpPr>
          <p:cNvPr id="12" name="Google Shape;312;p40">
            <a:extLst>
              <a:ext uri="{FF2B5EF4-FFF2-40B4-BE49-F238E27FC236}">
                <a16:creationId xmlns:a16="http://schemas.microsoft.com/office/drawing/2014/main" id="{08C5EA6D-C8B6-1A9A-412E-7B5392FBC786}"/>
              </a:ext>
            </a:extLst>
          </p:cNvPr>
          <p:cNvSpPr txBox="1">
            <a:spLocks/>
          </p:cNvSpPr>
          <p:nvPr/>
        </p:nvSpPr>
        <p:spPr>
          <a:xfrm>
            <a:off x="7473189" y="3434913"/>
            <a:ext cx="2427232" cy="12572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Josefin Slab"/>
              <a:buNone/>
              <a:defRPr sz="3700" b="0" i="0" u="none" strike="noStrike" cap="none">
                <a:solidFill>
                  <a:schemeClr val="lt1"/>
                </a:solidFill>
                <a:latin typeface="Josefin Slab Thin"/>
                <a:ea typeface="Josefin Slab Thin"/>
                <a:cs typeface="Josefin Slab Thin"/>
                <a:sym typeface="Josefin Slab Thin"/>
              </a:defRPr>
            </a:lvl1pPr>
            <a:lvl2pPr marR="0" lvl="1"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2pPr>
            <a:lvl3pPr marR="0" lvl="2"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3pPr>
            <a:lvl4pPr marR="0" lvl="3"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4pPr>
            <a:lvl5pPr marR="0" lvl="4"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5pPr>
            <a:lvl6pPr marR="0" lvl="5"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6pPr>
            <a:lvl7pPr marR="0" lvl="6"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7pPr>
            <a:lvl8pPr marR="0" lvl="7"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8pPr>
            <a:lvl9pPr marR="0" lvl="8" algn="ctr" rtl="0">
              <a:lnSpc>
                <a:spcPct val="100000"/>
              </a:lnSpc>
              <a:spcBef>
                <a:spcPts val="0"/>
              </a:spcBef>
              <a:spcAft>
                <a:spcPts val="0"/>
              </a:spcAft>
              <a:buClr>
                <a:schemeClr val="dk1"/>
              </a:buClr>
              <a:buSzPts val="2600"/>
              <a:buFont typeface="Josefin Slab"/>
              <a:buNone/>
              <a:defRPr sz="2600" b="0" i="0" u="none" strike="noStrike" cap="none">
                <a:solidFill>
                  <a:schemeClr val="dk1"/>
                </a:solidFill>
                <a:latin typeface="Roboto"/>
                <a:ea typeface="Roboto"/>
                <a:cs typeface="Roboto"/>
                <a:sym typeface="Roboto"/>
              </a:defRPr>
            </a:lvl9pPr>
          </a:lstStyle>
          <a:p>
            <a:r>
              <a:rPr lang="en-US" sz="1500" b="1" i="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rPr>
              <a:t>Hp </a:t>
            </a:r>
            <a:r>
              <a:rPr lang="en-US" sz="1500" b="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rPr>
              <a:t>EL1</a:t>
            </a:r>
          </a:p>
          <a:p>
            <a:r>
              <a:rPr lang="en-US" sz="1500" b="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rPr>
              <a:t>2,153,240 bp</a:t>
            </a:r>
          </a:p>
          <a:p>
            <a:endParaRPr lang="en-US" sz="1500" b="1" dirty="0">
              <a:solidFill>
                <a:schemeClr val="bg1">
                  <a:lumMod val="10000"/>
                </a:schemeClr>
              </a:solidFill>
              <a:latin typeface="Calibri" panose="020F0502020204030204" pitchFamily="34" charset="0"/>
              <a:ea typeface="Nirmala Text" panose="020B0502040204020203" pitchFamily="34" charset="0"/>
              <a:cs typeface="Calibri" panose="020F0502020204030204" pitchFamily="34" charset="0"/>
            </a:endParaRPr>
          </a:p>
          <a:p>
            <a:r>
              <a:rPr lang="en-US" sz="1500" b="1" dirty="0">
                <a:solidFill>
                  <a:schemeClr val="tx1">
                    <a:lumMod val="60000"/>
                    <a:lumOff val="40000"/>
                  </a:schemeClr>
                </a:solidFill>
                <a:latin typeface="Calibri" panose="020F0502020204030204" pitchFamily="34" charset="0"/>
                <a:ea typeface="Nirmala Text" panose="020B0502040204020203" pitchFamily="34" charset="0"/>
                <a:cs typeface="Calibri" panose="020F0502020204030204" pitchFamily="34" charset="0"/>
              </a:rPr>
              <a:t>Total genes = 2033</a:t>
            </a:r>
          </a:p>
          <a:p>
            <a:r>
              <a:rPr lang="en-US" sz="1500" b="1" dirty="0">
                <a:solidFill>
                  <a:srgbClr val="2B928F"/>
                </a:solidFill>
                <a:latin typeface="Calibri" panose="020F0502020204030204" pitchFamily="34" charset="0"/>
                <a:ea typeface="Nirmala Text" panose="020B0502040204020203" pitchFamily="34" charset="0"/>
                <a:cs typeface="Calibri" panose="020F0502020204030204" pitchFamily="34" charset="0"/>
              </a:rPr>
              <a:t>Essential = 384 </a:t>
            </a:r>
          </a:p>
        </p:txBody>
      </p:sp>
    </p:spTree>
    <p:extLst>
      <p:ext uri="{BB962C8B-B14F-4D97-AF65-F5344CB8AC3E}">
        <p14:creationId xmlns:p14="http://schemas.microsoft.com/office/powerpoint/2010/main" val="356201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6F14-CA80-4698-D298-E98D4FF9870C}"/>
              </a:ext>
            </a:extLst>
          </p:cNvPr>
          <p:cNvSpPr>
            <a:spLocks noGrp="1"/>
          </p:cNvSpPr>
          <p:nvPr>
            <p:ph type="title"/>
          </p:nvPr>
        </p:nvSpPr>
        <p:spPr>
          <a:xfrm>
            <a:off x="636104" y="250063"/>
            <a:ext cx="10972800" cy="1143000"/>
          </a:xfrm>
        </p:spPr>
        <p:txBody>
          <a:bodyPr>
            <a:normAutofit/>
          </a:bodyPr>
          <a:lstStyle/>
          <a:p>
            <a:r>
              <a:rPr lang="en-US" sz="5333" dirty="0">
                <a:solidFill>
                  <a:schemeClr val="bg2"/>
                </a:solidFill>
              </a:rPr>
              <a:t>Results</a:t>
            </a:r>
            <a:endParaRPr lang="en-US" sz="5333" i="1" dirty="0">
              <a:solidFill>
                <a:schemeClr val="bg2"/>
              </a:solidFill>
            </a:endParaRPr>
          </a:p>
        </p:txBody>
      </p:sp>
      <p:sp>
        <p:nvSpPr>
          <p:cNvPr id="11" name="Subtitle 6">
            <a:extLst>
              <a:ext uri="{FF2B5EF4-FFF2-40B4-BE49-F238E27FC236}">
                <a16:creationId xmlns:a16="http://schemas.microsoft.com/office/drawing/2014/main" id="{C2573EB9-80C2-BE6E-86B5-6B59DE240916}"/>
              </a:ext>
            </a:extLst>
          </p:cNvPr>
          <p:cNvSpPr txBox="1">
            <a:spLocks/>
          </p:cNvSpPr>
          <p:nvPr/>
        </p:nvSpPr>
        <p:spPr>
          <a:xfrm>
            <a:off x="318052" y="1393063"/>
            <a:ext cx="11608904" cy="47886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891" indent="-342891">
              <a:spcBef>
                <a:spcPts val="1200"/>
              </a:spcBef>
              <a:buFont typeface="Arial" panose="020B0604020202020204" pitchFamily="34" charset="0"/>
              <a:buChar char="•"/>
            </a:pPr>
            <a:r>
              <a:rPr lang="en-US" sz="2400" dirty="0">
                <a:solidFill>
                  <a:schemeClr val="tx1"/>
                </a:solidFill>
                <a:latin typeface="Calibri" panose="020F0502020204030204" pitchFamily="34" charset="0"/>
                <a:ea typeface="Nirmala Text" panose="020B0502040204020203" pitchFamily="34" charset="0"/>
                <a:cs typeface="Calibri" panose="020F0502020204030204" pitchFamily="34" charset="0"/>
              </a:rPr>
              <a:t>Genes that compose the essential genome are involved in central cell functional “housekeeping” processes including genetic information processing and common energy metabolism pathways </a:t>
            </a:r>
            <a:endParaRPr lang="en-US" sz="2400" u="sng"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pic>
        <p:nvPicPr>
          <p:cNvPr id="3" name="Picture 2" descr="A graph on a screen&#10;&#10;Description automatically generated">
            <a:extLst>
              <a:ext uri="{FF2B5EF4-FFF2-40B4-BE49-F238E27FC236}">
                <a16:creationId xmlns:a16="http://schemas.microsoft.com/office/drawing/2014/main" id="{AF89DD86-D34C-3826-CC71-51D08227C81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436536" y="176352"/>
            <a:ext cx="10119360" cy="6505296"/>
          </a:xfrm>
          <a:prstGeom prst="rect">
            <a:avLst/>
          </a:prstGeom>
        </p:spPr>
      </p:pic>
    </p:spTree>
    <p:extLst>
      <p:ext uri="{BB962C8B-B14F-4D97-AF65-F5344CB8AC3E}">
        <p14:creationId xmlns:p14="http://schemas.microsoft.com/office/powerpoint/2010/main" val="36392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C2573EB9-80C2-BE6E-86B5-6B59DE240916}"/>
              </a:ext>
            </a:extLst>
          </p:cNvPr>
          <p:cNvSpPr txBox="1">
            <a:spLocks/>
          </p:cNvSpPr>
          <p:nvPr/>
        </p:nvSpPr>
        <p:spPr>
          <a:xfrm>
            <a:off x="1190394" y="2726341"/>
            <a:ext cx="9811215" cy="896916"/>
          </a:xfrm>
          <a:prstGeom prst="rect">
            <a:avLst/>
          </a:prstGeom>
          <a:ln>
            <a:noFill/>
          </a:ln>
          <a:effectLst/>
          <a:scene3d>
            <a:camera prst="orthographicFront">
              <a:rot lat="0" lon="0" rev="0"/>
            </a:camera>
            <a:lightRig rig="chilly" dir="t">
              <a:rot lat="0" lon="0" rev="18480000"/>
            </a:lightRig>
          </a:scene3d>
          <a:sp3d prstMaterial="clear">
            <a:bevelT h="63500"/>
          </a:sp3d>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200"/>
              </a:spcBef>
            </a:pPr>
            <a:r>
              <a:rPr lang="en-US" sz="3600" dirty="0">
                <a:solidFill>
                  <a:schemeClr val="tx1"/>
                </a:solidFill>
                <a:latin typeface="Calibri" panose="020F0502020204030204" pitchFamily="34" charset="0"/>
                <a:ea typeface="Nirmala Text" panose="020B0502040204020203" pitchFamily="34" charset="0"/>
                <a:cs typeface="Calibri" panose="020F0502020204030204" pitchFamily="34" charset="0"/>
              </a:rPr>
              <a:t>Is the essential genome similar for both </a:t>
            </a:r>
            <a:r>
              <a:rPr lang="en-US" sz="3600" i="1" dirty="0">
                <a:solidFill>
                  <a:schemeClr val="tx1"/>
                </a:solidFill>
                <a:latin typeface="Calibri" panose="020F0502020204030204" pitchFamily="34" charset="0"/>
                <a:ea typeface="Nirmala Text" panose="020B0502040204020203" pitchFamily="34" charset="0"/>
                <a:cs typeface="Calibri" panose="020F0502020204030204" pitchFamily="34" charset="0"/>
              </a:rPr>
              <a:t>Hp</a:t>
            </a:r>
            <a:r>
              <a:rPr lang="en-US" sz="3600" dirty="0">
                <a:solidFill>
                  <a:schemeClr val="tx1"/>
                </a:solidFill>
                <a:latin typeface="Calibri" panose="020F0502020204030204" pitchFamily="34" charset="0"/>
                <a:ea typeface="Nirmala Text" panose="020B0502040204020203" pitchFamily="34" charset="0"/>
                <a:cs typeface="Calibri" panose="020F0502020204030204" pitchFamily="34" charset="0"/>
              </a:rPr>
              <a:t> strains?</a:t>
            </a:r>
            <a:endParaRPr lang="en-US" sz="3600" u="sng" dirty="0">
              <a:solidFill>
                <a:schemeClr val="tx1"/>
              </a:solidFill>
              <a:latin typeface="Calibri" panose="020F0502020204030204" pitchFamily="34" charset="0"/>
              <a:ea typeface="Nirmala Tex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26984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6">
            <a:extLst>
              <a:ext uri="{FF2B5EF4-FFF2-40B4-BE49-F238E27FC236}">
                <a16:creationId xmlns:a16="http://schemas.microsoft.com/office/drawing/2014/main" id="{C2573EB9-80C2-BE6E-86B5-6B59DE240916}"/>
              </a:ext>
            </a:extLst>
          </p:cNvPr>
          <p:cNvSpPr txBox="1">
            <a:spLocks/>
          </p:cNvSpPr>
          <p:nvPr/>
        </p:nvSpPr>
        <p:spPr>
          <a:xfrm>
            <a:off x="128790" y="78236"/>
            <a:ext cx="11934421" cy="10667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200"/>
              </a:spcBef>
            </a:pPr>
            <a:r>
              <a:rPr lang="en-US" sz="2667" dirty="0">
                <a:solidFill>
                  <a:schemeClr val="bg2"/>
                </a:solidFill>
                <a:latin typeface="Calibri" panose="020F0502020204030204" pitchFamily="34" charset="0"/>
                <a:ea typeface="Nirmala Text" panose="020B0502040204020203" pitchFamily="34" charset="0"/>
                <a:cs typeface="Calibri" panose="020F0502020204030204" pitchFamily="34" charset="0"/>
              </a:rPr>
              <a:t>The majority of essential genes are essential in both </a:t>
            </a:r>
            <a:r>
              <a:rPr lang="en-US" sz="2667" i="1" dirty="0">
                <a:solidFill>
                  <a:schemeClr val="bg2"/>
                </a:solidFill>
                <a:latin typeface="Calibri" panose="020F0502020204030204" pitchFamily="34" charset="0"/>
                <a:ea typeface="Nirmala Text" panose="020B0502040204020203" pitchFamily="34" charset="0"/>
                <a:cs typeface="Calibri" panose="020F0502020204030204" pitchFamily="34" charset="0"/>
              </a:rPr>
              <a:t>Hp</a:t>
            </a:r>
            <a:r>
              <a:rPr lang="en-US" sz="2667" dirty="0">
                <a:solidFill>
                  <a:schemeClr val="bg2"/>
                </a:solidFill>
                <a:latin typeface="Calibri" panose="020F0502020204030204" pitchFamily="34" charset="0"/>
                <a:ea typeface="Nirmala Text" panose="020B0502040204020203" pitchFamily="34" charset="0"/>
                <a:cs typeface="Calibri" panose="020F0502020204030204" pitchFamily="34" charset="0"/>
              </a:rPr>
              <a:t> strains, and some are strain specific</a:t>
            </a:r>
            <a:endParaRPr lang="en-US" sz="2667" u="sng" dirty="0">
              <a:solidFill>
                <a:schemeClr val="bg2"/>
              </a:solidFill>
              <a:latin typeface="Calibri" panose="020F0502020204030204" pitchFamily="34" charset="0"/>
              <a:ea typeface="Nirmala Text" panose="020B0502040204020203" pitchFamily="34" charset="0"/>
              <a:cs typeface="Calibri" panose="020F0502020204030204" pitchFamily="34" charset="0"/>
            </a:endParaRPr>
          </a:p>
        </p:txBody>
      </p:sp>
      <p:pic>
        <p:nvPicPr>
          <p:cNvPr id="3" name="Picture 2" descr="A graph showing different colored dots&#10;&#10;Description automatically generated">
            <a:extLst>
              <a:ext uri="{FF2B5EF4-FFF2-40B4-BE49-F238E27FC236}">
                <a16:creationId xmlns:a16="http://schemas.microsoft.com/office/drawing/2014/main" id="{DEFCD351-A64D-5780-859D-EE69A93C7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659" y="1001320"/>
            <a:ext cx="5856683" cy="5856681"/>
          </a:xfrm>
          <a:prstGeom prst="rect">
            <a:avLst/>
          </a:prstGeom>
        </p:spPr>
      </p:pic>
    </p:spTree>
    <p:extLst>
      <p:ext uri="{BB962C8B-B14F-4D97-AF65-F5344CB8AC3E}">
        <p14:creationId xmlns:p14="http://schemas.microsoft.com/office/powerpoint/2010/main" val="313591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389</Words>
  <Application>Microsoft Office PowerPoint</Application>
  <PresentationFormat>Widescreen</PresentationFormat>
  <Paragraphs>60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Essential genome of Hp</vt:lpstr>
      <vt:lpstr>Essential genome of Hp</vt:lpstr>
      <vt:lpstr>Essential genome of Hp</vt:lpstr>
      <vt:lpstr>Results</vt:lpstr>
      <vt:lpstr>Results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genome of Hp</dc:title>
  <dc:creator>matthew ramsey</dc:creator>
  <cp:lastModifiedBy>matthew ramsey</cp:lastModifiedBy>
  <cp:revision>1</cp:revision>
  <dcterms:created xsi:type="dcterms:W3CDTF">2024-05-09T15:54:04Z</dcterms:created>
  <dcterms:modified xsi:type="dcterms:W3CDTF">2024-05-09T15:56:10Z</dcterms:modified>
</cp:coreProperties>
</file>