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0" r:id="rId3"/>
    <p:sldId id="298" r:id="rId4"/>
    <p:sldId id="299" r:id="rId5"/>
    <p:sldId id="300" r:id="rId6"/>
    <p:sldId id="261" r:id="rId7"/>
    <p:sldId id="302" r:id="rId8"/>
    <p:sldId id="303" r:id="rId9"/>
    <p:sldId id="257" r:id="rId10"/>
    <p:sldId id="304" r:id="rId11"/>
    <p:sldId id="258" r:id="rId12"/>
    <p:sldId id="262" r:id="rId13"/>
    <p:sldId id="264" r:id="rId14"/>
    <p:sldId id="263" r:id="rId15"/>
    <p:sldId id="294" r:id="rId16"/>
    <p:sldId id="265" r:id="rId17"/>
    <p:sldId id="267" r:id="rId18"/>
    <p:sldId id="268" r:id="rId19"/>
    <p:sldId id="269" r:id="rId20"/>
    <p:sldId id="272" r:id="rId21"/>
    <p:sldId id="275" r:id="rId22"/>
    <p:sldId id="271" r:id="rId23"/>
    <p:sldId id="276" r:id="rId24"/>
    <p:sldId id="277" r:id="rId25"/>
    <p:sldId id="278" r:id="rId26"/>
    <p:sldId id="283" r:id="rId27"/>
    <p:sldId id="306" r:id="rId28"/>
    <p:sldId id="280" r:id="rId29"/>
    <p:sldId id="305" r:id="rId30"/>
    <p:sldId id="293" r:id="rId31"/>
    <p:sldId id="286" r:id="rId32"/>
    <p:sldId id="287" r:id="rId33"/>
    <p:sldId id="284" r:id="rId34"/>
    <p:sldId id="288" r:id="rId35"/>
    <p:sldId id="296" r:id="rId36"/>
    <p:sldId id="292" r:id="rId37"/>
    <p:sldId id="291" r:id="rId38"/>
    <p:sldId id="29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3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7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FB269-6E4F-49F3-9D1D-3C15D48DFEE1}" type="datetimeFigureOut">
              <a:rPr lang="en-US" smtClean="0"/>
              <a:t>9/29/2015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14F027-71C8-42BF-A936-F69AA27D394F}" type="slidenum">
              <a:rPr lang="en-US" smtClean="0"/>
              <a:t>‹#›</a:t>
            </a:fld>
            <a:endParaRPr lang="en-US"/>
          </a:p>
        </p:txBody>
      </p:sp>
    </p:spTree>
    <p:extLst>
      <p:ext uri="{BB962C8B-B14F-4D97-AF65-F5344CB8AC3E}">
        <p14:creationId xmlns:p14="http://schemas.microsoft.com/office/powerpoint/2010/main" val="24555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references!</a:t>
            </a:r>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6</a:t>
            </a:fld>
            <a:endParaRPr lang="en-US"/>
          </a:p>
        </p:txBody>
      </p:sp>
    </p:spTree>
    <p:extLst>
      <p:ext uri="{BB962C8B-B14F-4D97-AF65-F5344CB8AC3E}">
        <p14:creationId xmlns:p14="http://schemas.microsoft.com/office/powerpoint/2010/main" val="14440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q</a:t>
            </a:r>
            <a:r>
              <a:rPr lang="en-US" dirty="0" smtClean="0"/>
              <a:t> value cut-off?</a:t>
            </a:r>
          </a:p>
          <a:p>
            <a:r>
              <a:rPr lang="en-US" dirty="0" smtClean="0"/>
              <a:t>MMR: for 2mM glucose the "Antibacterial Proteins" or the Phenol soluble </a:t>
            </a:r>
            <a:r>
              <a:rPr lang="en-US" dirty="0" err="1" smtClean="0"/>
              <a:t>Modulin</a:t>
            </a:r>
            <a:r>
              <a:rPr lang="en-US" dirty="0" smtClean="0"/>
              <a:t>-Beta's are still the two most repressed genes but only at around 10 and 11-fold.</a:t>
            </a:r>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22</a:t>
            </a:fld>
            <a:endParaRPr lang="en-US"/>
          </a:p>
        </p:txBody>
      </p:sp>
    </p:spTree>
    <p:extLst>
      <p:ext uri="{BB962C8B-B14F-4D97-AF65-F5344CB8AC3E}">
        <p14:creationId xmlns:p14="http://schemas.microsoft.com/office/powerpoint/2010/main" val="114066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Add ref from ROJ.... From </a:t>
            </a:r>
            <a:r>
              <a:rPr lang="en-US" baseline="0" dirty="0" err="1" smtClean="0"/>
              <a:t>MMR’s</a:t>
            </a:r>
            <a:r>
              <a:rPr lang="en-US" baseline="0" dirty="0" smtClean="0"/>
              <a:t> strain table</a:t>
            </a:r>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24</a:t>
            </a:fld>
            <a:endParaRPr lang="en-US"/>
          </a:p>
        </p:txBody>
      </p:sp>
    </p:spTree>
    <p:extLst>
      <p:ext uri="{BB962C8B-B14F-4D97-AF65-F5344CB8AC3E}">
        <p14:creationId xmlns:p14="http://schemas.microsoft.com/office/powerpoint/2010/main" val="119098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BHI</a:t>
            </a:r>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25</a:t>
            </a:fld>
            <a:endParaRPr lang="en-US"/>
          </a:p>
        </p:txBody>
      </p:sp>
    </p:spTree>
    <p:extLst>
      <p:ext uri="{BB962C8B-B14F-4D97-AF65-F5344CB8AC3E}">
        <p14:creationId xmlns:p14="http://schemas.microsoft.com/office/powerpoint/2010/main" val="98856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AIP-1 produced in E. coli</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Pre-mix</a:t>
            </a:r>
            <a:r>
              <a:rPr lang="en-US" sz="1200" i="0" kern="1200" baseline="0" dirty="0" smtClean="0">
                <a:solidFill>
                  <a:schemeClr val="tx1"/>
                </a:solidFill>
                <a:latin typeface="+mn-lt"/>
                <a:ea typeface="+mn-ea"/>
                <a:cs typeface="+mn-cs"/>
              </a:rPr>
              <a:t> </a:t>
            </a:r>
            <a:r>
              <a:rPr lang="en-US" sz="1200" i="0" kern="1200" baseline="0" dirty="0" err="1" smtClean="0">
                <a:solidFill>
                  <a:schemeClr val="tx1"/>
                </a:solidFill>
                <a:latin typeface="+mn-lt"/>
                <a:ea typeface="+mn-ea"/>
                <a:cs typeface="+mn-cs"/>
              </a:rPr>
              <a:t>w</a:t>
            </a:r>
            <a:r>
              <a:rPr lang="en-US" sz="1200" i="0" kern="1200" baseline="0" dirty="0" smtClean="0">
                <a:solidFill>
                  <a:schemeClr val="tx1"/>
                </a:solidFill>
                <a:latin typeface="+mn-lt"/>
                <a:ea typeface="+mn-ea"/>
                <a:cs typeface="+mn-cs"/>
              </a:rPr>
              <a:t>/ Coryne CFCM for 2 hours then add to </a:t>
            </a:r>
            <a:r>
              <a:rPr lang="en-US" sz="1200" i="1" kern="1200" baseline="0" dirty="0" smtClean="0">
                <a:solidFill>
                  <a:schemeClr val="tx1"/>
                </a:solidFill>
                <a:latin typeface="+mn-lt"/>
                <a:ea typeface="+mn-ea"/>
                <a:cs typeface="+mn-cs"/>
              </a:rPr>
              <a:t>S. aureus </a:t>
            </a:r>
            <a:r>
              <a:rPr lang="en-US" sz="1200" i="0" kern="1200" baseline="0" dirty="0" smtClean="0">
                <a:solidFill>
                  <a:schemeClr val="tx1"/>
                </a:solidFill>
                <a:latin typeface="+mn-lt"/>
                <a:ea typeface="+mn-ea"/>
                <a:cs typeface="+mn-cs"/>
              </a:rPr>
              <a:t>reporter strain </a:t>
            </a: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 aureus</a:t>
            </a:r>
            <a:r>
              <a:rPr lang="en-US" sz="1200" kern="1200" dirty="0" smtClean="0">
                <a:solidFill>
                  <a:schemeClr val="tx1"/>
                </a:solidFill>
                <a:latin typeface="+mn-lt"/>
                <a:ea typeface="+mn-ea"/>
                <a:cs typeface="+mn-cs"/>
              </a:rPr>
              <a:t> RN4220 ∆</a:t>
            </a:r>
            <a:r>
              <a:rPr lang="en-US" sz="1200" i="1" kern="1200" dirty="0" err="1" smtClean="0">
                <a:solidFill>
                  <a:schemeClr val="tx1"/>
                </a:solidFill>
                <a:latin typeface="+mn-lt"/>
                <a:ea typeface="+mn-ea"/>
                <a:cs typeface="+mn-cs"/>
              </a:rPr>
              <a:t>agr</a:t>
            </a:r>
            <a:r>
              <a:rPr lang="en-US" sz="1200" kern="1200" dirty="0" err="1" smtClean="0">
                <a:solidFill>
                  <a:schemeClr val="tx1"/>
                </a:solidFill>
                <a:latin typeface="+mn-lt"/>
                <a:ea typeface="+mn-ea"/>
                <a:cs typeface="+mn-cs"/>
              </a:rPr>
              <a:t>::</a:t>
            </a:r>
            <a:r>
              <a:rPr lang="en-US" sz="1200" i="1" kern="1200" dirty="0" err="1" smtClean="0">
                <a:solidFill>
                  <a:schemeClr val="tx1"/>
                </a:solidFill>
                <a:latin typeface="+mn-lt"/>
                <a:ea typeface="+mn-ea"/>
                <a:cs typeface="+mn-cs"/>
              </a:rPr>
              <a:t>ermB</a:t>
            </a:r>
            <a:r>
              <a:rPr lang="en-US" sz="1200" kern="1200" dirty="0" smtClean="0">
                <a:solidFill>
                  <a:schemeClr val="tx1"/>
                </a:solidFill>
                <a:latin typeface="+mn-lt"/>
                <a:ea typeface="+mn-ea"/>
                <a:cs typeface="+mn-cs"/>
              </a:rPr>
              <a:t> P3</a:t>
            </a:r>
            <a:r>
              <a:rPr lang="en-US" sz="1200" i="1" kern="1200" dirty="0" smtClean="0">
                <a:solidFill>
                  <a:schemeClr val="tx1"/>
                </a:solidFill>
                <a:latin typeface="+mn-lt"/>
                <a:ea typeface="+mn-ea"/>
                <a:cs typeface="+mn-cs"/>
              </a:rPr>
              <a:t>agr_luxABDCE</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pArC</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agrA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cmR</a:t>
            </a:r>
            <a:r>
              <a:rPr lang="en-US" sz="1200" kern="1200" dirty="0" smtClean="0">
                <a:solidFill>
                  <a:schemeClr val="tx1"/>
                </a:solidFill>
                <a:latin typeface="+mn-lt"/>
                <a:ea typeface="+mn-ea"/>
                <a:cs typeface="+mn-cs"/>
              </a:rPr>
              <a:t>) / ROJ143</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Ink_Cst_Cam_Cst_CFCM_AIP1inhibition.png</a:t>
            </a: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26</a:t>
            </a:fld>
            <a:endParaRPr lang="en-US"/>
          </a:p>
        </p:txBody>
      </p:sp>
    </p:spTree>
    <p:extLst>
      <p:ext uri="{BB962C8B-B14F-4D97-AF65-F5344CB8AC3E}">
        <p14:creationId xmlns:p14="http://schemas.microsoft.com/office/powerpoint/2010/main" val="3232394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DAPI was the nuclear stain, FITC was the Spa stain. Images were taken at 1000x magnification under identical exposure settings. Image analysis and counts in each color channel were performed with </a:t>
            </a:r>
            <a:r>
              <a:rPr lang="en-US" dirty="0" err="1" smtClean="0"/>
              <a:t>ImageJ</a:t>
            </a:r>
            <a:r>
              <a:rPr lang="en-US" dirty="0" smtClean="0"/>
              <a:t> under identical settings for each image to generate the ‘E’ figure above. </a:t>
            </a:r>
          </a:p>
          <a:p>
            <a:r>
              <a:rPr lang="en-US" dirty="0" smtClean="0"/>
              <a:t> </a:t>
            </a:r>
          </a:p>
          <a:p>
            <a:r>
              <a:rPr lang="en-US" dirty="0" smtClean="0"/>
              <a:t>P=&lt;0.001 for the figure and these were from a biological </a:t>
            </a:r>
            <a:r>
              <a:rPr lang="en-US" dirty="0" err="1" smtClean="0"/>
              <a:t>n</a:t>
            </a:r>
            <a:r>
              <a:rPr lang="en-US" dirty="0" smtClean="0"/>
              <a:t>=2. </a:t>
            </a:r>
          </a:p>
          <a:p>
            <a:r>
              <a:rPr lang="en-US" dirty="0" smtClean="0"/>
              <a:t>WT-</a:t>
            </a:r>
            <a:r>
              <a:rPr lang="en-US" dirty="0" err="1" smtClean="0"/>
              <a:t>monoA.png</a:t>
            </a:r>
            <a:endParaRPr lang="en-US" dirty="0" smtClean="0"/>
          </a:p>
          <a:p>
            <a:r>
              <a:rPr lang="en-US" dirty="0" smtClean="0"/>
              <a:t>WT-</a:t>
            </a:r>
            <a:r>
              <a:rPr lang="en-US" dirty="0" err="1" smtClean="0"/>
              <a:t>mixB.png</a:t>
            </a:r>
            <a:endParaRPr lang="en-US" dirty="0" smtClean="0"/>
          </a:p>
          <a:p>
            <a:r>
              <a:rPr lang="en-US" dirty="0" smtClean="0"/>
              <a:t>Spa-</a:t>
            </a:r>
            <a:r>
              <a:rPr lang="en-US" dirty="0" err="1" smtClean="0"/>
              <a:t>mixB.png</a:t>
            </a:r>
            <a:endParaRPr lang="en-US" dirty="0" smtClean="0"/>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a:t>
            </a:r>
            <a:r>
              <a:rPr lang="en-US" dirty="0" err="1" smtClean="0"/>
              <a:t>diggle</a:t>
            </a:r>
            <a:r>
              <a:rPr lang="en-US" dirty="0" smtClean="0"/>
              <a:t> paper again</a:t>
            </a:r>
            <a:r>
              <a:rPr lang="en-US" baseline="0" dirty="0" smtClean="0"/>
              <a:t> re AIP as public good in </a:t>
            </a:r>
            <a:r>
              <a:rPr lang="en-US" baseline="0" dirty="0" err="1" smtClean="0"/>
              <a:t>Sau</a:t>
            </a:r>
            <a:endParaRPr lang="en-US" baseline="0" dirty="0" smtClean="0"/>
          </a:p>
          <a:p>
            <a:r>
              <a:rPr lang="en-US" baseline="0" dirty="0" smtClean="0"/>
              <a:t>[]Cst exploiting </a:t>
            </a:r>
            <a:r>
              <a:rPr lang="en-US" baseline="0" dirty="0" err="1" smtClean="0"/>
              <a:t>Sau</a:t>
            </a:r>
            <a:r>
              <a:rPr lang="en-US" baseline="0" dirty="0" smtClean="0"/>
              <a:t> public good – acting like a cheater</a:t>
            </a:r>
          </a:p>
          <a:p>
            <a:r>
              <a:rPr lang="en-US" baseline="0" dirty="0" smtClean="0"/>
              <a:t>[]Could the mixed infection with Coryne actually promote </a:t>
            </a:r>
            <a:r>
              <a:rPr lang="en-US" baseline="0" dirty="0" err="1" smtClean="0"/>
              <a:t>chronicity</a:t>
            </a:r>
            <a:r>
              <a:rPr lang="en-US" baseline="0" dirty="0" smtClean="0"/>
              <a:t> while inhibiting invasion &amp; bacteremia?</a:t>
            </a:r>
            <a:endParaRPr lang="en-US" dirty="0" smtClean="0"/>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36</a:t>
            </a:fld>
            <a:endParaRPr lang="en-US"/>
          </a:p>
        </p:txBody>
      </p:sp>
    </p:spTree>
    <p:extLst>
      <p:ext uri="{BB962C8B-B14F-4D97-AF65-F5344CB8AC3E}">
        <p14:creationId xmlns:p14="http://schemas.microsoft.com/office/powerpoint/2010/main" val="349694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[]ADD</a:t>
            </a:r>
            <a:r>
              <a:rPr lang="en-US" baseline="0" dirty="0" smtClean="0"/>
              <a:t> MMR and CC</a:t>
            </a:r>
            <a:endParaRPr lang="en-US" dirty="0" smtClean="0"/>
          </a:p>
        </p:txBody>
      </p:sp>
    </p:spTree>
    <p:extLst>
      <p:ext uri="{BB962C8B-B14F-4D97-AF65-F5344CB8AC3E}">
        <p14:creationId xmlns:p14="http://schemas.microsoft.com/office/powerpoint/2010/main" val="103126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err="1" smtClean="0"/>
              <a:t>Ink_Mouse_Sau.png</a:t>
            </a:r>
            <a:endParaRPr lang="en-US"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Error bars represent 1 SEM, </a:t>
            </a:r>
            <a:r>
              <a:rPr lang="en-US" sz="1200" kern="1200" dirty="0" err="1" smtClean="0">
                <a:solidFill>
                  <a:schemeClr val="tx1"/>
                </a:solidFill>
                <a:latin typeface="+mn-lt"/>
                <a:ea typeface="+mn-ea"/>
                <a:cs typeface="+mn-cs"/>
              </a:rPr>
              <a:t>n</a:t>
            </a:r>
            <a:r>
              <a:rPr lang="en-US" sz="1200" kern="1200" dirty="0" smtClean="0">
                <a:solidFill>
                  <a:schemeClr val="tx1"/>
                </a:solidFill>
                <a:latin typeface="+mn-lt"/>
                <a:ea typeface="+mn-ea"/>
                <a:cs typeface="+mn-cs"/>
              </a:rPr>
              <a:t> &gt;=9, Mann Whitney U-test values are: * </a:t>
            </a:r>
            <a:r>
              <a:rPr lang="en-US" sz="1200" kern="1200" dirty="0" err="1" smtClean="0">
                <a:solidFill>
                  <a:schemeClr val="tx1"/>
                </a:solidFill>
                <a:latin typeface="+mn-lt"/>
                <a:ea typeface="+mn-ea"/>
                <a:cs typeface="+mn-cs"/>
              </a:rPr>
              <a:t>p</a:t>
            </a:r>
            <a:r>
              <a:rPr lang="en-US" sz="1200" kern="1200" dirty="0" smtClean="0">
                <a:solidFill>
                  <a:schemeClr val="tx1"/>
                </a:solidFill>
                <a:latin typeface="+mn-lt"/>
                <a:ea typeface="+mn-ea"/>
                <a:cs typeface="+mn-cs"/>
              </a:rPr>
              <a:t> &lt;0.012, ** </a:t>
            </a:r>
            <a:r>
              <a:rPr lang="en-US" sz="1200" kern="1200" dirty="0" err="1" smtClean="0">
                <a:solidFill>
                  <a:schemeClr val="tx1"/>
                </a:solidFill>
                <a:latin typeface="+mn-lt"/>
                <a:ea typeface="+mn-ea"/>
                <a:cs typeface="+mn-cs"/>
              </a:rPr>
              <a:t>p</a:t>
            </a:r>
            <a:r>
              <a:rPr lang="en-US" sz="1200" kern="1200" dirty="0" smtClean="0">
                <a:solidFill>
                  <a:schemeClr val="tx1"/>
                </a:solidFill>
                <a:latin typeface="+mn-lt"/>
                <a:ea typeface="+mn-ea"/>
                <a:cs typeface="+mn-cs"/>
              </a:rPr>
              <a:t> &lt;0.05.</a:t>
            </a:r>
            <a:r>
              <a:rPr lang="en-US" dirty="0" smtClean="0"/>
              <a:t> </a:t>
            </a:r>
            <a:endParaRPr lang="en-US" i="0" dirty="0" smtClean="0"/>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Tx/>
              <a:buNone/>
            </a:pPr>
            <a:r>
              <a:rPr lang="en-US" sz="2800" dirty="0" smtClean="0"/>
              <a:t>SKIN: nasal vestibule (nostrils),</a:t>
            </a:r>
            <a:r>
              <a:rPr lang="en-US" sz="2800" baseline="0" dirty="0" smtClean="0"/>
              <a:t> </a:t>
            </a:r>
            <a:r>
              <a:rPr lang="en-US" sz="2800" dirty="0" smtClean="0"/>
              <a:t>face,</a:t>
            </a:r>
            <a:r>
              <a:rPr lang="en-US" sz="2800" baseline="0" dirty="0" smtClean="0"/>
              <a:t> </a:t>
            </a:r>
            <a:r>
              <a:rPr lang="en-US" sz="2800" dirty="0" smtClean="0"/>
              <a:t>chest,</a:t>
            </a:r>
            <a:r>
              <a:rPr lang="en-US" sz="2800" baseline="0" dirty="0" smtClean="0"/>
              <a:t> </a:t>
            </a:r>
            <a:r>
              <a:rPr lang="en-US" sz="2800" dirty="0" smtClean="0"/>
              <a:t>feet</a:t>
            </a:r>
          </a:p>
        </p:txBody>
      </p:sp>
      <p:sp>
        <p:nvSpPr>
          <p:cNvPr id="4" name="Slide Number Placeholder 3"/>
          <p:cNvSpPr>
            <a:spLocks noGrp="1"/>
          </p:cNvSpPr>
          <p:nvPr>
            <p:ph type="sldNum" sz="quarter" idx="10"/>
          </p:nvPr>
        </p:nvSpPr>
        <p:spPr/>
        <p:txBody>
          <a:bodyPr/>
          <a:lstStyle/>
          <a:p>
            <a:fld id="{4C34B113-E681-8C4F-8961-00321C69F067}" type="slidenum">
              <a:rPr lang="en-US" smtClean="0"/>
              <a:pPr/>
              <a:t>9</a:t>
            </a:fld>
            <a:endParaRPr lang="en-US" dirty="0"/>
          </a:p>
        </p:txBody>
      </p:sp>
    </p:spTree>
    <p:extLst>
      <p:ext uri="{BB962C8B-B14F-4D97-AF65-F5344CB8AC3E}">
        <p14:creationId xmlns:p14="http://schemas.microsoft.com/office/powerpoint/2010/main" val="266912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a:t>
            </a:r>
            <a:r>
              <a:rPr lang="en-US" baseline="0" dirty="0" smtClean="0"/>
              <a:t> edges off in </a:t>
            </a:r>
            <a:r>
              <a:rPr lang="en-US" baseline="0" dirty="0" err="1" smtClean="0"/>
              <a:t>photoshop</a:t>
            </a:r>
            <a:r>
              <a:rPr lang="en-US" baseline="0" dirty="0" smtClean="0"/>
              <a:t> and then can use on gray background</a:t>
            </a:r>
          </a:p>
          <a:p>
            <a:r>
              <a:rPr lang="en-US" baseline="0" dirty="0" smtClean="0"/>
              <a:t>From MMR – file P1040059.jpg</a:t>
            </a:r>
          </a:p>
          <a:p>
            <a:endParaRPr lang="en-US" baseline="0" dirty="0" smtClean="0"/>
          </a:p>
          <a:p>
            <a:r>
              <a:rPr lang="en-US" dirty="0" smtClean="0"/>
              <a:t>pH 6, 0 or 2mM glucose, solid surface, complete defined medium (CDM)</a:t>
            </a:r>
          </a:p>
          <a:p>
            <a:r>
              <a:rPr lang="en-US" dirty="0" smtClean="0"/>
              <a:t>Mono </a:t>
            </a:r>
            <a:r>
              <a:rPr lang="en-US" dirty="0" err="1" smtClean="0"/>
              <a:t>vs</a:t>
            </a:r>
            <a:r>
              <a:rPr lang="en-US" dirty="0" smtClean="0"/>
              <a:t> co-culture</a:t>
            </a:r>
          </a:p>
          <a:p>
            <a:r>
              <a:rPr lang="en-US" dirty="0" smtClean="0"/>
              <a:t>Cultures grown overnight / moved to fresh medium, incubated 4h. </a:t>
            </a:r>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13</a:t>
            </a:fld>
            <a:endParaRPr lang="en-US"/>
          </a:p>
        </p:txBody>
      </p:sp>
    </p:spTree>
    <p:extLst>
      <p:ext uri="{BB962C8B-B14F-4D97-AF65-F5344CB8AC3E}">
        <p14:creationId xmlns:p14="http://schemas.microsoft.com/office/powerpoint/2010/main" val="165390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 6, 0 or 2mM glucose, solid surface, complete defined medium (CDM)</a:t>
            </a:r>
          </a:p>
          <a:p>
            <a:r>
              <a:rPr lang="en-US" dirty="0" smtClean="0"/>
              <a:t>Mono </a:t>
            </a:r>
            <a:r>
              <a:rPr lang="en-US" dirty="0" err="1" smtClean="0"/>
              <a:t>vs</a:t>
            </a:r>
            <a:r>
              <a:rPr lang="en-US" dirty="0" smtClean="0"/>
              <a:t> co-culture</a:t>
            </a:r>
          </a:p>
          <a:p>
            <a:r>
              <a:rPr lang="en-US" dirty="0" smtClean="0"/>
              <a:t>Cultures grown overnight / moved to fresh medium, incubated 4h. </a:t>
            </a:r>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14</a:t>
            </a:fld>
            <a:endParaRPr lang="en-US"/>
          </a:p>
        </p:txBody>
      </p:sp>
    </p:spTree>
    <p:extLst>
      <p:ext uri="{BB962C8B-B14F-4D97-AF65-F5344CB8AC3E}">
        <p14:creationId xmlns:p14="http://schemas.microsoft.com/office/powerpoint/2010/main" val="368894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[]recheck #</a:t>
            </a:r>
            <a:r>
              <a:rPr lang="en-US" sz="1200" kern="1200" dirty="0" err="1" smtClean="0">
                <a:solidFill>
                  <a:schemeClr val="tx1"/>
                </a:solidFill>
                <a:latin typeface="+mn-lt"/>
                <a:ea typeface="+mn-ea"/>
                <a:cs typeface="+mn-cs"/>
              </a:rPr>
              <a:t>s</a:t>
            </a:r>
            <a:r>
              <a:rPr lang="en-US" sz="1200" kern="1200" dirty="0" smtClean="0">
                <a:solidFill>
                  <a:schemeClr val="tx1"/>
                </a:solidFill>
                <a:latin typeface="+mn-lt"/>
                <a:ea typeface="+mn-ea"/>
                <a:cs typeface="+mn-cs"/>
              </a:rPr>
              <a:t> from MMR email</a:t>
            </a:r>
          </a:p>
          <a:p>
            <a:r>
              <a:rPr lang="en-US" sz="1200" kern="1200" dirty="0" smtClean="0">
                <a:solidFill>
                  <a:schemeClr val="tx1"/>
                </a:solidFill>
                <a:latin typeface="+mn-lt"/>
                <a:ea typeface="+mn-ea"/>
                <a:cs typeface="+mn-cs"/>
              </a:rPr>
              <a:t>3/17/15: total 817 </a:t>
            </a:r>
            <a:r>
              <a:rPr lang="en-US" sz="1200" i="1" kern="1200" dirty="0" smtClean="0">
                <a:solidFill>
                  <a:schemeClr val="tx1"/>
                </a:solidFill>
                <a:latin typeface="+mn-lt"/>
                <a:ea typeface="+mn-ea"/>
                <a:cs typeface="+mn-cs"/>
              </a:rPr>
              <a:t>S. aureus </a:t>
            </a:r>
            <a:r>
              <a:rPr lang="en-US" sz="1200" kern="1200" dirty="0" smtClean="0">
                <a:solidFill>
                  <a:schemeClr val="tx1"/>
                </a:solidFill>
                <a:latin typeface="+mn-lt"/>
                <a:ea typeface="+mn-ea"/>
                <a:cs typeface="+mn-cs"/>
              </a:rPr>
              <a:t>genes differentially expressed in coculture with </a:t>
            </a:r>
            <a:r>
              <a:rPr lang="en-US" sz="1200" i="1" kern="1200" dirty="0" smtClean="0">
                <a:solidFill>
                  <a:schemeClr val="tx1"/>
                </a:solidFill>
                <a:latin typeface="+mn-lt"/>
                <a:ea typeface="+mn-ea"/>
                <a:cs typeface="+mn-cs"/>
              </a:rPr>
              <a:t>C. striatum</a:t>
            </a:r>
            <a:r>
              <a:rPr lang="en-US" sz="1200" kern="1200" dirty="0" smtClean="0">
                <a:solidFill>
                  <a:schemeClr val="tx1"/>
                </a:solidFill>
                <a:latin typeface="+mn-lt"/>
                <a:ea typeface="+mn-ea"/>
                <a:cs typeface="+mn-cs"/>
              </a:rPr>
              <a:t> (290 differentially expressed &gt;3-fold; 250 induced, 40 repressed,</a:t>
            </a:r>
            <a:r>
              <a:rPr lang="en-US" dirty="0" smtClean="0"/>
              <a:t> </a:t>
            </a:r>
          </a:p>
          <a:p>
            <a:r>
              <a:rPr lang="en-US" dirty="0" smtClean="0"/>
              <a:t>-Statistical significance difference in mono</a:t>
            </a:r>
            <a:r>
              <a:rPr lang="en-US" baseline="0" dirty="0" smtClean="0"/>
              <a:t> </a:t>
            </a:r>
            <a:r>
              <a:rPr lang="en-US" baseline="0" dirty="0" err="1" smtClean="0"/>
              <a:t>vs</a:t>
            </a:r>
            <a:r>
              <a:rPr lang="en-US" baseline="0" dirty="0" smtClean="0"/>
              <a:t> co (passing </a:t>
            </a:r>
            <a:r>
              <a:rPr lang="en-US" baseline="0" dirty="0" err="1" smtClean="0"/>
              <a:t>q</a:t>
            </a:r>
            <a:r>
              <a:rPr lang="en-US" baseline="0" dirty="0" smtClean="0"/>
              <a:t> square)</a:t>
            </a:r>
            <a:endParaRPr lang="en-US" dirty="0" smtClean="0"/>
          </a:p>
          <a:p>
            <a:r>
              <a:rPr lang="en-US" dirty="0" smtClean="0"/>
              <a:t>[]</a:t>
            </a:r>
            <a:r>
              <a:rPr lang="en-US" baseline="0" dirty="0" smtClean="0"/>
              <a:t> Log fold change as standard output (log2)</a:t>
            </a:r>
            <a:endParaRPr lang="en-US" dirty="0" smtClean="0"/>
          </a:p>
          <a:p>
            <a:endParaRPr lang="en-US" dirty="0" smtClean="0"/>
          </a:p>
          <a:p>
            <a:r>
              <a:rPr lang="en-US" dirty="0" smtClean="0"/>
              <a:t>**similar changes</a:t>
            </a:r>
            <a:r>
              <a:rPr lang="en-US" baseline="0" dirty="0" smtClean="0"/>
              <a:t> in transcripts with largest increase in coculture when compared to monoculture on other media</a:t>
            </a:r>
          </a:p>
          <a:p>
            <a:r>
              <a:rPr lang="en-US" dirty="0" smtClean="0"/>
              <a:t>[]</a:t>
            </a:r>
            <a:r>
              <a:rPr lang="en-US" dirty="0" err="1" smtClean="0"/>
              <a:t>regraph</a:t>
            </a:r>
            <a:r>
              <a:rPr lang="en-US" dirty="0" smtClean="0"/>
              <a:t> </a:t>
            </a:r>
            <a:r>
              <a:rPr lang="en-US" dirty="0" err="1" smtClean="0"/>
              <a:t>w</a:t>
            </a:r>
            <a:r>
              <a:rPr lang="en-US" dirty="0" smtClean="0"/>
              <a:t>/ blue for static and orange from</a:t>
            </a:r>
            <a:r>
              <a:rPr lang="en-US" baseline="0" dirty="0" smtClean="0"/>
              <a:t> changed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16</a:t>
            </a:fld>
            <a:endParaRPr lang="en-US"/>
          </a:p>
        </p:txBody>
      </p:sp>
    </p:spTree>
    <p:extLst>
      <p:ext uri="{BB962C8B-B14F-4D97-AF65-F5344CB8AC3E}">
        <p14:creationId xmlns:p14="http://schemas.microsoft.com/office/powerpoint/2010/main" val="123991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err="1" smtClean="0"/>
              <a:t>sarS</a:t>
            </a:r>
            <a:r>
              <a:rPr lang="en-US" dirty="0" smtClean="0"/>
              <a:t> only 2.8-fold induced, </a:t>
            </a:r>
            <a:r>
              <a:rPr lang="en-US" i="1" dirty="0" smtClean="0"/>
              <a:t>sarT</a:t>
            </a:r>
            <a:r>
              <a:rPr lang="en-US" dirty="0" smtClean="0"/>
              <a:t> 7-fold induced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spa</a:t>
            </a:r>
            <a:r>
              <a:rPr lang="en-US" dirty="0" smtClean="0"/>
              <a:t> (Protein A) transcription is indirectly repressed by </a:t>
            </a:r>
            <a:r>
              <a:rPr lang="en-US" i="1" dirty="0" smtClean="0"/>
              <a:t>agr</a:t>
            </a:r>
            <a:r>
              <a:rPr lang="en-US" dirty="0" smtClean="0"/>
              <a:t> quorum signaling</a:t>
            </a:r>
            <a:endParaRPr lang="en-US" i="1" dirty="0" smtClean="0"/>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18</a:t>
            </a:fld>
            <a:endParaRPr lang="en-US"/>
          </a:p>
        </p:txBody>
      </p:sp>
    </p:spTree>
    <p:extLst>
      <p:ext uri="{BB962C8B-B14F-4D97-AF65-F5344CB8AC3E}">
        <p14:creationId xmlns:p14="http://schemas.microsoft.com/office/powerpoint/2010/main" val="240488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err="1" smtClean="0"/>
              <a:t>sarS</a:t>
            </a:r>
            <a:r>
              <a:rPr lang="en-US" dirty="0" smtClean="0"/>
              <a:t> only 2.8-fold induced, </a:t>
            </a:r>
            <a:r>
              <a:rPr lang="en-US" i="1" dirty="0" smtClean="0"/>
              <a:t>sarT</a:t>
            </a:r>
            <a:r>
              <a:rPr lang="en-US" dirty="0" smtClean="0"/>
              <a:t> 7-fold </a:t>
            </a:r>
            <a:r>
              <a:rPr lang="en-US" dirty="0" err="1" smtClean="0"/>
              <a:t>inducedC</a:t>
            </a:r>
            <a:r>
              <a:rPr lang="en-US" smtClean="0"/>
              <a:t>/\Users\Matthew\Google Drive\Lemon Lab\Manuscripts\2015-aureus-coryne-paper1\Figure and Data Files\Figure 1\Ink_sSpa_Sau_Cst_cocx</a:t>
            </a:r>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19</a:t>
            </a:fld>
            <a:endParaRPr lang="en-US"/>
          </a:p>
        </p:txBody>
      </p:sp>
    </p:spTree>
    <p:extLst>
      <p:ext uri="{BB962C8B-B14F-4D97-AF65-F5344CB8AC3E}">
        <p14:creationId xmlns:p14="http://schemas.microsoft.com/office/powerpoint/2010/main" val="51728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Flipping the switch: tools for detecting small molecule inhibitors of staphylococcal virulence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Cassandra L. Quave1,2 * and Alexander R. </a:t>
            </a:r>
            <a:r>
              <a:rPr lang="en-US" sz="1200" b="1" i="1" kern="1200" dirty="0" err="1" smtClean="0">
                <a:solidFill>
                  <a:schemeClr val="tx1"/>
                </a:solidFill>
                <a:latin typeface="+mn-lt"/>
                <a:ea typeface="+mn-ea"/>
                <a:cs typeface="+mn-cs"/>
              </a:rPr>
              <a:t>Horswill</a:t>
            </a:r>
            <a:r>
              <a:rPr lang="en-US" sz="1200" b="1" i="1" kern="1200" dirty="0" smtClean="0">
                <a:solidFill>
                  <a:schemeClr val="tx1"/>
                </a:solidFill>
                <a:latin typeface="+mn-lt"/>
                <a:ea typeface="+mn-ea"/>
                <a:cs typeface="+mn-cs"/>
              </a:rPr>
              <a:t> 3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20</a:t>
            </a:fld>
            <a:endParaRPr lang="en-US"/>
          </a:p>
        </p:txBody>
      </p:sp>
    </p:spTree>
    <p:extLst>
      <p:ext uri="{BB962C8B-B14F-4D97-AF65-F5344CB8AC3E}">
        <p14:creationId xmlns:p14="http://schemas.microsoft.com/office/powerpoint/2010/main" val="381757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Cassandra L. Quave1,2 * and Alexander R. </a:t>
            </a:r>
            <a:r>
              <a:rPr lang="en-US" sz="1200" b="1" i="1" kern="1200" dirty="0" err="1" smtClean="0">
                <a:solidFill>
                  <a:schemeClr val="tx1"/>
                </a:solidFill>
                <a:latin typeface="+mn-lt"/>
                <a:ea typeface="+mn-ea"/>
                <a:cs typeface="+mn-cs"/>
              </a:rPr>
              <a:t>Horswill</a:t>
            </a:r>
            <a:r>
              <a:rPr lang="en-US" sz="1200" b="1" i="1" kern="1200" dirty="0" smtClean="0">
                <a:solidFill>
                  <a:schemeClr val="tx1"/>
                </a:solidFill>
                <a:latin typeface="+mn-lt"/>
                <a:ea typeface="+mn-ea"/>
                <a:cs typeface="+mn-cs"/>
              </a:rPr>
              <a:t> 3 </a:t>
            </a:r>
            <a:endParaRPr lang="en-US" dirty="0" smtClean="0"/>
          </a:p>
          <a:p>
            <a:r>
              <a:rPr lang="en-US" sz="1200" b="0" i="1" kern="1200" dirty="0" smtClean="0">
                <a:solidFill>
                  <a:schemeClr val="tx1"/>
                </a:solidFill>
                <a:latin typeface="+mn-lt"/>
                <a:ea typeface="+mn-ea"/>
                <a:cs typeface="+mn-cs"/>
              </a:rPr>
              <a:t>1 Department of Dermatology, Emory University School of Medicine, Atlanta, GA, USA</a:t>
            </a:r>
            <a:br>
              <a:rPr lang="en-US" sz="1200" b="0" i="1" kern="1200" dirty="0" smtClean="0">
                <a:solidFill>
                  <a:schemeClr val="tx1"/>
                </a:solidFill>
                <a:latin typeface="+mn-lt"/>
                <a:ea typeface="+mn-ea"/>
                <a:cs typeface="+mn-cs"/>
              </a:rPr>
            </a:br>
            <a:r>
              <a:rPr lang="en-US" sz="1200" b="0" i="1" kern="1200" dirty="0" smtClean="0">
                <a:solidFill>
                  <a:schemeClr val="tx1"/>
                </a:solidFill>
                <a:latin typeface="+mn-lt"/>
                <a:ea typeface="+mn-ea"/>
                <a:cs typeface="+mn-cs"/>
              </a:rPr>
              <a:t>2 Center for the Study of Human Health, Emory University College of Arts and Sciences, Atlanta, GA, USA</a:t>
            </a:r>
            <a:br>
              <a:rPr lang="en-US" sz="1200" b="0" i="1" kern="1200" dirty="0" smtClean="0">
                <a:solidFill>
                  <a:schemeClr val="tx1"/>
                </a:solidFill>
                <a:latin typeface="+mn-lt"/>
                <a:ea typeface="+mn-ea"/>
                <a:cs typeface="+mn-cs"/>
              </a:rPr>
            </a:br>
            <a:r>
              <a:rPr lang="en-US" sz="1200" b="0" i="1" kern="1200" dirty="0" smtClean="0">
                <a:solidFill>
                  <a:schemeClr val="tx1"/>
                </a:solidFill>
                <a:latin typeface="+mn-lt"/>
                <a:ea typeface="+mn-ea"/>
                <a:cs typeface="+mn-cs"/>
              </a:rPr>
              <a:t>3 Department of Microbiology, Roy J. and Lucille A. Carver College of Medicine, University of Iowa, Iowa City, IA, USA </a:t>
            </a:r>
            <a:endParaRPr lang="en-US" dirty="0"/>
          </a:p>
        </p:txBody>
      </p:sp>
      <p:sp>
        <p:nvSpPr>
          <p:cNvPr id="4" name="Slide Number Placeholder 3"/>
          <p:cNvSpPr>
            <a:spLocks noGrp="1"/>
          </p:cNvSpPr>
          <p:nvPr>
            <p:ph type="sldNum" sz="quarter" idx="10"/>
          </p:nvPr>
        </p:nvSpPr>
        <p:spPr/>
        <p:txBody>
          <a:bodyPr/>
          <a:lstStyle/>
          <a:p>
            <a:fld id="{C1C189D4-671B-8B4F-A018-D86B4A2067D7}" type="slidenum">
              <a:rPr lang="en-US" smtClean="0"/>
              <a:pPr/>
              <a:t>21</a:t>
            </a:fld>
            <a:endParaRPr lang="en-US"/>
          </a:p>
        </p:txBody>
      </p:sp>
    </p:spTree>
    <p:extLst>
      <p:ext uri="{BB962C8B-B14F-4D97-AF65-F5344CB8AC3E}">
        <p14:creationId xmlns:p14="http://schemas.microsoft.com/office/powerpoint/2010/main" val="347277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baseline="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2.pd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gif"/><Relationship Id="rId9"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normAutofit fontScale="90000"/>
          </a:bodyPr>
          <a:lstStyle/>
          <a:p>
            <a:r>
              <a:rPr lang="en-US" dirty="0" smtClean="0"/>
              <a:t>Commensal </a:t>
            </a:r>
            <a:r>
              <a:rPr lang="en-US" i="1" dirty="0" err="1" smtClean="0"/>
              <a:t>Corynebacterium</a:t>
            </a:r>
            <a:r>
              <a:rPr lang="en-US" dirty="0" smtClean="0"/>
              <a:t> quench </a:t>
            </a:r>
            <a:r>
              <a:rPr lang="en-US" i="1" dirty="0" smtClean="0"/>
              <a:t>Staphylococcus aureus </a:t>
            </a:r>
            <a:r>
              <a:rPr lang="en-US" dirty="0" smtClean="0"/>
              <a:t>quorum sensing</a:t>
            </a:r>
            <a:endParaRPr lang="en-US" dirty="0"/>
          </a:p>
        </p:txBody>
      </p:sp>
      <p:sp>
        <p:nvSpPr>
          <p:cNvPr id="3" name="Subtitle 2"/>
          <p:cNvSpPr>
            <a:spLocks noGrp="1"/>
          </p:cNvSpPr>
          <p:nvPr>
            <p:ph type="subTitle" idx="1"/>
          </p:nvPr>
        </p:nvSpPr>
        <p:spPr/>
        <p:txBody>
          <a:bodyPr/>
          <a:lstStyle/>
          <a:p>
            <a:r>
              <a:rPr lang="en-US" dirty="0" smtClean="0"/>
              <a:t>Matthew M. Ramsey PhD</a:t>
            </a:r>
          </a:p>
          <a:p>
            <a:r>
              <a:rPr lang="en-US" dirty="0" smtClean="0"/>
              <a:t>Lemon Lab</a:t>
            </a:r>
          </a:p>
        </p:txBody>
      </p:sp>
      <p:pic>
        <p:nvPicPr>
          <p:cNvPr id="4" name="Picture 3" descr="FOR_Logo_Tagline_RGB.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4845908" y="5867400"/>
            <a:ext cx="4267200" cy="914400"/>
          </a:xfrm>
          <a:prstGeom prst="rect">
            <a:avLst/>
          </a:prstGeom>
        </p:spPr>
      </p:pic>
    </p:spTree>
    <p:extLst>
      <p:ext uri="{BB962C8B-B14F-4D97-AF65-F5344CB8AC3E}">
        <p14:creationId xmlns:p14="http://schemas.microsoft.com/office/powerpoint/2010/main" val="777931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38138" y="502920"/>
            <a:ext cx="8467725" cy="640080"/>
          </a:xfrm>
        </p:spPr>
        <p:txBody>
          <a:bodyPr>
            <a:noAutofit/>
          </a:bodyPr>
          <a:lstStyle/>
          <a:p>
            <a:r>
              <a:rPr lang="en-US" sz="4000" i="1" dirty="0" smtClean="0">
                <a:solidFill>
                  <a:schemeClr val="tx2"/>
                </a:solidFill>
                <a:latin typeface="Arial" charset="0"/>
              </a:rPr>
              <a:t>Staphylococcus aureus</a:t>
            </a:r>
            <a:endParaRPr lang="en-US" sz="4000" dirty="0" smtClean="0">
              <a:solidFill>
                <a:schemeClr val="tx2"/>
              </a:solidFill>
              <a:latin typeface="Arial" charset="0"/>
            </a:endParaRPr>
          </a:p>
        </p:txBody>
      </p:sp>
      <p:sp>
        <p:nvSpPr>
          <p:cNvPr id="24579" name="Content Placeholder 2"/>
          <p:cNvSpPr>
            <a:spLocks noGrp="1"/>
          </p:cNvSpPr>
          <p:nvPr>
            <p:ph idx="1"/>
          </p:nvPr>
        </p:nvSpPr>
        <p:spPr>
          <a:xfrm>
            <a:off x="457200" y="1723494"/>
            <a:ext cx="8229600" cy="4220106"/>
          </a:xfrm>
        </p:spPr>
        <p:txBody>
          <a:bodyPr>
            <a:normAutofit/>
          </a:bodyPr>
          <a:lstStyle/>
          <a:p>
            <a:r>
              <a:rPr lang="en-US" dirty="0" smtClean="0">
                <a:latin typeface="Arial" charset="0"/>
              </a:rPr>
              <a:t>Gram positive</a:t>
            </a:r>
          </a:p>
          <a:p>
            <a:pPr lvl="1"/>
            <a:r>
              <a:rPr lang="en-US" dirty="0" err="1" smtClean="0">
                <a:latin typeface="Arial" charset="0"/>
              </a:rPr>
              <a:t>Actinobacteria</a:t>
            </a:r>
            <a:endParaRPr lang="en-US" dirty="0" smtClean="0">
              <a:latin typeface="Arial" charset="0"/>
            </a:endParaRPr>
          </a:p>
          <a:p>
            <a:r>
              <a:rPr lang="en-US" dirty="0" smtClean="0">
                <a:latin typeface="Arial" charset="0"/>
              </a:rPr>
              <a:t>Opportunistic pathogen</a:t>
            </a:r>
          </a:p>
          <a:p>
            <a:pPr lvl="1"/>
            <a:r>
              <a:rPr lang="en-US" dirty="0" smtClean="0">
                <a:latin typeface="Arial" charset="0"/>
              </a:rPr>
              <a:t>Human associated</a:t>
            </a:r>
          </a:p>
          <a:p>
            <a:r>
              <a:rPr lang="en-US" dirty="0" smtClean="0">
                <a:latin typeface="Arial" charset="0"/>
              </a:rPr>
              <a:t>Colonizes nasal cavity (~25% population)</a:t>
            </a:r>
          </a:p>
          <a:p>
            <a:r>
              <a:rPr lang="en-US" dirty="0" smtClean="0">
                <a:latin typeface="Arial" charset="0"/>
              </a:rPr>
              <a:t>Methicillin Resistant variety (MRSA) a growing concern</a:t>
            </a:r>
          </a:p>
          <a:p>
            <a:endParaRPr lang="en-US" dirty="0" smtClean="0">
              <a:latin typeface="Arial" charset="0"/>
            </a:endParaRPr>
          </a:p>
          <a:p>
            <a:endParaRPr lang="en-US" sz="2800" b="1" dirty="0" smtClean="0">
              <a:latin typeface="Arial" charset="0"/>
            </a:endParaRPr>
          </a:p>
        </p:txBody>
      </p:sp>
    </p:spTree>
    <p:extLst>
      <p:ext uri="{BB962C8B-B14F-4D97-AF65-F5344CB8AC3E}">
        <p14:creationId xmlns:p14="http://schemas.microsoft.com/office/powerpoint/2010/main" val="2121640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38138" y="502920"/>
            <a:ext cx="8467725" cy="640080"/>
          </a:xfrm>
        </p:spPr>
        <p:txBody>
          <a:bodyPr>
            <a:noAutofit/>
          </a:bodyPr>
          <a:lstStyle/>
          <a:p>
            <a:r>
              <a:rPr lang="en-US" sz="4000" i="1" dirty="0" smtClean="0">
                <a:solidFill>
                  <a:schemeClr val="tx2"/>
                </a:solidFill>
                <a:latin typeface="Arial" charset="0"/>
              </a:rPr>
              <a:t>S. aureus </a:t>
            </a:r>
            <a:r>
              <a:rPr lang="en-US" sz="4000" dirty="0" smtClean="0">
                <a:solidFill>
                  <a:schemeClr val="tx2"/>
                </a:solidFill>
                <a:latin typeface="Arial" charset="0"/>
              </a:rPr>
              <a:t>causes a range of infections</a:t>
            </a:r>
          </a:p>
        </p:txBody>
      </p:sp>
      <p:sp>
        <p:nvSpPr>
          <p:cNvPr id="24579" name="Content Placeholder 2"/>
          <p:cNvSpPr>
            <a:spLocks noGrp="1"/>
          </p:cNvSpPr>
          <p:nvPr>
            <p:ph idx="1"/>
          </p:nvPr>
        </p:nvSpPr>
        <p:spPr>
          <a:xfrm>
            <a:off x="457200" y="1723494"/>
            <a:ext cx="3962400" cy="4220106"/>
          </a:xfrm>
        </p:spPr>
        <p:txBody>
          <a:bodyPr>
            <a:normAutofit fontScale="92500" lnSpcReduction="10000"/>
          </a:bodyPr>
          <a:lstStyle/>
          <a:p>
            <a:r>
              <a:rPr lang="en-US" dirty="0" smtClean="0">
                <a:latin typeface="Arial" charset="0"/>
              </a:rPr>
              <a:t>Skin &amp; soft tissue</a:t>
            </a:r>
          </a:p>
          <a:p>
            <a:pPr lvl="1"/>
            <a:r>
              <a:rPr lang="en-US" dirty="0" smtClean="0">
                <a:latin typeface="Arial" charset="0"/>
              </a:rPr>
              <a:t>DFIs</a:t>
            </a:r>
          </a:p>
          <a:p>
            <a:r>
              <a:rPr lang="en-US" dirty="0" smtClean="0">
                <a:latin typeface="Arial" charset="0"/>
              </a:rPr>
              <a:t>Bone</a:t>
            </a:r>
          </a:p>
          <a:p>
            <a:r>
              <a:rPr lang="en-US" dirty="0" smtClean="0">
                <a:latin typeface="Arial" charset="0"/>
              </a:rPr>
              <a:t>Joint</a:t>
            </a:r>
          </a:p>
          <a:p>
            <a:r>
              <a:rPr lang="en-US" dirty="0" smtClean="0">
                <a:latin typeface="Arial" charset="0"/>
              </a:rPr>
              <a:t>Blood stream</a:t>
            </a:r>
          </a:p>
          <a:p>
            <a:r>
              <a:rPr lang="en-US" dirty="0" smtClean="0">
                <a:latin typeface="Arial" charset="0"/>
              </a:rPr>
              <a:t>Heart valve</a:t>
            </a:r>
          </a:p>
          <a:p>
            <a:r>
              <a:rPr lang="en-US" dirty="0" smtClean="0">
                <a:latin typeface="Arial" charset="0"/>
              </a:rPr>
              <a:t>Pneumonia</a:t>
            </a:r>
          </a:p>
          <a:p>
            <a:r>
              <a:rPr lang="en-US" dirty="0" smtClean="0">
                <a:latin typeface="Arial" charset="0"/>
              </a:rPr>
              <a:t>Medical devices</a:t>
            </a:r>
            <a:endParaRPr lang="en-US" sz="2400" dirty="0" smtClean="0">
              <a:latin typeface="Arial" charset="0"/>
            </a:endParaRPr>
          </a:p>
          <a:p>
            <a:endParaRPr lang="en-US" sz="2800" b="1" dirty="0" smtClean="0">
              <a:latin typeface="Arial" charset="0"/>
            </a:endParaRPr>
          </a:p>
        </p:txBody>
      </p:sp>
      <p:pic>
        <p:nvPicPr>
          <p:cNvPr id="1026" name="Picture 2" descr="C:\Users\Matthew\Downloads\WT_009.tif"/>
          <p:cNvPicPr>
            <a:picLocks noChangeAspect="1" noChangeArrowheads="1"/>
          </p:cNvPicPr>
          <p:nvPr/>
        </p:nvPicPr>
        <p:blipFill rotWithShape="1">
          <a:blip r:embed="rId2">
            <a:extLst>
              <a:ext uri="{28A0092B-C50C-407E-A947-70E740481C1C}">
                <a14:useLocalDpi xmlns:a14="http://schemas.microsoft.com/office/drawing/2010/main" val="0"/>
              </a:ext>
            </a:extLst>
          </a:blip>
          <a:srcRect r="20211" b="9866"/>
          <a:stretch/>
        </p:blipFill>
        <p:spPr bwMode="auto">
          <a:xfrm>
            <a:off x="3886200" y="1828800"/>
            <a:ext cx="4961238" cy="420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866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229599" cy="2554545"/>
          </a:xfrm>
          <a:prstGeom prst="rect">
            <a:avLst/>
          </a:prstGeom>
          <a:noFill/>
        </p:spPr>
        <p:txBody>
          <a:bodyPr wrap="square" rtlCol="0">
            <a:spAutoFit/>
          </a:bodyPr>
          <a:lstStyle/>
          <a:p>
            <a:pPr algn="ctr"/>
            <a:r>
              <a:rPr lang="en-US" sz="3200" i="1" dirty="0" smtClean="0">
                <a:latin typeface="Arial" panose="020B0604020202020204" pitchFamily="34" charset="0"/>
                <a:cs typeface="Arial" panose="020B0604020202020204" pitchFamily="34" charset="0"/>
              </a:rPr>
              <a:t>S. aureus </a:t>
            </a:r>
            <a:r>
              <a:rPr lang="en-US" sz="3200" dirty="0" smtClean="0">
                <a:latin typeface="Arial" panose="020B0604020202020204" pitchFamily="34" charset="0"/>
                <a:cs typeface="Arial" panose="020B0604020202020204" pitchFamily="34" charset="0"/>
              </a:rPr>
              <a:t>and </a:t>
            </a:r>
            <a:r>
              <a:rPr lang="en-US" sz="3200" i="1" dirty="0" err="1" smtClean="0">
                <a:latin typeface="Arial" panose="020B0604020202020204" pitchFamily="34" charset="0"/>
                <a:cs typeface="Arial" panose="020B0604020202020204" pitchFamily="34" charset="0"/>
              </a:rPr>
              <a:t>Corynebacterium</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striatum</a:t>
            </a:r>
            <a:r>
              <a:rPr lang="en-US" sz="3200" dirty="0" smtClean="0">
                <a:latin typeface="Arial" panose="020B0604020202020204" pitchFamily="34" charset="0"/>
                <a:cs typeface="Arial" panose="020B0604020202020204" pitchFamily="34" charset="0"/>
              </a:rPr>
              <a:t> </a:t>
            </a:r>
          </a:p>
          <a:p>
            <a:pPr algn="ctr"/>
            <a:r>
              <a:rPr lang="en-US" sz="3200" dirty="0" smtClean="0">
                <a:latin typeface="Arial" panose="020B0604020202020204" pitchFamily="34" charset="0"/>
                <a:cs typeface="Arial" panose="020B0604020202020204" pitchFamily="34" charset="0"/>
              </a:rPr>
              <a:t>are co-isolated from DFIs </a:t>
            </a:r>
          </a:p>
          <a:p>
            <a:pPr algn="ctr"/>
            <a:endParaRPr lang="en-US" sz="3200" dirty="0">
              <a:latin typeface="Arial" panose="020B0604020202020204" pitchFamily="34" charset="0"/>
              <a:cs typeface="Arial" panose="020B0604020202020204" pitchFamily="34" charset="0"/>
            </a:endParaRPr>
          </a:p>
          <a:p>
            <a:pPr algn="ctr"/>
            <a:r>
              <a:rPr lang="en-US" sz="3200" dirty="0" smtClean="0">
                <a:latin typeface="Arial" panose="020B0604020202020204" pitchFamily="34" charset="0"/>
                <a:cs typeface="Arial" panose="020B0604020202020204" pitchFamily="34" charset="0"/>
              </a:rPr>
              <a:t>These species also overlap on colonized human skin</a:t>
            </a:r>
            <a:endParaRPr lang="en-US" sz="3200" dirty="0">
              <a:latin typeface="Arial" panose="020B0604020202020204" pitchFamily="34" charset="0"/>
              <a:cs typeface="Arial" panose="020B0604020202020204" pitchFamily="34" charset="0"/>
            </a:endParaRPr>
          </a:p>
        </p:txBody>
      </p:sp>
      <p:sp>
        <p:nvSpPr>
          <p:cNvPr id="3" name="Title 1"/>
          <p:cNvSpPr txBox="1">
            <a:spLocks/>
          </p:cNvSpPr>
          <p:nvPr/>
        </p:nvSpPr>
        <p:spPr>
          <a:xfrm>
            <a:off x="-1" y="3302000"/>
            <a:ext cx="9144000" cy="2489200"/>
          </a:xfrm>
          <a:prstGeom prst="rect">
            <a:avLst/>
          </a:prstGeom>
        </p:spPr>
        <p:txBody>
          <a:bodyPr>
            <a:noAutofit/>
          </a:bodyPr>
          <a:lstStyle>
            <a:lvl1pPr algn="ctr" defTabSz="914400" rtl="0" eaLnBrk="1" latinLnBrk="0" hangingPunct="1">
              <a:spcBef>
                <a:spcPct val="0"/>
              </a:spcBef>
              <a:buNone/>
              <a:defRPr sz="4400" kern="1200" baseline="0">
                <a:solidFill>
                  <a:schemeClr val="tx1"/>
                </a:solidFill>
                <a:latin typeface="Arial" panose="020B0604020202020204" pitchFamily="34" charset="0"/>
                <a:ea typeface="+mj-ea"/>
                <a:cs typeface="+mj-cs"/>
              </a:defRPr>
            </a:lvl1pPr>
          </a:lstStyle>
          <a:p>
            <a:r>
              <a:rPr lang="en-US" dirty="0">
                <a:solidFill>
                  <a:srgbClr val="C00000"/>
                </a:solidFill>
              </a:rPr>
              <a:t>Hypothesis: </a:t>
            </a:r>
            <a:r>
              <a:rPr lang="en-US" i="1" dirty="0">
                <a:solidFill>
                  <a:srgbClr val="C00000"/>
                </a:solidFill>
              </a:rPr>
              <a:t>C. striatum </a:t>
            </a:r>
            <a:r>
              <a:rPr lang="en-US" dirty="0">
                <a:solidFill>
                  <a:srgbClr val="C00000"/>
                </a:solidFill>
              </a:rPr>
              <a:t>and </a:t>
            </a:r>
            <a:r>
              <a:rPr lang="en-US" i="1" dirty="0">
                <a:solidFill>
                  <a:srgbClr val="C00000"/>
                </a:solidFill>
              </a:rPr>
              <a:t>S. aureus</a:t>
            </a:r>
            <a:r>
              <a:rPr lang="en-US" dirty="0">
                <a:solidFill>
                  <a:srgbClr val="C00000"/>
                </a:solidFill>
              </a:rPr>
              <a:t> interact directly with each other </a:t>
            </a:r>
          </a:p>
        </p:txBody>
      </p:sp>
    </p:spTree>
    <p:extLst>
      <p:ext uri="{BB962C8B-B14F-4D97-AF65-F5344CB8AC3E}">
        <p14:creationId xmlns:p14="http://schemas.microsoft.com/office/powerpoint/2010/main" val="105147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20"/>
            <a:ext cx="8229600" cy="640080"/>
          </a:xfrm>
        </p:spPr>
        <p:txBody>
          <a:bodyPr>
            <a:noAutofit/>
          </a:bodyPr>
          <a:lstStyle/>
          <a:p>
            <a:r>
              <a:rPr lang="en-US" sz="4000" i="1" dirty="0" smtClean="0">
                <a:solidFill>
                  <a:schemeClr val="accent6">
                    <a:lumMod val="20000"/>
                    <a:lumOff val="80000"/>
                  </a:schemeClr>
                </a:solidFill>
              </a:rPr>
              <a:t>S. aureus-C. striatum </a:t>
            </a:r>
            <a:r>
              <a:rPr lang="en-US" sz="4000" dirty="0" smtClean="0">
                <a:solidFill>
                  <a:schemeClr val="accent6">
                    <a:lumMod val="20000"/>
                    <a:lumOff val="80000"/>
                  </a:schemeClr>
                </a:solidFill>
              </a:rPr>
              <a:t>coculture assay</a:t>
            </a:r>
            <a:endParaRPr lang="en-US" sz="4000" dirty="0">
              <a:solidFill>
                <a:schemeClr val="accent6">
                  <a:lumMod val="20000"/>
                  <a:lumOff val="80000"/>
                </a:schemeClr>
              </a:solidFill>
            </a:endParaRPr>
          </a:p>
        </p:txBody>
      </p:sp>
      <p:pic>
        <p:nvPicPr>
          <p:cNvPr id="4" name="Picture 3" descr="P1040059.JPG"/>
          <p:cNvPicPr>
            <a:picLocks noChangeAspect="1"/>
          </p:cNvPicPr>
          <p:nvPr/>
        </p:nvPicPr>
        <p:blipFill>
          <a:blip r:embed="rId3"/>
          <a:srcRect l="18519" t="14074" r="8333" b="12407"/>
          <a:stretch>
            <a:fillRect/>
          </a:stretch>
        </p:blipFill>
        <p:spPr>
          <a:xfrm>
            <a:off x="2063750" y="1435100"/>
            <a:ext cx="5016500" cy="5041900"/>
          </a:xfrm>
          <a:prstGeom prst="ellipse">
            <a:avLst/>
          </a:prstGeom>
        </p:spPr>
      </p:pic>
    </p:spTree>
    <p:extLst>
      <p:ext uri="{BB962C8B-B14F-4D97-AF65-F5344CB8AC3E}">
        <p14:creationId xmlns:p14="http://schemas.microsoft.com/office/powerpoint/2010/main" val="709984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p:cNvSpPr txBox="1">
            <a:spLocks/>
          </p:cNvSpPr>
          <p:nvPr/>
        </p:nvSpPr>
        <p:spPr>
          <a:xfrm>
            <a:off x="36884" y="5842886"/>
            <a:ext cx="9107116" cy="548640"/>
          </a:xfrm>
          <a:prstGeom prst="rect">
            <a:avLst/>
          </a:prstGeom>
        </p:spPr>
        <p:txBody>
          <a:bodyPr vert="horz" lIns="91440" tIns="45720" rIns="91440" bIns="45720" rtlCol="0" anchor="ctr">
            <a:normAutofit/>
          </a:bodyPr>
          <a:lstStyle/>
          <a:p>
            <a:pPr marL="342900" marR="0" lvl="0" indent="-342900" defTabSz="457200" rtl="0" eaLnBrk="1" fontAlgn="auto" latinLnBrk="0" hangingPunct="1">
              <a:spcBef>
                <a:spcPct val="20000"/>
              </a:spcBef>
              <a:spcAft>
                <a:spcPts val="0"/>
              </a:spcAft>
              <a:buClrTx/>
              <a:buSzTx/>
              <a:buFont typeface="Arial"/>
              <a:buChar char="•"/>
              <a:tabLst/>
              <a:defRPr/>
            </a:pPr>
            <a:r>
              <a:rPr kumimoji="0" lang="en-US" sz="2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No statistically significant change in growth for either species </a:t>
            </a:r>
          </a:p>
        </p:txBody>
      </p:sp>
      <p:sp>
        <p:nvSpPr>
          <p:cNvPr id="39" name="Content Placeholder 2"/>
          <p:cNvSpPr txBox="1">
            <a:spLocks/>
          </p:cNvSpPr>
          <p:nvPr/>
        </p:nvSpPr>
        <p:spPr>
          <a:xfrm>
            <a:off x="38100" y="5270938"/>
            <a:ext cx="9107116" cy="548640"/>
          </a:xfrm>
          <a:prstGeom prst="rect">
            <a:avLst/>
          </a:prstGeom>
        </p:spPr>
        <p:txBody>
          <a:bodyPr vert="horz" lIns="91440" tIns="45720" rIns="91440" bIns="45720" rtlCol="0" anchor="ctr">
            <a:normAutofit/>
          </a:bodyPr>
          <a:lstStyle/>
          <a:p>
            <a:pPr marL="342900" marR="0" lvl="0" indent="-342900" defTabSz="457200" rtl="0" eaLnBrk="1" fontAlgn="auto" latinLnBrk="0" hangingPunct="1">
              <a:lnSpc>
                <a:spcPct val="110000"/>
              </a:lnSpc>
              <a:spcBef>
                <a:spcPct val="20000"/>
              </a:spcBef>
              <a:spcAft>
                <a:spcPts val="0"/>
              </a:spcAft>
              <a:buClrTx/>
              <a:buSzTx/>
              <a:buFont typeface="Arial"/>
              <a:buChar char="•"/>
              <a:tabLst/>
              <a:defRPr/>
            </a:pPr>
            <a:r>
              <a:rPr kumimoji="0" lang="en-US" sz="2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Inoculate bacteria onto 0.2 micron polycarbonate filters</a:t>
            </a:r>
          </a:p>
        </p:txBody>
      </p:sp>
      <p:sp>
        <p:nvSpPr>
          <p:cNvPr id="35" name="Content Placeholder 2"/>
          <p:cNvSpPr txBox="1">
            <a:spLocks/>
          </p:cNvSpPr>
          <p:nvPr/>
        </p:nvSpPr>
        <p:spPr>
          <a:xfrm>
            <a:off x="36884" y="4698990"/>
            <a:ext cx="9107116" cy="548640"/>
          </a:xfrm>
          <a:prstGeom prst="rect">
            <a:avLst/>
          </a:prstGeom>
        </p:spPr>
        <p:txBody>
          <a:bodyPr vert="horz" lIns="91440" tIns="45720" rIns="91440" bIns="45720" rtlCol="0" anchor="ctr">
            <a:normAutofit/>
          </a:bodyPr>
          <a:lstStyle/>
          <a:p>
            <a:pPr marL="342900" marR="0" lvl="0" indent="-342900" defTabSz="457200" rtl="0" eaLnBrk="1" fontAlgn="auto" latinLnBrk="0" hangingPunct="1">
              <a:spcBef>
                <a:spcPct val="20000"/>
              </a:spcBef>
              <a:spcAft>
                <a:spcPts val="0"/>
              </a:spcAft>
              <a:buClrTx/>
              <a:buSzTx/>
              <a:buFont typeface="Arial"/>
              <a:buChar char="•"/>
              <a:tabLst/>
              <a:defRPr/>
            </a:pPr>
            <a:r>
              <a:rPr kumimoji="0" lang="en-US" sz="2200" b="0" i="0" u="sng"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C</a:t>
            </a:r>
            <a:r>
              <a:rPr kumimoji="0" lang="en-US" sz="2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omplete </a:t>
            </a:r>
            <a:r>
              <a:rPr kumimoji="0" lang="en-US" sz="2200" b="0" i="0" u="sng"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d</a:t>
            </a:r>
            <a:r>
              <a:rPr kumimoji="0" lang="en-US" sz="2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efined </a:t>
            </a:r>
            <a:r>
              <a:rPr kumimoji="0" lang="en-US" sz="2200" b="0" i="0" u="sng"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m</a:t>
            </a:r>
            <a:r>
              <a:rPr kumimoji="0" lang="en-US" sz="2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edium agar (CDM), 0 or 2mM glucose, pH 6</a:t>
            </a:r>
          </a:p>
        </p:txBody>
      </p:sp>
      <p:sp>
        <p:nvSpPr>
          <p:cNvPr id="2" name="Title 1"/>
          <p:cNvSpPr>
            <a:spLocks noGrp="1"/>
          </p:cNvSpPr>
          <p:nvPr>
            <p:ph type="title"/>
          </p:nvPr>
        </p:nvSpPr>
        <p:spPr>
          <a:xfrm>
            <a:off x="457200" y="426720"/>
            <a:ext cx="8229600" cy="640080"/>
          </a:xfrm>
        </p:spPr>
        <p:txBody>
          <a:bodyPr>
            <a:noAutofit/>
          </a:bodyPr>
          <a:lstStyle/>
          <a:p>
            <a:r>
              <a:rPr lang="en-US" sz="4000" i="1" dirty="0" smtClean="0">
                <a:solidFill>
                  <a:schemeClr val="tx2"/>
                </a:solidFill>
              </a:rPr>
              <a:t>S. aureus-C. striatum </a:t>
            </a:r>
            <a:r>
              <a:rPr lang="en-US" sz="4000" dirty="0" smtClean="0">
                <a:solidFill>
                  <a:schemeClr val="tx2"/>
                </a:solidFill>
              </a:rPr>
              <a:t>coculture assay</a:t>
            </a:r>
            <a:endParaRPr lang="en-US" sz="4000" dirty="0">
              <a:solidFill>
                <a:schemeClr val="tx2"/>
              </a:solidFill>
            </a:endParaRPr>
          </a:p>
        </p:txBody>
      </p:sp>
      <p:sp>
        <p:nvSpPr>
          <p:cNvPr id="29" name="Oval 28"/>
          <p:cNvSpPr/>
          <p:nvPr/>
        </p:nvSpPr>
        <p:spPr>
          <a:xfrm>
            <a:off x="3043922" y="1812049"/>
            <a:ext cx="3056156" cy="2512423"/>
          </a:xfrm>
          <a:prstGeom prst="ellipse">
            <a:avLst/>
          </a:prstGeom>
          <a:solidFill>
            <a:schemeClr val="bg1">
              <a:lumMod val="85000"/>
            </a:schemeClr>
          </a:solidFill>
          <a:scene3d>
            <a:camera prst="orthographicFront"/>
            <a:lightRig rig="threePt" dir="t"/>
          </a:scene3d>
          <a:sp3d>
            <a:bevelT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grpSp>
        <p:nvGrpSpPr>
          <p:cNvPr id="31" name="Group 30"/>
          <p:cNvGrpSpPr/>
          <p:nvPr/>
        </p:nvGrpSpPr>
        <p:grpSpPr>
          <a:xfrm>
            <a:off x="1607952" y="1142921"/>
            <a:ext cx="2590237" cy="1980870"/>
            <a:chOff x="1607952" y="1142921"/>
            <a:chExt cx="2590237" cy="1980870"/>
          </a:xfrm>
        </p:grpSpPr>
        <p:sp>
          <p:nvSpPr>
            <p:cNvPr id="16" name="TextBox 15"/>
            <p:cNvSpPr txBox="1"/>
            <p:nvPr/>
          </p:nvSpPr>
          <p:spPr>
            <a:xfrm>
              <a:off x="1607952" y="1142921"/>
              <a:ext cx="2194054" cy="830997"/>
            </a:xfrm>
            <a:prstGeom prst="rect">
              <a:avLst/>
            </a:prstGeom>
            <a:noFill/>
          </p:spPr>
          <p:txBody>
            <a:bodyPr wrap="none" rtlCol="0">
              <a:spAutoFit/>
            </a:bodyPr>
            <a:lstStyle/>
            <a:p>
              <a:pPr algn="ctr"/>
              <a:r>
                <a:rPr lang="en-US" sz="2400" i="1" dirty="0" smtClean="0">
                  <a:latin typeface="Arial" panose="020B0604020202020204" pitchFamily="34" charset="0"/>
                  <a:cs typeface="Arial" panose="020B0604020202020204" pitchFamily="34" charset="0"/>
                </a:rPr>
                <a:t>S. aureus </a:t>
              </a:r>
              <a:r>
                <a:rPr lang="en-US" sz="2400" dirty="0" smtClean="0">
                  <a:latin typeface="Arial" panose="020B0604020202020204" pitchFamily="34" charset="0"/>
                  <a:cs typeface="Arial" panose="020B0604020202020204" pitchFamily="34" charset="0"/>
                </a:rPr>
                <a:t>JE2</a:t>
              </a:r>
              <a:endParaRPr lang="en-US" sz="2400" i="1" dirty="0" smtClean="0">
                <a:latin typeface="Arial" panose="020B0604020202020204" pitchFamily="34" charset="0"/>
                <a:cs typeface="Arial" panose="020B0604020202020204" pitchFamily="34" charset="0"/>
              </a:endParaRPr>
            </a:p>
            <a:p>
              <a:pPr algn="ctr"/>
              <a:r>
                <a:rPr lang="en-US" sz="2400" dirty="0" smtClean="0">
                  <a:latin typeface="Arial" panose="020B0604020202020204" pitchFamily="34" charset="0"/>
                  <a:cs typeface="Arial" panose="020B0604020202020204" pitchFamily="34" charset="0"/>
                </a:rPr>
                <a:t>5 </a:t>
              </a:r>
              <a:r>
                <a:rPr lang="en-US" sz="2400" dirty="0" err="1"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10</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t>
              </a:r>
            </a:p>
          </p:txBody>
        </p:sp>
        <p:cxnSp>
          <p:nvCxnSpPr>
            <p:cNvPr id="26" name="Straight Arrow Connector 25"/>
            <p:cNvCxnSpPr/>
            <p:nvPr/>
          </p:nvCxnSpPr>
          <p:spPr>
            <a:xfrm>
              <a:off x="2745448" y="1941868"/>
              <a:ext cx="705602" cy="6157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6"/>
            <p:cNvGrpSpPr/>
            <p:nvPr/>
          </p:nvGrpSpPr>
          <p:grpSpPr>
            <a:xfrm>
              <a:off x="3359989" y="2514191"/>
              <a:ext cx="838200" cy="609600"/>
              <a:chOff x="4522661" y="2814037"/>
              <a:chExt cx="838200" cy="609600"/>
            </a:xfrm>
          </p:grpSpPr>
          <p:sp>
            <p:nvSpPr>
              <p:cNvPr id="8" name="Oval 7"/>
              <p:cNvSpPr/>
              <p:nvPr/>
            </p:nvSpPr>
            <p:spPr>
              <a:xfrm>
                <a:off x="4522661" y="2814037"/>
                <a:ext cx="838200" cy="609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75061" y="2966437"/>
                <a:ext cx="2286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27461" y="3195037"/>
                <a:ext cx="2286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79861" y="2966437"/>
                <a:ext cx="2286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4152901" y="3162659"/>
            <a:ext cx="4760177" cy="609600"/>
            <a:chOff x="4152901" y="3162659"/>
            <a:chExt cx="4760177" cy="609600"/>
          </a:xfrm>
        </p:grpSpPr>
        <p:grpSp>
          <p:nvGrpSpPr>
            <p:cNvPr id="25" name="Group 28"/>
            <p:cNvGrpSpPr/>
            <p:nvPr/>
          </p:nvGrpSpPr>
          <p:grpSpPr>
            <a:xfrm>
              <a:off x="4152901" y="3162659"/>
              <a:ext cx="838200" cy="609600"/>
              <a:chOff x="5360861" y="3410809"/>
              <a:chExt cx="838200" cy="609600"/>
            </a:xfrm>
          </p:grpSpPr>
          <p:sp>
            <p:nvSpPr>
              <p:cNvPr id="19" name="Oval 18"/>
              <p:cNvSpPr/>
              <p:nvPr/>
            </p:nvSpPr>
            <p:spPr>
              <a:xfrm>
                <a:off x="5360861" y="3410809"/>
                <a:ext cx="838200" cy="609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65661" y="3499837"/>
                <a:ext cx="228600" cy="152400"/>
              </a:xfrm>
              <a:prstGeom prst="ellipse">
                <a:avLst/>
              </a:prstGeom>
              <a:gradFill>
                <a:gsLst>
                  <a:gs pos="0">
                    <a:srgbClr val="FFFF00"/>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894261" y="3728437"/>
                <a:ext cx="228600" cy="152400"/>
              </a:xfrm>
              <a:prstGeom prst="ellipse">
                <a:avLst/>
              </a:prstGeom>
              <a:gradFill>
                <a:gsLst>
                  <a:gs pos="0">
                    <a:srgbClr val="FFFF00"/>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513261" y="3728437"/>
                <a:ext cx="228600" cy="152400"/>
              </a:xfrm>
              <a:prstGeom prst="ellipse">
                <a:avLst/>
              </a:prstGeom>
              <a:gradFill>
                <a:gsLst>
                  <a:gs pos="0">
                    <a:srgbClr val="FFFF00"/>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Arrow Connector 32"/>
            <p:cNvCxnSpPr/>
            <p:nvPr/>
          </p:nvCxnSpPr>
          <p:spPr>
            <a:xfrm rot="10800000">
              <a:off x="5062026" y="3458421"/>
              <a:ext cx="1455201"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51987" y="3219469"/>
              <a:ext cx="2561091"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Mixed inoculum</a:t>
              </a:r>
            </a:p>
          </p:txBody>
        </p:sp>
      </p:grpSp>
      <p:grpSp>
        <p:nvGrpSpPr>
          <p:cNvPr id="32" name="Group 31"/>
          <p:cNvGrpSpPr/>
          <p:nvPr/>
        </p:nvGrpSpPr>
        <p:grpSpPr>
          <a:xfrm>
            <a:off x="4945812" y="1104437"/>
            <a:ext cx="2333627" cy="2019354"/>
            <a:chOff x="4945812" y="1104437"/>
            <a:chExt cx="2333627" cy="2019354"/>
          </a:xfrm>
        </p:grpSpPr>
        <p:sp>
          <p:nvSpPr>
            <p:cNvPr id="18" name="TextBox 17"/>
            <p:cNvSpPr txBox="1"/>
            <p:nvPr/>
          </p:nvSpPr>
          <p:spPr>
            <a:xfrm>
              <a:off x="5599812" y="1104437"/>
              <a:ext cx="1679627" cy="830997"/>
            </a:xfrm>
            <a:prstGeom prst="rect">
              <a:avLst/>
            </a:prstGeom>
            <a:noFill/>
          </p:spPr>
          <p:txBody>
            <a:bodyPr wrap="square" rtlCol="0">
              <a:spAutoFit/>
            </a:bodyPr>
            <a:lstStyle/>
            <a:p>
              <a:pPr algn="ctr"/>
              <a:r>
                <a:rPr lang="en-US" sz="2400" i="1" dirty="0" smtClean="0">
                  <a:latin typeface="Arial" panose="020B0604020202020204" pitchFamily="34" charset="0"/>
                  <a:cs typeface="Arial" panose="020B0604020202020204" pitchFamily="34" charset="0"/>
                </a:rPr>
                <a:t>C. striatum</a:t>
              </a:r>
            </a:p>
            <a:p>
              <a:pPr algn="ctr"/>
              <a:r>
                <a:rPr lang="en-US" sz="2400" dirty="0" smtClean="0">
                  <a:latin typeface="Arial" panose="020B0604020202020204" pitchFamily="34" charset="0"/>
                  <a:cs typeface="Arial" panose="020B0604020202020204" pitchFamily="34" charset="0"/>
                </a:rPr>
                <a:t>5 </a:t>
              </a:r>
              <a:r>
                <a:rPr lang="en-US" sz="2400" dirty="0" err="1"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10</a:t>
              </a:r>
              <a:r>
                <a:rPr lang="en-US" sz="2400" baseline="30000" dirty="0" smtClean="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a:t>
              </a:r>
            </a:p>
          </p:txBody>
        </p:sp>
        <p:grpSp>
          <p:nvGrpSpPr>
            <p:cNvPr id="5" name="Group 27"/>
            <p:cNvGrpSpPr/>
            <p:nvPr/>
          </p:nvGrpSpPr>
          <p:grpSpPr>
            <a:xfrm>
              <a:off x="4945812" y="2514191"/>
              <a:ext cx="838200" cy="609600"/>
              <a:chOff x="6275261" y="2890237"/>
              <a:chExt cx="838200" cy="609600"/>
            </a:xfrm>
          </p:grpSpPr>
          <p:sp>
            <p:nvSpPr>
              <p:cNvPr id="7" name="Oval 6"/>
              <p:cNvSpPr/>
              <p:nvPr/>
            </p:nvSpPr>
            <p:spPr>
              <a:xfrm>
                <a:off x="6275261" y="2890237"/>
                <a:ext cx="838200" cy="6096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80061" y="2966437"/>
                <a:ext cx="228600" cy="1524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95832" y="3195037"/>
                <a:ext cx="228600" cy="1524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27661" y="3195037"/>
                <a:ext cx="228600" cy="1524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p:cNvCxnSpPr/>
            <p:nvPr/>
          </p:nvCxnSpPr>
          <p:spPr>
            <a:xfrm flipH="1">
              <a:off x="5681781" y="1941868"/>
              <a:ext cx="705602" cy="6157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293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81200"/>
            <a:ext cx="9144000" cy="1077218"/>
          </a:xfrm>
          <a:prstGeom prst="rect">
            <a:avLst/>
          </a:prstGeom>
          <a:noFill/>
        </p:spPr>
        <p:txBody>
          <a:bodyPr wrap="square" rtlCol="0">
            <a:spAutoFit/>
          </a:bodyPr>
          <a:lstStyle/>
          <a:p>
            <a:pPr algn="ctr"/>
            <a:r>
              <a:rPr lang="en-US" sz="3200" dirty="0" smtClean="0">
                <a:latin typeface="Arial" panose="020B0604020202020204" pitchFamily="34" charset="0"/>
                <a:cs typeface="Arial" panose="020B0604020202020204" pitchFamily="34" charset="0"/>
              </a:rPr>
              <a:t>RNASeq analysis of </a:t>
            </a:r>
            <a:r>
              <a:rPr lang="en-US" sz="3200" i="1" dirty="0" smtClean="0">
                <a:latin typeface="Arial" panose="020B0604020202020204" pitchFamily="34" charset="0"/>
                <a:cs typeface="Arial" panose="020B0604020202020204" pitchFamily="34" charset="0"/>
              </a:rPr>
              <a:t>S. aureus </a:t>
            </a:r>
            <a:r>
              <a:rPr lang="en-US" sz="3200" dirty="0" smtClean="0">
                <a:latin typeface="Arial" panose="020B0604020202020204" pitchFamily="34" charset="0"/>
                <a:cs typeface="Arial" panose="020B0604020202020204" pitchFamily="34" charset="0"/>
              </a:rPr>
              <a:t>in mono vs coculture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507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Matthew\Google Drive\Lemon Lab\Data\RNASeq-Aug-2014-New Analysis\Scatter-edit1.png"/>
          <p:cNvPicPr>
            <a:picLocks noChangeAspect="1" noChangeArrowheads="1"/>
          </p:cNvPicPr>
          <p:nvPr/>
        </p:nvPicPr>
        <p:blipFill>
          <a:blip r:embed="rId3" cstate="print"/>
          <a:srcRect l="4193" t="8089" b="6560"/>
          <a:stretch>
            <a:fillRect/>
          </a:stretch>
        </p:blipFill>
        <p:spPr bwMode="auto">
          <a:xfrm>
            <a:off x="564484" y="1718911"/>
            <a:ext cx="8483527" cy="4541681"/>
          </a:xfrm>
          <a:prstGeom prst="rect">
            <a:avLst/>
          </a:prstGeom>
          <a:noFill/>
        </p:spPr>
      </p:pic>
      <p:sp>
        <p:nvSpPr>
          <p:cNvPr id="2" name="Title 1"/>
          <p:cNvSpPr>
            <a:spLocks noGrp="1"/>
          </p:cNvSpPr>
          <p:nvPr>
            <p:ph type="title"/>
          </p:nvPr>
        </p:nvSpPr>
        <p:spPr>
          <a:xfrm>
            <a:off x="228600" y="223326"/>
            <a:ext cx="8686800" cy="1097280"/>
          </a:xfrm>
        </p:spPr>
        <p:txBody>
          <a:bodyPr>
            <a:noAutofit/>
          </a:bodyPr>
          <a:lstStyle/>
          <a:p>
            <a:r>
              <a:rPr lang="en-US" sz="3600" dirty="0" smtClean="0">
                <a:solidFill>
                  <a:schemeClr val="tx2"/>
                </a:solidFill>
              </a:rPr>
              <a:t>Cocultivation with </a:t>
            </a:r>
            <a:r>
              <a:rPr lang="en-US" sz="3600" i="1" dirty="0" smtClean="0">
                <a:solidFill>
                  <a:schemeClr val="tx2"/>
                </a:solidFill>
              </a:rPr>
              <a:t>C. striatum </a:t>
            </a:r>
            <a:r>
              <a:rPr lang="en-US" sz="3600" dirty="0" smtClean="0">
                <a:solidFill>
                  <a:schemeClr val="tx2"/>
                </a:solidFill>
              </a:rPr>
              <a:t>induces</a:t>
            </a:r>
            <a:r>
              <a:rPr lang="en-US" sz="3600" i="1" dirty="0" smtClean="0">
                <a:solidFill>
                  <a:schemeClr val="tx2"/>
                </a:solidFill>
              </a:rPr>
              <a:t> </a:t>
            </a:r>
            <a:r>
              <a:rPr lang="en-US" sz="3600" dirty="0" smtClean="0">
                <a:solidFill>
                  <a:schemeClr val="tx2"/>
                </a:solidFill>
              </a:rPr>
              <a:t>broad changes in</a:t>
            </a:r>
            <a:r>
              <a:rPr lang="en-US" sz="3600" i="1" dirty="0" smtClean="0">
                <a:solidFill>
                  <a:schemeClr val="tx2"/>
                </a:solidFill>
              </a:rPr>
              <a:t> S. aureus </a:t>
            </a:r>
            <a:r>
              <a:rPr lang="en-US" sz="3600" dirty="0" smtClean="0">
                <a:solidFill>
                  <a:schemeClr val="tx2"/>
                </a:solidFill>
              </a:rPr>
              <a:t>transcription</a:t>
            </a:r>
            <a:endParaRPr lang="en-US" sz="3600" dirty="0">
              <a:solidFill>
                <a:schemeClr val="tx2"/>
              </a:solidFill>
            </a:endParaRPr>
          </a:p>
        </p:txBody>
      </p:sp>
      <p:sp>
        <p:nvSpPr>
          <p:cNvPr id="29" name="TextBox 28"/>
          <p:cNvSpPr txBox="1"/>
          <p:nvPr/>
        </p:nvSpPr>
        <p:spPr>
          <a:xfrm>
            <a:off x="3307772" y="6280883"/>
            <a:ext cx="2528457" cy="461665"/>
          </a:xfrm>
          <a:prstGeom prst="rect">
            <a:avLst/>
          </a:prstGeom>
          <a:noFill/>
        </p:spPr>
        <p:txBody>
          <a:bodyPr wrap="none" rtlCol="0">
            <a:spAutoFit/>
          </a:bodyPr>
          <a:lstStyle/>
          <a:p>
            <a:pPr algn="ctr"/>
            <a:r>
              <a:rPr lang="en-US" sz="2400" dirty="0" smtClean="0"/>
              <a:t>mean expression</a:t>
            </a:r>
            <a:endParaRPr lang="en-US" sz="2400" dirty="0"/>
          </a:p>
        </p:txBody>
      </p:sp>
      <p:sp>
        <p:nvSpPr>
          <p:cNvPr id="30" name="TextBox 29"/>
          <p:cNvSpPr txBox="1"/>
          <p:nvPr/>
        </p:nvSpPr>
        <p:spPr>
          <a:xfrm rot="16200000">
            <a:off x="-846214" y="3547058"/>
            <a:ext cx="2443547" cy="461665"/>
          </a:xfrm>
          <a:prstGeom prst="rect">
            <a:avLst/>
          </a:prstGeom>
          <a:noFill/>
        </p:spPr>
        <p:txBody>
          <a:bodyPr wrap="none" rtlCol="0">
            <a:spAutoFit/>
          </a:bodyPr>
          <a:lstStyle/>
          <a:p>
            <a:pPr algn="ctr"/>
            <a:r>
              <a:rPr lang="en-US" sz="2400" dirty="0" smtClean="0"/>
              <a:t>log</a:t>
            </a:r>
            <a:r>
              <a:rPr lang="en-US" sz="2400" baseline="30000" dirty="0" smtClean="0"/>
              <a:t>2</a:t>
            </a:r>
            <a:r>
              <a:rPr lang="en-US" sz="2400" dirty="0" smtClean="0"/>
              <a:t> fold change</a:t>
            </a:r>
            <a:endParaRPr lang="en-US" sz="2400" dirty="0"/>
          </a:p>
        </p:txBody>
      </p:sp>
      <p:sp>
        <p:nvSpPr>
          <p:cNvPr id="3" name="Right Arrow 2"/>
          <p:cNvSpPr/>
          <p:nvPr/>
        </p:nvSpPr>
        <p:spPr>
          <a:xfrm rot="20224258">
            <a:off x="5196847" y="2039924"/>
            <a:ext cx="1279872" cy="484632"/>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4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982"/>
            <a:ext cx="8229600" cy="640080"/>
          </a:xfrm>
        </p:spPr>
        <p:txBody>
          <a:bodyPr>
            <a:noAutofit/>
          </a:bodyPr>
          <a:lstStyle/>
          <a:p>
            <a:r>
              <a:rPr lang="en-US" sz="4000" i="1" dirty="0" smtClean="0">
                <a:solidFill>
                  <a:schemeClr val="tx2"/>
                </a:solidFill>
              </a:rPr>
              <a:t>S. aureus </a:t>
            </a:r>
            <a:r>
              <a:rPr lang="en-US" sz="4000" dirty="0" smtClean="0">
                <a:solidFill>
                  <a:schemeClr val="tx2"/>
                </a:solidFill>
              </a:rPr>
              <a:t>Protein A (</a:t>
            </a:r>
            <a:r>
              <a:rPr lang="en-US" sz="4000" i="1" dirty="0" smtClean="0">
                <a:solidFill>
                  <a:schemeClr val="tx2"/>
                </a:solidFill>
              </a:rPr>
              <a:t>spa</a:t>
            </a:r>
            <a:r>
              <a:rPr lang="en-US" sz="4000" dirty="0" smtClean="0">
                <a:solidFill>
                  <a:schemeClr val="tx2"/>
                </a:solidFill>
              </a:rPr>
              <a:t>)</a:t>
            </a:r>
            <a:endParaRPr lang="en-US" sz="4000" dirty="0">
              <a:solidFill>
                <a:schemeClr val="tx2"/>
              </a:solidFill>
            </a:endParaRPr>
          </a:p>
        </p:txBody>
      </p:sp>
      <p:sp>
        <p:nvSpPr>
          <p:cNvPr id="3" name="Content Placeholder 2"/>
          <p:cNvSpPr>
            <a:spLocks noGrp="1"/>
          </p:cNvSpPr>
          <p:nvPr>
            <p:ph idx="1"/>
          </p:nvPr>
        </p:nvSpPr>
        <p:spPr>
          <a:xfrm>
            <a:off x="215900" y="2019301"/>
            <a:ext cx="5283200" cy="2984499"/>
          </a:xfrm>
        </p:spPr>
        <p:txBody>
          <a:bodyPr>
            <a:normAutofit fontScale="85000" lnSpcReduction="20000"/>
          </a:bodyPr>
          <a:lstStyle/>
          <a:p>
            <a:r>
              <a:rPr lang="en-US" dirty="0" smtClean="0"/>
              <a:t>Induced &gt;260-fold by </a:t>
            </a:r>
            <a:r>
              <a:rPr lang="en-US" i="1" dirty="0" smtClean="0"/>
              <a:t>C. striatum</a:t>
            </a:r>
            <a:endParaRPr lang="en-US" dirty="0" smtClean="0"/>
          </a:p>
          <a:p>
            <a:r>
              <a:rPr lang="en-US" dirty="0" smtClean="0"/>
              <a:t>Protein A (</a:t>
            </a:r>
            <a:r>
              <a:rPr lang="en-US" i="1" dirty="0" smtClean="0"/>
              <a:t>spa</a:t>
            </a:r>
            <a:r>
              <a:rPr lang="en-US" dirty="0" smtClean="0"/>
              <a:t>) is a 56kd surface protein </a:t>
            </a:r>
          </a:p>
          <a:p>
            <a:pPr lvl="1"/>
            <a:endParaRPr lang="en-US" sz="600" dirty="0" smtClean="0"/>
          </a:p>
          <a:p>
            <a:r>
              <a:rPr lang="en-US" dirty="0" smtClean="0"/>
              <a:t>Binds the </a:t>
            </a:r>
            <a:r>
              <a:rPr lang="en-US" dirty="0" err="1" smtClean="0"/>
              <a:t>Fc</a:t>
            </a:r>
            <a:r>
              <a:rPr lang="en-US" dirty="0" smtClean="0"/>
              <a:t> region of </a:t>
            </a:r>
            <a:r>
              <a:rPr lang="en-US" dirty="0" err="1" smtClean="0"/>
              <a:t>IgG</a:t>
            </a:r>
            <a:endParaRPr lang="en-US" dirty="0" smtClean="0"/>
          </a:p>
          <a:p>
            <a:pPr lvl="1"/>
            <a:endParaRPr lang="en-US" sz="600" dirty="0" smtClean="0"/>
          </a:p>
          <a:p>
            <a:r>
              <a:rPr lang="en-US" dirty="0" smtClean="0"/>
              <a:t>Disrupts </a:t>
            </a:r>
            <a:r>
              <a:rPr lang="en-US" dirty="0" err="1" smtClean="0"/>
              <a:t>opsonization</a:t>
            </a:r>
            <a:r>
              <a:rPr lang="en-US" dirty="0" smtClean="0"/>
              <a:t> and </a:t>
            </a:r>
            <a:r>
              <a:rPr lang="en-US" dirty="0" err="1" smtClean="0"/>
              <a:t>phagocytosis</a:t>
            </a:r>
            <a:endParaRPr lang="en-US" dirty="0" smtClean="0"/>
          </a:p>
        </p:txBody>
      </p:sp>
      <p:grpSp>
        <p:nvGrpSpPr>
          <p:cNvPr id="11" name="Group 44"/>
          <p:cNvGrpSpPr/>
          <p:nvPr/>
        </p:nvGrpSpPr>
        <p:grpSpPr>
          <a:xfrm>
            <a:off x="5992311" y="1741124"/>
            <a:ext cx="3151689" cy="2536269"/>
            <a:chOff x="5992311" y="1741124"/>
            <a:chExt cx="3151689" cy="2536269"/>
          </a:xfrm>
        </p:grpSpPr>
        <p:sp>
          <p:nvSpPr>
            <p:cNvPr id="22" name="Isosceles Triangle 21"/>
            <p:cNvSpPr/>
            <p:nvPr/>
          </p:nvSpPr>
          <p:spPr>
            <a:xfrm rot="18960000">
              <a:off x="7806944" y="3896724"/>
              <a:ext cx="164753" cy="184464"/>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6" name="Straight Arrow Connector 15"/>
            <p:cNvCxnSpPr/>
            <p:nvPr/>
          </p:nvCxnSpPr>
          <p:spPr>
            <a:xfrm rot="10800000" flipV="1">
              <a:off x="7736084" y="2235200"/>
              <a:ext cx="430017" cy="41869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Isosceles Triangle 28"/>
            <p:cNvSpPr/>
            <p:nvPr/>
          </p:nvSpPr>
          <p:spPr>
            <a:xfrm rot="21238292">
              <a:off x="6929791" y="4092929"/>
              <a:ext cx="164753" cy="184464"/>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Isosceles Triangle 26"/>
            <p:cNvSpPr/>
            <p:nvPr/>
          </p:nvSpPr>
          <p:spPr>
            <a:xfrm rot="15543755">
              <a:off x="7722833" y="2973060"/>
              <a:ext cx="164752" cy="184465"/>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Isosceles Triangle 27"/>
            <p:cNvSpPr/>
            <p:nvPr/>
          </p:nvSpPr>
          <p:spPr>
            <a:xfrm rot="15543755">
              <a:off x="7823767" y="3396014"/>
              <a:ext cx="164752" cy="184465"/>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TextBox 16"/>
            <p:cNvSpPr txBox="1"/>
            <p:nvPr/>
          </p:nvSpPr>
          <p:spPr>
            <a:xfrm>
              <a:off x="7497395" y="1741124"/>
              <a:ext cx="1646605" cy="523220"/>
            </a:xfrm>
            <a:prstGeom prst="rect">
              <a:avLst/>
            </a:prstGeom>
            <a:noFill/>
          </p:spPr>
          <p:txBody>
            <a:bodyPr wrap="none" rtlCol="0">
              <a:spAutoFit/>
            </a:bodyPr>
            <a:lstStyle/>
            <a:p>
              <a:pPr algn="ctr"/>
              <a:r>
                <a:rPr lang="en-US" sz="2800" dirty="0" smtClean="0">
                  <a:latin typeface="Arial" panose="020B0604020202020204" pitchFamily="34" charset="0"/>
                  <a:cs typeface="Arial" panose="020B0604020202020204" pitchFamily="34" charset="0"/>
                </a:rPr>
                <a:t>Protein A</a:t>
              </a:r>
              <a:endParaRPr lang="en-US" sz="2800" dirty="0">
                <a:latin typeface="Arial" panose="020B0604020202020204" pitchFamily="34" charset="0"/>
                <a:cs typeface="Arial" panose="020B0604020202020204" pitchFamily="34" charset="0"/>
              </a:endParaRPr>
            </a:p>
          </p:txBody>
        </p:sp>
        <p:sp>
          <p:nvSpPr>
            <p:cNvPr id="24" name="Isosceles Triangle 23"/>
            <p:cNvSpPr/>
            <p:nvPr/>
          </p:nvSpPr>
          <p:spPr>
            <a:xfrm rot="10570763">
              <a:off x="6920175" y="2329016"/>
              <a:ext cx="164753" cy="184464"/>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Isosceles Triangle 24"/>
            <p:cNvSpPr/>
            <p:nvPr/>
          </p:nvSpPr>
          <p:spPr>
            <a:xfrm rot="5170763">
              <a:off x="6002168" y="3525782"/>
              <a:ext cx="164752" cy="184465"/>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Isosceles Triangle 25"/>
            <p:cNvSpPr/>
            <p:nvPr/>
          </p:nvSpPr>
          <p:spPr>
            <a:xfrm rot="13392122">
              <a:off x="7535386" y="2675070"/>
              <a:ext cx="164753" cy="184464"/>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Isosceles Triangle 29"/>
            <p:cNvSpPr/>
            <p:nvPr/>
          </p:nvSpPr>
          <p:spPr>
            <a:xfrm rot="1027418">
              <a:off x="6333807" y="3967964"/>
              <a:ext cx="164753" cy="184464"/>
            </a:xfrm>
            <a:prstGeom prst="triangle">
              <a:avLst/>
            </a:prstGeom>
            <a:solidFill>
              <a:srgbClr val="7F7F7F"/>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37"/>
          <p:cNvGrpSpPr/>
          <p:nvPr/>
        </p:nvGrpSpPr>
        <p:grpSpPr>
          <a:xfrm>
            <a:off x="6179971" y="2522460"/>
            <a:ext cx="1730274" cy="1557240"/>
            <a:chOff x="6096000" y="2438400"/>
            <a:chExt cx="1524000" cy="1371600"/>
          </a:xfrm>
        </p:grpSpPr>
        <p:sp>
          <p:nvSpPr>
            <p:cNvPr id="5" name="Oval 4"/>
            <p:cNvSpPr/>
            <p:nvPr/>
          </p:nvSpPr>
          <p:spPr>
            <a:xfrm>
              <a:off x="6248400" y="2667000"/>
              <a:ext cx="685800" cy="685800"/>
            </a:xfrm>
            <a:prstGeom prst="ellipse">
              <a:avLst/>
            </a:prstGeom>
            <a:solidFill>
              <a:srgbClr val="4F81BD"/>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Oval 5"/>
            <p:cNvSpPr/>
            <p:nvPr/>
          </p:nvSpPr>
          <p:spPr>
            <a:xfrm>
              <a:off x="6781800" y="2667000"/>
              <a:ext cx="685800" cy="685800"/>
            </a:xfrm>
            <a:prstGeom prst="ellipse">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Oval 6"/>
            <p:cNvSpPr/>
            <p:nvPr/>
          </p:nvSpPr>
          <p:spPr>
            <a:xfrm>
              <a:off x="6477000" y="3124200"/>
              <a:ext cx="685800" cy="685800"/>
            </a:xfrm>
            <a:prstGeom prst="ellipse">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Oval 8"/>
            <p:cNvSpPr/>
            <p:nvPr/>
          </p:nvSpPr>
          <p:spPr>
            <a:xfrm>
              <a:off x="6477000" y="2438400"/>
              <a:ext cx="685800" cy="685800"/>
            </a:xfrm>
            <a:prstGeom prst="ellipse">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Oval 9"/>
            <p:cNvSpPr/>
            <p:nvPr/>
          </p:nvSpPr>
          <p:spPr>
            <a:xfrm>
              <a:off x="6096000" y="3048000"/>
              <a:ext cx="685800" cy="685800"/>
            </a:xfrm>
            <a:prstGeom prst="ellipse">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Oval 7"/>
            <p:cNvSpPr/>
            <p:nvPr/>
          </p:nvSpPr>
          <p:spPr>
            <a:xfrm>
              <a:off x="6934200" y="3124200"/>
              <a:ext cx="685800" cy="685800"/>
            </a:xfrm>
            <a:prstGeom prst="ellipse">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13" name="Group 45"/>
          <p:cNvGrpSpPr/>
          <p:nvPr/>
        </p:nvGrpSpPr>
        <p:grpSpPr>
          <a:xfrm>
            <a:off x="5539105" y="1910017"/>
            <a:ext cx="2908162" cy="3219516"/>
            <a:chOff x="5539105" y="1910017"/>
            <a:chExt cx="2908162" cy="3219516"/>
          </a:xfrm>
        </p:grpSpPr>
        <p:sp>
          <p:nvSpPr>
            <p:cNvPr id="19" name="TextBox 18"/>
            <p:cNvSpPr txBox="1"/>
            <p:nvPr/>
          </p:nvSpPr>
          <p:spPr>
            <a:xfrm rot="7936592">
              <a:off x="7793534" y="3701503"/>
              <a:ext cx="573653" cy="733812"/>
            </a:xfrm>
            <a:prstGeom prst="rect">
              <a:avLst/>
            </a:prstGeom>
            <a:noFill/>
          </p:spPr>
          <p:txBody>
            <a:bodyPr wrap="none" rtlCol="0">
              <a:spAutoFit/>
            </a:bodyPr>
            <a:lstStyle/>
            <a:p>
              <a:pPr algn="ctr"/>
              <a:r>
                <a:rPr lang="en-US" sz="3600" b="1" dirty="0" smtClean="0">
                  <a:solidFill>
                    <a:srgbClr val="C00000"/>
                  </a:solidFill>
                </a:rPr>
                <a:t>Y</a:t>
              </a:r>
              <a:endParaRPr lang="en-US" sz="3600" b="1" dirty="0">
                <a:solidFill>
                  <a:srgbClr val="C00000"/>
                </a:solidFill>
              </a:endParaRPr>
            </a:p>
          </p:txBody>
        </p:sp>
        <p:sp>
          <p:nvSpPr>
            <p:cNvPr id="20" name="TextBox 19"/>
            <p:cNvSpPr txBox="1"/>
            <p:nvPr/>
          </p:nvSpPr>
          <p:spPr>
            <a:xfrm rot="15832170">
              <a:off x="5619184" y="3309510"/>
              <a:ext cx="573653" cy="733812"/>
            </a:xfrm>
            <a:prstGeom prst="rect">
              <a:avLst/>
            </a:prstGeom>
            <a:noFill/>
          </p:spPr>
          <p:txBody>
            <a:bodyPr wrap="none" rtlCol="0">
              <a:spAutoFit/>
            </a:bodyPr>
            <a:lstStyle/>
            <a:p>
              <a:pPr algn="ctr"/>
              <a:r>
                <a:rPr lang="en-US" sz="3600" b="1" dirty="0" smtClean="0">
                  <a:solidFill>
                    <a:srgbClr val="C00000"/>
                  </a:solidFill>
                </a:rPr>
                <a:t>Y</a:t>
              </a:r>
              <a:endParaRPr lang="en-US" sz="3600" b="1" dirty="0">
                <a:solidFill>
                  <a:srgbClr val="C00000"/>
                </a:solidFill>
              </a:endParaRPr>
            </a:p>
          </p:txBody>
        </p:sp>
        <p:sp>
          <p:nvSpPr>
            <p:cNvPr id="18" name="TextBox 17"/>
            <p:cNvSpPr txBox="1"/>
            <p:nvPr/>
          </p:nvSpPr>
          <p:spPr>
            <a:xfrm>
              <a:off x="6785451" y="1910017"/>
              <a:ext cx="573655" cy="733809"/>
            </a:xfrm>
            <a:prstGeom prst="rect">
              <a:avLst/>
            </a:prstGeom>
            <a:noFill/>
          </p:spPr>
          <p:txBody>
            <a:bodyPr wrap="none" rtlCol="0">
              <a:spAutoFit/>
            </a:bodyPr>
            <a:lstStyle/>
            <a:p>
              <a:pPr algn="ctr"/>
              <a:r>
                <a:rPr lang="en-US" sz="3600" b="1" dirty="0" smtClean="0">
                  <a:solidFill>
                    <a:srgbClr val="C00000"/>
                  </a:solidFill>
                </a:rPr>
                <a:t>Y</a:t>
              </a:r>
              <a:endParaRPr lang="en-US" sz="3600" b="1" dirty="0">
                <a:solidFill>
                  <a:srgbClr val="C00000"/>
                </a:solidFill>
              </a:endParaRPr>
            </a:p>
          </p:txBody>
        </p:sp>
        <p:sp>
          <p:nvSpPr>
            <p:cNvPr id="21" name="TextBox 20"/>
            <p:cNvSpPr txBox="1"/>
            <p:nvPr/>
          </p:nvSpPr>
          <p:spPr>
            <a:xfrm rot="7790426">
              <a:off x="5993123" y="2484458"/>
              <a:ext cx="573653" cy="733812"/>
            </a:xfrm>
            <a:prstGeom prst="rect">
              <a:avLst/>
            </a:prstGeom>
            <a:noFill/>
          </p:spPr>
          <p:txBody>
            <a:bodyPr wrap="none" rtlCol="0">
              <a:spAutoFit/>
            </a:bodyPr>
            <a:lstStyle/>
            <a:p>
              <a:pPr algn="ctr"/>
              <a:r>
                <a:rPr lang="en-US" sz="3600" b="1" dirty="0" smtClean="0">
                  <a:solidFill>
                    <a:srgbClr val="C00000"/>
                  </a:solidFill>
                </a:rPr>
                <a:t>Y</a:t>
              </a:r>
              <a:endParaRPr lang="en-US" sz="3600" b="1" dirty="0">
                <a:solidFill>
                  <a:srgbClr val="C00000"/>
                </a:solidFill>
              </a:endParaRPr>
            </a:p>
          </p:txBody>
        </p:sp>
        <p:sp>
          <p:nvSpPr>
            <p:cNvPr id="35" name="TextBox 34"/>
            <p:cNvSpPr txBox="1"/>
            <p:nvPr/>
          </p:nvSpPr>
          <p:spPr>
            <a:xfrm>
              <a:off x="7307220" y="4606313"/>
              <a:ext cx="763425" cy="523220"/>
            </a:xfrm>
            <a:prstGeom prst="rect">
              <a:avLst/>
            </a:prstGeom>
            <a:noFill/>
          </p:spPr>
          <p:txBody>
            <a:bodyPr wrap="none" rtlCol="0">
              <a:spAutoFit/>
            </a:bodyPr>
            <a:lstStyle/>
            <a:p>
              <a:pPr algn="ctr"/>
              <a:r>
                <a:rPr lang="en-US" sz="2800" dirty="0" err="1" smtClean="0">
                  <a:solidFill>
                    <a:srgbClr val="FF0000"/>
                  </a:solidFill>
                  <a:latin typeface="Arial" panose="020B0604020202020204" pitchFamily="34" charset="0"/>
                  <a:cs typeface="Arial" panose="020B0604020202020204" pitchFamily="34" charset="0"/>
                </a:rPr>
                <a:t>IgG</a:t>
              </a:r>
              <a:endParaRPr lang="en-US" sz="2800" dirty="0">
                <a:solidFill>
                  <a:srgbClr val="FF0000"/>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rot="5400000" flipH="1" flipV="1">
              <a:off x="7673056" y="4390114"/>
              <a:ext cx="293930" cy="2222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31" name="Rectangle 30"/>
          <p:cNvSpPr/>
          <p:nvPr/>
        </p:nvSpPr>
        <p:spPr>
          <a:xfrm>
            <a:off x="152400" y="3484399"/>
            <a:ext cx="5358171" cy="15389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99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28613" y="1785354"/>
            <a:ext cx="8434387" cy="3815346"/>
          </a:xfrm>
          <a:prstGeom prst="rect">
            <a:avLst/>
          </a:prstGeom>
          <a:noFill/>
          <a:ln w="9525">
            <a:noFill/>
            <a:miter lim="800000"/>
            <a:headEnd/>
            <a:tailEnd/>
          </a:ln>
        </p:spPr>
      </p:pic>
      <p:sp>
        <p:nvSpPr>
          <p:cNvPr id="2" name="Title 1"/>
          <p:cNvSpPr>
            <a:spLocks noGrp="1"/>
          </p:cNvSpPr>
          <p:nvPr>
            <p:ph type="title"/>
          </p:nvPr>
        </p:nvSpPr>
        <p:spPr>
          <a:xfrm>
            <a:off x="457200" y="236538"/>
            <a:ext cx="8229600" cy="1207008"/>
          </a:xfrm>
        </p:spPr>
        <p:txBody>
          <a:bodyPr>
            <a:noAutofit/>
          </a:bodyPr>
          <a:lstStyle/>
          <a:p>
            <a:r>
              <a:rPr lang="en-US" sz="4000" dirty="0" smtClean="0">
                <a:solidFill>
                  <a:schemeClr val="tx2"/>
                </a:solidFill>
              </a:rPr>
              <a:t>Multiple transcription factors impact </a:t>
            </a:r>
            <a:r>
              <a:rPr lang="en-US" sz="4000" i="1" dirty="0" smtClean="0">
                <a:solidFill>
                  <a:schemeClr val="tx2"/>
                </a:solidFill>
              </a:rPr>
              <a:t>spa</a:t>
            </a:r>
            <a:r>
              <a:rPr lang="en-US" sz="4000" dirty="0" smtClean="0">
                <a:solidFill>
                  <a:schemeClr val="tx2"/>
                </a:solidFill>
              </a:rPr>
              <a:t> transcription</a:t>
            </a:r>
            <a:endParaRPr lang="en-US" sz="4000" dirty="0">
              <a:solidFill>
                <a:schemeClr val="tx2"/>
              </a:solidFill>
            </a:endParaRPr>
          </a:p>
        </p:txBody>
      </p:sp>
      <p:sp>
        <p:nvSpPr>
          <p:cNvPr id="10" name="TextBox 9"/>
          <p:cNvSpPr txBox="1"/>
          <p:nvPr/>
        </p:nvSpPr>
        <p:spPr>
          <a:xfrm>
            <a:off x="5499100" y="6277114"/>
            <a:ext cx="3644900" cy="400110"/>
          </a:xfrm>
          <a:prstGeom prst="rect">
            <a:avLst/>
          </a:prstGeom>
          <a:noFill/>
        </p:spPr>
        <p:txBody>
          <a:bodyPr wrap="square" rtlCol="0">
            <a:spAutoFit/>
          </a:bodyPr>
          <a:lstStyle/>
          <a:p>
            <a:r>
              <a:rPr lang="en-US" sz="2000" dirty="0" err="1" smtClean="0">
                <a:latin typeface="Arial" panose="020B0604020202020204" pitchFamily="34" charset="0"/>
                <a:cs typeface="Arial" panose="020B0604020202020204" pitchFamily="34" charset="0"/>
              </a:rPr>
              <a:t>Gustaffson</a:t>
            </a:r>
            <a:r>
              <a:rPr lang="en-US" sz="2000" dirty="0" smtClean="0">
                <a:latin typeface="Arial" panose="020B0604020202020204" pitchFamily="34" charset="0"/>
                <a:cs typeface="Arial" panose="020B0604020202020204" pitchFamily="34" charset="0"/>
              </a:rPr>
              <a:t>, et al. (2009) </a:t>
            </a:r>
            <a:r>
              <a:rPr lang="en-US" sz="2000" b="1" dirty="0" smtClean="0">
                <a:latin typeface="Arial" panose="020B0604020202020204" pitchFamily="34" charset="0"/>
                <a:cs typeface="Arial" panose="020B0604020202020204" pitchFamily="34" charset="0"/>
              </a:rPr>
              <a:t>IJJM</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grpSp>
        <p:nvGrpSpPr>
          <p:cNvPr id="15" name="Group 14"/>
          <p:cNvGrpSpPr/>
          <p:nvPr/>
        </p:nvGrpSpPr>
        <p:grpSpPr>
          <a:xfrm>
            <a:off x="241300" y="2438400"/>
            <a:ext cx="6553200" cy="2260600"/>
            <a:chOff x="241300" y="2438400"/>
            <a:chExt cx="6553200" cy="2260600"/>
          </a:xfrm>
        </p:grpSpPr>
        <p:sp>
          <p:nvSpPr>
            <p:cNvPr id="5" name="Oval 4"/>
            <p:cNvSpPr/>
            <p:nvPr/>
          </p:nvSpPr>
          <p:spPr>
            <a:xfrm>
              <a:off x="241300" y="3949700"/>
              <a:ext cx="838200" cy="685800"/>
            </a:xfrm>
            <a:prstGeom prst="ellipse">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68900" y="4013200"/>
              <a:ext cx="838200" cy="685800"/>
            </a:xfrm>
            <a:prstGeom prst="ellipse">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56300" y="2438400"/>
              <a:ext cx="838200" cy="685800"/>
            </a:xfrm>
            <a:prstGeom prst="ellipse">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7861300" y="2895600"/>
            <a:ext cx="838200" cy="685800"/>
          </a:xfrm>
          <a:prstGeom prst="ellipse">
            <a:avLst/>
          </a:prstGeom>
          <a:noFill/>
          <a:ln w="571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3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07008"/>
          </a:xfrm>
        </p:spPr>
        <p:txBody>
          <a:bodyPr>
            <a:normAutofit/>
          </a:bodyPr>
          <a:lstStyle/>
          <a:p>
            <a:r>
              <a:rPr lang="en-US" sz="3600" dirty="0" err="1" smtClean="0">
                <a:solidFill>
                  <a:schemeClr val="tx2"/>
                </a:solidFill>
              </a:rPr>
              <a:t>Coculture</a:t>
            </a:r>
            <a:r>
              <a:rPr lang="en-US" sz="3600" dirty="0" smtClean="0">
                <a:solidFill>
                  <a:schemeClr val="tx2"/>
                </a:solidFill>
              </a:rPr>
              <a:t> </a:t>
            </a:r>
            <a:r>
              <a:rPr lang="en-US" sz="3600" i="1" dirty="0" smtClean="0">
                <a:solidFill>
                  <a:schemeClr val="tx2"/>
                </a:solidFill>
              </a:rPr>
              <a:t>S. aureus spa </a:t>
            </a:r>
            <a:r>
              <a:rPr lang="en-US" sz="3600" dirty="0" smtClean="0">
                <a:solidFill>
                  <a:schemeClr val="tx2"/>
                </a:solidFill>
              </a:rPr>
              <a:t>promoter induction</a:t>
            </a:r>
            <a:r>
              <a:rPr lang="en-US" sz="3600" i="1" dirty="0" smtClean="0">
                <a:solidFill>
                  <a:schemeClr val="tx2"/>
                </a:solidFill>
              </a:rPr>
              <a:t> </a:t>
            </a:r>
            <a:r>
              <a:rPr lang="en-US" sz="3600" dirty="0" smtClean="0">
                <a:solidFill>
                  <a:schemeClr val="tx2"/>
                </a:solidFill>
              </a:rPr>
              <a:t>depends on </a:t>
            </a:r>
            <a:r>
              <a:rPr lang="en-US" sz="3600" i="1" dirty="0" smtClean="0">
                <a:solidFill>
                  <a:schemeClr val="tx2"/>
                </a:solidFill>
              </a:rPr>
              <a:t>agr</a:t>
            </a:r>
            <a:endParaRPr lang="en-US" sz="3600" dirty="0">
              <a:solidFill>
                <a:schemeClr val="tx2"/>
              </a:solidFill>
            </a:endParaRPr>
          </a:p>
        </p:txBody>
      </p:sp>
      <p:sp>
        <p:nvSpPr>
          <p:cNvPr id="16" name="TextBox 15"/>
          <p:cNvSpPr txBox="1"/>
          <p:nvPr/>
        </p:nvSpPr>
        <p:spPr>
          <a:xfrm>
            <a:off x="2971800" y="6249313"/>
            <a:ext cx="3962093" cy="430887"/>
          </a:xfrm>
          <a:prstGeom prst="rect">
            <a:avLst/>
          </a:prstGeom>
          <a:noFill/>
        </p:spPr>
        <p:txBody>
          <a:bodyPr wrap="none" rtlCol="0">
            <a:spAutoFit/>
          </a:bodyPr>
          <a:lstStyle/>
          <a:p>
            <a:pPr algn="ctr"/>
            <a:r>
              <a:rPr lang="en-US" sz="2200" i="1" dirty="0" smtClean="0">
                <a:solidFill>
                  <a:schemeClr val="tx2"/>
                </a:solidFill>
                <a:latin typeface="Arial" panose="020B0604020202020204" pitchFamily="34" charset="0"/>
                <a:cs typeface="Arial" panose="020B0604020202020204" pitchFamily="34" charset="0"/>
              </a:rPr>
              <a:t>S. aureus </a:t>
            </a:r>
            <a:r>
              <a:rPr lang="en-US" sz="2200" dirty="0" smtClean="0">
                <a:solidFill>
                  <a:schemeClr val="tx2"/>
                </a:solidFill>
                <a:latin typeface="Arial" panose="020B0604020202020204" pitchFamily="34" charset="0"/>
                <a:cs typeface="Arial" panose="020B0604020202020204" pitchFamily="34" charset="0"/>
              </a:rPr>
              <a:t>transposon mutants</a:t>
            </a:r>
            <a:endParaRPr lang="en-US" sz="2200" dirty="0">
              <a:solidFill>
                <a:schemeClr val="tx2"/>
              </a:solidFill>
              <a:latin typeface="Arial" panose="020B0604020202020204" pitchFamily="34" charset="0"/>
              <a:cs typeface="Arial" panose="020B0604020202020204" pitchFamily="34" charset="0"/>
            </a:endParaRPr>
          </a:p>
        </p:txBody>
      </p:sp>
      <p:pic>
        <p:nvPicPr>
          <p:cNvPr id="17" name="Picture 16" descr="C:\Users\Matthew\Google Drive\Lemon Lab\Manuscripts\2015-aureus-coryne-paper1\Figure and Data Files\Figure 1\Ink_sSpa_Sau_Cst_cocx.png"/>
          <p:cNvPicPr>
            <a:picLocks noChangeAspect="1"/>
          </p:cNvPicPr>
          <p:nvPr/>
        </p:nvPicPr>
        <p:blipFill>
          <a:blip r:embed="rId3"/>
          <a:srcRect l="15572" t="15080" r="16244" b="13294"/>
          <a:stretch>
            <a:fillRect/>
          </a:stretch>
        </p:blipFill>
        <p:spPr>
          <a:xfrm>
            <a:off x="1993900" y="1689100"/>
            <a:ext cx="5156200" cy="4584700"/>
          </a:xfrm>
          <a:prstGeom prst="rect">
            <a:avLst/>
          </a:prstGeom>
        </p:spPr>
      </p:pic>
    </p:spTree>
    <p:extLst>
      <p:ext uri="{BB962C8B-B14F-4D97-AF65-F5344CB8AC3E}">
        <p14:creationId xmlns:p14="http://schemas.microsoft.com/office/powerpoint/2010/main" val="1556193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lgn="ctr">
              <a:buNone/>
            </a:pPr>
            <a:endParaRPr lang="en-US" dirty="0" smtClean="0"/>
          </a:p>
          <a:p>
            <a:pPr marL="0" indent="0" algn="ctr">
              <a:buNone/>
            </a:pPr>
            <a:r>
              <a:rPr lang="en-US" dirty="0" smtClean="0">
                <a:solidFill>
                  <a:srgbClr val="C00000"/>
                </a:solidFill>
              </a:rPr>
              <a:t>What </a:t>
            </a:r>
            <a:r>
              <a:rPr lang="en-US" b="1" u="sng" dirty="0">
                <a:solidFill>
                  <a:srgbClr val="C00000"/>
                </a:solidFill>
              </a:rPr>
              <a:t>specific</a:t>
            </a:r>
            <a:r>
              <a:rPr lang="en-US" dirty="0">
                <a:solidFill>
                  <a:srgbClr val="C00000"/>
                </a:solidFill>
              </a:rPr>
              <a:t> interactions occur between bacterial species in a </a:t>
            </a:r>
            <a:r>
              <a:rPr lang="en-US" dirty="0" smtClean="0">
                <a:solidFill>
                  <a:srgbClr val="C00000"/>
                </a:solidFill>
              </a:rPr>
              <a:t>polymicrobial </a:t>
            </a:r>
            <a:r>
              <a:rPr lang="en-US" dirty="0">
                <a:solidFill>
                  <a:srgbClr val="C00000"/>
                </a:solidFill>
              </a:rPr>
              <a:t>community?</a:t>
            </a:r>
          </a:p>
          <a:p>
            <a:pPr marL="0" indent="0">
              <a:buNone/>
            </a:pPr>
            <a:endParaRPr lang="en-US" dirty="0" smtClean="0"/>
          </a:p>
          <a:p>
            <a:pPr marL="0" indent="0" algn="ctr">
              <a:buNone/>
            </a:pPr>
            <a:endParaRPr lang="en-US" dirty="0"/>
          </a:p>
          <a:p>
            <a:pPr marL="0" indent="0" algn="ctr">
              <a:buNone/>
            </a:pPr>
            <a:r>
              <a:rPr lang="en-US" dirty="0" smtClean="0"/>
              <a:t>We use a reductionist approach starting with pairwise interactions</a:t>
            </a:r>
            <a:endParaRPr lang="en-US" dirty="0"/>
          </a:p>
        </p:txBody>
      </p:sp>
    </p:spTree>
    <p:extLst>
      <p:ext uri="{BB962C8B-B14F-4D97-AF65-F5344CB8AC3E}">
        <p14:creationId xmlns:p14="http://schemas.microsoft.com/office/powerpoint/2010/main" val="2239119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6992"/>
            <a:ext cx="9144000" cy="1207008"/>
          </a:xfrm>
        </p:spPr>
        <p:txBody>
          <a:bodyPr>
            <a:noAutofit/>
          </a:bodyPr>
          <a:lstStyle/>
          <a:p>
            <a:r>
              <a:rPr lang="en-US" sz="4000" i="1" dirty="0" smtClean="0">
                <a:solidFill>
                  <a:schemeClr val="tx2"/>
                </a:solidFill>
              </a:rPr>
              <a:t>S. aureus agr</a:t>
            </a:r>
            <a:r>
              <a:rPr lang="en-US" sz="4000" dirty="0" smtClean="0">
                <a:solidFill>
                  <a:schemeClr val="tx2"/>
                </a:solidFill>
              </a:rPr>
              <a:t> quorum sensing is mediated by </a:t>
            </a:r>
            <a:r>
              <a:rPr lang="en-US" sz="4000" u="sng" dirty="0" smtClean="0">
                <a:solidFill>
                  <a:schemeClr val="tx2"/>
                </a:solidFill>
              </a:rPr>
              <a:t>a</a:t>
            </a:r>
            <a:r>
              <a:rPr lang="en-US" sz="4000" dirty="0" smtClean="0">
                <a:solidFill>
                  <a:schemeClr val="tx2"/>
                </a:solidFill>
              </a:rPr>
              <a:t>uto</a:t>
            </a:r>
            <a:r>
              <a:rPr lang="en-US" sz="4000" u="sng" dirty="0" smtClean="0">
                <a:solidFill>
                  <a:schemeClr val="tx2"/>
                </a:solidFill>
              </a:rPr>
              <a:t>i</a:t>
            </a:r>
            <a:r>
              <a:rPr lang="en-US" sz="4000" dirty="0" smtClean="0">
                <a:solidFill>
                  <a:schemeClr val="tx2"/>
                </a:solidFill>
              </a:rPr>
              <a:t>nducing </a:t>
            </a:r>
            <a:r>
              <a:rPr lang="en-US" sz="4000" u="sng" dirty="0" smtClean="0">
                <a:solidFill>
                  <a:schemeClr val="tx2"/>
                </a:solidFill>
              </a:rPr>
              <a:t>p</a:t>
            </a:r>
            <a:r>
              <a:rPr lang="en-US" sz="4000" dirty="0" smtClean="0">
                <a:solidFill>
                  <a:schemeClr val="tx2"/>
                </a:solidFill>
              </a:rPr>
              <a:t>eptides (AIP)  </a:t>
            </a:r>
            <a:endParaRPr lang="en-US" sz="4000" i="1" dirty="0">
              <a:solidFill>
                <a:schemeClr val="tx2"/>
              </a:solidFill>
            </a:endParaRPr>
          </a:p>
        </p:txBody>
      </p:sp>
      <p:pic>
        <p:nvPicPr>
          <p:cNvPr id="3" name="Picture 2" descr="fmicb-05-00706-g001.jpg"/>
          <p:cNvPicPr>
            <a:picLocks noChangeAspect="1"/>
          </p:cNvPicPr>
          <p:nvPr/>
        </p:nvPicPr>
        <p:blipFill>
          <a:blip r:embed="rId3"/>
          <a:stretch>
            <a:fillRect/>
          </a:stretch>
        </p:blipFill>
        <p:spPr>
          <a:xfrm>
            <a:off x="2439162" y="2066671"/>
            <a:ext cx="4265676" cy="3207258"/>
          </a:xfrm>
          <a:prstGeom prst="rect">
            <a:avLst/>
          </a:prstGeom>
        </p:spPr>
      </p:pic>
      <p:sp>
        <p:nvSpPr>
          <p:cNvPr id="4" name="TextBox 3"/>
          <p:cNvSpPr txBox="1"/>
          <p:nvPr/>
        </p:nvSpPr>
        <p:spPr>
          <a:xfrm>
            <a:off x="4686300" y="6463268"/>
            <a:ext cx="4232749"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Quave</a:t>
            </a:r>
            <a:r>
              <a:rPr lang="en-US" sz="2000" dirty="0" smtClean="0">
                <a:latin typeface="Arial" panose="020B0604020202020204" pitchFamily="34" charset="0"/>
                <a:cs typeface="Arial" panose="020B0604020202020204" pitchFamily="34" charset="0"/>
              </a:rPr>
              <a:t> &amp; </a:t>
            </a:r>
            <a:r>
              <a:rPr lang="en-US" sz="2000" dirty="0" err="1" smtClean="0">
                <a:latin typeface="Arial" panose="020B0604020202020204" pitchFamily="34" charset="0"/>
                <a:cs typeface="Arial" panose="020B0604020202020204" pitchFamily="34" charset="0"/>
              </a:rPr>
              <a:t>Horswill</a:t>
            </a:r>
            <a:r>
              <a:rPr lang="en-US" sz="2000" dirty="0" smtClean="0">
                <a:latin typeface="Arial" panose="020B0604020202020204" pitchFamily="34" charset="0"/>
                <a:cs typeface="Arial" panose="020B0604020202020204" pitchFamily="34" charset="0"/>
              </a:rPr>
              <a:t>, Front Micro 2014</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152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micb-05-00706-g001.jpg"/>
          <p:cNvPicPr>
            <a:picLocks noChangeAspect="1"/>
          </p:cNvPicPr>
          <p:nvPr/>
        </p:nvPicPr>
        <p:blipFill>
          <a:blip r:embed="rId3"/>
          <a:stretch>
            <a:fillRect/>
          </a:stretch>
        </p:blipFill>
        <p:spPr>
          <a:xfrm>
            <a:off x="193830" y="-8575"/>
            <a:ext cx="8756341" cy="6583680"/>
          </a:xfrm>
          <a:prstGeom prst="rect">
            <a:avLst/>
          </a:prstGeom>
        </p:spPr>
      </p:pic>
      <p:sp>
        <p:nvSpPr>
          <p:cNvPr id="6" name="TextBox 5"/>
          <p:cNvSpPr txBox="1"/>
          <p:nvPr/>
        </p:nvSpPr>
        <p:spPr>
          <a:xfrm>
            <a:off x="4686300" y="6463268"/>
            <a:ext cx="4232749"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Quave</a:t>
            </a:r>
            <a:r>
              <a:rPr lang="en-US" sz="2000" dirty="0" smtClean="0">
                <a:latin typeface="Arial" panose="020B0604020202020204" pitchFamily="34" charset="0"/>
                <a:cs typeface="Arial" panose="020B0604020202020204" pitchFamily="34" charset="0"/>
              </a:rPr>
              <a:t> &amp; </a:t>
            </a:r>
            <a:r>
              <a:rPr lang="en-US" sz="2000" dirty="0" err="1" smtClean="0">
                <a:latin typeface="Arial" panose="020B0604020202020204" pitchFamily="34" charset="0"/>
                <a:cs typeface="Arial" panose="020B0604020202020204" pitchFamily="34" charset="0"/>
              </a:rPr>
              <a:t>Horswill</a:t>
            </a:r>
            <a:r>
              <a:rPr lang="en-US" sz="2000" dirty="0" smtClean="0">
                <a:latin typeface="Arial" panose="020B0604020202020204" pitchFamily="34" charset="0"/>
                <a:cs typeface="Arial" panose="020B0604020202020204" pitchFamily="34" charset="0"/>
              </a:rPr>
              <a:t>, Front Micro 2014</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76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01572020"/>
              </p:ext>
            </p:extLst>
          </p:nvPr>
        </p:nvGraphicFramePr>
        <p:xfrm>
          <a:off x="142495" y="1689166"/>
          <a:ext cx="8859011" cy="4840529"/>
        </p:xfrm>
        <a:graphic>
          <a:graphicData uri="http://schemas.openxmlformats.org/drawingml/2006/table">
            <a:tbl>
              <a:tblPr firstRow="1" firstCol="1" bandRow="1">
                <a:tableStyleId>{69012ECD-51FC-41F1-AA8D-1B2483CD663E}</a:tableStyleId>
              </a:tblPr>
              <a:tblGrid>
                <a:gridCol w="1310349"/>
                <a:gridCol w="1039050"/>
                <a:gridCol w="2298966"/>
                <a:gridCol w="4210646"/>
              </a:tblGrid>
              <a:tr h="535669">
                <a:tc>
                  <a:txBody>
                    <a:bodyPr/>
                    <a:lstStyle/>
                    <a:p>
                      <a:pPr marL="0" marR="0" algn="just">
                        <a:lnSpc>
                          <a:spcPct val="107000"/>
                        </a:lnSpc>
                        <a:spcBef>
                          <a:spcPts val="0"/>
                        </a:spcBef>
                        <a:spcAft>
                          <a:spcPts val="0"/>
                        </a:spcAft>
                      </a:pPr>
                      <a:r>
                        <a:rPr lang="en-US" sz="2400" dirty="0" smtClean="0">
                          <a:solidFill>
                            <a:schemeClr val="tx1"/>
                          </a:solidFill>
                          <a:effectLst/>
                          <a:latin typeface="Arial"/>
                          <a:cs typeface="Arial"/>
                        </a:rPr>
                        <a:t>Fold</a:t>
                      </a:r>
                      <a:r>
                        <a:rPr lang="en-US" sz="2400" baseline="0" dirty="0" smtClean="0">
                          <a:solidFill>
                            <a:schemeClr val="tx1"/>
                          </a:solidFill>
                          <a:effectLst/>
                          <a:latin typeface="Arial"/>
                          <a:cs typeface="Arial"/>
                        </a:rPr>
                        <a:t> </a:t>
                      </a:r>
                      <a:r>
                        <a:rPr lang="en-US" sz="2400" baseline="0" dirty="0" smtClean="0">
                          <a:solidFill>
                            <a:schemeClr val="tx1"/>
                          </a:solidFill>
                          <a:effectLst/>
                          <a:latin typeface="Symbol" charset="2"/>
                          <a:cs typeface="Symbol" charset="2"/>
                        </a:rPr>
                        <a:t>D</a:t>
                      </a:r>
                      <a:endParaRPr lang="en-US" sz="2400" dirty="0">
                        <a:solidFill>
                          <a:schemeClr val="tx1"/>
                        </a:solidFill>
                        <a:effectLst/>
                        <a:latin typeface="Symbol" charset="2"/>
                        <a:ea typeface="Calibri" panose="020F0502020204030204" pitchFamily="34" charset="0"/>
                        <a:cs typeface="Symbol" charset="2"/>
                      </a:endParaRPr>
                    </a:p>
                  </a:txBody>
                  <a:tcPr marL="51435" marR="51435" marT="0" marB="0">
                    <a:solidFill>
                      <a:schemeClr val="bg1">
                        <a:lumMod val="85000"/>
                      </a:schemeClr>
                    </a:solidFill>
                  </a:tcPr>
                </a:tc>
                <a:tc>
                  <a:txBody>
                    <a:bodyPr/>
                    <a:lstStyle/>
                    <a:p>
                      <a:pPr marL="0" marR="0" algn="just">
                        <a:lnSpc>
                          <a:spcPct val="107000"/>
                        </a:lnSpc>
                        <a:spcBef>
                          <a:spcPts val="0"/>
                        </a:spcBef>
                        <a:spcAft>
                          <a:spcPts val="0"/>
                        </a:spcAft>
                      </a:pPr>
                      <a:r>
                        <a:rPr lang="en-US" sz="2400" dirty="0" smtClean="0">
                          <a:solidFill>
                            <a:schemeClr val="tx1"/>
                          </a:solidFill>
                          <a:effectLst/>
                          <a:latin typeface="Arial"/>
                          <a:ea typeface="+mn-ea"/>
                          <a:cs typeface="Arial"/>
                        </a:rPr>
                        <a:t>Gene</a:t>
                      </a:r>
                      <a:endParaRPr lang="en-US" sz="2400" dirty="0">
                        <a:solidFill>
                          <a:schemeClr val="tx1"/>
                        </a:solidFill>
                        <a:effectLst/>
                        <a:latin typeface="Arial"/>
                        <a:ea typeface="Calibri" panose="020F0502020204030204" pitchFamily="34" charset="0"/>
                        <a:cs typeface="Arial"/>
                      </a:endParaRPr>
                    </a:p>
                  </a:txBody>
                  <a:tcPr marL="51435" marR="51435" marT="0" marB="0">
                    <a:solidFill>
                      <a:schemeClr val="bg1">
                        <a:lumMod val="85000"/>
                      </a:schemeClr>
                    </a:solidFill>
                  </a:tcPr>
                </a:tc>
                <a:tc>
                  <a:txBody>
                    <a:bodyPr/>
                    <a:lstStyle/>
                    <a:p>
                      <a:pPr marL="0" marR="0" algn="just">
                        <a:lnSpc>
                          <a:spcPct val="107000"/>
                        </a:lnSpc>
                        <a:spcBef>
                          <a:spcPts val="0"/>
                        </a:spcBef>
                        <a:spcAft>
                          <a:spcPts val="0"/>
                        </a:spcAft>
                      </a:pPr>
                      <a:r>
                        <a:rPr lang="en-US" sz="2400" b="1" dirty="0" smtClean="0">
                          <a:solidFill>
                            <a:schemeClr val="tx1"/>
                          </a:solidFill>
                          <a:effectLst/>
                          <a:latin typeface="Arial"/>
                          <a:cs typeface="Arial"/>
                        </a:rPr>
                        <a:t>SAUSA300_#</a:t>
                      </a:r>
                      <a:endParaRPr lang="en-US" sz="2400" b="1" dirty="0">
                        <a:solidFill>
                          <a:schemeClr val="tx1"/>
                        </a:solidFill>
                        <a:effectLst/>
                        <a:latin typeface="Arial"/>
                        <a:ea typeface="Calibri" panose="020F0502020204030204" pitchFamily="34" charset="0"/>
                        <a:cs typeface="Arial"/>
                      </a:endParaRPr>
                    </a:p>
                  </a:txBody>
                  <a:tcPr marL="51435" marR="51435" marT="0" marB="0">
                    <a:solidFill>
                      <a:schemeClr val="bg1">
                        <a:lumMod val="85000"/>
                      </a:schemeClr>
                    </a:solidFill>
                  </a:tcPr>
                </a:tc>
                <a:tc>
                  <a:txBody>
                    <a:bodyPr/>
                    <a:lstStyle/>
                    <a:p>
                      <a:pPr marL="0" marR="0" algn="l">
                        <a:lnSpc>
                          <a:spcPct val="107000"/>
                        </a:lnSpc>
                        <a:spcBef>
                          <a:spcPts val="0"/>
                        </a:spcBef>
                        <a:spcAft>
                          <a:spcPts val="0"/>
                        </a:spcAft>
                      </a:pPr>
                      <a:r>
                        <a:rPr lang="en-US" sz="2400" dirty="0">
                          <a:solidFill>
                            <a:schemeClr val="tx1"/>
                          </a:solidFill>
                          <a:effectLst/>
                          <a:latin typeface="Arial"/>
                          <a:cs typeface="Arial"/>
                        </a:rPr>
                        <a:t>Product</a:t>
                      </a:r>
                      <a:endParaRPr lang="en-US" sz="2400" dirty="0">
                        <a:solidFill>
                          <a:schemeClr val="tx1"/>
                        </a:solidFill>
                        <a:effectLst/>
                        <a:latin typeface="Arial"/>
                        <a:ea typeface="Calibri" panose="020F0502020204030204" pitchFamily="34" charset="0"/>
                        <a:cs typeface="Arial"/>
                      </a:endParaRPr>
                    </a:p>
                  </a:txBody>
                  <a:tcPr marL="51435" marR="51435" marT="0" marB="0">
                    <a:solidFill>
                      <a:schemeClr val="bg1">
                        <a:lumMod val="85000"/>
                      </a:schemeClr>
                    </a:solidFill>
                  </a:tcPr>
                </a:tc>
              </a:tr>
              <a:tr h="289988">
                <a:tc>
                  <a:txBody>
                    <a:bodyPr/>
                    <a:lstStyle/>
                    <a:p>
                      <a:pPr marL="0" marR="0" algn="just">
                        <a:lnSpc>
                          <a:spcPct val="107000"/>
                        </a:lnSpc>
                        <a:spcBef>
                          <a:spcPts val="0"/>
                        </a:spcBef>
                        <a:spcAft>
                          <a:spcPts val="0"/>
                        </a:spcAft>
                      </a:pPr>
                      <a:r>
                        <a:rPr lang="en-US" sz="2400" dirty="0">
                          <a:effectLst/>
                          <a:latin typeface="Arial"/>
                          <a:cs typeface="Arial"/>
                        </a:rPr>
                        <a:t>-54.3</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a:effectLst/>
                          <a:latin typeface="Arial"/>
                          <a:cs typeface="Arial"/>
                        </a:rPr>
                        <a:t>-</a:t>
                      </a:r>
                      <a:endParaRPr lang="en-US" sz="2400" i="1" dirty="0">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1067</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effectLst/>
                          <a:latin typeface="Arial"/>
                          <a:cs typeface="Arial"/>
                        </a:rPr>
                        <a:t>Phenol soluble </a:t>
                      </a:r>
                      <a:r>
                        <a:rPr lang="en-US" sz="2400" dirty="0" err="1">
                          <a:effectLst/>
                          <a:latin typeface="Arial"/>
                          <a:cs typeface="Arial"/>
                        </a:rPr>
                        <a:t>modulin</a:t>
                      </a:r>
                      <a:r>
                        <a:rPr lang="en-US" sz="2400" dirty="0">
                          <a:effectLst/>
                          <a:latin typeface="Arial"/>
                          <a:cs typeface="Arial"/>
                        </a:rPr>
                        <a:t> β1</a:t>
                      </a:r>
                      <a:endParaRPr lang="en-US" sz="2400" dirty="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-16.8</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a:effectLst/>
                          <a:latin typeface="Arial"/>
                          <a:cs typeface="Arial"/>
                        </a:rPr>
                        <a:t>-</a:t>
                      </a:r>
                      <a:endParaRPr lang="en-US" sz="2400" i="1" dirty="0">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1068</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a:effectLst/>
                          <a:latin typeface="Arial"/>
                          <a:cs typeface="Arial"/>
                        </a:rPr>
                        <a:t>Phenol soluble modulin β2</a:t>
                      </a:r>
                      <a:endParaRPr lang="en-US" sz="240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a:effectLst/>
                          <a:latin typeface="Arial"/>
                          <a:cs typeface="Arial"/>
                        </a:rPr>
                        <a:t>-12.6</a:t>
                      </a:r>
                      <a:endParaRPr lang="en-US" sz="240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a:effectLst/>
                          <a:latin typeface="Arial"/>
                          <a:cs typeface="Arial"/>
                        </a:rPr>
                        <a:t>lip</a:t>
                      </a:r>
                      <a:endParaRPr lang="en-US" sz="2400" i="1" dirty="0">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2603</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effectLst/>
                          <a:latin typeface="Arial"/>
                          <a:cs typeface="Arial"/>
                        </a:rPr>
                        <a:t>triacylglycerol lipase</a:t>
                      </a:r>
                      <a:endParaRPr lang="en-US" sz="2400" dirty="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a:effectLst/>
                          <a:latin typeface="Arial"/>
                          <a:cs typeface="Arial"/>
                        </a:rPr>
                        <a:t>-8.3</a:t>
                      </a:r>
                      <a:endParaRPr lang="en-US" sz="240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a:effectLst/>
                          <a:latin typeface="Arial"/>
                          <a:cs typeface="Arial"/>
                        </a:rPr>
                        <a:t>-</a:t>
                      </a:r>
                      <a:endParaRPr lang="en-US" sz="2400" i="1">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1918</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err="1" smtClean="0">
                          <a:effectLst/>
                          <a:latin typeface="Arial"/>
                          <a:cs typeface="Arial"/>
                        </a:rPr>
                        <a:t>Trunc</a:t>
                      </a:r>
                      <a:r>
                        <a:rPr lang="en-US" sz="2400" dirty="0" smtClean="0">
                          <a:effectLst/>
                          <a:latin typeface="Arial"/>
                          <a:cs typeface="Arial"/>
                        </a:rPr>
                        <a:t>.</a:t>
                      </a:r>
                      <a:r>
                        <a:rPr lang="en-US" sz="2400" baseline="0" dirty="0" smtClean="0">
                          <a:effectLst/>
                          <a:latin typeface="Arial"/>
                          <a:cs typeface="Arial"/>
                        </a:rPr>
                        <a:t> </a:t>
                      </a:r>
                      <a:r>
                        <a:rPr lang="en-US" sz="2400" dirty="0" smtClean="0">
                          <a:effectLst/>
                          <a:latin typeface="Symbol" charset="2"/>
                          <a:cs typeface="Symbol" charset="2"/>
                        </a:rPr>
                        <a:t>b</a:t>
                      </a:r>
                      <a:r>
                        <a:rPr lang="en-US" sz="2400" baseline="0" dirty="0" smtClean="0">
                          <a:effectLst/>
                          <a:latin typeface="Arial"/>
                          <a:cs typeface="Arial"/>
                        </a:rPr>
                        <a:t> </a:t>
                      </a:r>
                      <a:r>
                        <a:rPr lang="en-US" sz="2400" dirty="0" smtClean="0">
                          <a:effectLst/>
                          <a:latin typeface="Arial"/>
                          <a:cs typeface="Arial"/>
                        </a:rPr>
                        <a:t>hemolysin/ </a:t>
                      </a:r>
                      <a:r>
                        <a:rPr lang="en-US" sz="2400" dirty="0" err="1">
                          <a:effectLst/>
                          <a:latin typeface="Arial"/>
                          <a:cs typeface="Arial"/>
                        </a:rPr>
                        <a:t>phospholipase</a:t>
                      </a:r>
                      <a:r>
                        <a:rPr lang="en-US" sz="2400" dirty="0">
                          <a:effectLst/>
                          <a:latin typeface="Arial"/>
                          <a:cs typeface="Arial"/>
                        </a:rPr>
                        <a:t> C</a:t>
                      </a:r>
                      <a:endParaRPr lang="en-US" sz="2400" dirty="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-8.2</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a:effectLst/>
                          <a:latin typeface="Arial"/>
                          <a:cs typeface="Arial"/>
                        </a:rPr>
                        <a:t>-</a:t>
                      </a:r>
                      <a:endParaRPr lang="en-US" sz="2400" i="1">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 1988</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err="1" smtClean="0">
                          <a:effectLst/>
                          <a:latin typeface="Symbol" charset="2"/>
                          <a:cs typeface="Symbol" charset="2"/>
                        </a:rPr>
                        <a:t>d</a:t>
                      </a:r>
                      <a:r>
                        <a:rPr lang="en-US" sz="2400" baseline="0" dirty="0" smtClean="0">
                          <a:effectLst/>
                          <a:latin typeface="Arial"/>
                          <a:cs typeface="Arial"/>
                        </a:rPr>
                        <a:t> </a:t>
                      </a:r>
                      <a:r>
                        <a:rPr lang="en-US" sz="2400" dirty="0" smtClean="0">
                          <a:effectLst/>
                          <a:latin typeface="Arial"/>
                          <a:cs typeface="Arial"/>
                        </a:rPr>
                        <a:t>hemolysin</a:t>
                      </a:r>
                      <a:endParaRPr lang="en-US" sz="2400" dirty="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-3.5</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a:effectLst/>
                          <a:latin typeface="Arial"/>
                          <a:cs typeface="Arial"/>
                        </a:rPr>
                        <a:t>-</a:t>
                      </a:r>
                      <a:endParaRPr lang="en-US" sz="2400" i="1" dirty="0">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smtClean="0">
                          <a:effectLst/>
                          <a:latin typeface="Arial"/>
                          <a:cs typeface="Arial"/>
                        </a:rPr>
                        <a:t>0320</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effectLst/>
                          <a:latin typeface="Arial"/>
                          <a:cs typeface="Arial"/>
                        </a:rPr>
                        <a:t>triacylglycerol lipase</a:t>
                      </a:r>
                      <a:endParaRPr lang="en-US" sz="2400" dirty="0">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-2.7</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err="1">
                          <a:solidFill>
                            <a:srgbClr val="0000FF"/>
                          </a:solidFill>
                          <a:effectLst/>
                          <a:latin typeface="Arial"/>
                          <a:cs typeface="Arial"/>
                        </a:rPr>
                        <a:t>agrB</a:t>
                      </a:r>
                      <a:endParaRPr lang="en-US" sz="2400" i="1" dirty="0">
                        <a:solidFill>
                          <a:srgbClr val="0000FF"/>
                        </a:solidFill>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a:effectLst/>
                          <a:latin typeface="Arial"/>
                          <a:cs typeface="Arial"/>
                        </a:rPr>
                        <a:t>*</a:t>
                      </a:r>
                      <a:r>
                        <a:rPr lang="en-US" sz="2400" dirty="0" smtClean="0">
                          <a:effectLst/>
                          <a:latin typeface="Arial"/>
                          <a:cs typeface="Arial"/>
                        </a:rPr>
                        <a:t> 1989</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solidFill>
                            <a:schemeClr val="tx1"/>
                          </a:solidFill>
                          <a:effectLst/>
                          <a:latin typeface="Arial"/>
                          <a:cs typeface="Arial"/>
                        </a:rPr>
                        <a:t>accessory gene regulator</a:t>
                      </a:r>
                      <a:r>
                        <a:rPr lang="en-US" sz="2400" dirty="0" smtClean="0">
                          <a:solidFill>
                            <a:schemeClr val="tx1"/>
                          </a:solidFill>
                          <a:effectLst/>
                          <a:latin typeface="Arial"/>
                          <a:cs typeface="Arial"/>
                        </a:rPr>
                        <a:t> B</a:t>
                      </a:r>
                      <a:endParaRPr lang="en-US" sz="2400" dirty="0">
                        <a:solidFill>
                          <a:schemeClr val="tx1"/>
                        </a:solidFill>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-2.7</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err="1">
                          <a:solidFill>
                            <a:srgbClr val="0000FF"/>
                          </a:solidFill>
                          <a:effectLst/>
                          <a:latin typeface="Arial"/>
                          <a:cs typeface="Arial"/>
                        </a:rPr>
                        <a:t>agrA</a:t>
                      </a:r>
                      <a:endParaRPr lang="en-US" sz="2400" i="1" dirty="0">
                        <a:solidFill>
                          <a:srgbClr val="0000FF"/>
                        </a:solidFill>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a:effectLst/>
                          <a:latin typeface="Arial"/>
                          <a:cs typeface="Arial"/>
                        </a:rPr>
                        <a:t>*</a:t>
                      </a:r>
                      <a:r>
                        <a:rPr lang="en-US" sz="2400" dirty="0" smtClean="0">
                          <a:effectLst/>
                          <a:latin typeface="Arial"/>
                          <a:cs typeface="Arial"/>
                        </a:rPr>
                        <a:t> 1992</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solidFill>
                            <a:schemeClr val="tx1"/>
                          </a:solidFill>
                          <a:effectLst/>
                          <a:latin typeface="Arial"/>
                          <a:cs typeface="Arial"/>
                        </a:rPr>
                        <a:t>accessory gene regulator</a:t>
                      </a:r>
                      <a:r>
                        <a:rPr lang="en-US" sz="2400" dirty="0" smtClean="0">
                          <a:solidFill>
                            <a:schemeClr val="tx1"/>
                          </a:solidFill>
                          <a:effectLst/>
                          <a:latin typeface="Arial"/>
                          <a:cs typeface="Arial"/>
                        </a:rPr>
                        <a:t> A</a:t>
                      </a:r>
                      <a:endParaRPr lang="en-US" sz="2400" dirty="0">
                        <a:solidFill>
                          <a:schemeClr val="tx1"/>
                        </a:solidFill>
                        <a:effectLst/>
                        <a:latin typeface="Arial"/>
                        <a:ea typeface="Calibri" panose="020F0502020204030204" pitchFamily="34" charset="0"/>
                        <a:cs typeface="Arial"/>
                      </a:endParaRPr>
                    </a:p>
                  </a:txBody>
                  <a:tcPr marL="51435" marR="51435" marT="0" marB="0"/>
                </a:tc>
              </a:tr>
              <a:tr h="0">
                <a:tc>
                  <a:txBody>
                    <a:bodyPr/>
                    <a:lstStyle/>
                    <a:p>
                      <a:pPr marL="0" marR="0" algn="just">
                        <a:lnSpc>
                          <a:spcPct val="107000"/>
                        </a:lnSpc>
                        <a:spcBef>
                          <a:spcPts val="0"/>
                        </a:spcBef>
                        <a:spcAft>
                          <a:spcPts val="0"/>
                        </a:spcAft>
                      </a:pPr>
                      <a:r>
                        <a:rPr lang="en-US" sz="2400" dirty="0">
                          <a:effectLst/>
                          <a:latin typeface="Arial"/>
                          <a:cs typeface="Arial"/>
                        </a:rPr>
                        <a:t>-2.5</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err="1">
                          <a:solidFill>
                            <a:srgbClr val="0000FF"/>
                          </a:solidFill>
                          <a:effectLst/>
                          <a:latin typeface="Arial"/>
                          <a:cs typeface="Arial"/>
                        </a:rPr>
                        <a:t>agrD</a:t>
                      </a:r>
                      <a:endParaRPr lang="en-US" sz="2400" i="1" dirty="0">
                        <a:solidFill>
                          <a:srgbClr val="0000FF"/>
                        </a:solidFill>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a:effectLst/>
                          <a:latin typeface="Arial"/>
                          <a:cs typeface="Arial"/>
                        </a:rPr>
                        <a:t>*</a:t>
                      </a:r>
                      <a:r>
                        <a:rPr lang="en-US" sz="2400" dirty="0" smtClean="0">
                          <a:effectLst/>
                          <a:latin typeface="Arial"/>
                          <a:cs typeface="Arial"/>
                        </a:rPr>
                        <a:t> 1990</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solidFill>
                            <a:schemeClr val="tx1"/>
                          </a:solidFill>
                          <a:effectLst/>
                          <a:latin typeface="Arial"/>
                          <a:cs typeface="Arial"/>
                        </a:rPr>
                        <a:t>accessory gene regulator</a:t>
                      </a:r>
                      <a:r>
                        <a:rPr lang="en-US" sz="2400" dirty="0" smtClean="0">
                          <a:solidFill>
                            <a:schemeClr val="tx1"/>
                          </a:solidFill>
                          <a:effectLst/>
                          <a:latin typeface="Arial"/>
                          <a:cs typeface="Arial"/>
                        </a:rPr>
                        <a:t> D</a:t>
                      </a:r>
                      <a:endParaRPr lang="en-US" sz="2400" dirty="0">
                        <a:solidFill>
                          <a:schemeClr val="tx1"/>
                        </a:solidFill>
                        <a:effectLst/>
                        <a:latin typeface="Arial"/>
                        <a:ea typeface="Calibri" panose="020F0502020204030204" pitchFamily="34" charset="0"/>
                        <a:cs typeface="Arial"/>
                      </a:endParaRPr>
                    </a:p>
                  </a:txBody>
                  <a:tcPr marL="51435" marR="51435" marT="0" marB="0"/>
                </a:tc>
              </a:tr>
              <a:tr h="289988">
                <a:tc>
                  <a:txBody>
                    <a:bodyPr/>
                    <a:lstStyle/>
                    <a:p>
                      <a:pPr marL="0" marR="0" algn="just">
                        <a:lnSpc>
                          <a:spcPct val="107000"/>
                        </a:lnSpc>
                        <a:spcBef>
                          <a:spcPts val="0"/>
                        </a:spcBef>
                        <a:spcAft>
                          <a:spcPts val="0"/>
                        </a:spcAft>
                      </a:pPr>
                      <a:r>
                        <a:rPr lang="en-US" sz="2400" dirty="0">
                          <a:effectLst/>
                          <a:latin typeface="Arial"/>
                          <a:cs typeface="Arial"/>
                        </a:rPr>
                        <a:t>-2.0</a:t>
                      </a:r>
                      <a:endParaRPr lang="en-US" sz="2400" dirty="0">
                        <a:effectLst/>
                        <a:latin typeface="Arial"/>
                        <a:ea typeface="Calibri" panose="020F0502020204030204" pitchFamily="34" charset="0"/>
                        <a:cs typeface="Arial"/>
                      </a:endParaRPr>
                    </a:p>
                  </a:txBody>
                  <a:tcPr marL="51435" marR="51435" marT="0" marB="0">
                    <a:solidFill>
                      <a:schemeClr val="accent1">
                        <a:lumMod val="40000"/>
                        <a:lumOff val="60000"/>
                        <a:alpha val="50196"/>
                      </a:schemeClr>
                    </a:solidFill>
                  </a:tcPr>
                </a:tc>
                <a:tc>
                  <a:txBody>
                    <a:bodyPr/>
                    <a:lstStyle/>
                    <a:p>
                      <a:pPr marL="0" marR="0" algn="just">
                        <a:lnSpc>
                          <a:spcPct val="107000"/>
                        </a:lnSpc>
                        <a:spcBef>
                          <a:spcPts val="0"/>
                        </a:spcBef>
                        <a:spcAft>
                          <a:spcPts val="0"/>
                        </a:spcAft>
                      </a:pPr>
                      <a:r>
                        <a:rPr lang="en-US" sz="2400" i="1" dirty="0" err="1">
                          <a:solidFill>
                            <a:srgbClr val="0000FF"/>
                          </a:solidFill>
                          <a:effectLst/>
                          <a:latin typeface="Arial"/>
                          <a:cs typeface="Arial"/>
                        </a:rPr>
                        <a:t>agrC</a:t>
                      </a:r>
                      <a:endParaRPr lang="en-US" sz="2400" i="1" dirty="0">
                        <a:solidFill>
                          <a:srgbClr val="0000FF"/>
                        </a:solidFill>
                        <a:effectLst/>
                        <a:latin typeface="Arial"/>
                        <a:ea typeface="Calibri" panose="020F0502020204030204" pitchFamily="34" charset="0"/>
                        <a:cs typeface="Arial"/>
                      </a:endParaRPr>
                    </a:p>
                  </a:txBody>
                  <a:tcPr marL="51435" marR="51435" marT="0" marB="0"/>
                </a:tc>
                <a:tc>
                  <a:txBody>
                    <a:bodyPr/>
                    <a:lstStyle/>
                    <a:p>
                      <a:pPr marL="0" marR="0" algn="ctr">
                        <a:lnSpc>
                          <a:spcPct val="107000"/>
                        </a:lnSpc>
                        <a:spcBef>
                          <a:spcPts val="0"/>
                        </a:spcBef>
                        <a:spcAft>
                          <a:spcPts val="0"/>
                        </a:spcAft>
                      </a:pPr>
                      <a:r>
                        <a:rPr lang="en-US" sz="2400" dirty="0">
                          <a:effectLst/>
                          <a:latin typeface="Arial"/>
                          <a:cs typeface="Arial"/>
                        </a:rPr>
                        <a:t>*</a:t>
                      </a:r>
                      <a:r>
                        <a:rPr lang="en-US" sz="2400" dirty="0" smtClean="0">
                          <a:effectLst/>
                          <a:latin typeface="Arial"/>
                          <a:cs typeface="Arial"/>
                        </a:rPr>
                        <a:t> 1991</a:t>
                      </a:r>
                      <a:endParaRPr lang="en-US" sz="2400" dirty="0">
                        <a:effectLst/>
                        <a:latin typeface="Arial"/>
                        <a:ea typeface="Calibri" panose="020F0502020204030204" pitchFamily="34" charset="0"/>
                        <a:cs typeface="Arial"/>
                      </a:endParaRPr>
                    </a:p>
                  </a:txBody>
                  <a:tcPr marL="51435" marR="51435" marT="0" marB="0"/>
                </a:tc>
                <a:tc>
                  <a:txBody>
                    <a:bodyPr/>
                    <a:lstStyle/>
                    <a:p>
                      <a:pPr marL="0" marR="0" algn="l">
                        <a:lnSpc>
                          <a:spcPct val="107000"/>
                        </a:lnSpc>
                        <a:spcBef>
                          <a:spcPts val="0"/>
                        </a:spcBef>
                        <a:spcAft>
                          <a:spcPts val="0"/>
                        </a:spcAft>
                      </a:pPr>
                      <a:r>
                        <a:rPr lang="en-US" sz="2400" dirty="0">
                          <a:solidFill>
                            <a:schemeClr val="tx1"/>
                          </a:solidFill>
                          <a:effectLst/>
                          <a:latin typeface="Arial"/>
                          <a:cs typeface="Arial"/>
                        </a:rPr>
                        <a:t>accessory gene regulator</a:t>
                      </a:r>
                      <a:r>
                        <a:rPr lang="en-US" sz="2400" dirty="0" smtClean="0">
                          <a:solidFill>
                            <a:schemeClr val="tx1"/>
                          </a:solidFill>
                          <a:effectLst/>
                          <a:latin typeface="Arial"/>
                          <a:cs typeface="Arial"/>
                        </a:rPr>
                        <a:t> C</a:t>
                      </a:r>
                      <a:endParaRPr lang="en-US" sz="2400" dirty="0">
                        <a:solidFill>
                          <a:schemeClr val="tx1"/>
                        </a:solidFill>
                        <a:effectLst/>
                        <a:latin typeface="Arial"/>
                        <a:ea typeface="Calibri" panose="020F0502020204030204" pitchFamily="34" charset="0"/>
                        <a:cs typeface="Arial"/>
                      </a:endParaRPr>
                    </a:p>
                  </a:txBody>
                  <a:tcPr marL="51435" marR="51435" marT="0" marB="0"/>
                </a:tc>
              </a:tr>
            </a:tbl>
          </a:graphicData>
        </a:graphic>
      </p:graphicFrame>
      <p:sp>
        <p:nvSpPr>
          <p:cNvPr id="4" name="TextBox 3"/>
          <p:cNvSpPr txBox="1"/>
          <p:nvPr/>
        </p:nvSpPr>
        <p:spPr>
          <a:xfrm>
            <a:off x="0" y="243763"/>
            <a:ext cx="9144000" cy="1200329"/>
          </a:xfrm>
          <a:prstGeom prst="rect">
            <a:avLst/>
          </a:prstGeom>
          <a:noFill/>
        </p:spPr>
        <p:txBody>
          <a:bodyPr wrap="square" rtlCol="0" anchor="t">
            <a:spAutoFit/>
          </a:bodyPr>
          <a:lstStyle/>
          <a:p>
            <a:pPr algn="ctr"/>
            <a:r>
              <a:rPr lang="en-US" sz="3600" dirty="0" smtClean="0">
                <a:solidFill>
                  <a:schemeClr val="tx2"/>
                </a:solidFill>
                <a:latin typeface="Arial"/>
                <a:cs typeface="Arial"/>
              </a:rPr>
              <a:t>Many </a:t>
            </a:r>
            <a:r>
              <a:rPr lang="en-US" sz="3600" i="1" dirty="0" smtClean="0">
                <a:solidFill>
                  <a:schemeClr val="tx2"/>
                </a:solidFill>
                <a:latin typeface="Arial"/>
                <a:cs typeface="Arial"/>
              </a:rPr>
              <a:t>S. aureus </a:t>
            </a:r>
            <a:r>
              <a:rPr lang="en-US" sz="3600" dirty="0" smtClean="0">
                <a:solidFill>
                  <a:schemeClr val="tx2"/>
                </a:solidFill>
                <a:latin typeface="Arial"/>
                <a:cs typeface="Arial"/>
              </a:rPr>
              <a:t>transcripts repressed in coculture</a:t>
            </a:r>
            <a:r>
              <a:rPr lang="en-US" sz="3600" i="1" dirty="0" smtClean="0">
                <a:solidFill>
                  <a:schemeClr val="tx2"/>
                </a:solidFill>
                <a:latin typeface="Arial"/>
                <a:cs typeface="Arial"/>
              </a:rPr>
              <a:t> </a:t>
            </a:r>
            <a:r>
              <a:rPr lang="en-US" sz="3600" dirty="0" smtClean="0">
                <a:solidFill>
                  <a:schemeClr val="tx2"/>
                </a:solidFill>
                <a:latin typeface="Arial"/>
                <a:cs typeface="Arial"/>
              </a:rPr>
              <a:t>are</a:t>
            </a:r>
            <a:r>
              <a:rPr lang="en-US" sz="3600" i="1" dirty="0" smtClean="0">
                <a:solidFill>
                  <a:schemeClr val="tx2"/>
                </a:solidFill>
                <a:latin typeface="Arial"/>
                <a:cs typeface="Arial"/>
              </a:rPr>
              <a:t> agr</a:t>
            </a:r>
            <a:r>
              <a:rPr lang="en-US" sz="3600" dirty="0" smtClean="0">
                <a:solidFill>
                  <a:schemeClr val="tx2"/>
                </a:solidFill>
                <a:latin typeface="Arial"/>
                <a:cs typeface="Arial"/>
              </a:rPr>
              <a:t> regulated</a:t>
            </a:r>
            <a:endParaRPr lang="en-US" sz="3600" i="1" dirty="0" smtClean="0">
              <a:solidFill>
                <a:schemeClr val="tx2"/>
              </a:solidFill>
              <a:latin typeface="Arial"/>
              <a:cs typeface="Arial"/>
            </a:endParaRPr>
          </a:p>
        </p:txBody>
      </p:sp>
    </p:spTree>
    <p:extLst>
      <p:ext uri="{BB962C8B-B14F-4D97-AF65-F5344CB8AC3E}">
        <p14:creationId xmlns:p14="http://schemas.microsoft.com/office/powerpoint/2010/main" val="3781497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800"/>
            <a:ext cx="9144000" cy="1803400"/>
          </a:xfrm>
        </p:spPr>
        <p:txBody>
          <a:bodyPr>
            <a:noAutofit/>
          </a:bodyPr>
          <a:lstStyle/>
          <a:p>
            <a:r>
              <a:rPr lang="en-US" sz="4000" dirty="0" smtClean="0">
                <a:solidFill>
                  <a:srgbClr val="0000FF"/>
                </a:solidFill>
              </a:rPr>
              <a:t>Hypothesis: </a:t>
            </a:r>
            <a:r>
              <a:rPr lang="en-US" sz="4000" i="1" dirty="0" smtClean="0">
                <a:solidFill>
                  <a:srgbClr val="0000FF"/>
                </a:solidFill>
              </a:rPr>
              <a:t>C. striatum </a:t>
            </a:r>
            <a:r>
              <a:rPr lang="en-US" sz="4000" dirty="0" smtClean="0">
                <a:solidFill>
                  <a:srgbClr val="0000FF"/>
                </a:solidFill>
              </a:rPr>
              <a:t>inhibits quorum signaling in </a:t>
            </a:r>
            <a:r>
              <a:rPr lang="en-US" sz="4000" i="1" dirty="0" smtClean="0">
                <a:solidFill>
                  <a:srgbClr val="0000FF"/>
                </a:solidFill>
              </a:rPr>
              <a:t>S. aureus</a:t>
            </a:r>
            <a:endParaRPr lang="en-US" sz="4000" i="1" dirty="0">
              <a:solidFill>
                <a:srgbClr val="0000FF"/>
              </a:solidFill>
            </a:endParaRPr>
          </a:p>
        </p:txBody>
      </p:sp>
    </p:spTree>
    <p:extLst>
      <p:ext uri="{BB962C8B-B14F-4D97-AF65-F5344CB8AC3E}">
        <p14:creationId xmlns:p14="http://schemas.microsoft.com/office/powerpoint/2010/main" val="2644690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998111" y="1371597"/>
            <a:ext cx="7147779" cy="2315466"/>
            <a:chOff x="712361" y="1447797"/>
            <a:chExt cx="7147779" cy="2315466"/>
          </a:xfrm>
        </p:grpSpPr>
        <p:grpSp>
          <p:nvGrpSpPr>
            <p:cNvPr id="87" name="Group 86"/>
            <p:cNvGrpSpPr/>
            <p:nvPr/>
          </p:nvGrpSpPr>
          <p:grpSpPr>
            <a:xfrm>
              <a:off x="3089583" y="2803799"/>
              <a:ext cx="4770557" cy="959464"/>
              <a:chOff x="918188" y="5496199"/>
              <a:chExt cx="4770557" cy="959464"/>
            </a:xfrm>
          </p:grpSpPr>
          <p:sp>
            <p:nvSpPr>
              <p:cNvPr id="6" name="TextBox 5"/>
              <p:cNvSpPr txBox="1"/>
              <p:nvPr/>
            </p:nvSpPr>
            <p:spPr>
              <a:xfrm>
                <a:off x="918188" y="5758004"/>
                <a:ext cx="1090717" cy="492443"/>
              </a:xfrm>
              <a:prstGeom prst="rect">
                <a:avLst/>
              </a:prstGeom>
              <a:noFill/>
            </p:spPr>
            <p:txBody>
              <a:bodyPr wrap="none" rtlCol="0">
                <a:spAutoFit/>
              </a:bodyPr>
              <a:lstStyle/>
              <a:p>
                <a:r>
                  <a:rPr lang="en-US" sz="2600" i="1" dirty="0" smtClean="0">
                    <a:latin typeface="Arial"/>
                    <a:cs typeface="Arial"/>
                  </a:rPr>
                  <a:t>agr</a:t>
                </a:r>
                <a:r>
                  <a:rPr lang="en-US" sz="2600" dirty="0" smtClean="0">
                    <a:latin typeface="Arial"/>
                    <a:cs typeface="Arial"/>
                  </a:rPr>
                  <a:t>P3</a:t>
                </a:r>
                <a:endParaRPr lang="en-US" sz="2600" dirty="0">
                  <a:latin typeface="Arial"/>
                  <a:cs typeface="Arial"/>
                </a:endParaRPr>
              </a:p>
            </p:txBody>
          </p:sp>
          <p:grpSp>
            <p:nvGrpSpPr>
              <p:cNvPr id="66" name="Group 65"/>
              <p:cNvGrpSpPr>
                <a:grpSpLocks noChangeAspect="1"/>
              </p:cNvGrpSpPr>
              <p:nvPr/>
            </p:nvGrpSpPr>
            <p:grpSpPr>
              <a:xfrm>
                <a:off x="1800742" y="5724634"/>
                <a:ext cx="3888003" cy="731029"/>
                <a:chOff x="2334869" y="5724634"/>
                <a:chExt cx="3596211" cy="676166"/>
              </a:xfrm>
            </p:grpSpPr>
            <p:cxnSp>
              <p:nvCxnSpPr>
                <p:cNvPr id="3" name="Straight Connector 2"/>
                <p:cNvCxnSpPr/>
                <p:nvPr/>
              </p:nvCxnSpPr>
              <p:spPr>
                <a:xfrm>
                  <a:off x="2334869" y="6194699"/>
                  <a:ext cx="35962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21"/>
                <p:cNvGrpSpPr/>
                <p:nvPr/>
              </p:nvGrpSpPr>
              <p:grpSpPr>
                <a:xfrm>
                  <a:off x="2516457" y="5724634"/>
                  <a:ext cx="457200" cy="457200"/>
                  <a:chOff x="20142054" y="15911093"/>
                  <a:chExt cx="457200" cy="457200"/>
                </a:xfrm>
              </p:grpSpPr>
              <p:cxnSp>
                <p:nvCxnSpPr>
                  <p:cNvPr id="7" name="Straight Connector 6"/>
                  <p:cNvCxnSpPr/>
                  <p:nvPr/>
                </p:nvCxnSpPr>
                <p:spPr>
                  <a:xfrm flipV="1">
                    <a:off x="20148023" y="15911093"/>
                    <a:ext cx="0" cy="457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0142054" y="15925608"/>
                    <a:ext cx="4572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5" name="Right Arrow 4"/>
                <p:cNvSpPr/>
                <p:nvPr/>
              </p:nvSpPr>
              <p:spPr>
                <a:xfrm>
                  <a:off x="3053276" y="5988598"/>
                  <a:ext cx="685800" cy="4122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i="1" dirty="0">
                    <a:latin typeface="Arial"/>
                    <a:cs typeface="Arial"/>
                  </a:endParaRPr>
                </a:p>
              </p:txBody>
            </p:sp>
            <p:sp>
              <p:nvSpPr>
                <p:cNvPr id="9" name="Right Arrow 8"/>
                <p:cNvSpPr/>
                <p:nvPr/>
              </p:nvSpPr>
              <p:spPr>
                <a:xfrm>
                  <a:off x="3758100" y="5988598"/>
                  <a:ext cx="590576" cy="4122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i="1" dirty="0">
                    <a:latin typeface="Arial"/>
                    <a:cs typeface="Arial"/>
                  </a:endParaRPr>
                </a:p>
              </p:txBody>
            </p:sp>
            <p:sp>
              <p:nvSpPr>
                <p:cNvPr id="10" name="Right Arrow 9"/>
                <p:cNvSpPr/>
                <p:nvPr/>
              </p:nvSpPr>
              <p:spPr>
                <a:xfrm>
                  <a:off x="4424876" y="5988598"/>
                  <a:ext cx="381000" cy="4122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i="1" dirty="0">
                    <a:latin typeface="Arial"/>
                    <a:cs typeface="Arial"/>
                  </a:endParaRPr>
                </a:p>
              </p:txBody>
            </p:sp>
            <p:sp>
              <p:nvSpPr>
                <p:cNvPr id="11" name="Right Arrow 10"/>
                <p:cNvSpPr/>
                <p:nvPr/>
              </p:nvSpPr>
              <p:spPr>
                <a:xfrm>
                  <a:off x="4864984" y="5988598"/>
                  <a:ext cx="381000" cy="4122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i="1" dirty="0">
                    <a:latin typeface="Arial"/>
                    <a:cs typeface="Arial"/>
                  </a:endParaRPr>
                </a:p>
              </p:txBody>
            </p:sp>
            <p:sp>
              <p:nvSpPr>
                <p:cNvPr id="12" name="Right Arrow 11"/>
                <p:cNvSpPr/>
                <p:nvPr/>
              </p:nvSpPr>
              <p:spPr>
                <a:xfrm>
                  <a:off x="5263076" y="5988598"/>
                  <a:ext cx="457200" cy="4122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i="1" dirty="0">
                    <a:latin typeface="Arial"/>
                    <a:cs typeface="Arial"/>
                  </a:endParaRPr>
                </a:p>
              </p:txBody>
            </p:sp>
          </p:grpSp>
          <p:sp>
            <p:nvSpPr>
              <p:cNvPr id="13" name="TextBox 12"/>
              <p:cNvSpPr txBox="1"/>
              <p:nvPr/>
            </p:nvSpPr>
            <p:spPr>
              <a:xfrm>
                <a:off x="3286944" y="5496199"/>
                <a:ext cx="1778342" cy="492443"/>
              </a:xfrm>
              <a:prstGeom prst="rect">
                <a:avLst/>
              </a:prstGeom>
              <a:noFill/>
            </p:spPr>
            <p:txBody>
              <a:bodyPr wrap="none" rtlCol="0">
                <a:spAutoFit/>
              </a:bodyPr>
              <a:lstStyle/>
              <a:p>
                <a:pPr algn="ctr"/>
                <a:r>
                  <a:rPr lang="en-US" sz="2600" i="1" dirty="0" err="1" smtClean="0">
                    <a:latin typeface="Arial"/>
                    <a:cs typeface="Arial"/>
                  </a:rPr>
                  <a:t>luxCDABE</a:t>
                </a:r>
                <a:endParaRPr lang="en-US" sz="2600" dirty="0">
                  <a:latin typeface="Arial"/>
                  <a:cs typeface="Arial"/>
                </a:endParaRPr>
              </a:p>
            </p:txBody>
          </p:sp>
        </p:grpSp>
        <p:grpSp>
          <p:nvGrpSpPr>
            <p:cNvPr id="71" name="Group 70"/>
            <p:cNvGrpSpPr/>
            <p:nvPr/>
          </p:nvGrpSpPr>
          <p:grpSpPr>
            <a:xfrm>
              <a:off x="712361" y="1447797"/>
              <a:ext cx="2305835" cy="1474390"/>
              <a:chOff x="1554150" y="3378197"/>
              <a:chExt cx="2305835" cy="1474390"/>
            </a:xfrm>
          </p:grpSpPr>
          <p:sp>
            <p:nvSpPr>
              <p:cNvPr id="14" name="Oval 13"/>
              <p:cNvSpPr/>
              <p:nvPr/>
            </p:nvSpPr>
            <p:spPr>
              <a:xfrm>
                <a:off x="1818475" y="4512334"/>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Y</a:t>
                </a:r>
                <a:endParaRPr lang="en-US" sz="1600" dirty="0">
                  <a:latin typeface="Arial"/>
                  <a:cs typeface="Arial"/>
                </a:endParaRPr>
              </a:p>
            </p:txBody>
          </p:sp>
          <p:sp>
            <p:nvSpPr>
              <p:cNvPr id="15" name="Oval 14"/>
              <p:cNvSpPr/>
              <p:nvPr/>
            </p:nvSpPr>
            <p:spPr>
              <a:xfrm>
                <a:off x="2158727" y="4512334"/>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S</a:t>
                </a:r>
                <a:endParaRPr lang="en-US" sz="1600" dirty="0">
                  <a:latin typeface="Arial"/>
                  <a:cs typeface="Arial"/>
                </a:endParaRPr>
              </a:p>
            </p:txBody>
          </p:sp>
          <p:sp>
            <p:nvSpPr>
              <p:cNvPr id="16" name="Oval 15"/>
              <p:cNvSpPr/>
              <p:nvPr/>
            </p:nvSpPr>
            <p:spPr>
              <a:xfrm>
                <a:off x="2498978" y="4512334"/>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T</a:t>
                </a:r>
                <a:endParaRPr lang="en-US" sz="1600" dirty="0">
                  <a:latin typeface="Arial"/>
                  <a:cs typeface="Arial"/>
                </a:endParaRPr>
              </a:p>
            </p:txBody>
          </p:sp>
          <p:sp>
            <p:nvSpPr>
              <p:cNvPr id="17" name="Oval 16"/>
              <p:cNvSpPr/>
              <p:nvPr/>
            </p:nvSpPr>
            <p:spPr>
              <a:xfrm>
                <a:off x="2839230" y="4512334"/>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C</a:t>
                </a:r>
                <a:endParaRPr lang="en-US" sz="1600" dirty="0">
                  <a:latin typeface="Arial"/>
                  <a:cs typeface="Arial"/>
                </a:endParaRPr>
              </a:p>
            </p:txBody>
          </p:sp>
          <p:sp>
            <p:nvSpPr>
              <p:cNvPr id="18" name="Oval 17"/>
              <p:cNvSpPr/>
              <p:nvPr/>
            </p:nvSpPr>
            <p:spPr>
              <a:xfrm>
                <a:off x="3179482" y="4512334"/>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D</a:t>
                </a:r>
                <a:endParaRPr lang="en-US" sz="1600" dirty="0">
                  <a:latin typeface="Arial"/>
                  <a:cs typeface="Arial"/>
                </a:endParaRPr>
              </a:p>
            </p:txBody>
          </p:sp>
          <p:sp>
            <p:nvSpPr>
              <p:cNvPr id="19" name="Oval 18"/>
              <p:cNvSpPr/>
              <p:nvPr/>
            </p:nvSpPr>
            <p:spPr>
              <a:xfrm>
                <a:off x="3406316" y="4285499"/>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F</a:t>
                </a:r>
                <a:endParaRPr lang="en-US" sz="1600" dirty="0">
                  <a:latin typeface="Arial"/>
                  <a:cs typeface="Arial"/>
                </a:endParaRPr>
              </a:p>
            </p:txBody>
          </p:sp>
          <p:sp>
            <p:nvSpPr>
              <p:cNvPr id="20" name="Oval 19"/>
              <p:cNvSpPr/>
              <p:nvPr/>
            </p:nvSpPr>
            <p:spPr>
              <a:xfrm>
                <a:off x="3519733" y="3945245"/>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I</a:t>
                </a:r>
                <a:endParaRPr lang="en-US" sz="1600" dirty="0">
                  <a:latin typeface="Arial"/>
                  <a:cs typeface="Arial"/>
                </a:endParaRPr>
              </a:p>
            </p:txBody>
          </p:sp>
          <p:sp>
            <p:nvSpPr>
              <p:cNvPr id="21" name="Oval 20"/>
              <p:cNvSpPr/>
              <p:nvPr/>
            </p:nvSpPr>
            <p:spPr>
              <a:xfrm>
                <a:off x="3292899" y="3718410"/>
                <a:ext cx="340252" cy="340253"/>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lang="en-US" sz="1600" dirty="0" smtClean="0">
                    <a:latin typeface="Arial"/>
                    <a:cs typeface="Arial"/>
                  </a:rPr>
                  <a:t>M</a:t>
                </a:r>
                <a:endParaRPr lang="en-US" sz="1600" dirty="0">
                  <a:latin typeface="Arial"/>
                  <a:cs typeface="Arial"/>
                </a:endParaRPr>
              </a:p>
            </p:txBody>
          </p:sp>
          <p:cxnSp>
            <p:nvCxnSpPr>
              <p:cNvPr id="23" name="Straight Connector 22"/>
              <p:cNvCxnSpPr>
                <a:stCxn id="21" idx="2"/>
              </p:cNvCxnSpPr>
              <p:nvPr/>
            </p:nvCxnSpPr>
            <p:spPr>
              <a:xfrm flipH="1">
                <a:off x="3066064" y="3888537"/>
                <a:ext cx="226834" cy="567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952647" y="3718410"/>
                <a:ext cx="113417" cy="226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889047" y="3718410"/>
                <a:ext cx="113417" cy="226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952647" y="3945245"/>
                <a:ext cx="62537" cy="226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01396" y="3378197"/>
                <a:ext cx="384165" cy="400110"/>
              </a:xfrm>
              <a:prstGeom prst="rect">
                <a:avLst/>
              </a:prstGeom>
              <a:noFill/>
            </p:spPr>
            <p:txBody>
              <a:bodyPr wrap="none" rtlCol="0">
                <a:spAutoFit/>
              </a:bodyPr>
              <a:lstStyle/>
              <a:p>
                <a:r>
                  <a:rPr lang="en-US" sz="2000" dirty="0" smtClean="0">
                    <a:latin typeface="Arial"/>
                    <a:cs typeface="Arial"/>
                  </a:rPr>
                  <a:t>O</a:t>
                </a:r>
                <a:endParaRPr lang="en-US" sz="2000" dirty="0">
                  <a:latin typeface="Arial"/>
                  <a:cs typeface="Arial"/>
                </a:endParaRPr>
              </a:p>
            </p:txBody>
          </p:sp>
          <p:sp>
            <p:nvSpPr>
              <p:cNvPr id="33" name="TextBox 32"/>
              <p:cNvSpPr txBox="1"/>
              <p:nvPr/>
            </p:nvSpPr>
            <p:spPr>
              <a:xfrm>
                <a:off x="2740003" y="4079931"/>
                <a:ext cx="355736" cy="400110"/>
              </a:xfrm>
              <a:prstGeom prst="rect">
                <a:avLst/>
              </a:prstGeom>
              <a:noFill/>
            </p:spPr>
            <p:txBody>
              <a:bodyPr wrap="none" rtlCol="0">
                <a:spAutoFit/>
              </a:bodyPr>
              <a:lstStyle/>
              <a:p>
                <a:r>
                  <a:rPr lang="en-US" sz="2000" dirty="0" smtClean="0">
                    <a:latin typeface="Arial"/>
                    <a:cs typeface="Arial"/>
                  </a:rPr>
                  <a:t>S</a:t>
                </a:r>
                <a:endParaRPr lang="en-US" sz="2000" dirty="0">
                  <a:latin typeface="Arial"/>
                  <a:cs typeface="Arial"/>
                </a:endParaRPr>
              </a:p>
            </p:txBody>
          </p:sp>
          <p:cxnSp>
            <p:nvCxnSpPr>
              <p:cNvPr id="38" name="Straight Connector 37"/>
              <p:cNvCxnSpPr/>
              <p:nvPr/>
            </p:nvCxnSpPr>
            <p:spPr>
              <a:xfrm>
                <a:off x="2952647" y="4398916"/>
                <a:ext cx="22683" cy="1134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54150" y="3754808"/>
                <a:ext cx="1102510" cy="523220"/>
              </a:xfrm>
              <a:prstGeom prst="rect">
                <a:avLst/>
              </a:prstGeom>
              <a:noFill/>
            </p:spPr>
            <p:txBody>
              <a:bodyPr wrap="none" rtlCol="0">
                <a:spAutoFit/>
              </a:bodyPr>
              <a:lstStyle/>
              <a:p>
                <a:r>
                  <a:rPr lang="en-US" sz="2800" b="1" dirty="0" smtClean="0">
                    <a:latin typeface="Arial"/>
                    <a:cs typeface="Arial"/>
                  </a:rPr>
                  <a:t>AIP-1</a:t>
                </a:r>
                <a:endParaRPr lang="en-US" sz="2800" b="1" dirty="0">
                  <a:latin typeface="Arial"/>
                  <a:cs typeface="Arial"/>
                </a:endParaRPr>
              </a:p>
            </p:txBody>
          </p:sp>
        </p:grpSp>
        <p:cxnSp>
          <p:nvCxnSpPr>
            <p:cNvPr id="50" name="Straight Arrow Connector 49"/>
            <p:cNvCxnSpPr/>
            <p:nvPr/>
          </p:nvCxnSpPr>
          <p:spPr>
            <a:xfrm>
              <a:off x="2984500" y="2628900"/>
              <a:ext cx="800100" cy="368300"/>
            </a:xfrm>
            <a:prstGeom prst="straightConnector1">
              <a:avLst/>
            </a:prstGeom>
            <a:ln w="53975" cap="flat" cmpd="sng" algn="ctr">
              <a:solidFill>
                <a:srgbClr val="008000"/>
              </a:solidFill>
              <a:prstDash val="sysDash"/>
              <a:round/>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0" y="213380"/>
            <a:ext cx="9212778" cy="1077218"/>
          </a:xfrm>
          <a:prstGeom prst="rect">
            <a:avLst/>
          </a:prstGeom>
          <a:noFill/>
        </p:spPr>
        <p:txBody>
          <a:bodyPr wrap="none" rtlCol="0">
            <a:spAutoFit/>
          </a:bodyPr>
          <a:lstStyle/>
          <a:p>
            <a:pPr algn="ctr"/>
            <a:r>
              <a:rPr lang="en-US" sz="3200" i="1" dirty="0" smtClean="0">
                <a:solidFill>
                  <a:schemeClr val="tx2"/>
                </a:solidFill>
                <a:latin typeface="Arial"/>
                <a:cs typeface="Arial"/>
              </a:rPr>
              <a:t>S. aureus</a:t>
            </a:r>
            <a:r>
              <a:rPr lang="en-US" sz="3200" dirty="0" smtClean="0">
                <a:solidFill>
                  <a:schemeClr val="tx2"/>
                </a:solidFill>
                <a:latin typeface="Arial"/>
                <a:cs typeface="Arial"/>
              </a:rPr>
              <a:t> mutant unable to produce AIP-1</a:t>
            </a:r>
          </a:p>
          <a:p>
            <a:pPr algn="ctr"/>
            <a:r>
              <a:rPr lang="en-US" sz="3200" dirty="0" smtClean="0">
                <a:solidFill>
                  <a:schemeClr val="tx2"/>
                </a:solidFill>
                <a:latin typeface="Arial"/>
                <a:cs typeface="Arial"/>
              </a:rPr>
              <a:t>with </a:t>
            </a:r>
            <a:r>
              <a:rPr lang="en-US" sz="3200" i="1" dirty="0" smtClean="0">
                <a:solidFill>
                  <a:schemeClr val="tx2"/>
                </a:solidFill>
                <a:latin typeface="Arial"/>
                <a:cs typeface="Arial"/>
              </a:rPr>
              <a:t>lux</a:t>
            </a:r>
            <a:r>
              <a:rPr lang="en-US" sz="3200" dirty="0" smtClean="0">
                <a:solidFill>
                  <a:schemeClr val="tx2"/>
                </a:solidFill>
                <a:latin typeface="Arial"/>
                <a:cs typeface="Arial"/>
              </a:rPr>
              <a:t> reporter under AIP-1 dependent promoter</a:t>
            </a:r>
          </a:p>
        </p:txBody>
      </p:sp>
      <p:grpSp>
        <p:nvGrpSpPr>
          <p:cNvPr id="138" name="Group 137"/>
          <p:cNvGrpSpPr/>
          <p:nvPr/>
        </p:nvGrpSpPr>
        <p:grpSpPr>
          <a:xfrm>
            <a:off x="583393" y="4152900"/>
            <a:ext cx="4597262" cy="2014515"/>
            <a:chOff x="620685" y="4267200"/>
            <a:chExt cx="4597262" cy="2014515"/>
          </a:xfrm>
        </p:grpSpPr>
        <p:grpSp>
          <p:nvGrpSpPr>
            <p:cNvPr id="109" name="Group 94"/>
            <p:cNvGrpSpPr/>
            <p:nvPr/>
          </p:nvGrpSpPr>
          <p:grpSpPr>
            <a:xfrm>
              <a:off x="4135907" y="5428275"/>
              <a:ext cx="1082040" cy="853440"/>
              <a:chOff x="4069884" y="1356953"/>
              <a:chExt cx="1082040" cy="853440"/>
            </a:xfrm>
          </p:grpSpPr>
          <p:sp>
            <p:nvSpPr>
              <p:cNvPr id="124" name="Oval 123"/>
              <p:cNvSpPr>
                <a:spLocks noChangeAspect="1"/>
              </p:cNvSpPr>
              <p:nvPr/>
            </p:nvSpPr>
            <p:spPr>
              <a:xfrm>
                <a:off x="4298484" y="1356953"/>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25" name="Oval 124"/>
              <p:cNvSpPr>
                <a:spLocks noChangeAspect="1"/>
              </p:cNvSpPr>
              <p:nvPr/>
            </p:nvSpPr>
            <p:spPr>
              <a:xfrm>
                <a:off x="4603284" y="1509353"/>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26" name="Oval 125"/>
              <p:cNvSpPr>
                <a:spLocks noChangeAspect="1"/>
              </p:cNvSpPr>
              <p:nvPr/>
            </p:nvSpPr>
            <p:spPr>
              <a:xfrm>
                <a:off x="4298484" y="1661753"/>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27" name="Oval 126"/>
              <p:cNvSpPr>
                <a:spLocks noChangeAspect="1"/>
              </p:cNvSpPr>
              <p:nvPr/>
            </p:nvSpPr>
            <p:spPr>
              <a:xfrm>
                <a:off x="4069884" y="1509353"/>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grpSp>
        <p:cxnSp>
          <p:nvCxnSpPr>
            <p:cNvPr id="110" name="Straight Arrow Connector 109"/>
            <p:cNvCxnSpPr/>
            <p:nvPr/>
          </p:nvCxnSpPr>
          <p:spPr>
            <a:xfrm flipH="1">
              <a:off x="2313949" y="5854995"/>
              <a:ext cx="1447800" cy="0"/>
            </a:xfrm>
            <a:prstGeom prst="straightConnector1">
              <a:avLst/>
            </a:prstGeom>
            <a:ln w="2540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2322125" y="5257800"/>
              <a:ext cx="1287507" cy="492443"/>
            </a:xfrm>
            <a:prstGeom prst="rect">
              <a:avLst/>
            </a:prstGeom>
            <a:noFill/>
          </p:spPr>
          <p:txBody>
            <a:bodyPr wrap="none" rtlCol="0">
              <a:spAutoFit/>
            </a:bodyPr>
            <a:lstStyle/>
            <a:p>
              <a:r>
                <a:rPr lang="en-US" sz="2600" dirty="0" smtClean="0">
                  <a:latin typeface="Arial"/>
                  <a:cs typeface="Arial"/>
                </a:rPr>
                <a:t>+ AIP-1</a:t>
              </a:r>
              <a:endParaRPr lang="en-US" sz="2600" dirty="0">
                <a:latin typeface="Arial"/>
                <a:cs typeface="Arial"/>
              </a:endParaRPr>
            </a:p>
          </p:txBody>
        </p:sp>
        <p:grpSp>
          <p:nvGrpSpPr>
            <p:cNvPr id="114" name="Group 95"/>
            <p:cNvGrpSpPr/>
            <p:nvPr/>
          </p:nvGrpSpPr>
          <p:grpSpPr>
            <a:xfrm>
              <a:off x="857751" y="5428275"/>
              <a:ext cx="1082040" cy="853440"/>
              <a:chOff x="838198" y="1295398"/>
              <a:chExt cx="1082040" cy="853440"/>
            </a:xfrm>
          </p:grpSpPr>
          <p:sp>
            <p:nvSpPr>
              <p:cNvPr id="120" name="Oval 119"/>
              <p:cNvSpPr>
                <a:spLocks noChangeAspect="1"/>
              </p:cNvSpPr>
              <p:nvPr/>
            </p:nvSpPr>
            <p:spPr>
              <a:xfrm>
                <a:off x="1066798" y="1295398"/>
                <a:ext cx="548640" cy="548640"/>
              </a:xfrm>
              <a:prstGeom prst="ellipse">
                <a:avLst/>
              </a:prstGeom>
              <a:effectLst>
                <a:glow rad="228600">
                  <a:schemeClr val="accent5">
                    <a:satMod val="175000"/>
                    <a:alpha val="40000"/>
                  </a:schemeClr>
                </a:glow>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600">
                  <a:latin typeface="Arial"/>
                  <a:cs typeface="Arial"/>
                </a:endParaRPr>
              </a:p>
            </p:txBody>
          </p:sp>
          <p:sp>
            <p:nvSpPr>
              <p:cNvPr id="121" name="Oval 120"/>
              <p:cNvSpPr>
                <a:spLocks noChangeAspect="1"/>
              </p:cNvSpPr>
              <p:nvPr/>
            </p:nvSpPr>
            <p:spPr>
              <a:xfrm>
                <a:off x="1371598" y="1447798"/>
                <a:ext cx="548640" cy="548640"/>
              </a:xfrm>
              <a:prstGeom prst="ellipse">
                <a:avLst/>
              </a:prstGeom>
              <a:effectLst>
                <a:glow rad="228600">
                  <a:schemeClr val="accent5">
                    <a:satMod val="175000"/>
                    <a:alpha val="40000"/>
                  </a:schemeClr>
                </a:glow>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600">
                  <a:latin typeface="Arial"/>
                  <a:cs typeface="Arial"/>
                </a:endParaRPr>
              </a:p>
            </p:txBody>
          </p:sp>
          <p:sp>
            <p:nvSpPr>
              <p:cNvPr id="122" name="Oval 121"/>
              <p:cNvSpPr>
                <a:spLocks noChangeAspect="1"/>
              </p:cNvSpPr>
              <p:nvPr/>
            </p:nvSpPr>
            <p:spPr>
              <a:xfrm>
                <a:off x="1066798" y="1600198"/>
                <a:ext cx="548640" cy="548640"/>
              </a:xfrm>
              <a:prstGeom prst="ellipse">
                <a:avLst/>
              </a:prstGeom>
              <a:effectLst>
                <a:glow rad="228600">
                  <a:schemeClr val="accent5">
                    <a:satMod val="175000"/>
                    <a:alpha val="40000"/>
                  </a:schemeClr>
                </a:glow>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600">
                  <a:latin typeface="Arial"/>
                  <a:cs typeface="Arial"/>
                </a:endParaRPr>
              </a:p>
            </p:txBody>
          </p:sp>
          <p:sp>
            <p:nvSpPr>
              <p:cNvPr id="123" name="Oval 122"/>
              <p:cNvSpPr>
                <a:spLocks noChangeAspect="1"/>
              </p:cNvSpPr>
              <p:nvPr/>
            </p:nvSpPr>
            <p:spPr>
              <a:xfrm>
                <a:off x="838198" y="1447798"/>
                <a:ext cx="548640" cy="548640"/>
              </a:xfrm>
              <a:prstGeom prst="ellipse">
                <a:avLst/>
              </a:prstGeom>
              <a:effectLst>
                <a:glow rad="228600">
                  <a:schemeClr val="accent5">
                    <a:satMod val="175000"/>
                    <a:alpha val="40000"/>
                  </a:schemeClr>
                </a:glow>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600">
                  <a:latin typeface="Arial"/>
                  <a:cs typeface="Arial"/>
                </a:endParaRPr>
              </a:p>
            </p:txBody>
          </p:sp>
        </p:grpSp>
        <p:sp>
          <p:nvSpPr>
            <p:cNvPr id="128" name="TextBox 127"/>
            <p:cNvSpPr txBox="1"/>
            <p:nvPr/>
          </p:nvSpPr>
          <p:spPr>
            <a:xfrm>
              <a:off x="620685" y="4267200"/>
              <a:ext cx="2851574" cy="492443"/>
            </a:xfrm>
            <a:prstGeom prst="rect">
              <a:avLst/>
            </a:prstGeom>
            <a:noFill/>
          </p:spPr>
          <p:txBody>
            <a:bodyPr wrap="none" rtlCol="0">
              <a:spAutoFit/>
            </a:bodyPr>
            <a:lstStyle/>
            <a:p>
              <a:pPr algn="ctr"/>
              <a:r>
                <a:rPr lang="en-US" sz="2600" b="1" dirty="0" smtClean="0">
                  <a:solidFill>
                    <a:srgbClr val="0000FF"/>
                  </a:solidFill>
                  <a:latin typeface="Arial"/>
                  <a:cs typeface="Arial"/>
                </a:rPr>
                <a:t>Light Production</a:t>
              </a:r>
              <a:endParaRPr lang="en-US" sz="2600" b="1" dirty="0">
                <a:solidFill>
                  <a:srgbClr val="0000FF"/>
                </a:solidFill>
                <a:latin typeface="Arial"/>
                <a:cs typeface="Arial"/>
              </a:endParaRPr>
            </a:p>
          </p:txBody>
        </p:sp>
      </p:grpSp>
      <p:grpSp>
        <p:nvGrpSpPr>
          <p:cNvPr id="137" name="Group 136"/>
          <p:cNvGrpSpPr/>
          <p:nvPr/>
        </p:nvGrpSpPr>
        <p:grpSpPr>
          <a:xfrm>
            <a:off x="5262701" y="4152900"/>
            <a:ext cx="3297907" cy="2014515"/>
            <a:chOff x="5299993" y="4267200"/>
            <a:chExt cx="3297907" cy="2014515"/>
          </a:xfrm>
        </p:grpSpPr>
        <p:cxnSp>
          <p:nvCxnSpPr>
            <p:cNvPr id="112" name="Straight Arrow Connector 111"/>
            <p:cNvCxnSpPr/>
            <p:nvPr/>
          </p:nvCxnSpPr>
          <p:spPr>
            <a:xfrm>
              <a:off x="5592105" y="5854995"/>
              <a:ext cx="1447800" cy="0"/>
            </a:xfrm>
            <a:prstGeom prst="straightConnector1">
              <a:avLst/>
            </a:prstGeom>
            <a:ln w="2540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299993" y="4857691"/>
              <a:ext cx="2275944" cy="892552"/>
            </a:xfrm>
            <a:prstGeom prst="rect">
              <a:avLst/>
            </a:prstGeom>
            <a:noFill/>
          </p:spPr>
          <p:txBody>
            <a:bodyPr wrap="none" rtlCol="0">
              <a:spAutoFit/>
            </a:bodyPr>
            <a:lstStyle/>
            <a:p>
              <a:r>
                <a:rPr lang="en-US" sz="2600" dirty="0" smtClean="0">
                  <a:latin typeface="Arial"/>
                  <a:cs typeface="Arial"/>
                </a:rPr>
                <a:t>+ AIP-1</a:t>
              </a:r>
            </a:p>
            <a:p>
              <a:r>
                <a:rPr lang="en-US" sz="2600" b="1" dirty="0" smtClean="0">
                  <a:solidFill>
                    <a:srgbClr val="C00000"/>
                  </a:solidFill>
                  <a:latin typeface="Arial"/>
                  <a:cs typeface="Arial"/>
                </a:rPr>
                <a:t>+</a:t>
              </a:r>
              <a:r>
                <a:rPr lang="en-US" sz="2600" b="1" dirty="0" smtClean="0">
                  <a:solidFill>
                    <a:srgbClr val="C00000"/>
                  </a:solidFill>
                  <a:cs typeface="Arial"/>
                </a:rPr>
                <a:t> </a:t>
              </a:r>
              <a:r>
                <a:rPr lang="en-US" sz="2000" b="1" i="1" dirty="0" err="1" smtClean="0">
                  <a:solidFill>
                    <a:srgbClr val="C00000"/>
                  </a:solidFill>
                  <a:cs typeface="Arial"/>
                </a:rPr>
                <a:t>Corynebacterium</a:t>
              </a:r>
              <a:endParaRPr lang="en-US" sz="2000" b="1" dirty="0">
                <a:solidFill>
                  <a:srgbClr val="C00000"/>
                </a:solidFill>
                <a:latin typeface="Arial"/>
                <a:cs typeface="Arial"/>
              </a:endParaRPr>
            </a:p>
          </p:txBody>
        </p:sp>
        <p:grpSp>
          <p:nvGrpSpPr>
            <p:cNvPr id="115" name="Group 93"/>
            <p:cNvGrpSpPr/>
            <p:nvPr/>
          </p:nvGrpSpPr>
          <p:grpSpPr>
            <a:xfrm>
              <a:off x="7414062" y="5428275"/>
              <a:ext cx="1082040" cy="853440"/>
              <a:chOff x="7315198" y="1371598"/>
              <a:chExt cx="1082040" cy="853440"/>
            </a:xfrm>
          </p:grpSpPr>
          <p:sp>
            <p:nvSpPr>
              <p:cNvPr id="116" name="Oval 115"/>
              <p:cNvSpPr>
                <a:spLocks noChangeAspect="1"/>
              </p:cNvSpPr>
              <p:nvPr/>
            </p:nvSpPr>
            <p:spPr>
              <a:xfrm>
                <a:off x="7543798" y="1371598"/>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17" name="Oval 116"/>
              <p:cNvSpPr>
                <a:spLocks noChangeAspect="1"/>
              </p:cNvSpPr>
              <p:nvPr/>
            </p:nvSpPr>
            <p:spPr>
              <a:xfrm>
                <a:off x="7848598" y="1523998"/>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18" name="Oval 117"/>
              <p:cNvSpPr>
                <a:spLocks noChangeAspect="1"/>
              </p:cNvSpPr>
              <p:nvPr/>
            </p:nvSpPr>
            <p:spPr>
              <a:xfrm>
                <a:off x="7543798" y="1676398"/>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sp>
            <p:nvSpPr>
              <p:cNvPr id="119" name="Oval 118"/>
              <p:cNvSpPr>
                <a:spLocks noChangeAspect="1"/>
              </p:cNvSpPr>
              <p:nvPr/>
            </p:nvSpPr>
            <p:spPr>
              <a:xfrm>
                <a:off x="7315198" y="1523998"/>
                <a:ext cx="548640" cy="5486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600">
                  <a:latin typeface="Arial"/>
                  <a:cs typeface="Arial"/>
                </a:endParaRPr>
              </a:p>
            </p:txBody>
          </p:sp>
        </p:grpSp>
        <p:sp>
          <p:nvSpPr>
            <p:cNvPr id="129" name="TextBox 128"/>
            <p:cNvSpPr txBox="1"/>
            <p:nvPr/>
          </p:nvSpPr>
          <p:spPr>
            <a:xfrm>
              <a:off x="5542657" y="4267200"/>
              <a:ext cx="3055243" cy="492443"/>
            </a:xfrm>
            <a:prstGeom prst="rect">
              <a:avLst/>
            </a:prstGeom>
            <a:noFill/>
          </p:spPr>
          <p:txBody>
            <a:bodyPr wrap="none" rtlCol="0">
              <a:spAutoFit/>
            </a:bodyPr>
            <a:lstStyle/>
            <a:p>
              <a:pPr algn="r"/>
              <a:r>
                <a:rPr lang="en-US" sz="2600" b="1" dirty="0" smtClean="0">
                  <a:latin typeface="Arial"/>
                  <a:cs typeface="Arial"/>
                </a:rPr>
                <a:t>Light Production?</a:t>
              </a:r>
              <a:endParaRPr lang="en-US" sz="2600" b="1" dirty="0">
                <a:latin typeface="Arial"/>
                <a:cs typeface="Arial"/>
              </a:endParaRPr>
            </a:p>
          </p:txBody>
        </p:sp>
        <p:sp>
          <p:nvSpPr>
            <p:cNvPr id="130" name="TextBox 129"/>
            <p:cNvSpPr txBox="1"/>
            <p:nvPr/>
          </p:nvSpPr>
          <p:spPr>
            <a:xfrm>
              <a:off x="7632700" y="5308600"/>
              <a:ext cx="607671" cy="923330"/>
            </a:xfrm>
            <a:prstGeom prst="rect">
              <a:avLst/>
            </a:prstGeom>
            <a:noFill/>
          </p:spPr>
          <p:txBody>
            <a:bodyPr wrap="none" rtlCol="0">
              <a:spAutoFit/>
            </a:bodyPr>
            <a:lstStyle/>
            <a:p>
              <a:pPr algn="ctr"/>
              <a:r>
                <a:rPr lang="en-US" sz="5400" b="1" dirty="0" smtClean="0">
                  <a:solidFill>
                    <a:schemeClr val="accent5">
                      <a:lumMod val="75000"/>
                    </a:schemeClr>
                  </a:solidFill>
                </a:rPr>
                <a:t>?</a:t>
              </a:r>
              <a:endParaRPr lang="en-US" sz="5400" b="1" dirty="0">
                <a:solidFill>
                  <a:schemeClr val="accent5">
                    <a:lumMod val="75000"/>
                  </a:schemeClr>
                </a:solidFill>
              </a:endParaRPr>
            </a:p>
          </p:txBody>
        </p:sp>
      </p:grpSp>
      <p:cxnSp>
        <p:nvCxnSpPr>
          <p:cNvPr id="134" name="Straight Connector 133"/>
          <p:cNvCxnSpPr/>
          <p:nvPr/>
        </p:nvCxnSpPr>
        <p:spPr>
          <a:xfrm>
            <a:off x="495300" y="3822700"/>
            <a:ext cx="8153400"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0" y="6427113"/>
            <a:ext cx="4089280" cy="430887"/>
          </a:xfrm>
          <a:prstGeom prst="rect">
            <a:avLst/>
          </a:prstGeom>
          <a:noFill/>
        </p:spPr>
        <p:txBody>
          <a:bodyPr wrap="none" rtlCol="0">
            <a:spAutoFit/>
          </a:bodyPr>
          <a:lstStyle/>
          <a:p>
            <a:r>
              <a:rPr lang="en-US" sz="2200" dirty="0" err="1" smtClean="0">
                <a:latin typeface="Arial" panose="020B0604020202020204" pitchFamily="34" charset="0"/>
                <a:cs typeface="Arial" panose="020B0604020202020204" pitchFamily="34" charset="0"/>
              </a:rPr>
              <a:t>Thoendel</a:t>
            </a:r>
            <a:r>
              <a:rPr lang="en-US" sz="2200" dirty="0" smtClean="0">
                <a:latin typeface="Arial" panose="020B0604020202020204" pitchFamily="34" charset="0"/>
                <a:cs typeface="Arial" panose="020B0604020202020204" pitchFamily="34" charset="0"/>
              </a:rPr>
              <a:t> &amp; </a:t>
            </a:r>
            <a:r>
              <a:rPr lang="en-US" sz="2200" dirty="0" err="1" smtClean="0">
                <a:latin typeface="Arial" panose="020B0604020202020204" pitchFamily="34" charset="0"/>
                <a:cs typeface="Arial" panose="020B0604020202020204" pitchFamily="34" charset="0"/>
              </a:rPr>
              <a:t>Horswill</a:t>
            </a:r>
            <a:r>
              <a:rPr lang="en-US" sz="2200" dirty="0" smtClean="0">
                <a:latin typeface="Arial" panose="020B0604020202020204" pitchFamily="34" charset="0"/>
                <a:cs typeface="Arial" panose="020B0604020202020204" pitchFamily="34" charset="0"/>
              </a:rPr>
              <a:t> JBC 2009</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3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3838"/>
            <a:ext cx="8686800" cy="1207008"/>
          </a:xfrm>
        </p:spPr>
        <p:txBody>
          <a:bodyPr>
            <a:noAutofit/>
          </a:bodyPr>
          <a:lstStyle/>
          <a:p>
            <a:r>
              <a:rPr lang="en-US" sz="3600" i="1" dirty="0" smtClean="0">
                <a:solidFill>
                  <a:schemeClr val="tx2"/>
                </a:solidFill>
              </a:rPr>
              <a:t>C. striatum</a:t>
            </a:r>
            <a:r>
              <a:rPr lang="en-US" sz="3600" dirty="0" smtClean="0">
                <a:solidFill>
                  <a:schemeClr val="tx2"/>
                </a:solidFill>
              </a:rPr>
              <a:t> (</a:t>
            </a:r>
            <a:r>
              <a:rPr lang="en-US" sz="3600" i="1" dirty="0" smtClean="0">
                <a:solidFill>
                  <a:schemeClr val="tx2"/>
                </a:solidFill>
              </a:rPr>
              <a:t>Cst</a:t>
            </a:r>
            <a:r>
              <a:rPr lang="en-US" sz="3600" dirty="0" smtClean="0">
                <a:solidFill>
                  <a:schemeClr val="tx2"/>
                </a:solidFill>
              </a:rPr>
              <a:t>) cell-free conditioned medium inhibits </a:t>
            </a:r>
            <a:r>
              <a:rPr lang="en-US" sz="3600" i="1" dirty="0" smtClean="0">
                <a:solidFill>
                  <a:schemeClr val="tx2"/>
                </a:solidFill>
              </a:rPr>
              <a:t>S. aureus </a:t>
            </a:r>
            <a:r>
              <a:rPr lang="en-US" sz="3600" dirty="0" smtClean="0">
                <a:solidFill>
                  <a:schemeClr val="tx2"/>
                </a:solidFill>
              </a:rPr>
              <a:t>AIP-1 signaling</a:t>
            </a:r>
            <a:r>
              <a:rPr lang="en-US" sz="3600" i="1" dirty="0" smtClean="0">
                <a:solidFill>
                  <a:schemeClr val="tx2"/>
                </a:solidFill>
              </a:rPr>
              <a:t> </a:t>
            </a:r>
            <a:endParaRPr lang="en-US" sz="3600" i="1" dirty="0">
              <a:solidFill>
                <a:schemeClr val="tx2"/>
              </a:solidFill>
            </a:endParaRPr>
          </a:p>
        </p:txBody>
      </p:sp>
      <p:sp>
        <p:nvSpPr>
          <p:cNvPr id="10" name="TextBox 9"/>
          <p:cNvSpPr txBox="1"/>
          <p:nvPr/>
        </p:nvSpPr>
        <p:spPr>
          <a:xfrm>
            <a:off x="8115300" y="6300113"/>
            <a:ext cx="866944" cy="461665"/>
          </a:xfrm>
          <a:prstGeom prst="rect">
            <a:avLst/>
          </a:prstGeom>
          <a:noFill/>
        </p:spPr>
        <p:txBody>
          <a:bodyPr wrap="none" rtlCol="0">
            <a:spAutoFit/>
          </a:bodyPr>
          <a:lstStyle/>
          <a:p>
            <a:r>
              <a:rPr lang="en-US" sz="2400" dirty="0" smtClean="0"/>
              <a:t>n ≥ 3</a:t>
            </a:r>
            <a:endParaRPr lang="en-US" sz="2400" dirty="0"/>
          </a:p>
        </p:txBody>
      </p:sp>
      <p:pic>
        <p:nvPicPr>
          <p:cNvPr id="4" name="Picture 3" descr="Ink_Cst_CFCM_fractionate_AIP1inhibition.png"/>
          <p:cNvPicPr>
            <a:picLocks noChangeAspect="1"/>
          </p:cNvPicPr>
          <p:nvPr/>
        </p:nvPicPr>
        <p:blipFill>
          <a:blip r:embed="rId3"/>
          <a:srcRect l="17659" r="22818" b="7778"/>
          <a:stretch>
            <a:fillRect/>
          </a:stretch>
        </p:blipFill>
        <p:spPr>
          <a:xfrm>
            <a:off x="3355072" y="1714481"/>
            <a:ext cx="3817310" cy="4224528"/>
          </a:xfrm>
          <a:prstGeom prst="rect">
            <a:avLst/>
          </a:prstGeom>
        </p:spPr>
      </p:pic>
      <p:sp>
        <p:nvSpPr>
          <p:cNvPr id="5" name="TextBox 4"/>
          <p:cNvSpPr txBox="1"/>
          <p:nvPr/>
        </p:nvSpPr>
        <p:spPr>
          <a:xfrm>
            <a:off x="2420626" y="16256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30000</a:t>
            </a:r>
            <a:endParaRPr lang="en-US" sz="2200" dirty="0">
              <a:latin typeface="Arial" panose="020B0604020202020204" pitchFamily="34" charset="0"/>
              <a:cs typeface="Arial" panose="020B0604020202020204" pitchFamily="34" charset="0"/>
            </a:endParaRPr>
          </a:p>
        </p:txBody>
      </p:sp>
      <p:sp>
        <p:nvSpPr>
          <p:cNvPr id="6" name="TextBox 5"/>
          <p:cNvSpPr txBox="1"/>
          <p:nvPr/>
        </p:nvSpPr>
        <p:spPr>
          <a:xfrm>
            <a:off x="2420626" y="29718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20000</a:t>
            </a:r>
            <a:endParaRPr lang="en-US" sz="2200" dirty="0">
              <a:latin typeface="Arial" panose="020B0604020202020204" pitchFamily="34" charset="0"/>
              <a:cs typeface="Arial" panose="020B0604020202020204" pitchFamily="34" charset="0"/>
            </a:endParaRPr>
          </a:p>
        </p:txBody>
      </p:sp>
      <p:sp>
        <p:nvSpPr>
          <p:cNvPr id="7" name="TextBox 6"/>
          <p:cNvSpPr txBox="1"/>
          <p:nvPr/>
        </p:nvSpPr>
        <p:spPr>
          <a:xfrm>
            <a:off x="2420626" y="42926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10000</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3048252" y="5638800"/>
            <a:ext cx="341572"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0</a:t>
            </a:r>
            <a:endParaRPr lang="en-US" sz="2200" dirty="0">
              <a:latin typeface="Arial" panose="020B0604020202020204" pitchFamily="34" charset="0"/>
              <a:cs typeface="Arial" panose="020B0604020202020204" pitchFamily="34" charset="0"/>
            </a:endParaRPr>
          </a:p>
        </p:txBody>
      </p:sp>
      <p:sp>
        <p:nvSpPr>
          <p:cNvPr id="9" name="TextBox 8"/>
          <p:cNvSpPr txBox="1"/>
          <p:nvPr/>
        </p:nvSpPr>
        <p:spPr>
          <a:xfrm rot="16200000">
            <a:off x="1087887" y="3606800"/>
            <a:ext cx="2229129" cy="461665"/>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Luminescence</a:t>
            </a:r>
            <a:endParaRPr lang="en-US" sz="2400" i="1" dirty="0" smtClean="0">
              <a:latin typeface="Arial" panose="020B0604020202020204" pitchFamily="34" charset="0"/>
              <a:cs typeface="Arial" panose="020B0604020202020204" pitchFamily="34" charset="0"/>
            </a:endParaRPr>
          </a:p>
        </p:txBody>
      </p:sp>
      <p:sp>
        <p:nvSpPr>
          <p:cNvPr id="11" name="TextBox 10"/>
          <p:cNvSpPr txBox="1"/>
          <p:nvPr/>
        </p:nvSpPr>
        <p:spPr>
          <a:xfrm>
            <a:off x="3395529" y="5930900"/>
            <a:ext cx="1188096" cy="769441"/>
          </a:xfrm>
          <a:prstGeom prst="rect">
            <a:avLst/>
          </a:prstGeom>
          <a:noFill/>
        </p:spPr>
        <p:txBody>
          <a:bodyPr wrap="none" rtlCol="0">
            <a:spAutoFit/>
          </a:bodyPr>
          <a:lstStyle/>
          <a:p>
            <a:pPr algn="ctr"/>
            <a:r>
              <a:rPr lang="en-US" sz="2200" dirty="0" smtClean="0">
                <a:latin typeface="Arial" panose="020B0604020202020204" pitchFamily="34" charset="0"/>
                <a:cs typeface="Arial" panose="020B0604020202020204" pitchFamily="34" charset="0"/>
              </a:rPr>
              <a:t>BHI</a:t>
            </a:r>
          </a:p>
          <a:p>
            <a:pPr algn="ctr"/>
            <a:r>
              <a:rPr lang="en-US" sz="2200" dirty="0" smtClean="0">
                <a:latin typeface="Arial" panose="020B0604020202020204" pitchFamily="34" charset="0"/>
                <a:cs typeface="Arial" panose="020B0604020202020204" pitchFamily="34" charset="0"/>
              </a:rPr>
              <a:t>medium</a:t>
            </a:r>
            <a:endParaRPr lang="en-US" sz="2200" dirty="0">
              <a:latin typeface="Arial" panose="020B0604020202020204" pitchFamily="34" charset="0"/>
              <a:cs typeface="Arial" panose="020B0604020202020204" pitchFamily="34" charset="0"/>
            </a:endParaRPr>
          </a:p>
        </p:txBody>
      </p:sp>
      <p:sp>
        <p:nvSpPr>
          <p:cNvPr id="12" name="TextBox 11"/>
          <p:cNvSpPr txBox="1"/>
          <p:nvPr/>
        </p:nvSpPr>
        <p:spPr>
          <a:xfrm>
            <a:off x="4383604" y="5930900"/>
            <a:ext cx="999505" cy="769441"/>
          </a:xfrm>
          <a:prstGeom prst="rect">
            <a:avLst/>
          </a:prstGeom>
          <a:noFill/>
        </p:spPr>
        <p:txBody>
          <a:bodyPr wrap="none" rtlCol="0">
            <a:spAutoFit/>
          </a:bodyPr>
          <a:lstStyle/>
          <a:p>
            <a:pPr algn="ctr"/>
            <a:r>
              <a:rPr lang="en-US" sz="2200" dirty="0" smtClean="0">
                <a:latin typeface="Arial" panose="020B0604020202020204" pitchFamily="34" charset="0"/>
                <a:cs typeface="Arial" panose="020B0604020202020204" pitchFamily="34" charset="0"/>
              </a:rPr>
              <a:t>CFCM</a:t>
            </a:r>
          </a:p>
          <a:p>
            <a:pPr algn="ctr"/>
            <a:r>
              <a:rPr lang="en-US" sz="2200" i="1" dirty="0" smtClean="0">
                <a:latin typeface="Arial" panose="020B0604020202020204" pitchFamily="34" charset="0"/>
                <a:cs typeface="Arial" panose="020B0604020202020204" pitchFamily="34" charset="0"/>
              </a:rPr>
              <a:t>Cst</a:t>
            </a:r>
          </a:p>
        </p:txBody>
      </p:sp>
      <p:sp>
        <p:nvSpPr>
          <p:cNvPr id="13" name="TextBox 12"/>
          <p:cNvSpPr txBox="1"/>
          <p:nvPr/>
        </p:nvSpPr>
        <p:spPr>
          <a:xfrm>
            <a:off x="5287576" y="5930900"/>
            <a:ext cx="1008610" cy="430887"/>
          </a:xfrm>
          <a:prstGeom prst="rect">
            <a:avLst/>
          </a:prstGeom>
          <a:noFill/>
        </p:spPr>
        <p:txBody>
          <a:bodyPr wrap="none" rtlCol="0">
            <a:spAutoFit/>
          </a:bodyPr>
          <a:lstStyle/>
          <a:p>
            <a:pPr algn="ctr"/>
            <a:r>
              <a:rPr lang="en-US" sz="2200" dirty="0" smtClean="0">
                <a:latin typeface="Arial" panose="020B0604020202020204" pitchFamily="34" charset="0"/>
                <a:cs typeface="Arial" panose="020B0604020202020204" pitchFamily="34" charset="0"/>
              </a:rPr>
              <a:t>&lt;3kDa</a:t>
            </a:r>
          </a:p>
        </p:txBody>
      </p:sp>
      <p:sp>
        <p:nvSpPr>
          <p:cNvPr id="15" name="TextBox 14"/>
          <p:cNvSpPr txBox="1"/>
          <p:nvPr/>
        </p:nvSpPr>
        <p:spPr>
          <a:xfrm>
            <a:off x="6163947" y="5930900"/>
            <a:ext cx="1008610" cy="769441"/>
          </a:xfrm>
          <a:prstGeom prst="rect">
            <a:avLst/>
          </a:prstGeom>
          <a:noFill/>
        </p:spPr>
        <p:txBody>
          <a:bodyPr wrap="none" rtlCol="0">
            <a:spAutoFit/>
          </a:bodyPr>
          <a:lstStyle/>
          <a:p>
            <a:pPr algn="ctr"/>
            <a:r>
              <a:rPr lang="en-US" sz="2200" dirty="0" smtClean="0">
                <a:latin typeface="Arial" panose="020B0604020202020204" pitchFamily="34" charset="0"/>
                <a:cs typeface="Arial" panose="020B0604020202020204" pitchFamily="34" charset="0"/>
              </a:rPr>
              <a:t>&lt;3kDa</a:t>
            </a:r>
          </a:p>
          <a:p>
            <a:pPr algn="ctr"/>
            <a:r>
              <a:rPr lang="en-US" sz="2200" dirty="0" smtClean="0">
                <a:latin typeface="Arial" panose="020B0604020202020204" pitchFamily="34" charset="0"/>
                <a:cs typeface="Arial" panose="020B0604020202020204" pitchFamily="34" charset="0"/>
              </a:rPr>
              <a:t>heat</a:t>
            </a:r>
          </a:p>
        </p:txBody>
      </p:sp>
      <p:sp>
        <p:nvSpPr>
          <p:cNvPr id="16" name="Rectangle 15"/>
          <p:cNvSpPr/>
          <p:nvPr/>
        </p:nvSpPr>
        <p:spPr>
          <a:xfrm>
            <a:off x="5334000" y="1536699"/>
            <a:ext cx="914400" cy="48250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Body)"/>
              <a:cs typeface="Arial (Body)"/>
            </a:endParaRPr>
          </a:p>
        </p:txBody>
      </p:sp>
      <p:sp>
        <p:nvSpPr>
          <p:cNvPr id="17" name="Rectangle 16"/>
          <p:cNvSpPr/>
          <p:nvPr/>
        </p:nvSpPr>
        <p:spPr>
          <a:xfrm>
            <a:off x="6248400" y="1562099"/>
            <a:ext cx="1054100" cy="510539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Body)"/>
              <a:cs typeface="Arial (Body)"/>
            </a:endParaRPr>
          </a:p>
        </p:txBody>
      </p:sp>
      <p:sp>
        <p:nvSpPr>
          <p:cNvPr id="19" name="TextBox 18"/>
          <p:cNvSpPr txBox="1"/>
          <p:nvPr/>
        </p:nvSpPr>
        <p:spPr>
          <a:xfrm>
            <a:off x="1971619" y="6084788"/>
            <a:ext cx="1236637" cy="461665"/>
          </a:xfrm>
          <a:prstGeom prst="rect">
            <a:avLst/>
          </a:prstGeom>
          <a:noFill/>
        </p:spPr>
        <p:txBody>
          <a:bodyPr wrap="none" rtlCol="0">
            <a:spAutoFit/>
          </a:bodyPr>
          <a:lstStyle/>
          <a:p>
            <a:r>
              <a:rPr lang="en-US" sz="2400" b="1" dirty="0" smtClean="0">
                <a:solidFill>
                  <a:srgbClr val="0000FF"/>
                </a:solidFill>
                <a:latin typeface="Arial" panose="020B0604020202020204" pitchFamily="34" charset="0"/>
                <a:cs typeface="Arial" panose="020B0604020202020204" pitchFamily="34" charset="0"/>
              </a:rPr>
              <a:t>AIP-1 +</a:t>
            </a:r>
            <a:endParaRPr lang="en-US" sz="2400" b="1" dirty="0">
              <a:solidFill>
                <a:srgbClr val="0000FF"/>
              </a:solidFill>
              <a:latin typeface="Arial" panose="020B0604020202020204" pitchFamily="34" charset="0"/>
              <a:cs typeface="Arial" panose="020B0604020202020204" pitchFamily="34" charset="0"/>
            </a:endParaRPr>
          </a:p>
        </p:txBody>
      </p:sp>
      <p:sp>
        <p:nvSpPr>
          <p:cNvPr id="18" name="Rectangle 17"/>
          <p:cNvSpPr/>
          <p:nvPr/>
        </p:nvSpPr>
        <p:spPr>
          <a:xfrm>
            <a:off x="4460471" y="1490942"/>
            <a:ext cx="896112" cy="51765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Body)"/>
              <a:cs typeface="Arial (Body)"/>
            </a:endParaRPr>
          </a:p>
        </p:txBody>
      </p:sp>
    </p:spTree>
    <p:extLst>
      <p:ext uri="{BB962C8B-B14F-4D97-AF65-F5344CB8AC3E}">
        <p14:creationId xmlns:p14="http://schemas.microsoft.com/office/powerpoint/2010/main" val="31381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9238"/>
            <a:ext cx="9144000" cy="10842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noProof="0" dirty="0" smtClean="0">
                <a:solidFill>
                  <a:schemeClr val="tx2"/>
                </a:solidFill>
                <a:latin typeface="Arial" panose="020B0604020202020204" pitchFamily="34" charset="0"/>
                <a:ea typeface="+mj-ea"/>
                <a:cs typeface="Arial" panose="020B0604020202020204" pitchFamily="34" charset="0"/>
              </a:rPr>
              <a:t>CFCM from other </a:t>
            </a:r>
            <a:r>
              <a:rPr lang="en-US" sz="3600" i="1" noProof="0" dirty="0" smtClean="0">
                <a:solidFill>
                  <a:schemeClr val="tx2"/>
                </a:solidFill>
                <a:latin typeface="Arial" panose="020B0604020202020204" pitchFamily="34" charset="0"/>
                <a:ea typeface="+mj-ea"/>
                <a:cs typeface="Arial" panose="020B0604020202020204" pitchFamily="34" charset="0"/>
              </a:rPr>
              <a:t>Corynebacterium</a:t>
            </a:r>
            <a:r>
              <a:rPr lang="en-US" sz="3600" noProof="0" dirty="0" smtClean="0">
                <a:solidFill>
                  <a:schemeClr val="tx2"/>
                </a:solidFill>
                <a:latin typeface="Arial" panose="020B0604020202020204" pitchFamily="34" charset="0"/>
                <a:ea typeface="+mj-ea"/>
                <a:cs typeface="Arial" panose="020B0604020202020204" pitchFamily="34" charset="0"/>
              </a:rPr>
              <a:t> spp. also interfere with AIP-1 signaling</a:t>
            </a:r>
            <a:endParaRPr kumimoji="0" lang="en-US" sz="3600" b="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
        <p:nvSpPr>
          <p:cNvPr id="17" name="TextBox 16"/>
          <p:cNvSpPr txBox="1"/>
          <p:nvPr/>
        </p:nvSpPr>
        <p:spPr>
          <a:xfrm>
            <a:off x="8115300" y="6300113"/>
            <a:ext cx="866944"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n ≥ 3</a:t>
            </a:r>
            <a:endParaRPr lang="en-US" sz="2400" dirty="0">
              <a:latin typeface="Arial" panose="020B0604020202020204" pitchFamily="34" charset="0"/>
              <a:cs typeface="Arial" panose="020B0604020202020204" pitchFamily="34" charset="0"/>
            </a:endParaRPr>
          </a:p>
        </p:txBody>
      </p:sp>
      <p:sp>
        <p:nvSpPr>
          <p:cNvPr id="15" name="TextBox 14"/>
          <p:cNvSpPr txBox="1"/>
          <p:nvPr/>
        </p:nvSpPr>
        <p:spPr>
          <a:xfrm>
            <a:off x="4343400" y="2164140"/>
            <a:ext cx="3313802" cy="1569660"/>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medium = BHI</a:t>
            </a:r>
          </a:p>
          <a:p>
            <a:r>
              <a:rPr lang="en-US" sz="2400" i="1" dirty="0" smtClean="0">
                <a:latin typeface="Arial" panose="020B0604020202020204" pitchFamily="34" charset="0"/>
                <a:cs typeface="Arial" panose="020B0604020202020204" pitchFamily="34" charset="0"/>
              </a:rPr>
              <a:t>Cam</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C. </a:t>
            </a:r>
            <a:r>
              <a:rPr lang="en-US" sz="2400" i="1" dirty="0" err="1" smtClean="0">
                <a:latin typeface="Arial" panose="020B0604020202020204" pitchFamily="34" charset="0"/>
                <a:cs typeface="Arial" panose="020B0604020202020204" pitchFamily="34" charset="0"/>
              </a:rPr>
              <a:t>amycolatum</a:t>
            </a:r>
            <a:endParaRPr lang="en-US" sz="2400" i="1" dirty="0" smtClean="0">
              <a:latin typeface="Arial" panose="020B0604020202020204" pitchFamily="34" charset="0"/>
              <a:cs typeface="Arial" panose="020B0604020202020204" pitchFamily="34" charset="0"/>
            </a:endParaRPr>
          </a:p>
          <a:p>
            <a:r>
              <a:rPr lang="en-US" sz="2400" i="1" dirty="0" err="1" smtClean="0">
                <a:latin typeface="Arial" panose="020B0604020202020204" pitchFamily="34" charset="0"/>
                <a:cs typeface="Arial" panose="020B0604020202020204" pitchFamily="34" charset="0"/>
              </a:rPr>
              <a:t>Cgl</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C. glutamicum</a:t>
            </a:r>
          </a:p>
          <a:p>
            <a:r>
              <a:rPr lang="en-US" sz="2400" i="1" dirty="0" smtClean="0">
                <a:latin typeface="Arial" panose="020B0604020202020204" pitchFamily="34" charset="0"/>
                <a:cs typeface="Arial" panose="020B0604020202020204" pitchFamily="34" charset="0"/>
              </a:rPr>
              <a:t>Cst</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C. striatum</a:t>
            </a:r>
          </a:p>
        </p:txBody>
      </p:sp>
      <p:sp>
        <p:nvSpPr>
          <p:cNvPr id="6" name="TextBox 5"/>
          <p:cNvSpPr txBox="1"/>
          <p:nvPr/>
        </p:nvSpPr>
        <p:spPr>
          <a:xfrm>
            <a:off x="1643654" y="17399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30000</a:t>
            </a:r>
            <a:endParaRPr lang="en-US" sz="2200" dirty="0">
              <a:latin typeface="Arial" panose="020B0604020202020204" pitchFamily="34" charset="0"/>
              <a:cs typeface="Arial" panose="020B0604020202020204" pitchFamily="34" charset="0"/>
            </a:endParaRPr>
          </a:p>
        </p:txBody>
      </p:sp>
      <p:sp>
        <p:nvSpPr>
          <p:cNvPr id="7" name="TextBox 6"/>
          <p:cNvSpPr txBox="1"/>
          <p:nvPr/>
        </p:nvSpPr>
        <p:spPr>
          <a:xfrm>
            <a:off x="1643654" y="30226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20000</a:t>
            </a: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a:off x="1643654" y="4343400"/>
            <a:ext cx="969198"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10000</a:t>
            </a:r>
            <a:endParaRPr lang="en-US" sz="2200" dirty="0">
              <a:latin typeface="Arial" panose="020B0604020202020204" pitchFamily="34" charset="0"/>
              <a:cs typeface="Arial" panose="020B0604020202020204" pitchFamily="34" charset="0"/>
            </a:endParaRPr>
          </a:p>
        </p:txBody>
      </p:sp>
      <p:sp>
        <p:nvSpPr>
          <p:cNvPr id="9" name="TextBox 8"/>
          <p:cNvSpPr txBox="1"/>
          <p:nvPr/>
        </p:nvSpPr>
        <p:spPr>
          <a:xfrm>
            <a:off x="2271280" y="5651500"/>
            <a:ext cx="341572" cy="430887"/>
          </a:xfrm>
          <a:prstGeom prst="rect">
            <a:avLst/>
          </a:prstGeom>
          <a:noFill/>
        </p:spPr>
        <p:txBody>
          <a:bodyPr wrap="none" rtlCol="0">
            <a:spAutoFit/>
          </a:bodyPr>
          <a:lstStyle/>
          <a:p>
            <a:pPr algn="r"/>
            <a:r>
              <a:rPr lang="en-US" sz="2200" dirty="0" smtClean="0">
                <a:latin typeface="Arial" panose="020B0604020202020204" pitchFamily="34" charset="0"/>
                <a:cs typeface="Arial" panose="020B0604020202020204" pitchFamily="34" charset="0"/>
              </a:rPr>
              <a:t>0</a:t>
            </a:r>
            <a:endParaRPr lang="en-US" sz="2200" dirty="0">
              <a:latin typeface="Arial" panose="020B0604020202020204" pitchFamily="34" charset="0"/>
              <a:cs typeface="Arial" panose="020B0604020202020204" pitchFamily="34" charset="0"/>
            </a:endParaRPr>
          </a:p>
        </p:txBody>
      </p:sp>
      <p:sp>
        <p:nvSpPr>
          <p:cNvPr id="10" name="TextBox 9"/>
          <p:cNvSpPr txBox="1"/>
          <p:nvPr/>
        </p:nvSpPr>
        <p:spPr>
          <a:xfrm>
            <a:off x="2707456" y="5969000"/>
            <a:ext cx="1188096" cy="430887"/>
          </a:xfrm>
          <a:prstGeom prst="rect">
            <a:avLst/>
          </a:prstGeom>
          <a:noFill/>
        </p:spPr>
        <p:txBody>
          <a:bodyPr wrap="none" rtlCol="0">
            <a:spAutoFit/>
          </a:bodyPr>
          <a:lstStyle/>
          <a:p>
            <a:pPr algn="ctr"/>
            <a:r>
              <a:rPr lang="en-US" sz="2200" dirty="0" smtClean="0">
                <a:latin typeface="Arial" panose="020B0604020202020204" pitchFamily="34" charset="0"/>
                <a:cs typeface="Arial" panose="020B0604020202020204" pitchFamily="34" charset="0"/>
              </a:rPr>
              <a:t>medium</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3969891" y="5969000"/>
            <a:ext cx="780983" cy="430887"/>
          </a:xfrm>
          <a:prstGeom prst="rect">
            <a:avLst/>
          </a:prstGeom>
          <a:noFill/>
        </p:spPr>
        <p:txBody>
          <a:bodyPr wrap="none" rtlCol="0">
            <a:spAutoFit/>
          </a:bodyPr>
          <a:lstStyle/>
          <a:p>
            <a:pPr algn="ctr"/>
            <a:r>
              <a:rPr lang="en-US" sz="2200" i="1" dirty="0" smtClean="0">
                <a:latin typeface="Arial" panose="020B0604020202020204" pitchFamily="34" charset="0"/>
                <a:cs typeface="Arial" panose="020B0604020202020204" pitchFamily="34" charset="0"/>
              </a:rPr>
              <a:t>Cam</a:t>
            </a:r>
            <a:endParaRPr lang="en-US" sz="2200" i="1" dirty="0">
              <a:latin typeface="Arial" panose="020B0604020202020204" pitchFamily="34" charset="0"/>
              <a:cs typeface="Arial" panose="020B0604020202020204" pitchFamily="34" charset="0"/>
            </a:endParaRPr>
          </a:p>
        </p:txBody>
      </p:sp>
      <p:sp>
        <p:nvSpPr>
          <p:cNvPr id="12" name="TextBox 11"/>
          <p:cNvSpPr txBox="1"/>
          <p:nvPr/>
        </p:nvSpPr>
        <p:spPr>
          <a:xfrm>
            <a:off x="5091979" y="5969000"/>
            <a:ext cx="607859" cy="430887"/>
          </a:xfrm>
          <a:prstGeom prst="rect">
            <a:avLst/>
          </a:prstGeom>
          <a:noFill/>
        </p:spPr>
        <p:txBody>
          <a:bodyPr wrap="none" rtlCol="0">
            <a:spAutoFit/>
          </a:bodyPr>
          <a:lstStyle/>
          <a:p>
            <a:pPr algn="ctr"/>
            <a:r>
              <a:rPr lang="en-US" sz="2200" i="1" dirty="0" err="1" smtClean="0">
                <a:latin typeface="Arial" panose="020B0604020202020204" pitchFamily="34" charset="0"/>
                <a:cs typeface="Arial" panose="020B0604020202020204" pitchFamily="34" charset="0"/>
              </a:rPr>
              <a:t>Cgl</a:t>
            </a:r>
            <a:endParaRPr lang="en-US" sz="2200" i="1" dirty="0">
              <a:latin typeface="Arial" panose="020B0604020202020204" pitchFamily="34" charset="0"/>
              <a:cs typeface="Arial" panose="020B0604020202020204" pitchFamily="34" charset="0"/>
            </a:endParaRPr>
          </a:p>
        </p:txBody>
      </p:sp>
      <p:sp>
        <p:nvSpPr>
          <p:cNvPr id="13" name="TextBox 12"/>
          <p:cNvSpPr txBox="1"/>
          <p:nvPr/>
        </p:nvSpPr>
        <p:spPr>
          <a:xfrm>
            <a:off x="6133448" y="5969000"/>
            <a:ext cx="607859" cy="430887"/>
          </a:xfrm>
          <a:prstGeom prst="rect">
            <a:avLst/>
          </a:prstGeom>
          <a:noFill/>
        </p:spPr>
        <p:txBody>
          <a:bodyPr wrap="none" rtlCol="0">
            <a:spAutoFit/>
          </a:bodyPr>
          <a:lstStyle/>
          <a:p>
            <a:pPr algn="ctr"/>
            <a:r>
              <a:rPr lang="en-US" sz="2200" i="1" dirty="0" smtClean="0">
                <a:latin typeface="Arial" panose="020B0604020202020204" pitchFamily="34" charset="0"/>
                <a:cs typeface="Arial" panose="020B0604020202020204" pitchFamily="34" charset="0"/>
              </a:rPr>
              <a:t>Cst</a:t>
            </a:r>
            <a:endParaRPr lang="en-US" sz="2200" i="1" dirty="0">
              <a:latin typeface="Arial" panose="020B0604020202020204" pitchFamily="34" charset="0"/>
              <a:cs typeface="Arial" panose="020B0604020202020204" pitchFamily="34" charset="0"/>
            </a:endParaRPr>
          </a:p>
        </p:txBody>
      </p:sp>
      <p:sp>
        <p:nvSpPr>
          <p:cNvPr id="16" name="TextBox 15"/>
          <p:cNvSpPr txBox="1"/>
          <p:nvPr/>
        </p:nvSpPr>
        <p:spPr>
          <a:xfrm rot="16200000">
            <a:off x="222015" y="3695700"/>
            <a:ext cx="2229129" cy="461665"/>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Luminescence</a:t>
            </a:r>
            <a:endParaRPr lang="en-US" sz="2400" i="1" dirty="0" smtClean="0">
              <a:latin typeface="Arial" panose="020B0604020202020204" pitchFamily="34" charset="0"/>
              <a:cs typeface="Arial" panose="020B0604020202020204" pitchFamily="34" charset="0"/>
            </a:endParaRPr>
          </a:p>
        </p:txBody>
      </p:sp>
      <p:pic>
        <p:nvPicPr>
          <p:cNvPr id="19" name="Picture 18" descr="Ink_Cst_Cam_Cst_CFCM_AIP1inhibition.png"/>
          <p:cNvPicPr>
            <a:picLocks/>
          </p:cNvPicPr>
          <p:nvPr/>
        </p:nvPicPr>
        <p:blipFill>
          <a:blip r:embed="rId3"/>
          <a:srcRect l="7644" t="2958" r="43903" b="11487"/>
          <a:stretch>
            <a:fillRect/>
          </a:stretch>
        </p:blipFill>
        <p:spPr>
          <a:xfrm>
            <a:off x="2565674" y="1847854"/>
            <a:ext cx="4480560" cy="4114792"/>
          </a:xfrm>
          <a:prstGeom prst="rect">
            <a:avLst/>
          </a:prstGeom>
        </p:spPr>
      </p:pic>
      <p:sp>
        <p:nvSpPr>
          <p:cNvPr id="18" name="TextBox 17"/>
          <p:cNvSpPr txBox="1"/>
          <p:nvPr/>
        </p:nvSpPr>
        <p:spPr>
          <a:xfrm>
            <a:off x="1146119" y="5970488"/>
            <a:ext cx="1236637" cy="461665"/>
          </a:xfrm>
          <a:prstGeom prst="rect">
            <a:avLst/>
          </a:prstGeom>
          <a:noFill/>
        </p:spPr>
        <p:txBody>
          <a:bodyPr wrap="none" rtlCol="0">
            <a:spAutoFit/>
          </a:bodyPr>
          <a:lstStyle/>
          <a:p>
            <a:r>
              <a:rPr lang="en-US" sz="2400" b="1" dirty="0" smtClean="0">
                <a:solidFill>
                  <a:srgbClr val="0000FF"/>
                </a:solidFill>
                <a:latin typeface="Arial" panose="020B0604020202020204" pitchFamily="34" charset="0"/>
                <a:cs typeface="Arial" panose="020B0604020202020204" pitchFamily="34" charset="0"/>
              </a:rPr>
              <a:t>AIP-1 +</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434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11126"/>
            <a:ext cx="8839200" cy="1325563"/>
          </a:xfrm>
        </p:spPr>
        <p:txBody>
          <a:bodyPr>
            <a:normAutofit/>
          </a:bodyPr>
          <a:lstStyle/>
          <a:p>
            <a:r>
              <a:rPr lang="en-US" i="1" dirty="0" err="1" smtClean="0">
                <a:solidFill>
                  <a:schemeClr val="tx2"/>
                </a:solidFill>
              </a:rPr>
              <a:t>Cst</a:t>
            </a:r>
            <a:r>
              <a:rPr lang="en-US" i="1" dirty="0" smtClean="0">
                <a:solidFill>
                  <a:schemeClr val="tx2"/>
                </a:solidFill>
              </a:rPr>
              <a:t> </a:t>
            </a:r>
            <a:r>
              <a:rPr lang="en-US" dirty="0" smtClean="0">
                <a:solidFill>
                  <a:schemeClr val="tx2"/>
                </a:solidFill>
              </a:rPr>
              <a:t>inhibits</a:t>
            </a:r>
            <a:r>
              <a:rPr lang="en-US" i="1" dirty="0" smtClean="0">
                <a:solidFill>
                  <a:schemeClr val="tx2"/>
                </a:solidFill>
              </a:rPr>
              <a:t> </a:t>
            </a:r>
            <a:r>
              <a:rPr lang="en-US" i="1" dirty="0" err="1">
                <a:solidFill>
                  <a:schemeClr val="tx2"/>
                </a:solidFill>
              </a:rPr>
              <a:t>agr</a:t>
            </a:r>
            <a:r>
              <a:rPr lang="en-US" dirty="0">
                <a:solidFill>
                  <a:schemeClr val="tx2"/>
                </a:solidFill>
              </a:rPr>
              <a:t> types I, II and </a:t>
            </a:r>
            <a:r>
              <a:rPr lang="en-US" dirty="0" smtClean="0">
                <a:solidFill>
                  <a:schemeClr val="tx2"/>
                </a:solidFill>
              </a:rPr>
              <a:t>III </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33" y="1676402"/>
            <a:ext cx="8841534" cy="4534336"/>
          </a:xfrm>
          <a:prstGeom prst="rect">
            <a:avLst/>
          </a:prstGeom>
        </p:spPr>
      </p:pic>
    </p:spTree>
    <p:extLst>
      <p:ext uri="{BB962C8B-B14F-4D97-AF65-F5344CB8AC3E}">
        <p14:creationId xmlns:p14="http://schemas.microsoft.com/office/powerpoint/2010/main" val="2065347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420100" cy="4292600"/>
          </a:xfrm>
        </p:spPr>
        <p:txBody>
          <a:bodyPr>
            <a:normAutofit/>
          </a:bodyPr>
          <a:lstStyle/>
          <a:p>
            <a:r>
              <a:rPr lang="en-US" dirty="0" smtClean="0">
                <a:cs typeface="Arial" panose="020B0604020202020204" pitchFamily="34" charset="0"/>
              </a:rPr>
              <a:t>Degradation or modification</a:t>
            </a:r>
            <a:endParaRPr lang="en-US" dirty="0" smtClean="0">
              <a:latin typeface="Arial" panose="020B0604020202020204" pitchFamily="34" charset="0"/>
              <a:cs typeface="Arial" panose="020B0604020202020204" pitchFamily="34" charset="0"/>
            </a:endParaRPr>
          </a:p>
          <a:p>
            <a:r>
              <a:rPr lang="en-US" dirty="0" smtClean="0">
                <a:cs typeface="Arial" panose="020B0604020202020204" pitchFamily="34" charset="0"/>
              </a:rPr>
              <a:t>Sequestration </a:t>
            </a:r>
          </a:p>
          <a:p>
            <a:r>
              <a:rPr lang="en-US" strike="sngStrike" dirty="0" smtClean="0">
                <a:cs typeface="Arial" panose="020B0604020202020204" pitchFamily="34" charset="0"/>
              </a:rPr>
              <a:t>Production of competitive inhibitor</a:t>
            </a:r>
          </a:p>
          <a:p>
            <a:r>
              <a:rPr lang="en-US" dirty="0" smtClean="0">
                <a:cs typeface="Arial" panose="020B0604020202020204" pitchFamily="34" charset="0"/>
              </a:rPr>
              <a:t>Other?</a:t>
            </a:r>
            <a:endParaRPr lang="en-US" baseline="30000" dirty="0">
              <a:cs typeface="Arial" panose="020B0604020202020204" pitchFamily="34" charset="0"/>
            </a:endParaRPr>
          </a:p>
        </p:txBody>
      </p:sp>
      <p:sp>
        <p:nvSpPr>
          <p:cNvPr id="5" name="Title 1"/>
          <p:cNvSpPr txBox="1">
            <a:spLocks/>
          </p:cNvSpPr>
          <p:nvPr/>
        </p:nvSpPr>
        <p:spPr>
          <a:xfrm>
            <a:off x="0" y="236538"/>
            <a:ext cx="9144000" cy="12620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Arial" panose="020B0604020202020204" pitchFamily="34" charset="0"/>
                <a:ea typeface="+mj-ea"/>
                <a:cs typeface="Arial" panose="020B0604020202020204" pitchFamily="34" charset="0"/>
              </a:rPr>
              <a:t>Possible mechanisms of AIP signaling inhibition</a:t>
            </a:r>
            <a:endParaRPr kumimoji="0" lang="en-US" sz="3600" b="0" i="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987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11126"/>
            <a:ext cx="8839200" cy="1325563"/>
          </a:xfrm>
        </p:spPr>
        <p:txBody>
          <a:bodyPr>
            <a:normAutofit/>
          </a:bodyPr>
          <a:lstStyle/>
          <a:p>
            <a:r>
              <a:rPr lang="en-US" dirty="0" smtClean="0">
                <a:solidFill>
                  <a:schemeClr val="tx2"/>
                </a:solidFill>
              </a:rPr>
              <a:t>AIP-1 </a:t>
            </a:r>
            <a:r>
              <a:rPr lang="en-US" dirty="0">
                <a:solidFill>
                  <a:schemeClr val="tx2"/>
                </a:solidFill>
              </a:rPr>
              <a:t>inhibition </a:t>
            </a:r>
            <a:r>
              <a:rPr lang="en-US" dirty="0" smtClean="0">
                <a:solidFill>
                  <a:schemeClr val="tx2"/>
                </a:solidFill>
              </a:rPr>
              <a:t>is time-dependent</a:t>
            </a:r>
            <a:endParaRPr lang="en-US" dirty="0">
              <a:solidFill>
                <a:schemeClr val="tx2"/>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7792" y="1982521"/>
            <a:ext cx="5268417" cy="3975088"/>
          </a:xfrm>
          <a:prstGeom prst="rect">
            <a:avLst/>
          </a:prstGeom>
        </p:spPr>
      </p:pic>
    </p:spTree>
    <p:extLst>
      <p:ext uri="{BB962C8B-B14F-4D97-AF65-F5344CB8AC3E}">
        <p14:creationId xmlns:p14="http://schemas.microsoft.com/office/powerpoint/2010/main" val="127428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rPr>
              <a:t>Polymicrobial</a:t>
            </a:r>
            <a:r>
              <a:rPr lang="en-US" dirty="0" smtClean="0">
                <a:solidFill>
                  <a:schemeClr val="tx2"/>
                </a:solidFill>
              </a:rPr>
              <a:t> Synergy</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Many infections are caused by multiple organisms (ex: sepsis, abscesses)</a:t>
            </a:r>
          </a:p>
          <a:p>
            <a:r>
              <a:rPr lang="en-US" dirty="0" err="1" smtClean="0"/>
              <a:t>Pathogen:Pathogen</a:t>
            </a:r>
            <a:r>
              <a:rPr lang="en-US" dirty="0" smtClean="0"/>
              <a:t> or </a:t>
            </a:r>
            <a:r>
              <a:rPr lang="en-US" dirty="0" err="1" smtClean="0"/>
              <a:t>Pathogen:Commensal</a:t>
            </a:r>
            <a:endParaRPr lang="en-US" dirty="0" smtClean="0"/>
          </a:p>
          <a:p>
            <a:r>
              <a:rPr lang="en-US" dirty="0" smtClean="0"/>
              <a:t>Intensify symptoms and prolong recovery time</a:t>
            </a:r>
          </a:p>
          <a:p>
            <a:r>
              <a:rPr lang="en-US" dirty="0" smtClean="0"/>
              <a:t>Host effects are well characterized but the causes remain in question</a:t>
            </a:r>
          </a:p>
        </p:txBody>
      </p:sp>
    </p:spTree>
    <p:extLst>
      <p:ext uri="{BB962C8B-B14F-4D97-AF65-F5344CB8AC3E}">
        <p14:creationId xmlns:p14="http://schemas.microsoft.com/office/powerpoint/2010/main" val="33830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2"/>
                </a:solidFill>
              </a:rPr>
              <a:t>Summary</a:t>
            </a:r>
            <a:endParaRPr lang="en-US" sz="4000" dirty="0">
              <a:solidFill>
                <a:schemeClr val="tx2"/>
              </a:solidFill>
            </a:endParaRPr>
          </a:p>
        </p:txBody>
      </p:sp>
      <p:sp>
        <p:nvSpPr>
          <p:cNvPr id="3" name="Content Placeholder 2"/>
          <p:cNvSpPr>
            <a:spLocks noGrp="1"/>
          </p:cNvSpPr>
          <p:nvPr>
            <p:ph idx="1"/>
          </p:nvPr>
        </p:nvSpPr>
        <p:spPr/>
        <p:txBody>
          <a:bodyPr/>
          <a:lstStyle/>
          <a:p>
            <a:r>
              <a:rPr lang="en-US" dirty="0" smtClean="0"/>
              <a:t>All </a:t>
            </a:r>
            <a:r>
              <a:rPr lang="en-US" i="1" dirty="0" err="1" smtClean="0"/>
              <a:t>Corynebacterium</a:t>
            </a:r>
            <a:r>
              <a:rPr lang="en-US" i="1" dirty="0" smtClean="0"/>
              <a:t> </a:t>
            </a:r>
            <a:r>
              <a:rPr lang="en-US" dirty="0" smtClean="0"/>
              <a:t>spp. tested inhibit </a:t>
            </a:r>
            <a:r>
              <a:rPr lang="en-US" i="1" dirty="0" smtClean="0"/>
              <a:t>S. aureus </a:t>
            </a:r>
            <a:r>
              <a:rPr lang="en-US" dirty="0" smtClean="0"/>
              <a:t>AIP-1 function</a:t>
            </a:r>
          </a:p>
          <a:p>
            <a:endParaRPr lang="en-US" dirty="0" smtClean="0"/>
          </a:p>
          <a:p>
            <a:r>
              <a:rPr lang="en-US" i="1" dirty="0" smtClean="0"/>
              <a:t>C. striatum </a:t>
            </a:r>
            <a:r>
              <a:rPr lang="en-US" dirty="0" smtClean="0"/>
              <a:t>inhibits AIP 2 and 3 function</a:t>
            </a:r>
          </a:p>
          <a:p>
            <a:endParaRPr lang="en-US" dirty="0" smtClean="0"/>
          </a:p>
          <a:p>
            <a:r>
              <a:rPr lang="en-US" dirty="0" smtClean="0"/>
              <a:t>The inhibitor is &lt;3kDa, heat stabile and is not due to pH</a:t>
            </a:r>
            <a:endParaRPr lang="en-US" dirty="0"/>
          </a:p>
        </p:txBody>
      </p:sp>
    </p:spTree>
    <p:extLst>
      <p:ext uri="{BB962C8B-B14F-4D97-AF65-F5344CB8AC3E}">
        <p14:creationId xmlns:p14="http://schemas.microsoft.com/office/powerpoint/2010/main" val="3592017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7600"/>
            <a:ext cx="9144000" cy="1803400"/>
          </a:xfrm>
        </p:spPr>
        <p:txBody>
          <a:bodyPr>
            <a:noAutofit/>
          </a:bodyPr>
          <a:lstStyle/>
          <a:p>
            <a:r>
              <a:rPr lang="en-US" sz="4000" dirty="0" smtClean="0">
                <a:solidFill>
                  <a:srgbClr val="0000FF"/>
                </a:solidFill>
              </a:rPr>
              <a:t>Hypothesis: </a:t>
            </a:r>
            <a:r>
              <a:rPr lang="en-US" sz="4000" i="1" dirty="0" smtClean="0">
                <a:solidFill>
                  <a:srgbClr val="0000FF"/>
                </a:solidFill>
              </a:rPr>
              <a:t>C. striatum </a:t>
            </a:r>
            <a:r>
              <a:rPr lang="en-US" sz="4000" dirty="0" smtClean="0">
                <a:solidFill>
                  <a:srgbClr val="0000FF"/>
                </a:solidFill>
              </a:rPr>
              <a:t>diminishes </a:t>
            </a:r>
            <a:r>
              <a:rPr lang="en-US" sz="4000" i="1" dirty="0" smtClean="0">
                <a:solidFill>
                  <a:srgbClr val="0000FF"/>
                </a:solidFill>
              </a:rPr>
              <a:t>S. aureus </a:t>
            </a:r>
            <a:r>
              <a:rPr lang="en-US" sz="4000" dirty="0" smtClean="0">
                <a:solidFill>
                  <a:srgbClr val="0000FF"/>
                </a:solidFill>
              </a:rPr>
              <a:t>virulence</a:t>
            </a:r>
            <a:endParaRPr lang="en-US" sz="4000" i="1" dirty="0">
              <a:solidFill>
                <a:srgbClr val="0000FF"/>
              </a:solidFill>
            </a:endParaRPr>
          </a:p>
        </p:txBody>
      </p:sp>
      <p:sp>
        <p:nvSpPr>
          <p:cNvPr id="3" name="TextBox 2"/>
          <p:cNvSpPr txBox="1"/>
          <p:nvPr/>
        </p:nvSpPr>
        <p:spPr>
          <a:xfrm>
            <a:off x="-1" y="657761"/>
            <a:ext cx="9144001" cy="1323439"/>
          </a:xfrm>
          <a:prstGeom prst="rect">
            <a:avLst/>
          </a:prstGeom>
          <a:noFill/>
        </p:spPr>
        <p:txBody>
          <a:bodyPr wrap="square" rtlCol="0">
            <a:spAutoFit/>
          </a:bodyPr>
          <a:lstStyle/>
          <a:p>
            <a:pPr algn="ctr"/>
            <a:r>
              <a:rPr lang="en-US" sz="4000" i="1" dirty="0" smtClean="0">
                <a:latin typeface="Arial" panose="020B0604020202020204" pitchFamily="34" charset="0"/>
                <a:cs typeface="Arial" panose="020B0604020202020204" pitchFamily="34" charset="0"/>
              </a:rPr>
              <a:t>S. aureus </a:t>
            </a:r>
            <a:r>
              <a:rPr lang="en-US" sz="4000" i="1" dirty="0" err="1" smtClean="0">
                <a:latin typeface="Arial" panose="020B0604020202020204" pitchFamily="34" charset="0"/>
                <a:cs typeface="Arial" panose="020B0604020202020204" pitchFamily="34" charset="0"/>
              </a:rPr>
              <a:t>agr</a:t>
            </a:r>
            <a:r>
              <a:rPr lang="en-US" sz="4000" i="1"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mutants can display decreased virulence</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2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i="1" dirty="0" smtClean="0">
                <a:solidFill>
                  <a:schemeClr val="tx2"/>
                </a:solidFill>
              </a:rPr>
              <a:t>C. striatum </a:t>
            </a:r>
            <a:r>
              <a:rPr lang="en-US" dirty="0" smtClean="0">
                <a:solidFill>
                  <a:schemeClr val="tx2"/>
                </a:solidFill>
              </a:rPr>
              <a:t>inhibits </a:t>
            </a:r>
            <a:r>
              <a:rPr lang="en-US" i="1" dirty="0" smtClean="0">
                <a:solidFill>
                  <a:schemeClr val="tx2"/>
                </a:solidFill>
              </a:rPr>
              <a:t>S. aureus </a:t>
            </a:r>
            <a:r>
              <a:rPr lang="en-US" dirty="0" smtClean="0">
                <a:solidFill>
                  <a:schemeClr val="tx2"/>
                </a:solidFill>
              </a:rPr>
              <a:t>hemolysis</a:t>
            </a:r>
            <a:endParaRPr lang="en-US" i="1" dirty="0">
              <a:solidFill>
                <a:schemeClr val="tx2"/>
              </a:solidFill>
            </a:endParaRPr>
          </a:p>
        </p:txBody>
      </p:sp>
      <p:sp>
        <p:nvSpPr>
          <p:cNvPr id="7" name="TextBox 6"/>
          <p:cNvSpPr txBox="1"/>
          <p:nvPr/>
        </p:nvSpPr>
        <p:spPr>
          <a:xfrm>
            <a:off x="5867400" y="6429345"/>
            <a:ext cx="32004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*p &lt; 0.05, **p &lt; 0.01 n = 8</a:t>
            </a:r>
            <a:endParaRPr lang="en-US" sz="2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858305"/>
            <a:ext cx="1828700" cy="342881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858305"/>
            <a:ext cx="1828700" cy="3428813"/>
          </a:xfrm>
          <a:prstGeom prst="rect">
            <a:avLst/>
          </a:prstGeom>
        </p:spPr>
      </p:pic>
      <p:sp>
        <p:nvSpPr>
          <p:cNvPr id="11" name="TextBox 10"/>
          <p:cNvSpPr txBox="1"/>
          <p:nvPr/>
        </p:nvSpPr>
        <p:spPr>
          <a:xfrm>
            <a:off x="7215890" y="5486212"/>
            <a:ext cx="1024639"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WT+</a:t>
            </a:r>
            <a:r>
              <a:rPr lang="en-US" i="1" dirty="0" err="1" smtClean="0">
                <a:latin typeface="Arial" panose="020B0604020202020204" pitchFamily="34" charset="0"/>
                <a:cs typeface="Arial" panose="020B0604020202020204" pitchFamily="34" charset="0"/>
              </a:rPr>
              <a:t>Cst</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5138280" y="5486400"/>
            <a:ext cx="54373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WT</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143000"/>
            <a:ext cx="3505200" cy="5613147"/>
          </a:xfrm>
          <a:prstGeom prst="rect">
            <a:avLst/>
          </a:prstGeom>
        </p:spPr>
      </p:pic>
      <p:sp>
        <p:nvSpPr>
          <p:cNvPr id="4" name="Rectangle 3"/>
          <p:cNvSpPr/>
          <p:nvPr/>
        </p:nvSpPr>
        <p:spPr>
          <a:xfrm>
            <a:off x="2573866" y="1849837"/>
            <a:ext cx="694267" cy="4906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00400" y="1752600"/>
            <a:ext cx="838200" cy="4906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6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0"/>
            <a:ext cx="9144000" cy="64008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Arial" panose="020B0604020202020204" pitchFamily="34" charset="0"/>
                <a:ea typeface="+mj-ea"/>
                <a:cs typeface="Arial" panose="020B0604020202020204" pitchFamily="34" charset="0"/>
              </a:rPr>
              <a:t>Mouse subcutaneous abscess infection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127875"/>
            <a:ext cx="2877090" cy="52120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127875"/>
            <a:ext cx="3551896" cy="5212080"/>
          </a:xfrm>
          <a:prstGeom prst="rect">
            <a:avLst/>
          </a:prstGeom>
        </p:spPr>
      </p:pic>
      <p:sp>
        <p:nvSpPr>
          <p:cNvPr id="7" name="TextBox 6"/>
          <p:cNvSpPr txBox="1"/>
          <p:nvPr/>
        </p:nvSpPr>
        <p:spPr>
          <a:xfrm>
            <a:off x="1674463" y="6101549"/>
            <a:ext cx="1360875" cy="523220"/>
          </a:xfrm>
          <a:prstGeom prst="rect">
            <a:avLst/>
          </a:prstGeom>
          <a:solidFill>
            <a:schemeClr val="bg1"/>
          </a:solidFill>
        </p:spPr>
        <p:txBody>
          <a:bodyPr wrap="none" rtlCol="0">
            <a:spAutoFit/>
          </a:bodyPr>
          <a:lstStyle/>
          <a:p>
            <a:r>
              <a:rPr lang="en-US" sz="2800" b="1" i="1" dirty="0" err="1" smtClean="0">
                <a:solidFill>
                  <a:srgbClr val="0000FF"/>
                </a:solidFill>
                <a:latin typeface="Arial" panose="020B0604020202020204" pitchFamily="34" charset="0"/>
                <a:cs typeface="Arial" panose="020B0604020202020204" pitchFamily="34" charset="0"/>
              </a:rPr>
              <a:t>Sau</a:t>
            </a:r>
            <a:r>
              <a:rPr lang="en-US" sz="2800" b="1" dirty="0" smtClean="0">
                <a:solidFill>
                  <a:srgbClr val="0000FF"/>
                </a:solidFill>
                <a:latin typeface="Arial" panose="020B0604020202020204" pitchFamily="34" charset="0"/>
                <a:cs typeface="Arial" panose="020B0604020202020204" pitchFamily="34" charset="0"/>
              </a:rPr>
              <a:t> wt</a:t>
            </a:r>
            <a:endParaRPr lang="en-US" sz="2800" b="1" dirty="0">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5168980" y="6106180"/>
            <a:ext cx="2061782" cy="523220"/>
          </a:xfrm>
          <a:prstGeom prst="rect">
            <a:avLst/>
          </a:prstGeom>
          <a:solidFill>
            <a:schemeClr val="bg1"/>
          </a:solidFill>
        </p:spPr>
        <p:txBody>
          <a:bodyPr wrap="none" rtlCol="0">
            <a:spAutoFit/>
          </a:bodyPr>
          <a:lstStyle/>
          <a:p>
            <a:pPr algn="ctr"/>
            <a:r>
              <a:rPr lang="en-US" sz="2800" b="1" i="1" dirty="0" smtClean="0">
                <a:solidFill>
                  <a:srgbClr val="FF6600"/>
                </a:solidFill>
                <a:latin typeface="Arial" panose="020B0604020202020204" pitchFamily="34" charset="0"/>
                <a:cs typeface="Arial" panose="020B0604020202020204" pitchFamily="34" charset="0"/>
              </a:rPr>
              <a:t>C. striatum</a:t>
            </a:r>
            <a:endParaRPr lang="en-US" sz="2800" b="1" i="1" dirty="0">
              <a:solidFill>
                <a:srgbClr val="FF6600"/>
              </a:solidFill>
              <a:latin typeface="Arial" panose="020B0604020202020204" pitchFamily="34" charset="0"/>
              <a:cs typeface="Arial" panose="020B0604020202020204" pitchFamily="34" charset="0"/>
            </a:endParaRPr>
          </a:p>
        </p:txBody>
      </p:sp>
      <p:sp>
        <p:nvSpPr>
          <p:cNvPr id="5" name="Rectangle 4"/>
          <p:cNvSpPr/>
          <p:nvPr/>
        </p:nvSpPr>
        <p:spPr>
          <a:xfrm>
            <a:off x="2654338" y="2493377"/>
            <a:ext cx="107946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54900" y="3102977"/>
            <a:ext cx="680438"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29400" y="2493377"/>
            <a:ext cx="1418296"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29400" y="2997945"/>
            <a:ext cx="1524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43600" y="3331577"/>
            <a:ext cx="533400" cy="281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90386" y="4050328"/>
            <a:ext cx="647700" cy="2100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0" y="5034"/>
            <a:ext cx="9144000" cy="10842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Arial" panose="020B0604020202020204" pitchFamily="34" charset="0"/>
                <a:ea typeface="+mj-ea"/>
                <a:cs typeface="Arial" panose="020B0604020202020204" pitchFamily="34" charset="0"/>
              </a:rPr>
              <a:t>Survival of wild-type </a:t>
            </a:r>
            <a:r>
              <a:rPr lang="en-US" sz="3600" i="1" dirty="0" smtClean="0">
                <a:solidFill>
                  <a:schemeClr val="tx2"/>
                </a:solidFill>
                <a:latin typeface="Arial" panose="020B0604020202020204" pitchFamily="34" charset="0"/>
                <a:ea typeface="+mj-ea"/>
                <a:cs typeface="Arial" panose="020B0604020202020204" pitchFamily="34" charset="0"/>
              </a:rPr>
              <a:t>S. aureus</a:t>
            </a:r>
            <a:r>
              <a:rPr lang="en-US" sz="3600" dirty="0" smtClean="0">
                <a:solidFill>
                  <a:schemeClr val="tx2"/>
                </a:solidFill>
                <a:latin typeface="Arial" panose="020B0604020202020204" pitchFamily="34" charset="0"/>
                <a:ea typeface="+mj-ea"/>
                <a:cs typeface="Arial" panose="020B0604020202020204" pitchFamily="34" charset="0"/>
              </a:rPr>
              <a:t> decreases in abscesses with </a:t>
            </a:r>
            <a:r>
              <a:rPr lang="en-US" sz="3600" i="1" dirty="0" smtClean="0">
                <a:solidFill>
                  <a:schemeClr val="tx2"/>
                </a:solidFill>
                <a:latin typeface="Arial" panose="020B0604020202020204" pitchFamily="34" charset="0"/>
                <a:ea typeface="+mj-ea"/>
                <a:cs typeface="Arial" panose="020B0604020202020204" pitchFamily="34" charset="0"/>
              </a:rPr>
              <a:t>C. striatum</a:t>
            </a:r>
            <a:endParaRPr kumimoji="0" lang="en-US" sz="3600" b="0" i="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
        <p:nvSpPr>
          <p:cNvPr id="16" name="Title 1"/>
          <p:cNvSpPr txBox="1">
            <a:spLocks/>
          </p:cNvSpPr>
          <p:nvPr/>
        </p:nvSpPr>
        <p:spPr>
          <a:xfrm>
            <a:off x="0" y="0"/>
            <a:ext cx="9144000" cy="10842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chemeClr val="tx2"/>
                </a:solidFill>
                <a:latin typeface="Arial" panose="020B0604020202020204" pitchFamily="34" charset="0"/>
                <a:ea typeface="+mj-ea"/>
                <a:cs typeface="Arial" panose="020B0604020202020204" pitchFamily="34" charset="0"/>
              </a:rPr>
              <a:t>Survival of </a:t>
            </a:r>
            <a:r>
              <a:rPr lang="en-US" sz="3600" i="1" dirty="0" smtClean="0">
                <a:solidFill>
                  <a:schemeClr val="tx2"/>
                </a:solidFill>
                <a:latin typeface="Arial" panose="020B0604020202020204" pitchFamily="34" charset="0"/>
                <a:ea typeface="+mj-ea"/>
                <a:cs typeface="Arial" panose="020B0604020202020204" pitchFamily="34" charset="0"/>
              </a:rPr>
              <a:t>C. striatum </a:t>
            </a:r>
            <a:r>
              <a:rPr lang="en-US" sz="3600" dirty="0" smtClean="0">
                <a:solidFill>
                  <a:schemeClr val="tx2"/>
                </a:solidFill>
                <a:latin typeface="Arial" panose="020B0604020202020204" pitchFamily="34" charset="0"/>
                <a:ea typeface="+mj-ea"/>
                <a:cs typeface="Arial" panose="020B0604020202020204" pitchFamily="34" charset="0"/>
              </a:rPr>
              <a:t>increases in abscesses with wild-type </a:t>
            </a:r>
            <a:r>
              <a:rPr lang="en-US" sz="3600" i="1" dirty="0" smtClean="0">
                <a:solidFill>
                  <a:schemeClr val="tx2"/>
                </a:solidFill>
                <a:latin typeface="Arial" panose="020B0604020202020204" pitchFamily="34" charset="0"/>
                <a:ea typeface="+mj-ea"/>
                <a:cs typeface="Arial" panose="020B0604020202020204" pitchFamily="34" charset="0"/>
              </a:rPr>
              <a:t>S. aureus</a:t>
            </a:r>
            <a:endParaRPr kumimoji="0" lang="en-US" sz="3600" b="0" i="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
        <p:nvSpPr>
          <p:cNvPr id="17" name="Title 1"/>
          <p:cNvSpPr txBox="1">
            <a:spLocks/>
          </p:cNvSpPr>
          <p:nvPr/>
        </p:nvSpPr>
        <p:spPr>
          <a:xfrm>
            <a:off x="0" y="5034"/>
            <a:ext cx="9144000" cy="10842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i="1" dirty="0" smtClean="0">
                <a:solidFill>
                  <a:schemeClr val="tx2"/>
                </a:solidFill>
                <a:latin typeface="Arial" panose="020B0604020202020204" pitchFamily="34" charset="0"/>
                <a:ea typeface="+mj-ea"/>
                <a:cs typeface="Arial" panose="020B0604020202020204" pitchFamily="34" charset="0"/>
              </a:rPr>
              <a:t>C. </a:t>
            </a:r>
            <a:r>
              <a:rPr lang="en-US" sz="3600" i="1" dirty="0" err="1" smtClean="0">
                <a:solidFill>
                  <a:schemeClr val="tx2"/>
                </a:solidFill>
                <a:latin typeface="Arial" panose="020B0604020202020204" pitchFamily="34" charset="0"/>
                <a:ea typeface="+mj-ea"/>
                <a:cs typeface="Arial" panose="020B0604020202020204" pitchFamily="34" charset="0"/>
              </a:rPr>
              <a:t>striatum’</a:t>
            </a:r>
            <a:r>
              <a:rPr lang="en-US" sz="3600" dirty="0" err="1" smtClean="0">
                <a:solidFill>
                  <a:schemeClr val="tx2"/>
                </a:solidFill>
                <a:latin typeface="Arial" panose="020B0604020202020204" pitchFamily="34" charset="0"/>
                <a:ea typeface="+mj-ea"/>
                <a:cs typeface="Arial" panose="020B0604020202020204" pitchFamily="34" charset="0"/>
              </a:rPr>
              <a:t>s</a:t>
            </a:r>
            <a:r>
              <a:rPr lang="en-US" sz="3600" dirty="0" smtClean="0">
                <a:solidFill>
                  <a:schemeClr val="tx2"/>
                </a:solidFill>
                <a:latin typeface="Arial" panose="020B0604020202020204" pitchFamily="34" charset="0"/>
                <a:ea typeface="+mj-ea"/>
                <a:cs typeface="Arial" panose="020B0604020202020204" pitchFamily="34" charset="0"/>
              </a:rPr>
              <a:t> survival advantage in coculture depends upon </a:t>
            </a:r>
            <a:r>
              <a:rPr lang="en-US" sz="3600" i="1" dirty="0" smtClean="0">
                <a:solidFill>
                  <a:schemeClr val="tx2"/>
                </a:solidFill>
                <a:latin typeface="Arial" panose="020B0604020202020204" pitchFamily="34" charset="0"/>
                <a:ea typeface="+mj-ea"/>
                <a:cs typeface="Arial" panose="020B0604020202020204" pitchFamily="34" charset="0"/>
              </a:rPr>
              <a:t>S. aureus spa </a:t>
            </a:r>
            <a:r>
              <a:rPr lang="en-US" sz="3600" dirty="0" smtClean="0">
                <a:solidFill>
                  <a:schemeClr val="tx2"/>
                </a:solidFill>
                <a:latin typeface="Arial" panose="020B0604020202020204" pitchFamily="34" charset="0"/>
                <a:ea typeface="+mj-ea"/>
                <a:cs typeface="Arial" panose="020B0604020202020204" pitchFamily="34" charset="0"/>
              </a:rPr>
              <a:t>(Protein A)</a:t>
            </a:r>
            <a:endParaRPr kumimoji="0" lang="en-US" sz="3600" b="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41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9" grpId="0" animBg="1"/>
      <p:bldP spid="11" grpId="0" animBg="1"/>
      <p:bldP spid="12" grpId="0" animBg="1"/>
      <p:bldP spid="13" grpId="0" animBg="1"/>
      <p:bldP spid="14" grpId="0" animBg="1"/>
      <p:bldP spid="15" grpId="0"/>
      <p:bldP spid="15" grpId="1"/>
      <p:bldP spid="16" grpId="0"/>
      <p:bldP spid="16" grpId="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chemeClr val="tx2"/>
                </a:solidFill>
              </a:rPr>
              <a:t>C. striatum </a:t>
            </a:r>
            <a:r>
              <a:rPr lang="en-US" dirty="0">
                <a:solidFill>
                  <a:schemeClr val="tx2"/>
                </a:solidFill>
              </a:rPr>
              <a:t>inhibits </a:t>
            </a:r>
            <a:r>
              <a:rPr lang="en-US" i="1" dirty="0">
                <a:solidFill>
                  <a:schemeClr val="tx2"/>
                </a:solidFill>
              </a:rPr>
              <a:t>S. aureus </a:t>
            </a:r>
            <a:r>
              <a:rPr lang="en-US" dirty="0" smtClean="0">
                <a:solidFill>
                  <a:schemeClr val="tx2"/>
                </a:solidFill>
              </a:rPr>
              <a:t>phagocytosis</a:t>
            </a:r>
            <a:endParaRPr lang="en-US"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870" y="2133600"/>
            <a:ext cx="4484261" cy="4038600"/>
          </a:xfrm>
          <a:prstGeom prst="rect">
            <a:avLst/>
          </a:prstGeom>
        </p:spPr>
      </p:pic>
      <p:sp>
        <p:nvSpPr>
          <p:cNvPr id="4" name="TextBox 3"/>
          <p:cNvSpPr txBox="1"/>
          <p:nvPr/>
        </p:nvSpPr>
        <p:spPr>
          <a:xfrm>
            <a:off x="6654800" y="6324600"/>
            <a:ext cx="2413000"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*p &lt; 0.05, n = 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015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241299"/>
            <a:ext cx="9144000" cy="1234440"/>
          </a:xfrm>
          <a:prstGeom prst="rect">
            <a:avLst/>
          </a:prstGeom>
          <a:noFill/>
        </p:spPr>
        <p:txBody>
          <a:bodyPr wrap="square" rtlCol="0">
            <a:spAutoFit/>
          </a:bodyPr>
          <a:lstStyle/>
          <a:p>
            <a:pPr algn="ctr"/>
            <a:r>
              <a:rPr lang="en-US" sz="3600" dirty="0" smtClean="0">
                <a:solidFill>
                  <a:srgbClr val="FFFF00"/>
                </a:solidFill>
                <a:latin typeface="Arial" panose="020B0604020202020204" pitchFamily="34" charset="0"/>
                <a:cs typeface="Arial" panose="020B0604020202020204" pitchFamily="34" charset="0"/>
              </a:rPr>
              <a:t>Protein A </a:t>
            </a:r>
            <a:r>
              <a:rPr lang="en-US" sz="3600" dirty="0" smtClean="0">
                <a:solidFill>
                  <a:srgbClr val="FFFFFF"/>
                </a:solidFill>
                <a:latin typeface="Arial" panose="020B0604020202020204" pitchFamily="34" charset="0"/>
                <a:cs typeface="Arial" panose="020B0604020202020204" pitchFamily="34" charset="0"/>
              </a:rPr>
              <a:t>is</a:t>
            </a:r>
            <a:r>
              <a:rPr lang="en-US" sz="3600" dirty="0" smtClean="0">
                <a:solidFill>
                  <a:srgbClr val="FFFF00"/>
                </a:solidFill>
                <a:latin typeface="Arial" panose="020B0604020202020204" pitchFamily="34" charset="0"/>
                <a:cs typeface="Arial" panose="020B0604020202020204" pitchFamily="34" charset="0"/>
              </a:rPr>
              <a:t> </a:t>
            </a:r>
            <a:r>
              <a:rPr lang="en-US" sz="3600" dirty="0" smtClean="0">
                <a:solidFill>
                  <a:srgbClr val="FFFFFF"/>
                </a:solidFill>
                <a:latin typeface="Arial" panose="020B0604020202020204" pitchFamily="34" charset="0"/>
                <a:cs typeface="Arial" panose="020B0604020202020204" pitchFamily="34" charset="0"/>
              </a:rPr>
              <a:t>increased on </a:t>
            </a:r>
            <a:r>
              <a:rPr lang="en-US" sz="3600" i="1" dirty="0" smtClean="0">
                <a:solidFill>
                  <a:srgbClr val="FFFFFF"/>
                </a:solidFill>
                <a:latin typeface="Arial" panose="020B0604020202020204" pitchFamily="34" charset="0"/>
                <a:cs typeface="Arial" panose="020B0604020202020204" pitchFamily="34" charset="0"/>
              </a:rPr>
              <a:t>S. aureus </a:t>
            </a:r>
            <a:r>
              <a:rPr lang="en-US" sz="3600" dirty="0" smtClean="0">
                <a:solidFill>
                  <a:srgbClr val="FFFFFF"/>
                </a:solidFill>
                <a:latin typeface="Arial" panose="020B0604020202020204" pitchFamily="34" charset="0"/>
                <a:cs typeface="Arial" panose="020B0604020202020204" pitchFamily="34" charset="0"/>
              </a:rPr>
              <a:t>cells grown in coculture with </a:t>
            </a:r>
            <a:r>
              <a:rPr lang="en-US" sz="3600" i="1" dirty="0" smtClean="0">
                <a:solidFill>
                  <a:srgbClr val="FFFFFF"/>
                </a:solidFill>
                <a:latin typeface="Arial" panose="020B0604020202020204" pitchFamily="34" charset="0"/>
                <a:cs typeface="Arial" panose="020B0604020202020204" pitchFamily="34" charset="0"/>
              </a:rPr>
              <a:t>C. striatum</a:t>
            </a:r>
            <a:endParaRPr lang="en-US" sz="3600" i="1" dirty="0">
              <a:solidFill>
                <a:srgbClr val="FFFFFF"/>
              </a:solidFill>
              <a:latin typeface="Arial" panose="020B0604020202020204" pitchFamily="34" charset="0"/>
              <a:cs typeface="Arial" panose="020B0604020202020204" pitchFamily="34" charset="0"/>
            </a:endParaRPr>
          </a:p>
        </p:txBody>
      </p:sp>
      <p:sp>
        <p:nvSpPr>
          <p:cNvPr id="18" name="TextBox 17"/>
          <p:cNvSpPr txBox="1"/>
          <p:nvPr/>
        </p:nvSpPr>
        <p:spPr>
          <a:xfrm>
            <a:off x="3242733" y="2951947"/>
            <a:ext cx="4416594" cy="954107"/>
          </a:xfrm>
          <a:prstGeom prst="rect">
            <a:avLst/>
          </a:prstGeom>
          <a:noFill/>
        </p:spPr>
        <p:txBody>
          <a:bodyPr wrap="none" rtlCol="0">
            <a:spAutoFit/>
          </a:bodyPr>
          <a:lstStyle/>
          <a:p>
            <a:r>
              <a:rPr lang="en-US" sz="2800" dirty="0" smtClean="0">
                <a:solidFill>
                  <a:srgbClr val="0000FF"/>
                </a:solidFill>
                <a:latin typeface="Arial" panose="020B0604020202020204" pitchFamily="34" charset="0"/>
                <a:cs typeface="Arial" panose="020B0604020202020204" pitchFamily="34" charset="0"/>
              </a:rPr>
              <a:t>Cells stained with DAPI</a:t>
            </a:r>
          </a:p>
          <a:p>
            <a:r>
              <a:rPr lang="en-US" sz="2800" dirty="0" smtClean="0">
                <a:solidFill>
                  <a:srgbClr val="FFFF00"/>
                </a:solidFill>
                <a:latin typeface="Arial" panose="020B0604020202020204" pitchFamily="34" charset="0"/>
                <a:cs typeface="Arial" panose="020B0604020202020204" pitchFamily="34" charset="0"/>
              </a:rPr>
              <a:t>Antibody-stained Protein A</a:t>
            </a:r>
            <a:endParaRPr lang="en-US" sz="2800" dirty="0">
              <a:solidFill>
                <a:srgbClr val="FFFF00"/>
              </a:solidFill>
              <a:latin typeface="Arial" panose="020B0604020202020204" pitchFamily="34" charset="0"/>
              <a:cs typeface="Arial" panose="020B0604020202020204" pitchFamily="34" charset="0"/>
            </a:endParaRPr>
          </a:p>
        </p:txBody>
      </p:sp>
      <p:grpSp>
        <p:nvGrpSpPr>
          <p:cNvPr id="22" name="Group 21"/>
          <p:cNvGrpSpPr/>
          <p:nvPr/>
        </p:nvGrpSpPr>
        <p:grpSpPr>
          <a:xfrm>
            <a:off x="372448" y="1636097"/>
            <a:ext cx="2626955" cy="4956463"/>
            <a:chOff x="372448" y="1636097"/>
            <a:chExt cx="2626955" cy="4956463"/>
          </a:xfrm>
        </p:grpSpPr>
        <p:grpSp>
          <p:nvGrpSpPr>
            <p:cNvPr id="14" name="Group 13"/>
            <p:cNvGrpSpPr/>
            <p:nvPr/>
          </p:nvGrpSpPr>
          <p:grpSpPr>
            <a:xfrm>
              <a:off x="372448" y="1636097"/>
              <a:ext cx="2626955" cy="4547087"/>
              <a:chOff x="372448" y="1636097"/>
              <a:chExt cx="2626955" cy="4547087"/>
            </a:xfrm>
          </p:grpSpPr>
          <p:pic>
            <p:nvPicPr>
              <p:cNvPr id="4" name="Picture 3" descr="WT-monoA.png"/>
              <p:cNvPicPr>
                <a:picLocks noChangeAspect="1"/>
              </p:cNvPicPr>
              <p:nvPr/>
            </p:nvPicPr>
            <p:blipFill>
              <a:blip r:embed="rId3">
                <a:alphaModFix/>
              </a:blip>
              <a:srcRect t="49512" r="23273"/>
              <a:stretch>
                <a:fillRect/>
              </a:stretch>
            </p:blipFill>
            <p:spPr>
              <a:xfrm rot="16200000">
                <a:off x="-310177" y="2318722"/>
                <a:ext cx="3992205" cy="2626955"/>
              </a:xfrm>
              <a:prstGeom prst="rect">
                <a:avLst/>
              </a:prstGeom>
              <a:ln w="1270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sp>
            <p:nvSpPr>
              <p:cNvPr id="9" name="TextBox 8"/>
              <p:cNvSpPr txBox="1"/>
              <p:nvPr/>
            </p:nvSpPr>
            <p:spPr>
              <a:xfrm>
                <a:off x="765639" y="5659964"/>
                <a:ext cx="1840574" cy="523220"/>
              </a:xfrm>
              <a:prstGeom prst="rect">
                <a:avLst/>
              </a:prstGeom>
              <a:noFill/>
            </p:spPr>
            <p:txBody>
              <a:bodyPr wrap="none" rtlCol="0">
                <a:spAutoFit/>
              </a:bodyPr>
              <a:lstStyle/>
              <a:p>
                <a:pPr algn="ctr"/>
                <a:r>
                  <a:rPr lang="en-US" sz="2800" i="1" dirty="0" err="1" smtClean="0">
                    <a:solidFill>
                      <a:schemeClr val="bg1"/>
                    </a:solidFill>
                    <a:latin typeface="Arial" panose="020B0604020202020204" pitchFamily="34" charset="0"/>
                    <a:cs typeface="Arial" panose="020B0604020202020204" pitchFamily="34" charset="0"/>
                  </a:rPr>
                  <a:t>Sau</a:t>
                </a:r>
                <a:r>
                  <a:rPr lang="en-US" sz="2800" dirty="0" smtClean="0">
                    <a:solidFill>
                      <a:schemeClr val="bg1"/>
                    </a:solidFill>
                    <a:latin typeface="Arial" panose="020B0604020202020204" pitchFamily="34" charset="0"/>
                    <a:cs typeface="Arial" panose="020B0604020202020204" pitchFamily="34" charset="0"/>
                  </a:rPr>
                  <a:t> mono</a:t>
                </a:r>
                <a:endParaRPr lang="en-US" sz="2800" dirty="0">
                  <a:solidFill>
                    <a:schemeClr val="bg1"/>
                  </a:solidFill>
                  <a:latin typeface="Arial" panose="020B0604020202020204" pitchFamily="34" charset="0"/>
                  <a:cs typeface="Arial" panose="020B0604020202020204" pitchFamily="34" charset="0"/>
                </a:endParaRPr>
              </a:p>
            </p:txBody>
          </p:sp>
        </p:grpSp>
        <p:sp>
          <p:nvSpPr>
            <p:cNvPr id="19" name="TextBox 18"/>
            <p:cNvSpPr txBox="1"/>
            <p:nvPr/>
          </p:nvSpPr>
          <p:spPr>
            <a:xfrm>
              <a:off x="1334106" y="6069340"/>
              <a:ext cx="703638" cy="523220"/>
            </a:xfrm>
            <a:prstGeom prst="rect">
              <a:avLst/>
            </a:prstGeom>
            <a:noFill/>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4%</a:t>
              </a:r>
              <a:endParaRPr lang="en-US" sz="2800" dirty="0">
                <a:solidFill>
                  <a:srgbClr val="FFFF00"/>
                </a:solidFill>
                <a:latin typeface="Arial" panose="020B0604020202020204" pitchFamily="34" charset="0"/>
                <a:cs typeface="Arial" panose="020B0604020202020204" pitchFamily="34" charset="0"/>
              </a:endParaRPr>
            </a:p>
          </p:txBody>
        </p:sp>
      </p:grpSp>
      <p:grpSp>
        <p:nvGrpSpPr>
          <p:cNvPr id="23" name="Group 22"/>
          <p:cNvGrpSpPr/>
          <p:nvPr/>
        </p:nvGrpSpPr>
        <p:grpSpPr>
          <a:xfrm>
            <a:off x="3250228" y="1633895"/>
            <a:ext cx="2641600" cy="4958665"/>
            <a:chOff x="3250228" y="1633895"/>
            <a:chExt cx="2641600" cy="4958665"/>
          </a:xfrm>
        </p:grpSpPr>
        <p:grpSp>
          <p:nvGrpSpPr>
            <p:cNvPr id="15" name="Group 14"/>
            <p:cNvGrpSpPr/>
            <p:nvPr/>
          </p:nvGrpSpPr>
          <p:grpSpPr>
            <a:xfrm>
              <a:off x="3250228" y="1633895"/>
              <a:ext cx="2641600" cy="4549289"/>
              <a:chOff x="3250758" y="1633895"/>
              <a:chExt cx="2641600" cy="4549289"/>
            </a:xfrm>
          </p:grpSpPr>
          <p:pic>
            <p:nvPicPr>
              <p:cNvPr id="8" name="Picture 7" descr="WT-mixB.png"/>
              <p:cNvPicPr>
                <a:picLocks noChangeAspect="1"/>
              </p:cNvPicPr>
              <p:nvPr/>
            </p:nvPicPr>
            <p:blipFill>
              <a:blip r:embed="rId4">
                <a:lum/>
                <a:alphaModFix/>
              </a:blip>
              <a:srcRect t="30473" r="23188" b="18757"/>
              <a:stretch>
                <a:fillRect/>
              </a:stretch>
            </p:blipFill>
            <p:spPr>
              <a:xfrm rot="16200000">
                <a:off x="2573253" y="2311400"/>
                <a:ext cx="3996610" cy="2641600"/>
              </a:xfrm>
              <a:prstGeom prst="rect">
                <a:avLst/>
              </a:prstGeom>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pic>
          <p:sp>
            <p:nvSpPr>
              <p:cNvPr id="10" name="TextBox 9"/>
              <p:cNvSpPr txBox="1"/>
              <p:nvPr/>
            </p:nvSpPr>
            <p:spPr>
              <a:xfrm>
                <a:off x="3668202" y="5659964"/>
                <a:ext cx="1806711" cy="523220"/>
              </a:xfrm>
              <a:prstGeom prst="rect">
                <a:avLst/>
              </a:prstGeom>
              <a:noFill/>
            </p:spPr>
            <p:txBody>
              <a:bodyPr wrap="none" rtlCol="0">
                <a:spAutoFit/>
              </a:bodyPr>
              <a:lstStyle/>
              <a:p>
                <a:pPr algn="ctr"/>
                <a:r>
                  <a:rPr lang="en-US" sz="2800" i="1" dirty="0" err="1" smtClean="0">
                    <a:solidFill>
                      <a:schemeClr val="bg1"/>
                    </a:solidFill>
                    <a:latin typeface="Arial" panose="020B0604020202020204" pitchFamily="34" charset="0"/>
                    <a:cs typeface="Arial" panose="020B0604020202020204" pitchFamily="34" charset="0"/>
                  </a:rPr>
                  <a:t>Sau</a:t>
                </a:r>
                <a:r>
                  <a:rPr lang="en-US" sz="2800" i="1" dirty="0" smtClean="0">
                    <a:solidFill>
                      <a:schemeClr val="bg1"/>
                    </a:solidFill>
                    <a:latin typeface="Arial" panose="020B0604020202020204" pitchFamily="34" charset="0"/>
                    <a:cs typeface="Arial" panose="020B0604020202020204" pitchFamily="34" charset="0"/>
                  </a:rPr>
                  <a:t> + Cst</a:t>
                </a:r>
                <a:endParaRPr lang="en-US" sz="2800" dirty="0">
                  <a:solidFill>
                    <a:schemeClr val="bg1"/>
                  </a:solidFill>
                  <a:latin typeface="Arial" panose="020B0604020202020204" pitchFamily="34" charset="0"/>
                  <a:cs typeface="Arial" panose="020B0604020202020204" pitchFamily="34" charset="0"/>
                </a:endParaRPr>
              </a:p>
            </p:txBody>
          </p:sp>
        </p:grpSp>
        <p:sp>
          <p:nvSpPr>
            <p:cNvPr id="20" name="TextBox 19"/>
            <p:cNvSpPr txBox="1"/>
            <p:nvPr/>
          </p:nvSpPr>
          <p:spPr>
            <a:xfrm>
              <a:off x="4119360" y="6069340"/>
              <a:ext cx="903337" cy="523220"/>
            </a:xfrm>
            <a:prstGeom prst="rect">
              <a:avLst/>
            </a:prstGeom>
            <a:noFill/>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59%</a:t>
              </a:r>
              <a:endParaRPr lang="en-US" sz="2800" dirty="0">
                <a:solidFill>
                  <a:srgbClr val="FFFF00"/>
                </a:solidFill>
                <a:latin typeface="Arial" panose="020B0604020202020204" pitchFamily="34" charset="0"/>
                <a:cs typeface="Arial" panose="020B0604020202020204" pitchFamily="34" charset="0"/>
              </a:endParaRPr>
            </a:p>
          </p:txBody>
        </p:sp>
      </p:grpSp>
      <p:grpSp>
        <p:nvGrpSpPr>
          <p:cNvPr id="24" name="Group 23"/>
          <p:cNvGrpSpPr/>
          <p:nvPr/>
        </p:nvGrpSpPr>
        <p:grpSpPr>
          <a:xfrm>
            <a:off x="6142653" y="1636184"/>
            <a:ext cx="2628900" cy="4956376"/>
            <a:chOff x="6142653" y="1636184"/>
            <a:chExt cx="2628900" cy="4956376"/>
          </a:xfrm>
        </p:grpSpPr>
        <p:grpSp>
          <p:nvGrpSpPr>
            <p:cNvPr id="16" name="Group 15"/>
            <p:cNvGrpSpPr/>
            <p:nvPr/>
          </p:nvGrpSpPr>
          <p:grpSpPr>
            <a:xfrm>
              <a:off x="6142653" y="1636184"/>
              <a:ext cx="2628900" cy="4547000"/>
              <a:chOff x="6142653" y="1636184"/>
              <a:chExt cx="2628900" cy="4547000"/>
            </a:xfrm>
          </p:grpSpPr>
          <p:pic>
            <p:nvPicPr>
              <p:cNvPr id="11" name="Picture 10" descr="Spa-mixB.png"/>
              <p:cNvPicPr>
                <a:picLocks noChangeAspect="1"/>
              </p:cNvPicPr>
              <p:nvPr/>
            </p:nvPicPr>
            <p:blipFill>
              <a:blip r:embed="rId5"/>
              <a:srcRect l="5577" t="6553" r="17699" b="42922"/>
              <a:stretch>
                <a:fillRect/>
              </a:stretch>
            </p:blipFill>
            <p:spPr>
              <a:xfrm rot="5400000">
                <a:off x="5461087" y="2317750"/>
                <a:ext cx="3992031" cy="2628900"/>
              </a:xfrm>
              <a:prstGeom prst="rect">
                <a:avLst/>
              </a:prstGeom>
              <a:ln w="12700" cap="flat" cmpd="sng" algn="ctr">
                <a:solidFill>
                  <a:srgbClr val="FFFFFF"/>
                </a:solidFill>
                <a:prstDash val="solid"/>
                <a:round/>
                <a:headEnd type="none" w="med" len="med"/>
                <a:tailEnd type="none" w="med" len="med"/>
              </a:ln>
            </p:spPr>
          </p:pic>
          <p:sp>
            <p:nvSpPr>
              <p:cNvPr id="13" name="TextBox 12"/>
              <p:cNvSpPr txBox="1"/>
              <p:nvPr/>
            </p:nvSpPr>
            <p:spPr>
              <a:xfrm>
                <a:off x="6457567" y="5659964"/>
                <a:ext cx="1999071" cy="523220"/>
              </a:xfrm>
              <a:prstGeom prst="rect">
                <a:avLst/>
              </a:prstGeom>
              <a:noFill/>
            </p:spPr>
            <p:txBody>
              <a:bodyPr wrap="none" rtlCol="0">
                <a:spAutoFit/>
              </a:bodyPr>
              <a:lstStyle/>
              <a:p>
                <a:pPr algn="ctr"/>
                <a:r>
                  <a:rPr lang="en-US" sz="2800" dirty="0" err="1" smtClean="0">
                    <a:solidFill>
                      <a:schemeClr val="bg1"/>
                    </a:solidFill>
                    <a:latin typeface="Symbol" charset="2"/>
                    <a:cs typeface="Symbol" charset="2"/>
                  </a:rPr>
                  <a:t>D</a:t>
                </a:r>
                <a:r>
                  <a:rPr lang="en-US" sz="2800" i="1" dirty="0" err="1" smtClean="0">
                    <a:solidFill>
                      <a:schemeClr val="bg1"/>
                    </a:solidFill>
                    <a:latin typeface="Arial" panose="020B0604020202020204" pitchFamily="34" charset="0"/>
                    <a:cs typeface="Arial" panose="020B0604020202020204" pitchFamily="34" charset="0"/>
                  </a:rPr>
                  <a:t>spa</a:t>
                </a:r>
                <a:r>
                  <a:rPr lang="en-US" sz="2800" i="1" dirty="0" smtClean="0">
                    <a:solidFill>
                      <a:schemeClr val="bg1"/>
                    </a:solidFill>
                    <a:latin typeface="Arial" panose="020B0604020202020204" pitchFamily="34" charset="0"/>
                    <a:cs typeface="Arial" panose="020B0604020202020204" pitchFamily="34" charset="0"/>
                  </a:rPr>
                  <a:t> + Cst</a:t>
                </a:r>
                <a:endParaRPr lang="en-US" sz="2800" dirty="0">
                  <a:solidFill>
                    <a:schemeClr val="bg1"/>
                  </a:solidFill>
                  <a:latin typeface="Arial" panose="020B0604020202020204" pitchFamily="34" charset="0"/>
                  <a:cs typeface="Arial" panose="020B0604020202020204" pitchFamily="34" charset="0"/>
                </a:endParaRPr>
              </a:p>
            </p:txBody>
          </p:sp>
        </p:grpSp>
        <p:sp>
          <p:nvSpPr>
            <p:cNvPr id="21" name="TextBox 20"/>
            <p:cNvSpPr txBox="1"/>
            <p:nvPr/>
          </p:nvSpPr>
          <p:spPr>
            <a:xfrm>
              <a:off x="7065309" y="6069340"/>
              <a:ext cx="783588" cy="523220"/>
            </a:xfrm>
            <a:prstGeom prst="rect">
              <a:avLst/>
            </a:prstGeom>
            <a:noFill/>
          </p:spPr>
          <p:txBody>
            <a:bodyPr wrap="none" rtlCol="0">
              <a:spAutoFit/>
            </a:bodyPr>
            <a:lstStyle/>
            <a:p>
              <a:pPr algn="ctr"/>
              <a:r>
                <a:rPr lang="en-US" sz="2800" dirty="0" err="1" smtClean="0">
                  <a:solidFill>
                    <a:srgbClr val="FFFF00"/>
                  </a:solidFill>
                  <a:latin typeface="Arial" panose="020B0604020202020204" pitchFamily="34" charset="0"/>
                  <a:cs typeface="Arial" panose="020B0604020202020204" pitchFamily="34" charset="0"/>
                </a:rPr>
                <a:t>n.d</a:t>
              </a:r>
              <a:r>
                <a:rPr lang="en-US" sz="2800" dirty="0" smtClean="0">
                  <a:solidFill>
                    <a:srgbClr val="FFFF00"/>
                  </a:solidFill>
                  <a:latin typeface="Arial" panose="020B0604020202020204" pitchFamily="34" charset="0"/>
                  <a:cs typeface="Arial" panose="020B0604020202020204" pitchFamily="34" charset="0"/>
                </a:rPr>
                <a:t>.</a:t>
              </a:r>
              <a:endParaRPr lang="en-US" sz="2800" dirty="0">
                <a:solidFill>
                  <a:srgbClr val="FFFF00"/>
                </a:solidFill>
                <a:latin typeface="Arial" panose="020B0604020202020204" pitchFamily="34" charset="0"/>
                <a:cs typeface="Arial" panose="020B0604020202020204" pitchFamily="34" charset="0"/>
              </a:endParaRPr>
            </a:p>
          </p:txBody>
        </p:sp>
      </p:grpSp>
      <p:sp>
        <p:nvSpPr>
          <p:cNvPr id="25" name="TextBox 24"/>
          <p:cNvSpPr txBox="1"/>
          <p:nvPr/>
        </p:nvSpPr>
        <p:spPr>
          <a:xfrm>
            <a:off x="8426316" y="6407090"/>
            <a:ext cx="663237" cy="430887"/>
          </a:xfrm>
          <a:prstGeom prst="rect">
            <a:avLst/>
          </a:prstGeom>
          <a:noFill/>
        </p:spPr>
        <p:txBody>
          <a:bodyPr wrap="none" rtlCol="0">
            <a:spAutoFit/>
          </a:bodyPr>
          <a:lstStyle/>
          <a:p>
            <a:pPr algn="ctr"/>
            <a:r>
              <a:rPr lang="en-US" sz="2200" dirty="0" smtClean="0">
                <a:solidFill>
                  <a:schemeClr val="bg1"/>
                </a:solidFill>
                <a:latin typeface="Arial" panose="020B0604020202020204" pitchFamily="34" charset="0"/>
                <a:cs typeface="Arial" panose="020B0604020202020204" pitchFamily="34" charset="0"/>
              </a:rPr>
              <a:t>n=3</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90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1869"/>
            <a:ext cx="9144000" cy="646331"/>
          </a:xfrm>
          <a:prstGeom prst="rect">
            <a:avLst/>
          </a:prstGeom>
          <a:noFill/>
        </p:spPr>
        <p:txBody>
          <a:bodyPr wrap="square" rtlCol="0" anchor="t">
            <a:spAutoFit/>
          </a:bodyPr>
          <a:lstStyle/>
          <a:p>
            <a:pPr algn="ctr"/>
            <a:r>
              <a:rPr lang="en-US" sz="3600" dirty="0" smtClean="0">
                <a:solidFill>
                  <a:schemeClr val="tx2"/>
                </a:solidFill>
                <a:latin typeface="Arial"/>
                <a:cs typeface="Arial"/>
              </a:rPr>
              <a:t>Summary</a:t>
            </a:r>
          </a:p>
        </p:txBody>
      </p:sp>
      <p:grpSp>
        <p:nvGrpSpPr>
          <p:cNvPr id="3" name="Group 87"/>
          <p:cNvGrpSpPr/>
          <p:nvPr/>
        </p:nvGrpSpPr>
        <p:grpSpPr>
          <a:xfrm>
            <a:off x="295484" y="4587865"/>
            <a:ext cx="3448303" cy="1825278"/>
            <a:chOff x="789289" y="4534612"/>
            <a:chExt cx="3448303" cy="1825278"/>
          </a:xfrm>
        </p:grpSpPr>
        <p:sp>
          <p:nvSpPr>
            <p:cNvPr id="85" name="TextBox 5"/>
            <p:cNvSpPr txBox="1"/>
            <p:nvPr/>
          </p:nvSpPr>
          <p:spPr>
            <a:xfrm>
              <a:off x="1175535" y="4534612"/>
              <a:ext cx="3062057" cy="1446550"/>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Antibacterial proteins</a:t>
              </a:r>
            </a:p>
            <a:p>
              <a:r>
                <a:rPr lang="en-US" sz="2400" dirty="0" err="1" smtClean="0">
                  <a:latin typeface="Arial" panose="020B0604020202020204" pitchFamily="34" charset="0"/>
                  <a:cs typeface="Arial" panose="020B0604020202020204" pitchFamily="34" charset="0"/>
                </a:rPr>
                <a:t>Exotoxins</a:t>
              </a:r>
              <a:endParaRPr lang="en-US" sz="2400"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Hemolysin</a:t>
              </a:r>
              <a:endParaRPr lang="en-US" sz="24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86" name="TextBox 8"/>
            <p:cNvSpPr txBox="1"/>
            <p:nvPr/>
          </p:nvSpPr>
          <p:spPr>
            <a:xfrm>
              <a:off x="1175535" y="5875962"/>
              <a:ext cx="2254794"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Protein A (Spa)</a:t>
              </a:r>
              <a:endParaRPr lang="en-US" sz="2400" dirty="0">
                <a:latin typeface="Arial" panose="020B0604020202020204" pitchFamily="34" charset="0"/>
                <a:cs typeface="Arial" panose="020B0604020202020204" pitchFamily="34" charset="0"/>
              </a:endParaRPr>
            </a:p>
          </p:txBody>
        </p:sp>
        <p:sp>
          <p:nvSpPr>
            <p:cNvPr id="87" name="Right Arrow 86"/>
            <p:cNvSpPr/>
            <p:nvPr/>
          </p:nvSpPr>
          <p:spPr>
            <a:xfrm rot="16200000">
              <a:off x="451722" y="4967986"/>
              <a:ext cx="997107" cy="321973"/>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Right Arrow 87"/>
            <p:cNvSpPr/>
            <p:nvPr/>
          </p:nvSpPr>
          <p:spPr>
            <a:xfrm rot="5400000">
              <a:off x="699880" y="5948508"/>
              <a:ext cx="500791" cy="321973"/>
            </a:xfrm>
            <a:prstGeom prst="rightArrow">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Isosceles Triangle 88"/>
            <p:cNvSpPr>
              <a:spLocks noChangeAspect="1"/>
            </p:cNvSpPr>
            <p:nvPr/>
          </p:nvSpPr>
          <p:spPr>
            <a:xfrm>
              <a:off x="3438625" y="5966122"/>
              <a:ext cx="251281" cy="28134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65" name="TextBox 64"/>
          <p:cNvSpPr txBox="1"/>
          <p:nvPr/>
        </p:nvSpPr>
        <p:spPr>
          <a:xfrm>
            <a:off x="1217146" y="1295400"/>
            <a:ext cx="1614545" cy="892552"/>
          </a:xfrm>
          <a:prstGeom prst="rect">
            <a:avLst/>
          </a:prstGeom>
          <a:noFill/>
        </p:spPr>
        <p:txBody>
          <a:bodyPr wrap="none" rtlCol="0">
            <a:spAutoFit/>
          </a:bodyPr>
          <a:lstStyle/>
          <a:p>
            <a:pPr algn="ctr"/>
            <a:r>
              <a:rPr lang="en-US" sz="2600" i="1" dirty="0" smtClean="0">
                <a:latin typeface="Arial" panose="020B0604020202020204" pitchFamily="34" charset="0"/>
                <a:cs typeface="Arial" panose="020B0604020202020204" pitchFamily="34" charset="0"/>
              </a:rPr>
              <a:t>S. aureus</a:t>
            </a:r>
          </a:p>
          <a:p>
            <a:pPr algn="ctr"/>
            <a:r>
              <a:rPr lang="en-US" sz="2600" dirty="0" smtClean="0">
                <a:latin typeface="Arial" panose="020B0604020202020204" pitchFamily="34" charset="0"/>
                <a:cs typeface="Arial" panose="020B0604020202020204" pitchFamily="34" charset="0"/>
              </a:rPr>
              <a:t>alone</a:t>
            </a:r>
            <a:endParaRPr lang="en-US" sz="2600" dirty="0">
              <a:latin typeface="Arial" panose="020B0604020202020204" pitchFamily="34" charset="0"/>
              <a:cs typeface="Arial" panose="020B0604020202020204" pitchFamily="34" charset="0"/>
            </a:endParaRPr>
          </a:p>
        </p:txBody>
      </p:sp>
      <p:grpSp>
        <p:nvGrpSpPr>
          <p:cNvPr id="6" name="Group 60"/>
          <p:cNvGrpSpPr/>
          <p:nvPr/>
        </p:nvGrpSpPr>
        <p:grpSpPr>
          <a:xfrm flipH="1">
            <a:off x="1762744" y="2596168"/>
            <a:ext cx="1145066" cy="1399146"/>
            <a:chOff x="2523249" y="2224868"/>
            <a:chExt cx="1145066" cy="1399146"/>
          </a:xfrm>
        </p:grpSpPr>
        <p:sp>
          <p:nvSpPr>
            <p:cNvPr id="79" name="Oval 78"/>
            <p:cNvSpPr/>
            <p:nvPr/>
          </p:nvSpPr>
          <p:spPr>
            <a:xfrm rot="16200000">
              <a:off x="2933206" y="2510655"/>
              <a:ext cx="725715" cy="744502"/>
            </a:xfrm>
            <a:prstGeom prst="ellipse">
              <a:avLst/>
            </a:prstGeom>
            <a:solidFill>
              <a:schemeClr val="accent1"/>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7" name="Oval 76"/>
            <p:cNvSpPr/>
            <p:nvPr/>
          </p:nvSpPr>
          <p:spPr>
            <a:xfrm rot="16200000">
              <a:off x="2583437" y="2888906"/>
              <a:ext cx="725715" cy="744502"/>
            </a:xfrm>
            <a:prstGeom prst="ellipse">
              <a:avLst/>
            </a:prstGeom>
            <a:solidFill>
              <a:schemeClr val="accent1"/>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Oval 77"/>
            <p:cNvSpPr/>
            <p:nvPr/>
          </p:nvSpPr>
          <p:spPr>
            <a:xfrm rot="16200000">
              <a:off x="2532642" y="2215475"/>
              <a:ext cx="725715" cy="744502"/>
            </a:xfrm>
            <a:prstGeom prst="ellipse">
              <a:avLst/>
            </a:prstGeom>
            <a:solidFill>
              <a:schemeClr val="accent1"/>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cxnSp>
        <p:nvCxnSpPr>
          <p:cNvPr id="72" name="Straight Arrow Connector 71"/>
          <p:cNvCxnSpPr/>
          <p:nvPr/>
        </p:nvCxnSpPr>
        <p:spPr>
          <a:xfrm rot="10800000" flipV="1">
            <a:off x="1151648" y="3355253"/>
            <a:ext cx="520700" cy="228600"/>
          </a:xfrm>
          <a:prstGeom prst="straightConnector1">
            <a:avLst/>
          </a:prstGeom>
          <a:ln w="4762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15307" y="3561628"/>
            <a:ext cx="1464696" cy="1200329"/>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Virulence</a:t>
            </a:r>
          </a:p>
          <a:p>
            <a:pPr algn="ctr"/>
            <a:r>
              <a:rPr lang="en-US" sz="2400" dirty="0" smtClean="0">
                <a:latin typeface="Arial" panose="020B0604020202020204" pitchFamily="34" charset="0"/>
                <a:cs typeface="Arial" panose="020B0604020202020204" pitchFamily="34" charset="0"/>
              </a:rPr>
              <a:t>Factors</a:t>
            </a:r>
          </a:p>
          <a:p>
            <a:pPr algn="ctr"/>
            <a:endParaRPr lang="en-US" sz="2400" dirty="0">
              <a:latin typeface="Arial" panose="020B0604020202020204" pitchFamily="34" charset="0"/>
              <a:cs typeface="Arial" panose="020B0604020202020204" pitchFamily="34" charset="0"/>
            </a:endParaRPr>
          </a:p>
        </p:txBody>
      </p:sp>
      <p:grpSp>
        <p:nvGrpSpPr>
          <p:cNvPr id="7" name="Group 72"/>
          <p:cNvGrpSpPr/>
          <p:nvPr/>
        </p:nvGrpSpPr>
        <p:grpSpPr>
          <a:xfrm>
            <a:off x="2794416" y="2844832"/>
            <a:ext cx="971390" cy="901819"/>
            <a:chOff x="3707321" y="2654303"/>
            <a:chExt cx="971390" cy="901819"/>
          </a:xfrm>
        </p:grpSpPr>
        <p:sp>
          <p:nvSpPr>
            <p:cNvPr id="75" name="U-Turn Arrow 74"/>
            <p:cNvSpPr/>
            <p:nvPr/>
          </p:nvSpPr>
          <p:spPr>
            <a:xfrm rot="5400000">
              <a:off x="3843532" y="2726056"/>
              <a:ext cx="901819" cy="758314"/>
            </a:xfrm>
            <a:prstGeom prst="uturnArrow">
              <a:avLst>
                <a:gd name="adj1" fmla="val 10119"/>
                <a:gd name="adj2" fmla="val 15233"/>
                <a:gd name="adj3" fmla="val 20040"/>
                <a:gd name="adj4" fmla="val 41789"/>
                <a:gd name="adj5" fmla="val 10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6" name="TextBox 75"/>
            <p:cNvSpPr txBox="1"/>
            <p:nvPr/>
          </p:nvSpPr>
          <p:spPr>
            <a:xfrm>
              <a:off x="3707321" y="2836281"/>
              <a:ext cx="971390" cy="461665"/>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AIP-1</a:t>
              </a:r>
              <a:endParaRPr lang="en-US" sz="2400" b="1" dirty="0">
                <a:latin typeface="Arial" panose="020B0604020202020204" pitchFamily="34" charset="0"/>
                <a:cs typeface="Arial" panose="020B0604020202020204" pitchFamily="34" charset="0"/>
              </a:endParaRPr>
            </a:p>
          </p:txBody>
        </p:sp>
      </p:grpSp>
      <p:sp>
        <p:nvSpPr>
          <p:cNvPr id="133" name="TextBox 132"/>
          <p:cNvSpPr txBox="1"/>
          <p:nvPr/>
        </p:nvSpPr>
        <p:spPr>
          <a:xfrm>
            <a:off x="4962944" y="1295400"/>
            <a:ext cx="3449982" cy="892552"/>
          </a:xfrm>
          <a:prstGeom prst="rect">
            <a:avLst/>
          </a:prstGeom>
          <a:noFill/>
        </p:spPr>
        <p:txBody>
          <a:bodyPr wrap="none" rtlCol="0">
            <a:spAutoFit/>
          </a:bodyPr>
          <a:lstStyle/>
          <a:p>
            <a:pPr algn="ctr"/>
            <a:r>
              <a:rPr lang="en-US" sz="2600" i="1" dirty="0" smtClean="0">
                <a:latin typeface="Arial" panose="020B0604020202020204" pitchFamily="34" charset="0"/>
                <a:cs typeface="Arial" panose="020B0604020202020204" pitchFamily="34" charset="0"/>
              </a:rPr>
              <a:t>S. aureus </a:t>
            </a:r>
            <a:r>
              <a:rPr lang="en-US" sz="2600" dirty="0" smtClean="0">
                <a:latin typeface="Arial" panose="020B0604020202020204" pitchFamily="34" charset="0"/>
                <a:cs typeface="Arial" panose="020B0604020202020204" pitchFamily="34" charset="0"/>
              </a:rPr>
              <a:t>+</a:t>
            </a:r>
          </a:p>
          <a:p>
            <a:pPr algn="ctr"/>
            <a:r>
              <a:rPr lang="en-US" sz="2600" i="1" dirty="0" smtClean="0">
                <a:latin typeface="Arial" panose="020B0604020202020204" pitchFamily="34" charset="0"/>
                <a:cs typeface="Arial" panose="020B0604020202020204" pitchFamily="34" charset="0"/>
              </a:rPr>
              <a:t>Corynebacterium </a:t>
            </a:r>
            <a:r>
              <a:rPr lang="en-US" sz="2600" dirty="0" smtClean="0">
                <a:latin typeface="Arial" panose="020B0604020202020204" pitchFamily="34" charset="0"/>
                <a:cs typeface="Arial" panose="020B0604020202020204" pitchFamily="34" charset="0"/>
              </a:rPr>
              <a:t>spp.</a:t>
            </a:r>
            <a:endParaRPr lang="en-US" sz="2600" dirty="0">
              <a:latin typeface="Arial" panose="020B0604020202020204" pitchFamily="34" charset="0"/>
              <a:cs typeface="Arial" panose="020B0604020202020204" pitchFamily="34" charset="0"/>
            </a:endParaRPr>
          </a:p>
        </p:txBody>
      </p:sp>
      <p:grpSp>
        <p:nvGrpSpPr>
          <p:cNvPr id="9" name="Group 95"/>
          <p:cNvGrpSpPr/>
          <p:nvPr/>
        </p:nvGrpSpPr>
        <p:grpSpPr>
          <a:xfrm>
            <a:off x="4959001" y="4692277"/>
            <a:ext cx="3448303" cy="2303927"/>
            <a:chOff x="7005999" y="4859020"/>
            <a:chExt cx="3448303" cy="2303927"/>
          </a:xfrm>
        </p:grpSpPr>
        <p:sp>
          <p:nvSpPr>
            <p:cNvPr id="136" name="TextBox 135"/>
            <p:cNvSpPr txBox="1"/>
            <p:nvPr/>
          </p:nvSpPr>
          <p:spPr>
            <a:xfrm>
              <a:off x="7392245" y="5470176"/>
              <a:ext cx="3062057" cy="1692771"/>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Antibacterial proteins</a:t>
              </a:r>
            </a:p>
            <a:p>
              <a:r>
                <a:rPr lang="en-US" sz="2400" dirty="0" err="1" smtClean="0">
                  <a:latin typeface="Arial" panose="020B0604020202020204" pitchFamily="34" charset="0"/>
                  <a:cs typeface="Arial" panose="020B0604020202020204" pitchFamily="34" charset="0"/>
                </a:rPr>
                <a:t>Exotoxins</a:t>
              </a:r>
              <a:endParaRPr lang="en-US" sz="2400"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Hemolysin</a:t>
              </a:r>
              <a:endParaRPr lang="en-US" sz="24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137" name="Right Arrow 136"/>
            <p:cNvSpPr/>
            <p:nvPr/>
          </p:nvSpPr>
          <p:spPr>
            <a:xfrm rot="5400000" flipV="1">
              <a:off x="6668432" y="5928950"/>
              <a:ext cx="997107" cy="321973"/>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7392245" y="4878583"/>
              <a:ext cx="2254794"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Protein A (Spa)</a:t>
              </a:r>
              <a:endParaRPr lang="en-US" sz="2400" dirty="0">
                <a:latin typeface="Arial" panose="020B0604020202020204" pitchFamily="34" charset="0"/>
                <a:cs typeface="Arial" panose="020B0604020202020204" pitchFamily="34" charset="0"/>
              </a:endParaRPr>
            </a:p>
          </p:txBody>
        </p:sp>
        <p:sp>
          <p:nvSpPr>
            <p:cNvPr id="139" name="Right Arrow 138"/>
            <p:cNvSpPr/>
            <p:nvPr/>
          </p:nvSpPr>
          <p:spPr>
            <a:xfrm rot="16200000" flipV="1">
              <a:off x="6916590" y="4948429"/>
              <a:ext cx="500791" cy="321973"/>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0" name="Isosceles Triangle 139"/>
            <p:cNvSpPr>
              <a:spLocks noChangeAspect="1"/>
            </p:cNvSpPr>
            <p:nvPr/>
          </p:nvSpPr>
          <p:spPr>
            <a:xfrm>
              <a:off x="9655335" y="4968743"/>
              <a:ext cx="251281" cy="281344"/>
            </a:xfrm>
            <a:prstGeom prst="triangle">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41" name="TextBox 140"/>
          <p:cNvSpPr txBox="1"/>
          <p:nvPr/>
        </p:nvSpPr>
        <p:spPr>
          <a:xfrm>
            <a:off x="7987922" y="3742824"/>
            <a:ext cx="466669"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
        <p:nvSpPr>
          <p:cNvPr id="144" name="Circular Arrow 143"/>
          <p:cNvSpPr/>
          <p:nvPr/>
        </p:nvSpPr>
        <p:spPr>
          <a:xfrm flipV="1">
            <a:off x="5454991" y="3539943"/>
            <a:ext cx="2584760" cy="978408"/>
          </a:xfrm>
          <a:prstGeom prst="circularArrow">
            <a:avLst>
              <a:gd name="adj1" fmla="val 0"/>
              <a:gd name="adj2" fmla="val 703986"/>
              <a:gd name="adj3" fmla="val 20960168"/>
              <a:gd name="adj4" fmla="val 11114678"/>
              <a:gd name="adj5" fmla="val 1642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5" name="Isosceles Triangle 144"/>
          <p:cNvSpPr/>
          <p:nvPr/>
        </p:nvSpPr>
        <p:spPr>
          <a:xfrm rot="16740000">
            <a:off x="6875544" y="3911805"/>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6" name="Isosceles Triangle 145"/>
          <p:cNvSpPr/>
          <p:nvPr/>
        </p:nvSpPr>
        <p:spPr>
          <a:xfrm rot="1500000">
            <a:off x="6249861" y="396161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6" name="Group 15"/>
          <p:cNvGrpSpPr/>
          <p:nvPr/>
        </p:nvGrpSpPr>
        <p:grpSpPr>
          <a:xfrm>
            <a:off x="7024309" y="2824859"/>
            <a:ext cx="1831546" cy="691568"/>
            <a:chOff x="7024309" y="3101806"/>
            <a:chExt cx="1831546" cy="691568"/>
          </a:xfrm>
        </p:grpSpPr>
        <p:sp>
          <p:nvSpPr>
            <p:cNvPr id="147" name="Oval 13"/>
            <p:cNvSpPr/>
            <p:nvPr/>
          </p:nvSpPr>
          <p:spPr>
            <a:xfrm rot="20549683">
              <a:off x="7024309" y="3101806"/>
              <a:ext cx="1055029" cy="401282"/>
            </a:xfrm>
            <a:prstGeom prst="ellipse">
              <a:avLst/>
            </a:prstGeom>
            <a:solidFill>
              <a:srgbClr val="E46C0A"/>
            </a:solidFill>
            <a:effectLst>
              <a:outerShdw blurRad="50800" dist="38100" dir="270000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8" name="Oval 147"/>
            <p:cNvSpPr/>
            <p:nvPr/>
          </p:nvSpPr>
          <p:spPr>
            <a:xfrm rot="1841215">
              <a:off x="7800826" y="3123580"/>
              <a:ext cx="1055029" cy="401282"/>
            </a:xfrm>
            <a:prstGeom prst="ellipse">
              <a:avLst/>
            </a:prstGeom>
            <a:solidFill>
              <a:srgbClr val="E46C0A"/>
            </a:solidFill>
            <a:effectLst>
              <a:outerShdw blurRad="50800" dist="38100" dir="270000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9" name="Oval 148"/>
            <p:cNvSpPr/>
            <p:nvPr/>
          </p:nvSpPr>
          <p:spPr>
            <a:xfrm rot="8783773">
              <a:off x="7343629" y="3392092"/>
              <a:ext cx="1055029" cy="401282"/>
            </a:xfrm>
            <a:prstGeom prst="ellipse">
              <a:avLst/>
            </a:prstGeom>
            <a:solidFill>
              <a:srgbClr val="E46C0A"/>
            </a:solidFill>
            <a:effectLst>
              <a:outerShdw blurRad="50800" dist="38100" dir="270000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50" name="Isosceles Triangle 149"/>
          <p:cNvSpPr/>
          <p:nvPr/>
        </p:nvSpPr>
        <p:spPr>
          <a:xfrm rot="19980000">
            <a:off x="7693187" y="3604150"/>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1" name="Isosceles Triangle 150"/>
          <p:cNvSpPr/>
          <p:nvPr/>
        </p:nvSpPr>
        <p:spPr>
          <a:xfrm rot="19560000">
            <a:off x="8012068" y="3433690"/>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2" name="Isosceles Triangle 151"/>
          <p:cNvSpPr/>
          <p:nvPr/>
        </p:nvSpPr>
        <p:spPr>
          <a:xfrm rot="1140000">
            <a:off x="8397600" y="3340609"/>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3" name="Isosceles Triangle 152"/>
          <p:cNvSpPr/>
          <p:nvPr/>
        </p:nvSpPr>
        <p:spPr>
          <a:xfrm rot="19920000">
            <a:off x="8698347" y="332398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4" name="Isosceles Triangle 153"/>
          <p:cNvSpPr/>
          <p:nvPr/>
        </p:nvSpPr>
        <p:spPr>
          <a:xfrm rot="3000000">
            <a:off x="7237494" y="378086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2" name="Group 73"/>
          <p:cNvGrpSpPr/>
          <p:nvPr/>
        </p:nvGrpSpPr>
        <p:grpSpPr>
          <a:xfrm>
            <a:off x="5380620" y="2844832"/>
            <a:ext cx="971390" cy="901819"/>
            <a:chOff x="6996621" y="2451104"/>
            <a:chExt cx="971390" cy="901819"/>
          </a:xfrm>
        </p:grpSpPr>
        <p:sp>
          <p:nvSpPr>
            <p:cNvPr id="170" name="U-Turn Arrow 169"/>
            <p:cNvSpPr/>
            <p:nvPr/>
          </p:nvSpPr>
          <p:spPr>
            <a:xfrm rot="5400000">
              <a:off x="7107434" y="2522857"/>
              <a:ext cx="901819" cy="758314"/>
            </a:xfrm>
            <a:prstGeom prst="uturnArrow">
              <a:avLst>
                <a:gd name="adj1" fmla="val 10119"/>
                <a:gd name="adj2" fmla="val 15233"/>
                <a:gd name="adj3" fmla="val 20040"/>
                <a:gd name="adj4" fmla="val 41789"/>
                <a:gd name="adj5" fmla="val 100000"/>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71" name="TextBox 170"/>
            <p:cNvSpPr txBox="1"/>
            <p:nvPr/>
          </p:nvSpPr>
          <p:spPr>
            <a:xfrm>
              <a:off x="6996621" y="2620381"/>
              <a:ext cx="971390" cy="461665"/>
            </a:xfrm>
            <a:prstGeom prst="rect">
              <a:avLst/>
            </a:prstGeom>
            <a:noFill/>
          </p:spPr>
          <p:txBody>
            <a:bodyPr wrap="none" rtlCol="0">
              <a:spAutoFit/>
            </a:bodyPr>
            <a:lstStyle/>
            <a:p>
              <a:pPr algn="ctr"/>
              <a:r>
                <a:rPr lang="en-US" sz="2400" b="1" dirty="0" smtClean="0">
                  <a:solidFill>
                    <a:schemeClr val="bg1">
                      <a:lumMod val="75000"/>
                    </a:schemeClr>
                  </a:solidFill>
                  <a:latin typeface="Arial" panose="020B0604020202020204" pitchFamily="34" charset="0"/>
                  <a:cs typeface="Arial" panose="020B0604020202020204" pitchFamily="34" charset="0"/>
                </a:rPr>
                <a:t>AIP-1</a:t>
              </a:r>
              <a:endParaRPr lang="en-US" sz="2400" b="1" dirty="0">
                <a:solidFill>
                  <a:schemeClr val="bg1">
                    <a:lumMod val="75000"/>
                  </a:schemeClr>
                </a:solidFill>
                <a:latin typeface="Arial" panose="020B0604020202020204" pitchFamily="34" charset="0"/>
                <a:cs typeface="Arial" panose="020B0604020202020204" pitchFamily="34" charset="0"/>
              </a:endParaRPr>
            </a:p>
          </p:txBody>
        </p:sp>
      </p:grpSp>
      <p:grpSp>
        <p:nvGrpSpPr>
          <p:cNvPr id="14" name="Group 65"/>
          <p:cNvGrpSpPr/>
          <p:nvPr/>
        </p:nvGrpSpPr>
        <p:grpSpPr>
          <a:xfrm flipH="1">
            <a:off x="4672324" y="2530171"/>
            <a:ext cx="875137" cy="1567543"/>
            <a:chOff x="6288325" y="2176214"/>
            <a:chExt cx="875137" cy="1567543"/>
          </a:xfrm>
        </p:grpSpPr>
        <p:sp>
          <p:nvSpPr>
            <p:cNvPr id="167" name="Oval 166"/>
            <p:cNvSpPr/>
            <p:nvPr/>
          </p:nvSpPr>
          <p:spPr>
            <a:xfrm rot="16200000">
              <a:off x="6428353" y="2645789"/>
              <a:ext cx="725715" cy="744502"/>
            </a:xfrm>
            <a:prstGeom prst="ellipse">
              <a:avLst/>
            </a:prstGeom>
            <a:solidFill>
              <a:srgbClr val="4F81BD"/>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8" name="Oval 167"/>
            <p:cNvSpPr/>
            <p:nvPr/>
          </p:nvSpPr>
          <p:spPr>
            <a:xfrm rot="16200000">
              <a:off x="6399325" y="2166821"/>
              <a:ext cx="725715" cy="744502"/>
            </a:xfrm>
            <a:prstGeom prst="ellipse">
              <a:avLst/>
            </a:prstGeom>
            <a:solidFill>
              <a:srgbClr val="4F81BD"/>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9" name="Oval 168"/>
            <p:cNvSpPr/>
            <p:nvPr/>
          </p:nvSpPr>
          <p:spPr>
            <a:xfrm rot="16200000">
              <a:off x="6297718" y="3008649"/>
              <a:ext cx="725715" cy="744502"/>
            </a:xfrm>
            <a:prstGeom prst="ellipse">
              <a:avLst/>
            </a:prstGeom>
            <a:solidFill>
              <a:srgbClr val="4F81BD"/>
            </a:solidFill>
            <a:ln>
              <a:solidFill>
                <a:schemeClr val="accent1"/>
              </a:solidFill>
            </a:ln>
            <a:effectLst>
              <a:outerShdw blurRad="50800" dist="38100" dir="270000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58" name="Isosceles Triangle 157"/>
          <p:cNvSpPr/>
          <p:nvPr/>
        </p:nvSpPr>
        <p:spPr>
          <a:xfrm rot="12120000">
            <a:off x="5246947" y="2414383"/>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9" name="Isosceles Triangle 158"/>
          <p:cNvSpPr/>
          <p:nvPr/>
        </p:nvSpPr>
        <p:spPr>
          <a:xfrm rot="9960000">
            <a:off x="5005647" y="2350883"/>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0" name="Isosceles Triangle 159"/>
          <p:cNvSpPr/>
          <p:nvPr/>
        </p:nvSpPr>
        <p:spPr>
          <a:xfrm rot="14460000">
            <a:off x="5380636" y="2563651"/>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1" name="Isosceles Triangle 160"/>
          <p:cNvSpPr/>
          <p:nvPr/>
        </p:nvSpPr>
        <p:spPr>
          <a:xfrm rot="18960000">
            <a:off x="5323486" y="3954301"/>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Isosceles Triangle 161"/>
          <p:cNvSpPr/>
          <p:nvPr/>
        </p:nvSpPr>
        <p:spPr>
          <a:xfrm rot="1260000">
            <a:off x="4894861" y="407812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3" name="Isosceles Triangle 162"/>
          <p:cNvSpPr/>
          <p:nvPr/>
        </p:nvSpPr>
        <p:spPr>
          <a:xfrm rot="20400000">
            <a:off x="5113936" y="407812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4" name="Isosceles Triangle 163"/>
          <p:cNvSpPr/>
          <p:nvPr/>
        </p:nvSpPr>
        <p:spPr>
          <a:xfrm rot="6240000" flipH="1">
            <a:off x="4528698" y="273018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5" name="Isosceles Triangle 164"/>
          <p:cNvSpPr/>
          <p:nvPr/>
        </p:nvSpPr>
        <p:spPr>
          <a:xfrm rot="6240000" flipH="1">
            <a:off x="4541398" y="320008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6" name="Isosceles Triangle 165"/>
          <p:cNvSpPr/>
          <p:nvPr/>
        </p:nvSpPr>
        <p:spPr>
          <a:xfrm rot="6240000" flipH="1">
            <a:off x="4528698" y="3403286"/>
            <a:ext cx="145112" cy="162474"/>
          </a:xfrm>
          <a:prstGeom prst="triangle">
            <a:avLst/>
          </a:prstGeom>
          <a:solidFill>
            <a:srgbClr val="FFFF00"/>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5" name="Group 182"/>
          <p:cNvGrpSpPr/>
          <p:nvPr/>
        </p:nvGrpSpPr>
        <p:grpSpPr>
          <a:xfrm>
            <a:off x="6558123" y="3069314"/>
            <a:ext cx="380032" cy="452855"/>
            <a:chOff x="6477968" y="3124200"/>
            <a:chExt cx="380032" cy="452855"/>
          </a:xfrm>
        </p:grpSpPr>
        <p:cxnSp>
          <p:nvCxnSpPr>
            <p:cNvPr id="180" name="Straight Connector 179"/>
            <p:cNvCxnSpPr/>
            <p:nvPr/>
          </p:nvCxnSpPr>
          <p:spPr>
            <a:xfrm rot="10800000" flipV="1">
              <a:off x="6480349" y="3350627"/>
              <a:ext cx="377651" cy="1"/>
            </a:xfrm>
            <a:prstGeom prst="line">
              <a:avLst/>
            </a:prstGeom>
            <a:ln w="63500" cap="flat" cmpd="sng" algn="ctr">
              <a:solidFill>
                <a:schemeClr val="dk1"/>
              </a:solidFill>
              <a:prstDash val="solid"/>
              <a:miter lim="80000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1" name="Straight Connector 180"/>
            <p:cNvCxnSpPr/>
            <p:nvPr/>
          </p:nvCxnSpPr>
          <p:spPr>
            <a:xfrm rot="10800000">
              <a:off x="6477968" y="3124200"/>
              <a:ext cx="0" cy="452855"/>
            </a:xfrm>
            <a:prstGeom prst="line">
              <a:avLst/>
            </a:prstGeom>
            <a:ln w="63500" cap="flat" cmpd="sng" algn="ctr">
              <a:solidFill>
                <a:schemeClr val="dk1"/>
              </a:solidFill>
              <a:prstDash val="solid"/>
              <a:miter lim="800000"/>
              <a:headEnd type="non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92559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0-#ppt_w/2"/>
                                          </p:val>
                                        </p:tav>
                                        <p:tav tm="100000">
                                          <p:val>
                                            <p:strVal val="#ppt_x"/>
                                          </p:val>
                                        </p:tav>
                                      </p:tavLst>
                                    </p:anim>
                                    <p:anim calcmode="lin" valueType="num">
                                      <p:cBhvr additive="base">
                                        <p:cTn id="13" dur="500" fill="hold"/>
                                        <p:tgtEl>
                                          <p:spTgt spid="7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0-#ppt_w/2"/>
                                          </p:val>
                                        </p:tav>
                                        <p:tav tm="100000">
                                          <p:val>
                                            <p:strVal val="#ppt_x"/>
                                          </p:val>
                                        </p:tav>
                                      </p:tavLst>
                                    </p:anim>
                                    <p:anim calcmode="lin" valueType="num">
                                      <p:cBhvr additive="base">
                                        <p:cTn id="17"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1"/>
                                        </p:tgtEl>
                                        <p:attrNameLst>
                                          <p:attrName>style.visibility</p:attrName>
                                        </p:attrNameLst>
                                      </p:cBhvr>
                                      <p:to>
                                        <p:strVal val="visible"/>
                                      </p:to>
                                    </p:set>
                                    <p:animEffect transition="in" filter="fade">
                                      <p:cBhvr>
                                        <p:cTn id="46" dur="500"/>
                                        <p:tgtEl>
                                          <p:spTgt spid="16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3"/>
                                        </p:tgtEl>
                                        <p:attrNameLst>
                                          <p:attrName>style.visibility</p:attrName>
                                        </p:attrNameLst>
                                      </p:cBhvr>
                                      <p:to>
                                        <p:strVal val="visible"/>
                                      </p:to>
                                    </p:set>
                                    <p:animEffect transition="in" filter="fade">
                                      <p:cBhvr>
                                        <p:cTn id="49" dur="500"/>
                                        <p:tgtEl>
                                          <p:spTgt spid="1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2"/>
                                        </p:tgtEl>
                                        <p:attrNameLst>
                                          <p:attrName>style.visibility</p:attrName>
                                        </p:attrNameLst>
                                      </p:cBhvr>
                                      <p:to>
                                        <p:strVal val="visible"/>
                                      </p:to>
                                    </p:set>
                                    <p:animEffect transition="in" filter="fade">
                                      <p:cBhvr>
                                        <p:cTn id="52" dur="500"/>
                                        <p:tgtEl>
                                          <p:spTgt spid="1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6"/>
                                        </p:tgtEl>
                                        <p:attrNameLst>
                                          <p:attrName>style.visibility</p:attrName>
                                        </p:attrNameLst>
                                      </p:cBhvr>
                                      <p:to>
                                        <p:strVal val="visible"/>
                                      </p:to>
                                    </p:set>
                                    <p:animEffect transition="in" filter="fade">
                                      <p:cBhvr>
                                        <p:cTn id="55" dur="500"/>
                                        <p:tgtEl>
                                          <p:spTgt spid="16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5"/>
                                        </p:tgtEl>
                                        <p:attrNameLst>
                                          <p:attrName>style.visibility</p:attrName>
                                        </p:attrNameLst>
                                      </p:cBhvr>
                                      <p:to>
                                        <p:strVal val="visible"/>
                                      </p:to>
                                    </p:set>
                                    <p:animEffect transition="in" filter="fade">
                                      <p:cBhvr>
                                        <p:cTn id="58" dur="500"/>
                                        <p:tgtEl>
                                          <p:spTgt spid="16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Effect transition="in" filter="fade">
                                      <p:cBhvr>
                                        <p:cTn id="61" dur="500"/>
                                        <p:tgtEl>
                                          <p:spTgt spid="1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fade">
                                      <p:cBhvr>
                                        <p:cTn id="64" dur="500"/>
                                        <p:tgtEl>
                                          <p:spTgt spid="1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8"/>
                                        </p:tgtEl>
                                        <p:attrNameLst>
                                          <p:attrName>style.visibility</p:attrName>
                                        </p:attrNameLst>
                                      </p:cBhvr>
                                      <p:to>
                                        <p:strVal val="visible"/>
                                      </p:to>
                                    </p:set>
                                    <p:animEffect transition="in" filter="fade">
                                      <p:cBhvr>
                                        <p:cTn id="67" dur="500"/>
                                        <p:tgtEl>
                                          <p:spTgt spid="1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0"/>
                                        </p:tgtEl>
                                        <p:attrNameLst>
                                          <p:attrName>style.visibility</p:attrName>
                                        </p:attrNameLst>
                                      </p:cBhvr>
                                      <p:to>
                                        <p:strVal val="visible"/>
                                      </p:to>
                                    </p:set>
                                    <p:animEffect transition="in" filter="fade">
                                      <p:cBhvr>
                                        <p:cTn id="70" dur="500"/>
                                        <p:tgtEl>
                                          <p:spTgt spid="160"/>
                                        </p:tgtEl>
                                      </p:cBhvr>
                                    </p:animEffect>
                                  </p:childTnLst>
                                </p:cTn>
                              </p:par>
                              <p:par>
                                <p:cTn id="71" presetID="10"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3"/>
                                        </p:tgtEl>
                                        <p:attrNameLst>
                                          <p:attrName>style.visibility</p:attrName>
                                        </p:attrNameLst>
                                      </p:cBhvr>
                                      <p:to>
                                        <p:strVal val="visible"/>
                                      </p:to>
                                    </p:set>
                                    <p:animEffect transition="in" filter="fade">
                                      <p:cBhvr>
                                        <p:cTn id="78" dur="1000"/>
                                        <p:tgtEl>
                                          <p:spTgt spid="153"/>
                                        </p:tgtEl>
                                      </p:cBhvr>
                                    </p:animEffect>
                                    <p:anim calcmode="lin" valueType="num">
                                      <p:cBhvr>
                                        <p:cTn id="79" dur="1000" fill="hold"/>
                                        <p:tgtEl>
                                          <p:spTgt spid="153"/>
                                        </p:tgtEl>
                                        <p:attrNameLst>
                                          <p:attrName>ppt_x</p:attrName>
                                        </p:attrNameLst>
                                      </p:cBhvr>
                                      <p:tavLst>
                                        <p:tav tm="0">
                                          <p:val>
                                            <p:strVal val="#ppt_x"/>
                                          </p:val>
                                        </p:tav>
                                        <p:tav tm="100000">
                                          <p:val>
                                            <p:strVal val="#ppt_x"/>
                                          </p:val>
                                        </p:tav>
                                      </p:tavLst>
                                    </p:anim>
                                    <p:anim calcmode="lin" valueType="num">
                                      <p:cBhvr>
                                        <p:cTn id="80" dur="1000" fill="hold"/>
                                        <p:tgtEl>
                                          <p:spTgt spid="15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52"/>
                                        </p:tgtEl>
                                        <p:attrNameLst>
                                          <p:attrName>style.visibility</p:attrName>
                                        </p:attrNameLst>
                                      </p:cBhvr>
                                      <p:to>
                                        <p:strVal val="visible"/>
                                      </p:to>
                                    </p:set>
                                    <p:animEffect transition="in" filter="fade">
                                      <p:cBhvr>
                                        <p:cTn id="83" dur="1000"/>
                                        <p:tgtEl>
                                          <p:spTgt spid="152"/>
                                        </p:tgtEl>
                                      </p:cBhvr>
                                    </p:animEffect>
                                    <p:anim calcmode="lin" valueType="num">
                                      <p:cBhvr>
                                        <p:cTn id="84" dur="1000" fill="hold"/>
                                        <p:tgtEl>
                                          <p:spTgt spid="152"/>
                                        </p:tgtEl>
                                        <p:attrNameLst>
                                          <p:attrName>ppt_x</p:attrName>
                                        </p:attrNameLst>
                                      </p:cBhvr>
                                      <p:tavLst>
                                        <p:tav tm="0">
                                          <p:val>
                                            <p:strVal val="#ppt_x"/>
                                          </p:val>
                                        </p:tav>
                                        <p:tav tm="100000">
                                          <p:val>
                                            <p:strVal val="#ppt_x"/>
                                          </p:val>
                                        </p:tav>
                                      </p:tavLst>
                                    </p:anim>
                                    <p:anim calcmode="lin" valueType="num">
                                      <p:cBhvr>
                                        <p:cTn id="85" dur="1000" fill="hold"/>
                                        <p:tgtEl>
                                          <p:spTgt spid="15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51"/>
                                        </p:tgtEl>
                                        <p:attrNameLst>
                                          <p:attrName>style.visibility</p:attrName>
                                        </p:attrNameLst>
                                      </p:cBhvr>
                                      <p:to>
                                        <p:strVal val="visible"/>
                                      </p:to>
                                    </p:set>
                                    <p:animEffect transition="in" filter="fade">
                                      <p:cBhvr>
                                        <p:cTn id="88" dur="1000"/>
                                        <p:tgtEl>
                                          <p:spTgt spid="151"/>
                                        </p:tgtEl>
                                      </p:cBhvr>
                                    </p:animEffect>
                                    <p:anim calcmode="lin" valueType="num">
                                      <p:cBhvr>
                                        <p:cTn id="89" dur="1000" fill="hold"/>
                                        <p:tgtEl>
                                          <p:spTgt spid="151"/>
                                        </p:tgtEl>
                                        <p:attrNameLst>
                                          <p:attrName>ppt_x</p:attrName>
                                        </p:attrNameLst>
                                      </p:cBhvr>
                                      <p:tavLst>
                                        <p:tav tm="0">
                                          <p:val>
                                            <p:strVal val="#ppt_x"/>
                                          </p:val>
                                        </p:tav>
                                        <p:tav tm="100000">
                                          <p:val>
                                            <p:strVal val="#ppt_x"/>
                                          </p:val>
                                        </p:tav>
                                      </p:tavLst>
                                    </p:anim>
                                    <p:anim calcmode="lin" valueType="num">
                                      <p:cBhvr>
                                        <p:cTn id="90" dur="1000" fill="hold"/>
                                        <p:tgtEl>
                                          <p:spTgt spid="15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50"/>
                                        </p:tgtEl>
                                        <p:attrNameLst>
                                          <p:attrName>style.visibility</p:attrName>
                                        </p:attrNameLst>
                                      </p:cBhvr>
                                      <p:to>
                                        <p:strVal val="visible"/>
                                      </p:to>
                                    </p:set>
                                    <p:animEffect transition="in" filter="fade">
                                      <p:cBhvr>
                                        <p:cTn id="93" dur="1000"/>
                                        <p:tgtEl>
                                          <p:spTgt spid="150"/>
                                        </p:tgtEl>
                                      </p:cBhvr>
                                    </p:animEffect>
                                    <p:anim calcmode="lin" valueType="num">
                                      <p:cBhvr>
                                        <p:cTn id="94" dur="1000" fill="hold"/>
                                        <p:tgtEl>
                                          <p:spTgt spid="150"/>
                                        </p:tgtEl>
                                        <p:attrNameLst>
                                          <p:attrName>ppt_x</p:attrName>
                                        </p:attrNameLst>
                                      </p:cBhvr>
                                      <p:tavLst>
                                        <p:tav tm="0">
                                          <p:val>
                                            <p:strVal val="#ppt_x"/>
                                          </p:val>
                                        </p:tav>
                                        <p:tav tm="100000">
                                          <p:val>
                                            <p:strVal val="#ppt_x"/>
                                          </p:val>
                                        </p:tav>
                                      </p:tavLst>
                                    </p:anim>
                                    <p:anim calcmode="lin" valueType="num">
                                      <p:cBhvr>
                                        <p:cTn id="95" dur="1000" fill="hold"/>
                                        <p:tgtEl>
                                          <p:spTgt spid="15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54"/>
                                        </p:tgtEl>
                                        <p:attrNameLst>
                                          <p:attrName>style.visibility</p:attrName>
                                        </p:attrNameLst>
                                      </p:cBhvr>
                                      <p:to>
                                        <p:strVal val="visible"/>
                                      </p:to>
                                    </p:set>
                                    <p:animEffect transition="in" filter="fade">
                                      <p:cBhvr>
                                        <p:cTn id="98" dur="1000"/>
                                        <p:tgtEl>
                                          <p:spTgt spid="154"/>
                                        </p:tgtEl>
                                      </p:cBhvr>
                                    </p:animEffect>
                                    <p:anim calcmode="lin" valueType="num">
                                      <p:cBhvr>
                                        <p:cTn id="99" dur="1000" fill="hold"/>
                                        <p:tgtEl>
                                          <p:spTgt spid="154"/>
                                        </p:tgtEl>
                                        <p:attrNameLst>
                                          <p:attrName>ppt_x</p:attrName>
                                        </p:attrNameLst>
                                      </p:cBhvr>
                                      <p:tavLst>
                                        <p:tav tm="0">
                                          <p:val>
                                            <p:strVal val="#ppt_x"/>
                                          </p:val>
                                        </p:tav>
                                        <p:tav tm="100000">
                                          <p:val>
                                            <p:strVal val="#ppt_x"/>
                                          </p:val>
                                        </p:tav>
                                      </p:tavLst>
                                    </p:anim>
                                    <p:anim calcmode="lin" valueType="num">
                                      <p:cBhvr>
                                        <p:cTn id="100" dur="1000" fill="hold"/>
                                        <p:tgtEl>
                                          <p:spTgt spid="15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45"/>
                                        </p:tgtEl>
                                        <p:attrNameLst>
                                          <p:attrName>style.visibility</p:attrName>
                                        </p:attrNameLst>
                                      </p:cBhvr>
                                      <p:to>
                                        <p:strVal val="visible"/>
                                      </p:to>
                                    </p:set>
                                    <p:animEffect transition="in" filter="fade">
                                      <p:cBhvr>
                                        <p:cTn id="103" dur="1000"/>
                                        <p:tgtEl>
                                          <p:spTgt spid="145"/>
                                        </p:tgtEl>
                                      </p:cBhvr>
                                    </p:animEffect>
                                    <p:anim calcmode="lin" valueType="num">
                                      <p:cBhvr>
                                        <p:cTn id="104" dur="1000" fill="hold"/>
                                        <p:tgtEl>
                                          <p:spTgt spid="145"/>
                                        </p:tgtEl>
                                        <p:attrNameLst>
                                          <p:attrName>ppt_x</p:attrName>
                                        </p:attrNameLst>
                                      </p:cBhvr>
                                      <p:tavLst>
                                        <p:tav tm="0">
                                          <p:val>
                                            <p:strVal val="#ppt_x"/>
                                          </p:val>
                                        </p:tav>
                                        <p:tav tm="100000">
                                          <p:val>
                                            <p:strVal val="#ppt_x"/>
                                          </p:val>
                                        </p:tav>
                                      </p:tavLst>
                                    </p:anim>
                                    <p:anim calcmode="lin" valueType="num">
                                      <p:cBhvr>
                                        <p:cTn id="105" dur="1000" fill="hold"/>
                                        <p:tgtEl>
                                          <p:spTgt spid="145"/>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46"/>
                                        </p:tgtEl>
                                        <p:attrNameLst>
                                          <p:attrName>style.visibility</p:attrName>
                                        </p:attrNameLst>
                                      </p:cBhvr>
                                      <p:to>
                                        <p:strVal val="visible"/>
                                      </p:to>
                                    </p:set>
                                    <p:animEffect transition="in" filter="fade">
                                      <p:cBhvr>
                                        <p:cTn id="108" dur="1000"/>
                                        <p:tgtEl>
                                          <p:spTgt spid="146"/>
                                        </p:tgtEl>
                                      </p:cBhvr>
                                    </p:animEffect>
                                    <p:anim calcmode="lin" valueType="num">
                                      <p:cBhvr>
                                        <p:cTn id="109" dur="1000" fill="hold"/>
                                        <p:tgtEl>
                                          <p:spTgt spid="146"/>
                                        </p:tgtEl>
                                        <p:attrNameLst>
                                          <p:attrName>ppt_x</p:attrName>
                                        </p:attrNameLst>
                                      </p:cBhvr>
                                      <p:tavLst>
                                        <p:tav tm="0">
                                          <p:val>
                                            <p:strVal val="#ppt_x"/>
                                          </p:val>
                                        </p:tav>
                                        <p:tav tm="100000">
                                          <p:val>
                                            <p:strVal val="#ppt_x"/>
                                          </p:val>
                                        </p:tav>
                                      </p:tavLst>
                                    </p:anim>
                                    <p:anim calcmode="lin" valueType="num">
                                      <p:cBhvr>
                                        <p:cTn id="110" dur="1000" fill="hold"/>
                                        <p:tgtEl>
                                          <p:spTgt spid="146"/>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44"/>
                                        </p:tgtEl>
                                        <p:attrNameLst>
                                          <p:attrName>style.visibility</p:attrName>
                                        </p:attrNameLst>
                                      </p:cBhvr>
                                      <p:to>
                                        <p:strVal val="visible"/>
                                      </p:to>
                                    </p:set>
                                    <p:animEffect transition="in" filter="fade">
                                      <p:cBhvr>
                                        <p:cTn id="113" dur="1000"/>
                                        <p:tgtEl>
                                          <p:spTgt spid="144"/>
                                        </p:tgtEl>
                                      </p:cBhvr>
                                    </p:animEffect>
                                    <p:anim calcmode="lin" valueType="num">
                                      <p:cBhvr>
                                        <p:cTn id="114" dur="1000" fill="hold"/>
                                        <p:tgtEl>
                                          <p:spTgt spid="144"/>
                                        </p:tgtEl>
                                        <p:attrNameLst>
                                          <p:attrName>ppt_x</p:attrName>
                                        </p:attrNameLst>
                                      </p:cBhvr>
                                      <p:tavLst>
                                        <p:tav tm="0">
                                          <p:val>
                                            <p:strVal val="#ppt_x"/>
                                          </p:val>
                                        </p:tav>
                                        <p:tav tm="100000">
                                          <p:val>
                                            <p:strVal val="#ppt_x"/>
                                          </p:val>
                                        </p:tav>
                                      </p:tavLst>
                                    </p:anim>
                                    <p:anim calcmode="lin" valueType="num">
                                      <p:cBhvr>
                                        <p:cTn id="115" dur="1000" fill="hold"/>
                                        <p:tgtEl>
                                          <p:spTgt spid="144"/>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41"/>
                                        </p:tgtEl>
                                        <p:attrNameLst>
                                          <p:attrName>style.visibility</p:attrName>
                                        </p:attrNameLst>
                                      </p:cBhvr>
                                      <p:to>
                                        <p:strVal val="visible"/>
                                      </p:to>
                                    </p:set>
                                    <p:animEffect transition="in" filter="fade">
                                      <p:cBhvr>
                                        <p:cTn id="118" dur="1000"/>
                                        <p:tgtEl>
                                          <p:spTgt spid="141"/>
                                        </p:tgtEl>
                                      </p:cBhvr>
                                    </p:animEffect>
                                    <p:anim calcmode="lin" valueType="num">
                                      <p:cBhvr>
                                        <p:cTn id="119" dur="1000" fill="hold"/>
                                        <p:tgtEl>
                                          <p:spTgt spid="141"/>
                                        </p:tgtEl>
                                        <p:attrNameLst>
                                          <p:attrName>ppt_x</p:attrName>
                                        </p:attrNameLst>
                                      </p:cBhvr>
                                      <p:tavLst>
                                        <p:tav tm="0">
                                          <p:val>
                                            <p:strVal val="#ppt_x"/>
                                          </p:val>
                                        </p:tav>
                                        <p:tav tm="100000">
                                          <p:val>
                                            <p:strVal val="#ppt_x"/>
                                          </p:val>
                                        </p:tav>
                                      </p:tavLst>
                                    </p:anim>
                                    <p:anim calcmode="lin" valueType="num">
                                      <p:cBhvr>
                                        <p:cTn id="120"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3" grpId="0"/>
      <p:bldP spid="141" grpId="0"/>
      <p:bldP spid="144" grpId="0" animBg="1"/>
      <p:bldP spid="145" grpId="0" animBg="1"/>
      <p:bldP spid="146" grpId="0" animBg="1"/>
      <p:bldP spid="150" grpId="0" animBg="1"/>
      <p:bldP spid="151" grpId="0" animBg="1"/>
      <p:bldP spid="152" grpId="0" animBg="1"/>
      <p:bldP spid="153" grpId="0" animBg="1"/>
      <p:bldP spid="154"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ilvioDBrugger_2012-08-24 01.50.44.jpg"/>
          <p:cNvPicPr>
            <a:picLocks noChangeAspect="1"/>
          </p:cNvPicPr>
          <p:nvPr/>
        </p:nvPicPr>
        <p:blipFill>
          <a:blip r:embed="rId3"/>
          <a:srcRect l="19681" t="6592" r="26364" b="13124"/>
          <a:stretch>
            <a:fillRect/>
          </a:stretch>
        </p:blipFill>
        <p:spPr>
          <a:xfrm>
            <a:off x="5825330" y="803716"/>
            <a:ext cx="1115568" cy="1111250"/>
          </a:xfrm>
          <a:prstGeom prst="rect">
            <a:avLst/>
          </a:prstGeom>
          <a:ln w="381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pic>
      <p:sp>
        <p:nvSpPr>
          <p:cNvPr id="69634" name="Title 1"/>
          <p:cNvSpPr>
            <a:spLocks noGrp="1"/>
          </p:cNvSpPr>
          <p:nvPr>
            <p:ph type="title"/>
          </p:nvPr>
        </p:nvSpPr>
        <p:spPr>
          <a:xfrm>
            <a:off x="587742" y="0"/>
            <a:ext cx="8229600" cy="630114"/>
          </a:xfrm>
        </p:spPr>
        <p:txBody>
          <a:bodyPr>
            <a:normAutofit fontScale="90000"/>
          </a:bodyPr>
          <a:lstStyle/>
          <a:p>
            <a:pPr eaLnBrk="1" hangingPunct="1"/>
            <a:r>
              <a:rPr lang="en-US" b="1" dirty="0" smtClean="0">
                <a:latin typeface="Arial"/>
                <a:cs typeface="Arial"/>
              </a:rPr>
              <a:t>Acknowledgements</a:t>
            </a:r>
          </a:p>
        </p:txBody>
      </p:sp>
      <p:sp>
        <p:nvSpPr>
          <p:cNvPr id="12" name="TextBox 6"/>
          <p:cNvSpPr txBox="1">
            <a:spLocks noChangeArrowheads="1"/>
          </p:cNvSpPr>
          <p:nvPr/>
        </p:nvSpPr>
        <p:spPr bwMode="auto">
          <a:xfrm>
            <a:off x="292101" y="577301"/>
            <a:ext cx="4023360" cy="4985980"/>
          </a:xfrm>
          <a:prstGeom prst="rect">
            <a:avLst/>
          </a:prstGeom>
          <a:noFill/>
          <a:ln w="9525">
            <a:noFill/>
            <a:miter lim="800000"/>
            <a:headEnd/>
            <a:tailEnd/>
          </a:ln>
        </p:spPr>
        <p:txBody>
          <a:bodyPr wrap="square">
            <a:prstTxWarp prst="textNoShape">
              <a:avLst/>
            </a:prstTxWarp>
            <a:spAutoFit/>
          </a:bodyPr>
          <a:lstStyle/>
          <a:p>
            <a:pPr algn="ctr"/>
            <a:r>
              <a:rPr lang="en-US" sz="2200" b="1" u="sng" dirty="0" smtClean="0">
                <a:latin typeface="Arial"/>
                <a:ea typeface="Arial" charset="0"/>
                <a:cs typeface="Arial"/>
              </a:rPr>
              <a:t>The Lemon Lab</a:t>
            </a:r>
          </a:p>
          <a:p>
            <a:pPr algn="ctr"/>
            <a:r>
              <a:rPr lang="en-US" sz="2200" u="sng" dirty="0" smtClean="0">
                <a:latin typeface="Arial" panose="020B0604020202020204" pitchFamily="34" charset="0"/>
                <a:ea typeface="Arial" charset="0"/>
                <a:cs typeface="Arial" panose="020B0604020202020204" pitchFamily="34" charset="0"/>
              </a:rPr>
              <a:t>Katherine Lemon</a:t>
            </a:r>
          </a:p>
          <a:p>
            <a:pPr algn="ctr"/>
            <a:r>
              <a:rPr lang="en-US" sz="2200" dirty="0" smtClean="0">
                <a:latin typeface="Arial" panose="020B0604020202020204" pitchFamily="34" charset="0"/>
                <a:ea typeface="Arial" charset="0"/>
                <a:cs typeface="Arial" panose="020B0604020202020204" pitchFamily="34" charset="0"/>
              </a:rPr>
              <a:t>Lindsey Bomar</a:t>
            </a:r>
          </a:p>
          <a:p>
            <a:pPr algn="ctr"/>
            <a:r>
              <a:rPr lang="en-US" sz="2200" dirty="0" smtClean="0">
                <a:latin typeface="Arial" panose="020B0604020202020204" pitchFamily="34" charset="0"/>
                <a:ea typeface="Arial" charset="0"/>
                <a:cs typeface="Arial" panose="020B0604020202020204" pitchFamily="34" charset="0"/>
              </a:rPr>
              <a:t>Isabel Fernandez Escapa</a:t>
            </a:r>
          </a:p>
          <a:p>
            <a:pPr algn="ctr"/>
            <a:r>
              <a:rPr lang="en-US" sz="2200" dirty="0" smtClean="0">
                <a:latin typeface="Arial" panose="020B0604020202020204" pitchFamily="34" charset="0"/>
                <a:ea typeface="Arial" charset="0"/>
                <a:cs typeface="Arial" panose="020B0604020202020204" pitchFamily="34" charset="0"/>
              </a:rPr>
              <a:t>Jennifer Spagnolo</a:t>
            </a:r>
          </a:p>
          <a:p>
            <a:pPr algn="ctr"/>
            <a:r>
              <a:rPr lang="en-US" sz="2200" dirty="0" smtClean="0">
                <a:latin typeface="Arial" panose="020B0604020202020204" pitchFamily="34" charset="0"/>
                <a:ea typeface="Arial" charset="0"/>
                <a:cs typeface="Arial" panose="020B0604020202020204" pitchFamily="34" charset="0"/>
              </a:rPr>
              <a:t>Silvio Brugger</a:t>
            </a:r>
          </a:p>
          <a:p>
            <a:pPr algn="ctr"/>
            <a:endParaRPr lang="en-US" sz="600" b="1" dirty="0" smtClean="0">
              <a:latin typeface="Arial"/>
              <a:ea typeface="Arial" charset="0"/>
              <a:cs typeface="Arial"/>
            </a:endParaRPr>
          </a:p>
          <a:p>
            <a:pPr algn="ctr"/>
            <a:r>
              <a:rPr lang="en-US" sz="2000" b="1" u="sng" dirty="0" smtClean="0">
                <a:solidFill>
                  <a:schemeClr val="tx1">
                    <a:lumMod val="50000"/>
                    <a:lumOff val="50000"/>
                  </a:schemeClr>
                </a:solidFill>
                <a:latin typeface="Arial"/>
                <a:ea typeface="Arial" charset="0"/>
                <a:cs typeface="Arial"/>
              </a:rPr>
              <a:t>Past members</a:t>
            </a:r>
          </a:p>
          <a:p>
            <a:pPr algn="ctr"/>
            <a:r>
              <a:rPr lang="en-US" sz="2000" dirty="0" smtClean="0">
                <a:latin typeface="Arial" panose="020B0604020202020204" pitchFamily="34" charset="0"/>
                <a:ea typeface="Arial" charset="0"/>
                <a:cs typeface="Arial" panose="020B0604020202020204" pitchFamily="34" charset="0"/>
              </a:rPr>
              <a:t>Anne Mentzinger</a:t>
            </a:r>
          </a:p>
          <a:p>
            <a:pPr algn="ctr"/>
            <a:r>
              <a:rPr lang="en-US" sz="2000" dirty="0" smtClean="0">
                <a:latin typeface="Arial" panose="020B0604020202020204" pitchFamily="34" charset="0"/>
                <a:ea typeface="Arial" charset="0"/>
                <a:cs typeface="Arial" panose="020B0604020202020204" pitchFamily="34" charset="0"/>
              </a:rPr>
              <a:t>Michael Wollenberg</a:t>
            </a:r>
          </a:p>
          <a:p>
            <a:pPr algn="ctr"/>
            <a:r>
              <a:rPr lang="en-US" sz="2000" dirty="0" smtClean="0">
                <a:latin typeface="Arial" panose="020B0604020202020204" pitchFamily="34" charset="0"/>
                <a:ea typeface="Arial" charset="0"/>
                <a:cs typeface="Arial" panose="020B0604020202020204" pitchFamily="34" charset="0"/>
              </a:rPr>
              <a:t>Kelly Aldridge</a:t>
            </a:r>
          </a:p>
          <a:p>
            <a:pPr algn="ctr"/>
            <a:r>
              <a:rPr lang="en-US" sz="2000" dirty="0" smtClean="0">
                <a:latin typeface="Arial" panose="020B0604020202020204" pitchFamily="34" charset="0"/>
                <a:ea typeface="Arial" charset="0"/>
                <a:cs typeface="Arial" panose="020B0604020202020204" pitchFamily="34" charset="0"/>
              </a:rPr>
              <a:t>Carla Cugini (w/ Davey Lab)</a:t>
            </a:r>
          </a:p>
          <a:p>
            <a:pPr algn="ctr"/>
            <a:r>
              <a:rPr lang="en-US" sz="2000" dirty="0" smtClean="0">
                <a:latin typeface="Arial" panose="020B0604020202020204" pitchFamily="34" charset="0"/>
                <a:ea typeface="Arial" charset="0"/>
                <a:cs typeface="Arial" panose="020B0604020202020204" pitchFamily="34" charset="0"/>
              </a:rPr>
              <a:t>Beck Jacobson</a:t>
            </a:r>
          </a:p>
          <a:p>
            <a:pPr algn="ctr"/>
            <a:r>
              <a:rPr lang="en-US" sz="2000" dirty="0" smtClean="0">
                <a:latin typeface="Arial" panose="020B0604020202020204" pitchFamily="34" charset="0"/>
                <a:ea typeface="Arial" charset="0"/>
                <a:cs typeface="Arial" panose="020B0604020202020204" pitchFamily="34" charset="0"/>
              </a:rPr>
              <a:t>Kelsey Goguen</a:t>
            </a:r>
          </a:p>
          <a:p>
            <a:pPr algn="ctr"/>
            <a:r>
              <a:rPr lang="en-US" sz="2000" dirty="0" smtClean="0">
                <a:latin typeface="Arial" panose="020B0604020202020204" pitchFamily="34" charset="0"/>
                <a:ea typeface="Arial" charset="0"/>
                <a:cs typeface="Arial" panose="020B0604020202020204" pitchFamily="34" charset="0"/>
              </a:rPr>
              <a:t>Evan Pagano</a:t>
            </a:r>
          </a:p>
          <a:p>
            <a:pPr algn="ctr"/>
            <a:r>
              <a:rPr lang="en-US" sz="2000" dirty="0">
                <a:latin typeface="Arial" panose="020B0604020202020204" pitchFamily="34" charset="0"/>
                <a:ea typeface="Arial" charset="0"/>
                <a:cs typeface="Arial" panose="020B0604020202020204" pitchFamily="34" charset="0"/>
              </a:rPr>
              <a:t>Brian </a:t>
            </a:r>
            <a:r>
              <a:rPr lang="en-US" sz="2000" dirty="0" smtClean="0">
                <a:latin typeface="Arial" panose="020B0604020202020204" pitchFamily="34" charset="0"/>
                <a:ea typeface="Arial" charset="0"/>
                <a:cs typeface="Arial" panose="020B0604020202020204" pitchFamily="34" charset="0"/>
              </a:rPr>
              <a:t>Yost</a:t>
            </a:r>
            <a:endParaRPr lang="en-US" sz="2000" dirty="0">
              <a:latin typeface="Arial" panose="020B0604020202020204" pitchFamily="34" charset="0"/>
              <a:ea typeface="Arial" charset="0"/>
              <a:cs typeface="Arial" panose="020B0604020202020204" pitchFamily="34" charset="0"/>
            </a:endParaRPr>
          </a:p>
        </p:txBody>
      </p:sp>
      <p:pic>
        <p:nvPicPr>
          <p:cNvPr id="19" name="Picture 18" descr="logo_nih.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67" y="5447687"/>
            <a:ext cx="1259621" cy="1259621"/>
          </a:xfrm>
          <a:prstGeom prst="rect">
            <a:avLst/>
          </a:prstGeom>
          <a:noFill/>
          <a:ln>
            <a:noFill/>
          </a:ln>
        </p:spPr>
      </p:pic>
      <p:pic>
        <p:nvPicPr>
          <p:cNvPr id="20" name="Picture 19" descr="354476_300.jpg"/>
          <p:cNvPicPr>
            <a:picLocks noChangeAspect="1"/>
          </p:cNvPicPr>
          <p:nvPr/>
        </p:nvPicPr>
        <p:blipFill rotWithShape="1">
          <a:blip r:embed="rId5">
            <a:extLst>
              <a:ext uri="{28A0092B-C50C-407E-A947-70E740481C1C}">
                <a14:useLocalDpi xmlns:a14="http://schemas.microsoft.com/office/drawing/2010/main" val="0"/>
              </a:ext>
            </a:extLst>
          </a:blip>
          <a:srcRect b="15690"/>
          <a:stretch/>
        </p:blipFill>
        <p:spPr>
          <a:xfrm>
            <a:off x="5458490" y="5366450"/>
            <a:ext cx="1626853" cy="1371600"/>
          </a:xfrm>
          <a:prstGeom prst="rect">
            <a:avLst/>
          </a:prstGeom>
          <a:noFill/>
          <a:ln>
            <a:noFill/>
          </a:ln>
        </p:spPr>
      </p:pic>
      <p:pic>
        <p:nvPicPr>
          <p:cNvPr id="21" name="Picture 20" descr="logo-niai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0989" y="5485787"/>
            <a:ext cx="982117" cy="1250562"/>
          </a:xfrm>
          <a:prstGeom prst="rect">
            <a:avLst/>
          </a:prstGeom>
          <a:noFill/>
          <a:ln>
            <a:noFill/>
          </a:ln>
        </p:spPr>
      </p:pic>
      <p:pic>
        <p:nvPicPr>
          <p:cNvPr id="26" name="Picture 25" descr="500px-US-NIH-NIDCR-Logo.sv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8572" y="5511720"/>
            <a:ext cx="1287033" cy="1240700"/>
          </a:xfrm>
          <a:prstGeom prst="rect">
            <a:avLst/>
          </a:prstGeom>
          <a:noFill/>
          <a:ln>
            <a:noFill/>
          </a:ln>
        </p:spPr>
      </p:pic>
      <p:sp>
        <p:nvSpPr>
          <p:cNvPr id="24" name="TextBox 23"/>
          <p:cNvSpPr txBox="1"/>
          <p:nvPr/>
        </p:nvSpPr>
        <p:spPr>
          <a:xfrm>
            <a:off x="7541609" y="5861223"/>
            <a:ext cx="997941" cy="903305"/>
          </a:xfrm>
          <a:prstGeom prst="rect">
            <a:avLst/>
          </a:prstGeom>
          <a:solidFill>
            <a:schemeClr val="bg1"/>
          </a:solidFill>
        </p:spPr>
        <p:txBody>
          <a:bodyPr wrap="none" rtlCol="0">
            <a:spAutoFit/>
          </a:bodyPr>
          <a:lstStyle/>
          <a:p>
            <a:pPr algn="ctr"/>
            <a:r>
              <a:rPr lang="en-US" sz="1800" dirty="0" smtClean="0">
                <a:latin typeface="Arial"/>
                <a:cs typeface="Arial"/>
              </a:rPr>
              <a:t>Boston </a:t>
            </a:r>
          </a:p>
          <a:p>
            <a:pPr algn="ctr"/>
            <a:r>
              <a:rPr lang="en-US" sz="1800" dirty="0" smtClean="0">
                <a:latin typeface="Arial"/>
                <a:cs typeface="Arial"/>
              </a:rPr>
              <a:t>Children’s </a:t>
            </a:r>
          </a:p>
          <a:p>
            <a:pPr algn="ctr"/>
            <a:r>
              <a:rPr lang="en-US" sz="1800" dirty="0" smtClean="0">
                <a:latin typeface="Arial"/>
                <a:cs typeface="Arial"/>
              </a:rPr>
              <a:t>Hospital</a:t>
            </a:r>
          </a:p>
        </p:txBody>
      </p:sp>
      <p:pic>
        <p:nvPicPr>
          <p:cNvPr id="23" name="Picture 22" descr="childrens_hospital_boston1.jpg"/>
          <p:cNvPicPr>
            <a:picLocks noChangeAspect="1"/>
          </p:cNvPicPr>
          <p:nvPr/>
        </p:nvPicPr>
        <p:blipFill>
          <a:blip r:embed="rId8" cstate="print">
            <a:extLst>
              <a:ext uri="{28A0092B-C50C-407E-A947-70E740481C1C}">
                <a14:useLocalDpi xmlns:a14="http://schemas.microsoft.com/office/drawing/2010/main" val="0"/>
              </a:ext>
            </a:extLst>
          </a:blip>
          <a:srcRect t="10414" b="9956"/>
          <a:stretch>
            <a:fillRect/>
          </a:stretch>
        </p:blipFill>
        <p:spPr>
          <a:xfrm>
            <a:off x="7530725" y="4849282"/>
            <a:ext cx="1019708" cy="1092200"/>
          </a:xfrm>
          <a:prstGeom prst="rect">
            <a:avLst/>
          </a:prstGeom>
        </p:spPr>
      </p:pic>
      <p:sp>
        <p:nvSpPr>
          <p:cNvPr id="69637" name="TextBox 6"/>
          <p:cNvSpPr txBox="1">
            <a:spLocks noChangeArrowheads="1"/>
          </p:cNvSpPr>
          <p:nvPr/>
        </p:nvSpPr>
        <p:spPr bwMode="auto">
          <a:xfrm>
            <a:off x="4297544" y="3712059"/>
            <a:ext cx="4231928" cy="1107996"/>
          </a:xfrm>
          <a:prstGeom prst="rect">
            <a:avLst/>
          </a:prstGeom>
          <a:noFill/>
          <a:ln w="9525">
            <a:noFill/>
            <a:miter lim="800000"/>
            <a:headEnd/>
            <a:tailEnd/>
          </a:ln>
        </p:spPr>
        <p:txBody>
          <a:bodyPr wrap="none">
            <a:prstTxWarp prst="textNoShape">
              <a:avLst/>
            </a:prstTxWarp>
            <a:spAutoFit/>
          </a:bodyPr>
          <a:lstStyle/>
          <a:p>
            <a:pPr algn="ctr"/>
            <a:r>
              <a:rPr lang="en-US" sz="2200" b="1" u="sng" dirty="0" smtClean="0">
                <a:latin typeface="Arial"/>
                <a:ea typeface="Arial" charset="0"/>
                <a:cs typeface="Arial"/>
              </a:rPr>
              <a:t>Collaborators</a:t>
            </a:r>
          </a:p>
          <a:p>
            <a:pPr algn="ctr"/>
            <a:r>
              <a:rPr lang="en-US" sz="2200" dirty="0" smtClean="0">
                <a:latin typeface="Arial"/>
                <a:ea typeface="Arial" charset="0"/>
                <a:cs typeface="Arial"/>
              </a:rPr>
              <a:t>Kendra Rumbaugh (Texas Tech)</a:t>
            </a:r>
          </a:p>
          <a:p>
            <a:pPr algn="ctr"/>
            <a:r>
              <a:rPr lang="en-US" sz="2200" dirty="0" smtClean="0">
                <a:latin typeface="Arial"/>
                <a:ea typeface="Arial" charset="0"/>
                <a:cs typeface="Arial"/>
              </a:rPr>
              <a:t>Marcelo </a:t>
            </a:r>
            <a:r>
              <a:rPr lang="en-US" sz="2200" dirty="0" err="1" smtClean="0">
                <a:latin typeface="Arial"/>
                <a:ea typeface="Arial" charset="0"/>
                <a:cs typeface="Arial"/>
              </a:rPr>
              <a:t>Friere</a:t>
            </a:r>
            <a:r>
              <a:rPr lang="en-US" sz="2200" dirty="0" smtClean="0">
                <a:latin typeface="Arial"/>
                <a:ea typeface="Arial" charset="0"/>
                <a:cs typeface="Arial"/>
              </a:rPr>
              <a:t>  (Forsyth)</a:t>
            </a:r>
          </a:p>
        </p:txBody>
      </p:sp>
      <p:pic>
        <p:nvPicPr>
          <p:cNvPr id="28" name="Picture 27" descr="Isabel 1x1.jpg"/>
          <p:cNvPicPr>
            <a:picLocks noChangeAspect="1"/>
          </p:cNvPicPr>
          <p:nvPr/>
        </p:nvPicPr>
        <p:blipFill>
          <a:blip r:embed="rId9"/>
          <a:stretch>
            <a:fillRect/>
          </a:stretch>
        </p:blipFill>
        <p:spPr>
          <a:xfrm>
            <a:off x="4563935" y="2063454"/>
            <a:ext cx="1112242" cy="1112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Lindsey 1x1.jpg"/>
          <p:cNvPicPr>
            <a:picLocks noChangeAspect="1"/>
          </p:cNvPicPr>
          <p:nvPr/>
        </p:nvPicPr>
        <p:blipFill>
          <a:blip r:embed="rId10"/>
          <a:stretch>
            <a:fillRect/>
          </a:stretch>
        </p:blipFill>
        <p:spPr>
          <a:xfrm>
            <a:off x="4562507" y="801792"/>
            <a:ext cx="1115098" cy="1115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9472" r="9937"/>
          <a:stretch/>
        </p:blipFill>
        <p:spPr bwMode="auto">
          <a:xfrm>
            <a:off x="7085343" y="821265"/>
            <a:ext cx="1651001" cy="2360775"/>
          </a:xfrm>
          <a:prstGeom prst="rect">
            <a:avLst/>
          </a:prstGeom>
          <a:noFill/>
          <a:ln w="381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rrowheads="1"/>
          </p:cNvPicPr>
          <p:nvPr/>
        </p:nvPicPr>
        <p:blipFill rotWithShape="1">
          <a:blip r:embed="rId12">
            <a:extLst>
              <a:ext uri="{28A0092B-C50C-407E-A947-70E740481C1C}">
                <a14:useLocalDpi xmlns:a14="http://schemas.microsoft.com/office/drawing/2010/main" val="0"/>
              </a:ext>
            </a:extLst>
          </a:blip>
          <a:srcRect l="39501" t="3322" r="16764" b="28874"/>
          <a:stretch/>
        </p:blipFill>
        <p:spPr bwMode="auto">
          <a:xfrm>
            <a:off x="5825330" y="2061791"/>
            <a:ext cx="1115568" cy="1115568"/>
          </a:xfrm>
          <a:prstGeom prst="rect">
            <a:avLst/>
          </a:prstGeom>
          <a:noFill/>
          <a:ln w="381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33614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533730" y="2062460"/>
            <a:ext cx="6076542" cy="3731915"/>
            <a:chOff x="1533730" y="2057400"/>
            <a:chExt cx="6076542" cy="3731915"/>
          </a:xfrm>
        </p:grpSpPr>
        <p:pic>
          <p:nvPicPr>
            <p:cNvPr id="6" name="Picture 5" descr="Ink_Mouse_Sau.png"/>
            <p:cNvPicPr>
              <a:picLocks noChangeAspect="1"/>
            </p:cNvPicPr>
            <p:nvPr/>
          </p:nvPicPr>
          <p:blipFill>
            <a:blip r:embed="rId3"/>
            <a:srcRect l="6019" t="16667" r="1390" b="13612"/>
            <a:stretch>
              <a:fillRect/>
            </a:stretch>
          </p:blipFill>
          <p:spPr>
            <a:xfrm>
              <a:off x="2530272" y="2146300"/>
              <a:ext cx="5080000" cy="3187700"/>
            </a:xfrm>
            <a:prstGeom prst="rect">
              <a:avLst/>
            </a:prstGeom>
          </p:spPr>
        </p:pic>
        <p:sp>
          <p:nvSpPr>
            <p:cNvPr id="7" name="TextBox 6"/>
            <p:cNvSpPr txBox="1"/>
            <p:nvPr/>
          </p:nvSpPr>
          <p:spPr>
            <a:xfrm>
              <a:off x="1996934" y="5080000"/>
              <a:ext cx="603083" cy="430887"/>
            </a:xfrm>
            <a:prstGeom prst="rect">
              <a:avLst/>
            </a:prstGeom>
            <a:noFill/>
          </p:spPr>
          <p:txBody>
            <a:bodyPr wrap="none" rtlCol="0">
              <a:spAutoFit/>
            </a:bodyPr>
            <a:lstStyle/>
            <a:p>
              <a:pPr algn="ctr"/>
              <a:r>
                <a:rPr lang="en-US" sz="2200" dirty="0" smtClean="0"/>
                <a:t>10</a:t>
              </a:r>
              <a:r>
                <a:rPr lang="en-US" sz="2200" baseline="30000" dirty="0" smtClean="0"/>
                <a:t>4</a:t>
              </a:r>
              <a:endParaRPr lang="en-US" sz="2200" baseline="30000" dirty="0"/>
            </a:p>
          </p:txBody>
        </p:sp>
        <p:sp>
          <p:nvSpPr>
            <p:cNvPr id="8" name="TextBox 7"/>
            <p:cNvSpPr txBox="1"/>
            <p:nvPr/>
          </p:nvSpPr>
          <p:spPr>
            <a:xfrm>
              <a:off x="1996934" y="3568700"/>
              <a:ext cx="603083" cy="430887"/>
            </a:xfrm>
            <a:prstGeom prst="rect">
              <a:avLst/>
            </a:prstGeom>
            <a:noFill/>
          </p:spPr>
          <p:txBody>
            <a:bodyPr wrap="none" rtlCol="0">
              <a:spAutoFit/>
            </a:bodyPr>
            <a:lstStyle/>
            <a:p>
              <a:pPr algn="ctr"/>
              <a:r>
                <a:rPr lang="en-US" sz="2200" dirty="0" smtClean="0"/>
                <a:t>10</a:t>
              </a:r>
              <a:r>
                <a:rPr lang="en-US" sz="2200" baseline="30000" dirty="0" smtClean="0"/>
                <a:t>5</a:t>
              </a:r>
              <a:endParaRPr lang="en-US" sz="2200" baseline="30000" dirty="0"/>
            </a:p>
          </p:txBody>
        </p:sp>
        <p:sp>
          <p:nvSpPr>
            <p:cNvPr id="9" name="TextBox 8"/>
            <p:cNvSpPr txBox="1"/>
            <p:nvPr/>
          </p:nvSpPr>
          <p:spPr>
            <a:xfrm>
              <a:off x="1996934" y="2057400"/>
              <a:ext cx="603083" cy="430887"/>
            </a:xfrm>
            <a:prstGeom prst="rect">
              <a:avLst/>
            </a:prstGeom>
            <a:noFill/>
          </p:spPr>
          <p:txBody>
            <a:bodyPr wrap="none" rtlCol="0">
              <a:spAutoFit/>
            </a:bodyPr>
            <a:lstStyle/>
            <a:p>
              <a:pPr algn="ctr"/>
              <a:r>
                <a:rPr lang="en-US" sz="2200" dirty="0" smtClean="0"/>
                <a:t>10</a:t>
              </a:r>
              <a:r>
                <a:rPr lang="en-US" sz="2200" baseline="30000" dirty="0" smtClean="0"/>
                <a:t>6</a:t>
              </a:r>
              <a:endParaRPr lang="en-US" sz="2200" baseline="30000" dirty="0"/>
            </a:p>
          </p:txBody>
        </p:sp>
        <p:sp>
          <p:nvSpPr>
            <p:cNvPr id="10" name="TextBox 9"/>
            <p:cNvSpPr txBox="1"/>
            <p:nvPr/>
          </p:nvSpPr>
          <p:spPr>
            <a:xfrm rot="16200000">
              <a:off x="107273" y="3556000"/>
              <a:ext cx="3314579" cy="461665"/>
            </a:xfrm>
            <a:prstGeom prst="rect">
              <a:avLst/>
            </a:prstGeom>
            <a:noFill/>
          </p:spPr>
          <p:txBody>
            <a:bodyPr wrap="none" rtlCol="0">
              <a:spAutoFit/>
            </a:bodyPr>
            <a:lstStyle/>
            <a:p>
              <a:pPr algn="ctr"/>
              <a:r>
                <a:rPr lang="en-US" sz="2400" dirty="0" err="1" smtClean="0"/>
                <a:t>CFUs</a:t>
              </a:r>
              <a:r>
                <a:rPr lang="en-US" sz="2400" dirty="0" smtClean="0"/>
                <a:t>/gram of abscess</a:t>
              </a:r>
              <a:endParaRPr lang="en-US" sz="2400" dirty="0"/>
            </a:p>
          </p:txBody>
        </p:sp>
        <p:sp>
          <p:nvSpPr>
            <p:cNvPr id="11" name="TextBox 10"/>
            <p:cNvSpPr txBox="1"/>
            <p:nvPr/>
          </p:nvSpPr>
          <p:spPr>
            <a:xfrm>
              <a:off x="3050972" y="5327650"/>
              <a:ext cx="1149965" cy="461665"/>
            </a:xfrm>
            <a:prstGeom prst="rect">
              <a:avLst/>
            </a:prstGeom>
            <a:noFill/>
          </p:spPr>
          <p:txBody>
            <a:bodyPr wrap="none" rtlCol="0">
              <a:spAutoFit/>
            </a:bodyPr>
            <a:lstStyle/>
            <a:p>
              <a:r>
                <a:rPr lang="en-US" sz="2400" i="1" dirty="0" err="1" smtClean="0"/>
                <a:t>Sau</a:t>
              </a:r>
              <a:r>
                <a:rPr lang="en-US" sz="2400" dirty="0" smtClean="0"/>
                <a:t> wt</a:t>
              </a:r>
              <a:endParaRPr lang="en-US" sz="2400" dirty="0"/>
            </a:p>
          </p:txBody>
        </p:sp>
        <p:sp>
          <p:nvSpPr>
            <p:cNvPr id="12" name="TextBox 11"/>
            <p:cNvSpPr txBox="1"/>
            <p:nvPr/>
          </p:nvSpPr>
          <p:spPr>
            <a:xfrm>
              <a:off x="4689272" y="5327650"/>
              <a:ext cx="1612465" cy="461665"/>
            </a:xfrm>
            <a:prstGeom prst="rect">
              <a:avLst/>
            </a:prstGeom>
            <a:noFill/>
          </p:spPr>
          <p:txBody>
            <a:bodyPr wrap="none" rtlCol="0">
              <a:spAutoFit/>
            </a:bodyPr>
            <a:lstStyle/>
            <a:p>
              <a:r>
                <a:rPr lang="en-US" sz="2400" i="1" dirty="0" err="1" smtClean="0"/>
                <a:t>Sau</a:t>
              </a:r>
              <a:r>
                <a:rPr lang="en-US" sz="2400" dirty="0" smtClean="0"/>
                <a:t> </a:t>
              </a:r>
              <a:r>
                <a:rPr lang="en-US" sz="2400" dirty="0" err="1" smtClean="0">
                  <a:latin typeface="Symbol" charset="2"/>
                  <a:cs typeface="Symbol" charset="2"/>
                </a:rPr>
                <a:t>D</a:t>
              </a:r>
              <a:r>
                <a:rPr lang="en-US" sz="2400" i="1" dirty="0" err="1" smtClean="0"/>
                <a:t>spa</a:t>
              </a:r>
              <a:endParaRPr lang="en-US" sz="2400" i="1" dirty="0"/>
            </a:p>
          </p:txBody>
        </p:sp>
      </p:grpSp>
      <p:sp>
        <p:nvSpPr>
          <p:cNvPr id="15" name="TextBox 14"/>
          <p:cNvSpPr txBox="1"/>
          <p:nvPr/>
        </p:nvSpPr>
        <p:spPr>
          <a:xfrm>
            <a:off x="6502400" y="6370935"/>
            <a:ext cx="2616200" cy="461665"/>
          </a:xfrm>
          <a:prstGeom prst="rect">
            <a:avLst/>
          </a:prstGeom>
          <a:noFill/>
        </p:spPr>
        <p:txBody>
          <a:bodyPr wrap="square" rtlCol="0">
            <a:spAutoFit/>
          </a:bodyPr>
          <a:lstStyle/>
          <a:p>
            <a:r>
              <a:rPr lang="en-US" sz="2400" dirty="0" smtClean="0"/>
              <a:t>*</a:t>
            </a:r>
            <a:r>
              <a:rPr lang="en-US" sz="2400" dirty="0" err="1" smtClean="0"/>
              <a:t>p</a:t>
            </a:r>
            <a:r>
              <a:rPr lang="en-US" sz="2400" dirty="0" smtClean="0"/>
              <a:t> &lt; 0.012, </a:t>
            </a:r>
            <a:r>
              <a:rPr lang="en-US" sz="2400" dirty="0" err="1" smtClean="0"/>
              <a:t>n</a:t>
            </a:r>
            <a:r>
              <a:rPr lang="en-US" sz="2400" dirty="0" smtClean="0"/>
              <a:t> = 9</a:t>
            </a:r>
            <a:endParaRPr lang="en-US" sz="2400" dirty="0"/>
          </a:p>
        </p:txBody>
      </p:sp>
      <p:sp>
        <p:nvSpPr>
          <p:cNvPr id="14" name="Rectangle 13"/>
          <p:cNvSpPr/>
          <p:nvPr/>
        </p:nvSpPr>
        <p:spPr>
          <a:xfrm>
            <a:off x="6324600" y="2120900"/>
            <a:ext cx="1905000"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dirty="0" smtClean="0">
                <a:solidFill>
                  <a:srgbClr val="000000"/>
                </a:solidFill>
              </a:rPr>
              <a:t>Co-infection</a:t>
            </a:r>
            <a:endParaRPr lang="en-US" sz="2400" dirty="0">
              <a:solidFill>
                <a:srgbClr val="000000"/>
              </a:solidFill>
            </a:endParaRPr>
          </a:p>
        </p:txBody>
      </p:sp>
      <p:sp>
        <p:nvSpPr>
          <p:cNvPr id="19" name="Rectangle 18"/>
          <p:cNvSpPr/>
          <p:nvPr/>
        </p:nvSpPr>
        <p:spPr>
          <a:xfrm>
            <a:off x="6959600" y="3022600"/>
            <a:ext cx="850900"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2400" i="1" dirty="0" smtClean="0">
                <a:solidFill>
                  <a:schemeClr val="tx1"/>
                </a:solidFill>
              </a:rPr>
              <a:t>Cst</a:t>
            </a:r>
            <a:endParaRPr lang="en-US" sz="2400" i="1" dirty="0">
              <a:solidFill>
                <a:schemeClr val="tx1"/>
              </a:solidFill>
            </a:endParaRPr>
          </a:p>
        </p:txBody>
      </p:sp>
      <p:sp>
        <p:nvSpPr>
          <p:cNvPr id="20" name="Rectangle 19"/>
          <p:cNvSpPr/>
          <p:nvPr/>
        </p:nvSpPr>
        <p:spPr>
          <a:xfrm>
            <a:off x="6959600" y="2540000"/>
            <a:ext cx="762000"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2400" dirty="0" smtClean="0">
                <a:solidFill>
                  <a:schemeClr val="tx1"/>
                </a:solidFill>
              </a:rPr>
              <a:t>No</a:t>
            </a:r>
            <a:endParaRPr lang="en-US" sz="2400" dirty="0">
              <a:solidFill>
                <a:schemeClr val="tx1"/>
              </a:solidFill>
            </a:endParaRPr>
          </a:p>
        </p:txBody>
      </p:sp>
      <p:sp>
        <p:nvSpPr>
          <p:cNvPr id="17" name="Title 1"/>
          <p:cNvSpPr txBox="1">
            <a:spLocks/>
          </p:cNvSpPr>
          <p:nvPr/>
        </p:nvSpPr>
        <p:spPr>
          <a:xfrm>
            <a:off x="831850" y="249238"/>
            <a:ext cx="7480300" cy="120700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i="1" dirty="0" smtClean="0">
                <a:latin typeface="+mj-lt"/>
                <a:ea typeface="+mj-ea"/>
                <a:cs typeface="+mj-cs"/>
              </a:rPr>
              <a:t>S. aureus </a:t>
            </a:r>
            <a:r>
              <a:rPr lang="en-US" sz="3600" dirty="0" smtClean="0">
                <a:latin typeface="+mj-lt"/>
                <a:ea typeface="+mj-ea"/>
                <a:cs typeface="+mj-cs"/>
              </a:rPr>
              <a:t>numbers in abscesses do not depend on </a:t>
            </a:r>
            <a:r>
              <a:rPr lang="en-US" sz="3600" i="1" dirty="0" smtClean="0">
                <a:latin typeface="+mj-lt"/>
                <a:ea typeface="+mj-ea"/>
                <a:cs typeface="+mj-cs"/>
              </a:rPr>
              <a:t>spa</a:t>
            </a:r>
            <a:r>
              <a:rPr lang="en-US" sz="3600" dirty="0" smtClean="0">
                <a:latin typeface="+mj-lt"/>
                <a:ea typeface="+mj-ea"/>
                <a:cs typeface="+mj-cs"/>
              </a:rPr>
              <a:t> alone </a:t>
            </a:r>
            <a:endParaRPr kumimoji="0" lang="en-US" sz="3600" b="0"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850573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Which microbes to study?</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Likely interactions due to abundance and major metabolites</a:t>
            </a:r>
          </a:p>
          <a:p>
            <a:endParaRPr lang="en-US" dirty="0"/>
          </a:p>
          <a:p>
            <a:r>
              <a:rPr lang="en-US" dirty="0" smtClean="0"/>
              <a:t>Macroscopic co-occurrence / co-isolation</a:t>
            </a:r>
          </a:p>
          <a:p>
            <a:endParaRPr lang="en-US" dirty="0" smtClean="0"/>
          </a:p>
          <a:p>
            <a:r>
              <a:rPr lang="en-US" dirty="0" smtClean="0"/>
              <a:t>Co-localization / proximity</a:t>
            </a:r>
            <a:endParaRPr lang="en-US" dirty="0"/>
          </a:p>
          <a:p>
            <a:endParaRPr lang="en-US" dirty="0"/>
          </a:p>
        </p:txBody>
      </p:sp>
    </p:spTree>
    <p:extLst>
      <p:ext uri="{BB962C8B-B14F-4D97-AF65-F5344CB8AC3E}">
        <p14:creationId xmlns:p14="http://schemas.microsoft.com/office/powerpoint/2010/main" val="1728300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Diabetes</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Affects 25.8 million (8.3%) of the USA population</a:t>
            </a:r>
          </a:p>
          <a:p>
            <a:r>
              <a:rPr lang="en-US" dirty="0" smtClean="0"/>
              <a:t>27% of Americans &gt;65 y/o have diabetes</a:t>
            </a:r>
          </a:p>
          <a:p>
            <a:r>
              <a:rPr lang="en-US" dirty="0" smtClean="0"/>
              <a:t>Major cause of kidney failure, blindness and </a:t>
            </a:r>
            <a:r>
              <a:rPr lang="en-US" u="sng" dirty="0" smtClean="0"/>
              <a:t>lower limb amputation</a:t>
            </a:r>
            <a:r>
              <a:rPr lang="en-US" dirty="0" smtClean="0"/>
              <a:t> </a:t>
            </a:r>
          </a:p>
          <a:p>
            <a:r>
              <a:rPr lang="en-US" dirty="0" smtClean="0"/>
              <a:t>Cost Americans $174 billion (2007) </a:t>
            </a:r>
          </a:p>
        </p:txBody>
      </p:sp>
      <p:sp>
        <p:nvSpPr>
          <p:cNvPr id="4" name="TextBox 3"/>
          <p:cNvSpPr txBox="1"/>
          <p:nvPr/>
        </p:nvSpPr>
        <p:spPr>
          <a:xfrm>
            <a:off x="7016661" y="6504801"/>
            <a:ext cx="2051139" cy="276999"/>
          </a:xfrm>
          <a:prstGeom prst="rect">
            <a:avLst/>
          </a:prstGeom>
          <a:noFill/>
        </p:spPr>
        <p:txBody>
          <a:bodyPr wrap="none" rtlCol="0">
            <a:spAutoFit/>
          </a:bodyPr>
          <a:lstStyle/>
          <a:p>
            <a:r>
              <a:rPr lang="en-US" sz="1200" dirty="0" smtClean="0"/>
              <a:t>CDC Diabetes Factsheet, 2011</a:t>
            </a:r>
            <a:endParaRPr lang="en-US" sz="1200" dirty="0"/>
          </a:p>
        </p:txBody>
      </p:sp>
    </p:spTree>
    <p:extLst>
      <p:ext uri="{BB962C8B-B14F-4D97-AF65-F5344CB8AC3E}">
        <p14:creationId xmlns:p14="http://schemas.microsoft.com/office/powerpoint/2010/main" val="395470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38138" y="242888"/>
            <a:ext cx="8467725" cy="640080"/>
          </a:xfrm>
        </p:spPr>
        <p:txBody>
          <a:bodyPr>
            <a:normAutofit fontScale="90000"/>
          </a:bodyPr>
          <a:lstStyle/>
          <a:p>
            <a:r>
              <a:rPr lang="en-US" u="sng" dirty="0" smtClean="0">
                <a:solidFill>
                  <a:schemeClr val="tx2"/>
                </a:solidFill>
                <a:latin typeface="Arial" charset="0"/>
              </a:rPr>
              <a:t>D</a:t>
            </a:r>
            <a:r>
              <a:rPr lang="en-US" dirty="0" smtClean="0">
                <a:solidFill>
                  <a:schemeClr val="tx2"/>
                </a:solidFill>
                <a:latin typeface="Arial" charset="0"/>
              </a:rPr>
              <a:t>iabetic </a:t>
            </a:r>
            <a:r>
              <a:rPr lang="en-US" u="sng" dirty="0" smtClean="0">
                <a:solidFill>
                  <a:schemeClr val="tx2"/>
                </a:solidFill>
                <a:latin typeface="Arial" charset="0"/>
              </a:rPr>
              <a:t>f</a:t>
            </a:r>
            <a:r>
              <a:rPr lang="en-US" dirty="0" smtClean="0">
                <a:solidFill>
                  <a:schemeClr val="tx2"/>
                </a:solidFill>
                <a:latin typeface="Arial" charset="0"/>
              </a:rPr>
              <a:t>oot ulcer </a:t>
            </a:r>
            <a:r>
              <a:rPr lang="en-US" u="sng" dirty="0" smtClean="0">
                <a:solidFill>
                  <a:schemeClr val="tx2"/>
                </a:solidFill>
                <a:latin typeface="Arial" charset="0"/>
              </a:rPr>
              <a:t>i</a:t>
            </a:r>
            <a:r>
              <a:rPr lang="en-US" dirty="0" smtClean="0">
                <a:solidFill>
                  <a:schemeClr val="tx2"/>
                </a:solidFill>
                <a:latin typeface="Arial" charset="0"/>
              </a:rPr>
              <a:t>nfections (</a:t>
            </a:r>
            <a:r>
              <a:rPr lang="en-US" dirty="0" err="1" smtClean="0">
                <a:solidFill>
                  <a:schemeClr val="tx2"/>
                </a:solidFill>
                <a:latin typeface="Arial" charset="0"/>
              </a:rPr>
              <a:t>DFIs</a:t>
            </a:r>
            <a:r>
              <a:rPr lang="en-US" dirty="0" smtClean="0">
                <a:solidFill>
                  <a:schemeClr val="tx2"/>
                </a:solidFill>
                <a:latin typeface="Arial" charset="0"/>
              </a:rPr>
              <a:t>)</a:t>
            </a:r>
            <a:endParaRPr lang="en-US" sz="3600" dirty="0" smtClean="0">
              <a:solidFill>
                <a:schemeClr val="tx2"/>
              </a:solidFill>
              <a:latin typeface="Arial" charset="0"/>
            </a:endParaRPr>
          </a:p>
        </p:txBody>
      </p:sp>
      <p:sp>
        <p:nvSpPr>
          <p:cNvPr id="5" name="Content Placeholder 4"/>
          <p:cNvSpPr>
            <a:spLocks noGrp="1"/>
          </p:cNvSpPr>
          <p:nvPr>
            <p:ph idx="1"/>
          </p:nvPr>
        </p:nvSpPr>
        <p:spPr>
          <a:xfrm>
            <a:off x="457200" y="1333500"/>
            <a:ext cx="8305800" cy="5067300"/>
          </a:xfrm>
        </p:spPr>
        <p:txBody>
          <a:bodyPr>
            <a:normAutofit fontScale="92500" lnSpcReduction="10000"/>
          </a:bodyPr>
          <a:lstStyle/>
          <a:p>
            <a:r>
              <a:rPr lang="en-US" dirty="0" smtClean="0"/>
              <a:t>Chronic polymicrobial infections</a:t>
            </a:r>
          </a:p>
          <a:p>
            <a:pPr lvl="1"/>
            <a:r>
              <a:rPr lang="en-US" dirty="0" smtClean="0">
                <a:latin typeface="Arial" panose="020B0604020202020204" pitchFamily="34" charset="0"/>
                <a:cs typeface="Arial" panose="020B0604020202020204" pitchFamily="34" charset="0"/>
              </a:rPr>
              <a:t>Superficial wounds progress to non-healing, infected ulcerations</a:t>
            </a:r>
          </a:p>
          <a:p>
            <a:pPr lvl="1"/>
            <a:r>
              <a:rPr lang="en-US" dirty="0" smtClean="0">
                <a:latin typeface="Arial" panose="020B0604020202020204" pitchFamily="34" charset="0"/>
                <a:cs typeface="Arial" panose="020B0604020202020204" pitchFamily="34" charset="0"/>
              </a:rPr>
              <a:t>Precedes amputation</a:t>
            </a:r>
          </a:p>
          <a:p>
            <a:pPr lvl="3"/>
            <a:endParaRPr lang="en-US" sz="649" dirty="0" smtClean="0"/>
          </a:p>
          <a:p>
            <a:r>
              <a:rPr lang="en-US" i="1" dirty="0" smtClean="0"/>
              <a:t>S. aureus </a:t>
            </a:r>
            <a:r>
              <a:rPr lang="en-US" dirty="0" smtClean="0"/>
              <a:t>is a common pathogen </a:t>
            </a:r>
          </a:p>
          <a:p>
            <a:pPr lvl="1"/>
            <a:r>
              <a:rPr lang="en-US" dirty="0" smtClean="0">
                <a:latin typeface="Arial" panose="020B0604020202020204" pitchFamily="34" charset="0"/>
                <a:cs typeface="Arial" panose="020B0604020202020204" pitchFamily="34" charset="0"/>
              </a:rPr>
              <a:t>Other antibiotic-resistant pathogens</a:t>
            </a:r>
          </a:p>
          <a:p>
            <a:pPr lvl="1"/>
            <a:endParaRPr lang="en-US" sz="649" i="1" dirty="0" smtClean="0"/>
          </a:p>
          <a:p>
            <a:r>
              <a:rPr lang="en-US" dirty="0" smtClean="0"/>
              <a:t>Commensal </a:t>
            </a:r>
            <a:r>
              <a:rPr lang="en-US" i="1" dirty="0" err="1" smtClean="0"/>
              <a:t>Corynebacterium</a:t>
            </a:r>
            <a:endParaRPr lang="en-US" dirty="0" smtClean="0"/>
          </a:p>
          <a:p>
            <a:pPr lvl="1"/>
            <a:r>
              <a:rPr lang="en-US" i="1" dirty="0" smtClean="0">
                <a:latin typeface="Arial" panose="020B0604020202020204" pitchFamily="34" charset="0"/>
                <a:cs typeface="Arial" panose="020B0604020202020204" pitchFamily="34" charset="0"/>
              </a:rPr>
              <a:t>C. striatum, C. amycolatum</a:t>
            </a:r>
            <a:endParaRPr lang="en-US" sz="649" i="1" dirty="0" smtClean="0"/>
          </a:p>
          <a:p>
            <a:r>
              <a:rPr lang="en-US" dirty="0" smtClean="0"/>
              <a:t>Need for new approaches to prevent and treat </a:t>
            </a:r>
            <a:r>
              <a:rPr lang="en-US" dirty="0" err="1" smtClean="0"/>
              <a:t>DFIs</a:t>
            </a:r>
            <a:endParaRPr lang="en-US" dirty="0" smtClean="0"/>
          </a:p>
        </p:txBody>
      </p:sp>
    </p:spTree>
    <p:extLst>
      <p:ext uri="{BB962C8B-B14F-4D97-AF65-F5344CB8AC3E}">
        <p14:creationId xmlns:p14="http://schemas.microsoft.com/office/powerpoint/2010/main" val="30328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Culture independent DFI Data</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52 patients </a:t>
            </a:r>
          </a:p>
          <a:p>
            <a:pPr lvl="1"/>
            <a:r>
              <a:rPr lang="en-US" dirty="0" smtClean="0"/>
              <a:t>All neuropathic, </a:t>
            </a:r>
            <a:r>
              <a:rPr lang="en-US" dirty="0" err="1" smtClean="0"/>
              <a:t>nonischemic</a:t>
            </a:r>
            <a:r>
              <a:rPr lang="en-US" dirty="0" smtClean="0"/>
              <a:t> DFUs</a:t>
            </a:r>
          </a:p>
          <a:p>
            <a:r>
              <a:rPr lang="en-US" dirty="0" smtClean="0"/>
              <a:t>V1-V3 16S dataset 454 sequencing</a:t>
            </a:r>
          </a:p>
        </p:txBody>
      </p:sp>
      <p:sp>
        <p:nvSpPr>
          <p:cNvPr id="4" name="TextBox 3"/>
          <p:cNvSpPr txBox="1"/>
          <p:nvPr/>
        </p:nvSpPr>
        <p:spPr>
          <a:xfrm>
            <a:off x="5105400" y="6520190"/>
            <a:ext cx="3962400" cy="261610"/>
          </a:xfrm>
          <a:prstGeom prst="rect">
            <a:avLst/>
          </a:prstGeom>
          <a:noFill/>
        </p:spPr>
        <p:txBody>
          <a:bodyPr wrap="square" rtlCol="0">
            <a:spAutoFit/>
          </a:bodyPr>
          <a:lstStyle/>
          <a:p>
            <a:r>
              <a:rPr lang="en-US" sz="1100" dirty="0" smtClean="0"/>
              <a:t>Gardner S, </a:t>
            </a:r>
            <a:r>
              <a:rPr lang="en-US" sz="1100" dirty="0" err="1" smtClean="0"/>
              <a:t>Hillis</a:t>
            </a:r>
            <a:r>
              <a:rPr lang="en-US" sz="1100" dirty="0" smtClean="0"/>
              <a:t> S, </a:t>
            </a:r>
            <a:r>
              <a:rPr lang="en-US" sz="1100" dirty="0" err="1" smtClean="0"/>
              <a:t>Heilmann</a:t>
            </a:r>
            <a:r>
              <a:rPr lang="en-US" sz="1100" dirty="0" smtClean="0"/>
              <a:t> K, Segre J, Grice E. (2013) </a:t>
            </a:r>
            <a:r>
              <a:rPr lang="en-US" sz="1100" i="1" dirty="0" smtClean="0"/>
              <a:t>Diabetes</a:t>
            </a:r>
            <a:endParaRPr 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 y="3505200"/>
            <a:ext cx="9144000" cy="278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466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Which organisms to study?</a:t>
            </a:r>
            <a:endParaRPr lang="en-US" dirty="0">
              <a:solidFill>
                <a:schemeClr val="tx2"/>
              </a:solidFill>
            </a:endParaRPr>
          </a:p>
        </p:txBody>
      </p:sp>
      <p:sp>
        <p:nvSpPr>
          <p:cNvPr id="3" name="Content Placeholder 2"/>
          <p:cNvSpPr>
            <a:spLocks noGrp="1"/>
          </p:cNvSpPr>
          <p:nvPr>
            <p:ph idx="1"/>
          </p:nvPr>
        </p:nvSpPr>
        <p:spPr>
          <a:xfrm>
            <a:off x="457200" y="1600201"/>
            <a:ext cx="8229600" cy="2438400"/>
          </a:xfrm>
        </p:spPr>
        <p:txBody>
          <a:bodyPr>
            <a:normAutofit fontScale="92500" lnSpcReduction="10000"/>
          </a:bodyPr>
          <a:lstStyle/>
          <a:p>
            <a:r>
              <a:rPr lang="en-US" i="1" dirty="0" smtClean="0"/>
              <a:t>Staphylococcus aureus </a:t>
            </a:r>
          </a:p>
          <a:p>
            <a:pPr lvl="1"/>
            <a:r>
              <a:rPr lang="en-US" dirty="0" smtClean="0"/>
              <a:t>Strong negative correlation with anaerobes</a:t>
            </a:r>
          </a:p>
          <a:p>
            <a:endParaRPr lang="en-US" i="1" dirty="0"/>
          </a:p>
          <a:p>
            <a:r>
              <a:rPr lang="en-US" i="1" dirty="0" smtClean="0"/>
              <a:t>Corynebacterium </a:t>
            </a:r>
            <a:r>
              <a:rPr lang="en-US" dirty="0" smtClean="0"/>
              <a:t>OTU </a:t>
            </a:r>
          </a:p>
          <a:p>
            <a:pPr lvl="1"/>
            <a:r>
              <a:rPr lang="en-US" dirty="0" smtClean="0"/>
              <a:t>Spearman Rank coefficient (</a:t>
            </a:r>
            <a:r>
              <a:rPr lang="el-GR" dirty="0" smtClean="0"/>
              <a:t>ρ</a:t>
            </a:r>
            <a:r>
              <a:rPr lang="en-US" dirty="0" smtClean="0"/>
              <a:t>) = 0.47, </a:t>
            </a:r>
            <a:r>
              <a:rPr lang="en-US" i="1" dirty="0" smtClean="0"/>
              <a:t>p </a:t>
            </a:r>
            <a:r>
              <a:rPr lang="en-US" dirty="0" smtClean="0"/>
              <a:t>= &lt;0.001</a:t>
            </a:r>
          </a:p>
          <a:p>
            <a:pPr marL="3657600" lvl="8" indent="0">
              <a:buNone/>
            </a:pPr>
            <a:endParaRPr lang="en-US" dirty="0" smtClean="0"/>
          </a:p>
        </p:txBody>
      </p:sp>
      <p:sp>
        <p:nvSpPr>
          <p:cNvPr id="4" name="TextBox 3"/>
          <p:cNvSpPr txBox="1"/>
          <p:nvPr/>
        </p:nvSpPr>
        <p:spPr>
          <a:xfrm>
            <a:off x="16933" y="4724400"/>
            <a:ext cx="9127067"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We started with </a:t>
            </a:r>
            <a:r>
              <a:rPr lang="en-US" sz="2800" i="1" dirty="0" smtClean="0">
                <a:latin typeface="Arial" panose="020B0604020202020204" pitchFamily="34" charset="0"/>
                <a:cs typeface="Arial" panose="020B0604020202020204" pitchFamily="34" charset="0"/>
              </a:rPr>
              <a:t>C. striatum </a:t>
            </a:r>
            <a:r>
              <a:rPr lang="en-US" sz="2800" dirty="0" smtClean="0">
                <a:latin typeface="Arial" panose="020B0604020202020204" pitchFamily="34" charset="0"/>
                <a:cs typeface="Arial" panose="020B0604020202020204" pitchFamily="34" charset="0"/>
              </a:rPr>
              <a:t>as an initial model organism due to previous culture dependent data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568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6193" y="1080860"/>
            <a:ext cx="8512479" cy="2677656"/>
          </a:xfrm>
          <a:prstGeom prst="rect">
            <a:avLst/>
          </a:prstGeom>
          <a:noFill/>
        </p:spPr>
        <p:txBody>
          <a:bodyPr wrap="square" rtlCol="0">
            <a:spAutoFit/>
          </a:bodyPr>
          <a:lstStyle/>
          <a:p>
            <a:pPr marL="285750" indent="-285750">
              <a:lnSpc>
                <a:spcPct val="150000"/>
              </a:lnSpc>
              <a:buFontTx/>
              <a:buChar char="-"/>
            </a:pPr>
            <a:r>
              <a:rPr lang="en-US" sz="2800" dirty="0" smtClean="0">
                <a:latin typeface="Arial"/>
                <a:cs typeface="Arial"/>
              </a:rPr>
              <a:t>Non-</a:t>
            </a:r>
            <a:r>
              <a:rPr lang="en-US" sz="2800" dirty="0" err="1" smtClean="0">
                <a:latin typeface="Arial"/>
                <a:cs typeface="Arial"/>
              </a:rPr>
              <a:t>diphtheriae</a:t>
            </a:r>
            <a:endParaRPr lang="en-US" sz="800" dirty="0" smtClean="0">
              <a:latin typeface="Arial"/>
              <a:cs typeface="Arial"/>
            </a:endParaRPr>
          </a:p>
          <a:p>
            <a:pPr marL="285750" indent="-285750">
              <a:lnSpc>
                <a:spcPct val="150000"/>
              </a:lnSpc>
              <a:buFontTx/>
              <a:buChar char="-"/>
            </a:pPr>
            <a:r>
              <a:rPr lang="en-US" sz="2800" dirty="0" smtClean="0">
                <a:latin typeface="Arial"/>
                <a:cs typeface="Arial"/>
              </a:rPr>
              <a:t>Detected in the nose and on various skin sites</a:t>
            </a:r>
            <a:endParaRPr lang="en-US" sz="800" dirty="0" smtClean="0">
              <a:latin typeface="Arial"/>
              <a:cs typeface="Arial"/>
            </a:endParaRPr>
          </a:p>
          <a:p>
            <a:pPr marL="285750" indent="-285750">
              <a:lnSpc>
                <a:spcPct val="150000"/>
              </a:lnSpc>
              <a:buFontTx/>
              <a:buChar char="-"/>
            </a:pPr>
            <a:r>
              <a:rPr lang="en-US" sz="2800" dirty="0" smtClean="0">
                <a:latin typeface="Arial"/>
                <a:cs typeface="Arial"/>
              </a:rPr>
              <a:t>Typically benign and very understudied</a:t>
            </a:r>
            <a:endParaRPr lang="en-US" sz="800" dirty="0" smtClean="0">
              <a:latin typeface="Arial"/>
              <a:cs typeface="Arial"/>
            </a:endParaRPr>
          </a:p>
          <a:p>
            <a:pPr marL="285750" indent="-285750">
              <a:lnSpc>
                <a:spcPct val="150000"/>
              </a:lnSpc>
              <a:buFontTx/>
              <a:buChar char="-"/>
            </a:pPr>
            <a:r>
              <a:rPr lang="en-US" sz="2800" dirty="0" smtClean="0">
                <a:latin typeface="Arial"/>
                <a:cs typeface="Arial"/>
              </a:rPr>
              <a:t>Functions in microbiome are largely unknown</a:t>
            </a:r>
          </a:p>
        </p:txBody>
      </p:sp>
      <p:grpSp>
        <p:nvGrpSpPr>
          <p:cNvPr id="4" name="Group 10"/>
          <p:cNvGrpSpPr/>
          <p:nvPr/>
        </p:nvGrpSpPr>
        <p:grpSpPr>
          <a:xfrm>
            <a:off x="275329" y="3962400"/>
            <a:ext cx="8593343" cy="2679700"/>
            <a:chOff x="275329" y="3962400"/>
            <a:chExt cx="8593343" cy="2679700"/>
          </a:xfrm>
        </p:grpSpPr>
        <p:pic>
          <p:nvPicPr>
            <p:cNvPr id="12" name="Picture 11" descr="coryne.jpg"/>
            <p:cNvPicPr>
              <a:picLocks noChangeAspect="1"/>
            </p:cNvPicPr>
            <p:nvPr/>
          </p:nvPicPr>
          <p:blipFill rotWithShape="1">
            <a:blip r:embed="rId3">
              <a:extLst>
                <a:ext uri="{28A0092B-C50C-407E-A947-70E740481C1C}">
                  <a14:useLocalDpi xmlns:a14="http://schemas.microsoft.com/office/drawing/2010/main" val="0"/>
                </a:ext>
              </a:extLst>
            </a:blip>
            <a:srcRect l="3646" t="15485" b="3590"/>
            <a:stretch/>
          </p:blipFill>
          <p:spPr>
            <a:xfrm>
              <a:off x="4712223" y="3962400"/>
              <a:ext cx="4152379" cy="2371482"/>
            </a:xfrm>
            <a:prstGeom prst="rect">
              <a:avLst/>
            </a:prstGeom>
          </p:spPr>
        </p:pic>
        <p:sp>
          <p:nvSpPr>
            <p:cNvPr id="5" name="Rectangle 4"/>
            <p:cNvSpPr/>
            <p:nvPr/>
          </p:nvSpPr>
          <p:spPr>
            <a:xfrm>
              <a:off x="4708152" y="6272768"/>
              <a:ext cx="4160520" cy="369332"/>
            </a:xfrm>
            <a:prstGeom prst="rect">
              <a:avLst/>
            </a:prstGeom>
          </p:spPr>
          <p:txBody>
            <a:bodyPr wrap="square">
              <a:spAutoFit/>
            </a:bodyPr>
            <a:lstStyle/>
            <a:p>
              <a:pPr algn="ctr"/>
              <a:r>
                <a:rPr lang="en-US" dirty="0" smtClean="0">
                  <a:latin typeface="Arial"/>
                  <a:cs typeface="Arial"/>
                </a:rPr>
                <a:t>CDC </a:t>
              </a:r>
              <a:r>
                <a:rPr lang="en-US" dirty="0">
                  <a:latin typeface="Arial"/>
                  <a:cs typeface="Arial"/>
                </a:rPr>
                <a:t>Public Health Image Library</a:t>
              </a:r>
            </a:p>
          </p:txBody>
        </p:sp>
        <p:pic>
          <p:nvPicPr>
            <p:cNvPr id="3" name="Picture 2" descr="Corynebacterium_glutamicum.jpg"/>
            <p:cNvPicPr>
              <a:picLocks noChangeAspect="1"/>
            </p:cNvPicPr>
            <p:nvPr/>
          </p:nvPicPr>
          <p:blipFill rotWithShape="1">
            <a:blip r:embed="rId4">
              <a:extLst>
                <a:ext uri="{28A0092B-C50C-407E-A947-70E740481C1C}">
                  <a14:useLocalDpi xmlns:a14="http://schemas.microsoft.com/office/drawing/2010/main" val="0"/>
                </a:ext>
              </a:extLst>
            </a:blip>
            <a:srcRect l="-1" t="16095" r="-681"/>
            <a:stretch/>
          </p:blipFill>
          <p:spPr>
            <a:xfrm>
              <a:off x="275828" y="3962400"/>
              <a:ext cx="4141235" cy="2365615"/>
            </a:xfrm>
            <a:prstGeom prst="rect">
              <a:avLst/>
            </a:prstGeom>
          </p:spPr>
        </p:pic>
        <p:sp>
          <p:nvSpPr>
            <p:cNvPr id="9" name="Rectangle 8"/>
            <p:cNvSpPr/>
            <p:nvPr/>
          </p:nvSpPr>
          <p:spPr>
            <a:xfrm>
              <a:off x="275329" y="6272768"/>
              <a:ext cx="4142232" cy="369332"/>
            </a:xfrm>
            <a:prstGeom prst="rect">
              <a:avLst/>
            </a:prstGeom>
          </p:spPr>
          <p:txBody>
            <a:bodyPr>
              <a:spAutoFit/>
            </a:bodyPr>
            <a:lstStyle/>
            <a:p>
              <a:pPr algn="ctr"/>
              <a:r>
                <a:rPr lang="en-US" dirty="0" smtClean="0">
                  <a:latin typeface="Arial"/>
                  <a:cs typeface="Arial"/>
                </a:rPr>
                <a:t>Federal Agricultural Research Center</a:t>
              </a:r>
              <a:endParaRPr lang="en-US" dirty="0">
                <a:latin typeface="Arial"/>
                <a:cs typeface="Arial"/>
              </a:endParaRPr>
            </a:p>
          </p:txBody>
        </p:sp>
      </p:grpSp>
      <p:sp>
        <p:nvSpPr>
          <p:cNvPr id="2" name="Title 1"/>
          <p:cNvSpPr>
            <a:spLocks noGrp="1"/>
          </p:cNvSpPr>
          <p:nvPr>
            <p:ph type="title"/>
          </p:nvPr>
        </p:nvSpPr>
        <p:spPr>
          <a:xfrm>
            <a:off x="0" y="217558"/>
            <a:ext cx="9143999" cy="723900"/>
          </a:xfrm>
        </p:spPr>
        <p:txBody>
          <a:bodyPr anchor="t">
            <a:noAutofit/>
          </a:bodyPr>
          <a:lstStyle/>
          <a:p>
            <a:r>
              <a:rPr lang="en-US" sz="4000" dirty="0" smtClean="0">
                <a:solidFill>
                  <a:schemeClr val="tx2"/>
                </a:solidFill>
                <a:latin typeface="Arial"/>
                <a:cs typeface="Arial"/>
              </a:rPr>
              <a:t>Skin </a:t>
            </a:r>
            <a:r>
              <a:rPr lang="en-US" sz="4000" i="1" dirty="0" err="1" smtClean="0">
                <a:solidFill>
                  <a:schemeClr val="tx2"/>
                </a:solidFill>
                <a:latin typeface="Arial"/>
                <a:cs typeface="Arial"/>
              </a:rPr>
              <a:t>Corynebacterium</a:t>
            </a:r>
            <a:r>
              <a:rPr lang="en-US" sz="4000" i="1" dirty="0" smtClean="0">
                <a:solidFill>
                  <a:schemeClr val="tx2"/>
                </a:solidFill>
                <a:latin typeface="Arial"/>
                <a:cs typeface="Arial"/>
              </a:rPr>
              <a:t> </a:t>
            </a:r>
            <a:r>
              <a:rPr lang="en-US" sz="4000" dirty="0" smtClean="0">
                <a:solidFill>
                  <a:schemeClr val="tx2"/>
                </a:solidFill>
                <a:latin typeface="Arial"/>
                <a:cs typeface="Arial"/>
              </a:rPr>
              <a:t>spp.</a:t>
            </a:r>
            <a:endParaRPr lang="en-US" sz="4000" dirty="0">
              <a:solidFill>
                <a:schemeClr val="tx2"/>
              </a:solidFill>
              <a:latin typeface="Arial"/>
              <a:cs typeface="Arial"/>
            </a:endParaRPr>
          </a:p>
        </p:txBody>
      </p:sp>
    </p:spTree>
    <p:extLst>
      <p:ext uri="{BB962C8B-B14F-4D97-AF65-F5344CB8AC3E}">
        <p14:creationId xmlns:p14="http://schemas.microsoft.com/office/powerpoint/2010/main" val="81583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TotalTime>
  <Words>1625</Words>
  <Application>Microsoft Office PowerPoint</Application>
  <PresentationFormat>On-screen Show (4:3)</PresentationFormat>
  <Paragraphs>363</Paragraphs>
  <Slides>38</Slides>
  <Notes>17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Commensal Corynebacterium quench Staphylococcus aureus quorum sensing</vt:lpstr>
      <vt:lpstr>PowerPoint Presentation</vt:lpstr>
      <vt:lpstr>Polymicrobial Synergy</vt:lpstr>
      <vt:lpstr>Which microbes to study?</vt:lpstr>
      <vt:lpstr>Diabetes</vt:lpstr>
      <vt:lpstr>Diabetic foot ulcer infections (DFIs)</vt:lpstr>
      <vt:lpstr>Culture independent DFI Data</vt:lpstr>
      <vt:lpstr>Which organisms to study?</vt:lpstr>
      <vt:lpstr>Skin Corynebacterium spp.</vt:lpstr>
      <vt:lpstr>Staphylococcus aureus</vt:lpstr>
      <vt:lpstr>S. aureus causes a range of infections</vt:lpstr>
      <vt:lpstr>PowerPoint Presentation</vt:lpstr>
      <vt:lpstr>S. aureus-C. striatum coculture assay</vt:lpstr>
      <vt:lpstr>S. aureus-C. striatum coculture assay</vt:lpstr>
      <vt:lpstr>PowerPoint Presentation</vt:lpstr>
      <vt:lpstr>Cocultivation with C. striatum induces broad changes in S. aureus transcription</vt:lpstr>
      <vt:lpstr>S. aureus Protein A (spa)</vt:lpstr>
      <vt:lpstr>Multiple transcription factors impact spa transcription</vt:lpstr>
      <vt:lpstr>Coculture S. aureus spa promoter induction depends on agr</vt:lpstr>
      <vt:lpstr>S. aureus agr quorum sensing is mediated by autoinducing peptides (AIP)  </vt:lpstr>
      <vt:lpstr>PowerPoint Presentation</vt:lpstr>
      <vt:lpstr>PowerPoint Presentation</vt:lpstr>
      <vt:lpstr>Hypothesis: C. striatum inhibits quorum signaling in S. aureus</vt:lpstr>
      <vt:lpstr>PowerPoint Presentation</vt:lpstr>
      <vt:lpstr>C. striatum (Cst) cell-free conditioned medium inhibits S. aureus AIP-1 signaling </vt:lpstr>
      <vt:lpstr>PowerPoint Presentation</vt:lpstr>
      <vt:lpstr>Cst inhibits agr types I, II and III </vt:lpstr>
      <vt:lpstr>PowerPoint Presentation</vt:lpstr>
      <vt:lpstr>AIP-1 inhibition is time-dependent</vt:lpstr>
      <vt:lpstr>Summary</vt:lpstr>
      <vt:lpstr>Hypothesis: C. striatum diminishes S. aureus virulence</vt:lpstr>
      <vt:lpstr>C. striatum inhibits S. aureus hemolysis</vt:lpstr>
      <vt:lpstr>PowerPoint Presentation</vt:lpstr>
      <vt:lpstr>C. striatum inhibits S. aureus phagocytosis</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Commensal Corynebacterium quench Staphylococcus aureus quorum sensing</dc:title>
  <dc:creator>Matthew</dc:creator>
  <cp:lastModifiedBy>Matthew Ramsey</cp:lastModifiedBy>
  <cp:revision>72</cp:revision>
  <dcterms:created xsi:type="dcterms:W3CDTF">2006-08-16T00:00:00Z</dcterms:created>
  <dcterms:modified xsi:type="dcterms:W3CDTF">2015-09-30T00:18:43Z</dcterms:modified>
</cp:coreProperties>
</file>