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s/slide7.xml" ContentType="application/vnd.openxmlformats-officedocument.presentationml.slide+xml"/>
  <Override PartName="/ppt/slides/slide10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</p:sldIdLst>
  <p:sldSz cx="10080625" cy="5670550"/>
  <p:notesSz cx="7772400" cy="10058400"/>
</p:presentation>
</file>

<file path=ppt/presProps.xml><?xml version="1.0" encoding="utf-8"?>
<p:presentationPr xmlns:a="http://schemas.openxmlformats.org/drawingml/2006/main" xmlns:p="http://schemas.openxmlformats.org/presentationml/2006/main" xmlns:r="http://schemas.openxmlformats.org/officeDocument/2006/relationships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lang="en-US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48B0A898-6B6A-49A0-879C-3BCBEDACDDB9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lang="en-US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597F71D5-C1F1-4EF5-832D-4B9716AC2982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lang="en-US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B018D0BB-4167-4CE0-A729-EA237E20331C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r>
              <a:rPr lang="en-US" sz="4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US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US" sz="2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US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US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US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US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>
          <a:xfrm>
            <a:off x="504000" y="5165280"/>
            <a:ext cx="2348280" cy="390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buNone/>
              <a:defRPr lang="en-US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en-US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lang="en-US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>
          <a:xfrm>
            <a:off x="3447360" y="5165280"/>
            <a:ext cx="3195000" cy="390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buNone/>
              <a:defRPr lang="en-US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lang="en-US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lang="en-US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>
          <a:xfrm>
            <a:off x="7227360" y="5165280"/>
            <a:ext cx="2348280" cy="390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buNone/>
              <a:defRPr lang="en-US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</a:pPr>
            <a:fld id="{EA001D7F-C3EF-4620-A1CF-1B0307885064}" type="slidenum">
              <a:rPr lang="en-US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lang="en-US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2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image" Target="../media/image4.png"/><Relationship Id="rId3" Type="http://schemas.openxmlformats.org/officeDocument/2006/relationships/slideLayout" Target="../slideLayouts/slideLayout2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image" Target="../media/image6.png"/><Relationship Id="rId3" Type="http://schemas.openxmlformats.org/officeDocument/2006/relationships/slideLayout" Target="../slideLayouts/slideLayout2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r>
              <a:rPr lang="en-US" sz="4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Slides for COBRE talk</a:t>
            </a:r>
            <a:endParaRPr lang="en-US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r>
              <a:rPr lang="en-US" sz="4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Biofilm experiments (prelim data)</a:t>
            </a:r>
            <a:endParaRPr lang="en-US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6" name=""/>
          <p:cNvSpPr txBox="1"/>
          <p:nvPr/>
        </p:nvSpPr>
        <p:spPr>
          <a:xfrm>
            <a:off x="504000" y="1326600"/>
            <a:ext cx="9071640" cy="3643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spAutoFit/>
          </a:bodyPr>
          <a:p>
            <a:pPr marL="216000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Use GFP-expressing </a:t>
            </a:r>
            <a:r>
              <a:rPr lang="en-US" sz="3200" b="0" i="1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H. parainfluenzae</a:t>
            </a: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 to directly assess attachment to A293 vs OKF6/ other cell types.</a:t>
            </a:r>
            <a:endParaRPr lang="en-US" sz="3200" b="0" u="none" strike="noStrike" baseline="-8000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endParaRPr lang="en-US" sz="3200" b="0" u="none" strike="noStrike" baseline="-8000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TEM/SEM of </a:t>
            </a:r>
            <a:r>
              <a:rPr lang="en-US" sz="3200" b="0" i="1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Hp </a:t>
            </a: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exposed to A293 vs OKF6? </a:t>
            </a:r>
            <a:endParaRPr lang="en-US" sz="3200" b="0" u="none" strike="noStrike" baseline="-8000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endParaRPr lang="en-US" sz="3200" b="0" u="none" strike="noStrike" baseline="-8000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Crystal violet assay </a:t>
            </a:r>
            <a:endParaRPr lang="en-US" sz="3200" b="0" u="none" strike="noStrike" baseline="-8000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60000" lvl="1" indent="-360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Incubate </a:t>
            </a:r>
            <a:r>
              <a:rPr lang="en-US" sz="3200" b="0" i="1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Hp</a:t>
            </a: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 in supernatant from A293, OKF6 and basal media separately in 96-well plates overnight and stain for biofilm formation.</a:t>
            </a:r>
            <a:endParaRPr lang="en-US" sz="3200" b="0" u="none" strike="noStrike" baseline="-8000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"/>
          <p:cNvPicPr/>
          <p:nvPr/>
        </p:nvPicPr>
        <p:blipFill>
          <a:blip r:embed="rId1"/>
          <a:stretch/>
        </p:blipFill>
        <p:spPr>
          <a:xfrm>
            <a:off x="2078640" y="-1440"/>
            <a:ext cx="5938920" cy="56696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"/>
          <p:cNvPicPr/>
          <p:nvPr/>
        </p:nvPicPr>
        <p:blipFill>
          <a:blip r:embed="rId1"/>
          <a:stretch/>
        </p:blipFill>
        <p:spPr>
          <a:xfrm>
            <a:off x="2150280" y="-1440"/>
            <a:ext cx="5796000" cy="56696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r>
              <a:rPr lang="en-US" sz="4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Initial experiments</a:t>
            </a:r>
            <a:endParaRPr lang="en-US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/>
          </p:nvPr>
        </p:nvSpPr>
        <p:spPr>
          <a:xfrm>
            <a:off x="504000" y="1371600"/>
            <a:ext cx="9071640" cy="3657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lnSpcReduction="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i="1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H. parainfluenzae</a:t>
            </a: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 was exposed in transwell plate culture to A293 SG cells overnight. </a:t>
            </a:r>
            <a:endParaRPr lang="en-US" sz="3200" b="0" i="1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As a comparison condition we also carried out an identical experiment with OKF6 epithelial cells.</a:t>
            </a:r>
            <a:endParaRPr lang="en-US" sz="3200" b="0" i="1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RNASeq was performed on </a:t>
            </a:r>
            <a:r>
              <a:rPr lang="en-US" sz="3200" b="0" i="1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Hp </a:t>
            </a: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in both conditions (mono vs coculture) and the same for A293</a:t>
            </a: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lang="en-US" sz="3200" b="0" i="1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504000" y="22572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marL="432000" indent="0" algn="ctr">
              <a:spcBef>
                <a:spcPts val="1417"/>
              </a:spcBef>
              <a:buNone/>
            </a:pPr>
            <a:r>
              <a:rPr lang="en-US" sz="3600" b="0" i="1" u="none" strike="noStrike">
                <a:solidFill>
                  <a:srgbClr val="800080"/>
                </a:solidFill>
                <a:effectLst/>
                <a:uFillTx/>
                <a:latin typeface="Arial"/>
              </a:rPr>
              <a:t>Hp</a:t>
            </a:r>
            <a:r>
              <a:rPr lang="en-US" sz="3600" b="0" u="none" strike="noStrike">
                <a:solidFill>
                  <a:srgbClr val="800080"/>
                </a:solidFill>
                <a:effectLst/>
                <a:uFillTx/>
                <a:latin typeface="Arial"/>
              </a:rPr>
              <a:t> mono vs </a:t>
            </a:r>
            <a:r>
              <a:rPr lang="en-US" sz="3600" b="0" i="1" u="none" strike="noStrike">
                <a:solidFill>
                  <a:srgbClr val="800080"/>
                </a:solidFill>
                <a:effectLst/>
                <a:uFillTx/>
                <a:latin typeface="Arial"/>
              </a:rPr>
              <a:t>Hp</a:t>
            </a:r>
            <a:r>
              <a:rPr lang="en-US" sz="3600" b="0" u="none" strike="noStrike">
                <a:solidFill>
                  <a:srgbClr val="800080"/>
                </a:solidFill>
                <a:effectLst/>
                <a:uFillTx/>
                <a:latin typeface="Arial"/>
              </a:rPr>
              <a:t> + OKF6 transcriptomes</a:t>
            </a:r>
            <a:endParaRPr lang="en-US" sz="36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21" name=""/>
          <p:cNvPicPr/>
          <p:nvPr/>
        </p:nvPicPr>
        <p:blipFill>
          <a:blip r:embed="rId1"/>
          <a:stretch/>
        </p:blipFill>
        <p:spPr>
          <a:xfrm>
            <a:off x="6012720" y="1600200"/>
            <a:ext cx="4067280" cy="40183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2" name=""/>
          <p:cNvPicPr/>
          <p:nvPr/>
        </p:nvPicPr>
        <p:blipFill>
          <a:blip r:embed="rId2"/>
          <a:stretch/>
        </p:blipFill>
        <p:spPr>
          <a:xfrm>
            <a:off x="10080" y="1353600"/>
            <a:ext cx="5704920" cy="20754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3" name=""/>
          <p:cNvSpPr txBox="1"/>
          <p:nvPr/>
        </p:nvSpPr>
        <p:spPr>
          <a:xfrm>
            <a:off x="685800" y="4572000"/>
            <a:ext cx="3497760" cy="346320"/>
          </a:xfrm>
          <a:prstGeom prst="rect">
            <a:avLst/>
          </a:prstGeom>
          <a:noFill/>
          <a:ln w="0">
            <a:noFill/>
          </a:ln>
        </p:spPr>
        <p:txBody>
          <a:bodyPr wrap="none" lIns="90000" rIns="90000" tIns="45000" bIns="45000" anchor="t">
            <a:spAutoFit/>
          </a:bodyPr>
          <a:p>
            <a:r>
              <a:rPr lang="en-US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Basically nothing happened here</a:t>
            </a:r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marL="432000" indent="0" algn="ctr">
              <a:spcBef>
                <a:spcPts val="1417"/>
              </a:spcBef>
              <a:buNone/>
            </a:pPr>
            <a:r>
              <a:rPr lang="en-US" sz="4400" b="0" i="1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Hp</a:t>
            </a:r>
            <a:r>
              <a:rPr lang="en-US" sz="4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 mono vs </a:t>
            </a:r>
            <a:r>
              <a:rPr lang="en-US" sz="4400" b="0" i="1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Hp</a:t>
            </a:r>
            <a:r>
              <a:rPr lang="en-US" sz="4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 + A293</a:t>
            </a:r>
            <a:endParaRPr lang="en-US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5" name=""/>
          <p:cNvSpPr txBox="1"/>
          <p:nvPr/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sp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1614 DEGs (800 up, 814 down)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This is a lot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41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~400 DEGs were the most we’ve ever observed with </a:t>
            </a:r>
            <a:r>
              <a:rPr lang="en-US" sz="3200" b="0" i="1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Hp </a:t>
            </a: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in any other condition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22572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marL="432000" indent="0" algn="ctr">
              <a:spcBef>
                <a:spcPts val="1417"/>
              </a:spcBef>
              <a:buNone/>
            </a:pPr>
            <a:r>
              <a:rPr lang="en-US" sz="3600" b="0" i="1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Hp</a:t>
            </a:r>
            <a:r>
              <a:rPr lang="en-US" sz="36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 mono vs </a:t>
            </a:r>
            <a:r>
              <a:rPr lang="en-US" sz="3600" b="0" i="1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Hp</a:t>
            </a:r>
            <a:r>
              <a:rPr lang="en-US" sz="36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 + A293 transcriptomes</a:t>
            </a:r>
            <a:endParaRPr lang="en-US" sz="36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27" name=""/>
          <p:cNvPicPr/>
          <p:nvPr/>
        </p:nvPicPr>
        <p:blipFill>
          <a:blip r:embed="rId1"/>
          <a:stretch/>
        </p:blipFill>
        <p:spPr>
          <a:xfrm>
            <a:off x="5257800" y="1580760"/>
            <a:ext cx="4822200" cy="40759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8" name=""/>
          <p:cNvPicPr/>
          <p:nvPr/>
        </p:nvPicPr>
        <p:blipFill>
          <a:blip r:embed="rId2"/>
          <a:stretch/>
        </p:blipFill>
        <p:spPr>
          <a:xfrm>
            <a:off x="0" y="1143000"/>
            <a:ext cx="5486400" cy="118512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r>
              <a:rPr lang="en-US" sz="4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Major  transcriptome trends</a:t>
            </a:r>
            <a:endParaRPr lang="en-US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lnSpcReduction="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1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UP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Envelope stress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DNA repair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Iron scavenging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Biofilm formation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Stringent response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lnSpcReduction="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1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DOWN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Translation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Energy metabolism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General transporters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CRISPR / T6SS (doubt)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r>
              <a:rPr lang="en-US" sz="4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Biofilm formation?</a:t>
            </a:r>
            <a:endParaRPr lang="en-US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3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Type IV pili up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Pga (capsule) up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32000" indent="0">
              <a:spcBef>
                <a:spcPts val="1417"/>
              </a:spcBef>
              <a:buNone/>
            </a:pP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4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Type II secretion up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Efflux pumps up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84</TotalTime>
  <Application>LibreOffice/25.8.6.2$Linux_X86_64 LibreOffice_project/42fe0d493056d5fba8c6c8e1f4702473ca1e5302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2026-03-24T09:46:26Z</dcterms:created>
  <dc:creator/>
  <dc:description/>
  <dc:language>en-US</dc:language>
  <cp:lastModifiedBy/>
  <dcterms:modified xsi:type="dcterms:W3CDTF">2026-03-31T09:14:18Z</dcterms:modified>
  <cp:revision>16</cp:revision>
  <dc:subject/>
  <dc:title/>
</cp:coreProperties>
</file>