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45" r:id="rId2"/>
    <p:sldId id="419" r:id="rId3"/>
    <p:sldId id="421" r:id="rId4"/>
    <p:sldId id="422" r:id="rId5"/>
    <p:sldId id="446" r:id="rId6"/>
    <p:sldId id="443" r:id="rId7"/>
    <p:sldId id="314" r:id="rId8"/>
    <p:sldId id="444" r:id="rId9"/>
    <p:sldId id="317" r:id="rId10"/>
    <p:sldId id="323" r:id="rId11"/>
    <p:sldId id="324" r:id="rId12"/>
    <p:sldId id="326" r:id="rId13"/>
    <p:sldId id="327" r:id="rId14"/>
    <p:sldId id="328" r:id="rId15"/>
    <p:sldId id="442" r:id="rId16"/>
    <p:sldId id="257" r:id="rId17"/>
    <p:sldId id="330" r:id="rId18"/>
    <p:sldId id="431" r:id="rId19"/>
    <p:sldId id="33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8507-272F-40B7-8155-52BA6D423AB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A25AA-4EDC-4B82-BF84-D96DFB46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images of gingivitis then </a:t>
            </a:r>
            <a:r>
              <a:rPr lang="en-US" dirty="0" err="1"/>
              <a:t>Perio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8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[]add references!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89D4-671B-8B4F-A018-D86B4A2067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  <a:r>
              <a:rPr lang="en-US" baseline="0" dirty="0"/>
              <a:t> this, minimize, add Dowd and Bowler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9D215-965A-4DB9-8D98-6C03340BBA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D738-D833-99C2-D0E6-CFE79465C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1A024-4EF7-56F1-4284-2CCCDB182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20B27-0F9A-9444-E4BC-C7BC9BF4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4E26-DFA8-7F34-5706-DC9C1513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D642C-7ED8-4859-FA2B-3DCCBD97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F729-2BEA-80AE-7E4B-5681199A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F6C76-64E8-9986-09AC-A488371C8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DD0B1-66E2-CED7-148F-4C16F9AB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FB23-C212-A831-40A2-C86A96B8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0C494-466D-AD52-ADE4-B8FC3133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9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B37A0-FED0-7585-1127-92F8B1D90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63297-D28C-A436-0943-F6BEF4A56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EA6C4-DDAF-81B7-4D1D-2249A21C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C372F-D7D7-85F7-5EFC-3EDEF0FF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DBC1-DA38-B239-1485-F608E165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B2BA-85BE-76A8-1D46-FBFA7C7D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9CC3-2ADF-6318-C259-EFF82FB17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4316-B000-8142-9AC3-FC64D095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FDC5-30FA-43B3-FA2F-FD54286C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2A01-B94E-F61B-5980-F41B7CD1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1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1E07-A048-66FC-8673-20B4B63C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79D2-5798-AEA5-D05E-8F5C2FAD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E643-72F3-7832-4F59-80E8B3E1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90AE-0D17-80CF-9941-F2928B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F8FBF-D427-8631-C68E-FA1E4DA0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40A6-54CA-E647-F064-79F91B62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0D90-8B4B-1196-098E-8E28BAA7F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C5DBA-D6EE-B1CB-7A4F-66B262FA7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3D061-8017-6D30-0E95-904B4559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47A01-69F3-4280-5C90-CC3579E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E4F70-CDA2-860F-2DFD-3D686A9E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DD29-8F65-96E7-2FE5-FE1B093A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14435-C569-4751-1F8A-7EA337235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0D29-11B9-E899-89B3-C50FAE90A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58602-BFAE-D8A3-57C1-803E318E4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36BE2-0101-17AB-FBBB-56C7A127B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69CB4-AF68-076C-6F22-E636C82B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6DA2B-3D43-3E8D-B1A1-F1E4128E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1E749-9387-08D1-29F7-D346B5AB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375E-3F2F-FF34-F4EA-902E1F2B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A541F-BE82-157B-26C7-67AD98F4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8CC36-CFB9-AB40-E2F3-0FBC20F4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70C3F-CD44-2E59-16E0-A701A54D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0EEAC-23DB-F701-7A3B-DFEF28F9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945A3-3573-5482-4226-DB7326C7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8E384-ED00-8F25-5ADC-E814D663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B929-7A3B-EF67-E5D3-FFF5E141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533-FB9F-8EC5-DA53-0599916B9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B69FD-D7ED-5A33-D7A8-92F829032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8D970-1A18-B3C3-586F-986B7261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C860-BF1F-92E2-A847-90C5E53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68F09-7498-4980-7D9D-61474362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605E-82B9-9609-CAD9-074E9DCF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8372A-E440-D9C6-C18D-BB8511C8F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E348A-B07B-E26D-C5D2-548612F60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DDAA1-0174-E722-FA76-5937981C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8E12-A09D-3D01-F8BD-F1037932E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C9A8B-9537-3A20-01EB-4CAEC47C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19B08-16CF-42F1-5FC4-113B40E2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19A59-2BEF-BC9E-DE14-87E03C055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8449-7120-4F1E-FE57-BE8084941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D72BF-0B2A-4EE0-9E79-9209EF1B418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3C20-D7C0-2D2D-BA22-9DD9962AC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D073-22CF-3B9E-6FFE-58F2C4EC4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4B2A-3140-4C55-9F0A-37BDBD13D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7712-2FBB-BC41-7B2C-5994FBD2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oral bacteria in subgingival plaque and foot infections in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A6A63-FB9B-B8CD-74AD-8D4E819F0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Ramsey </a:t>
            </a:r>
          </a:p>
          <a:p>
            <a:endParaRPr lang="en-US" dirty="0"/>
          </a:p>
          <a:p>
            <a:r>
              <a:rPr lang="en-US" dirty="0"/>
              <a:t>Former K99/R00 application, 2014 and 2015</a:t>
            </a:r>
          </a:p>
        </p:txBody>
      </p:sp>
    </p:spTree>
    <p:extLst>
      <p:ext uri="{BB962C8B-B14F-4D97-AF65-F5344CB8AC3E}">
        <p14:creationId xmlns:p14="http://schemas.microsoft.com/office/powerpoint/2010/main" val="118912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66801"/>
            <a:ext cx="4038600" cy="5059363"/>
          </a:xfrm>
        </p:spPr>
        <p:txBody>
          <a:bodyPr>
            <a:normAutofit/>
          </a:bodyPr>
          <a:lstStyle/>
          <a:p>
            <a:r>
              <a:rPr lang="en-US" dirty="0"/>
              <a:t>52 patients</a:t>
            </a:r>
          </a:p>
          <a:p>
            <a:endParaRPr lang="en-US" dirty="0"/>
          </a:p>
          <a:p>
            <a:r>
              <a:rPr lang="en-US" dirty="0"/>
              <a:t>~160 species, 83 genera</a:t>
            </a:r>
          </a:p>
          <a:p>
            <a:endParaRPr lang="en-US" dirty="0"/>
          </a:p>
          <a:p>
            <a:r>
              <a:rPr lang="en-US" dirty="0"/>
              <a:t>4 clusters determined by Bray-Curtis dissimilarity</a:t>
            </a:r>
          </a:p>
          <a:p>
            <a:endParaRPr lang="en-US" dirty="0"/>
          </a:p>
          <a:p>
            <a:r>
              <a:rPr lang="en-US" dirty="0"/>
              <a:t>Cluster 3 (18 patients) enriched in anaerobes / oral taxa</a:t>
            </a:r>
          </a:p>
        </p:txBody>
      </p:sp>
      <p:pic>
        <p:nvPicPr>
          <p:cNvPr id="3074" name="Picture 2" descr="C:\Users\matthew\Google Drive\Lemon Lab\K99_Resubmission\Data For Final Analysis  comparisons\Figure specific data\BCtes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0380"/>
            <a:ext cx="4114800" cy="64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4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Cluster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used Linear Discriminate Analysis Effect Size (LEfSe) for genus / species enrichment</a:t>
            </a:r>
          </a:p>
          <a:p>
            <a:r>
              <a:rPr lang="en-US" dirty="0"/>
              <a:t>156 of 176 nodes were present &gt;0.1% relative abundance </a:t>
            </a:r>
          </a:p>
          <a:p>
            <a:r>
              <a:rPr lang="en-US" dirty="0"/>
              <a:t>Nodes matched to HOMD then RDP @ &gt;98.5% similarity</a:t>
            </a:r>
          </a:p>
        </p:txBody>
      </p:sp>
    </p:spTree>
    <p:extLst>
      <p:ext uri="{BB962C8B-B14F-4D97-AF65-F5344CB8AC3E}">
        <p14:creationId xmlns:p14="http://schemas.microsoft.com/office/powerpoint/2010/main" val="278204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6400" y="76209"/>
          <a:ext cx="3505200" cy="670559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42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0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Identity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LDA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(log10)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Anaerococcus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4.49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lactolyticus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vaginalis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4.06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Atopobium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parvulum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Bacteroides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4.47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ureolyticus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Dialister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3.55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propionifaciens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3.07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Fusobacterium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periodonticum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3.79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Haemophilus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parainfluenzae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Peptoniphilus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asacchyrolyticus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HOT836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indolicus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3.94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Peptostreptococcus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anaerobius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Porphyromonas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4.59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bennonis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somerae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Prevotella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bergensis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buccalis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corporis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loescheii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nigrescens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Solobacterium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4.06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9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   </a:t>
                      </a:r>
                      <a:r>
                        <a:rPr lang="en-US" sz="1200" i="1" dirty="0" err="1">
                          <a:effectLst/>
                        </a:rPr>
                        <a:t>moorei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21751" y="316583"/>
            <a:ext cx="4038600" cy="5715000"/>
          </a:xfrm>
        </p:spPr>
        <p:txBody>
          <a:bodyPr/>
          <a:lstStyle/>
          <a:p>
            <a:r>
              <a:rPr lang="en-US" dirty="0"/>
              <a:t>Many oral taxa are seemingly present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Are they present in meaningful numbers?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These data compared to a diabetic periodontitis dataset</a:t>
            </a:r>
          </a:p>
          <a:p>
            <a:r>
              <a:rPr lang="en-US" dirty="0"/>
              <a:t>Culture isolation data also supports this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4FE1F7-6201-8A4C-F326-77E61EA95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53961"/>
              </p:ext>
            </p:extLst>
          </p:nvPr>
        </p:nvGraphicFramePr>
        <p:xfrm>
          <a:off x="9650297" y="2848568"/>
          <a:ext cx="2209802" cy="155143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Species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% of patients 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Bacteroides</a:t>
                      </a: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en-US" sz="900" i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spp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8.4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Clostridium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4.9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Corynebacterium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28.3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Finegoldia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24.4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Fusobacterium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2.5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Porphyromonas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10.3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Prevotella </a:t>
                      </a:r>
                      <a:r>
                        <a:rPr lang="en-US" sz="900" i="1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spp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12.3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Staphylococcus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80.8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Streptococcus spp</a:t>
                      </a:r>
                      <a:endParaRPr lang="en-US" sz="110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41.1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-(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mitis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group)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9.4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4747A8-3680-F26F-4D58-188A2D1313B7}"/>
              </a:ext>
            </a:extLst>
          </p:cNvPr>
          <p:cNvSpPr txBox="1"/>
          <p:nvPr/>
        </p:nvSpPr>
        <p:spPr>
          <a:xfrm>
            <a:off x="9459798" y="4465583"/>
            <a:ext cx="2590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>
                <a:latin typeface="Arial"/>
                <a:ea typeface="Arial"/>
                <a:cs typeface="Times New Roman"/>
              </a:rPr>
              <a:t>Table 1. Bacterial isolates of Diabetic Foot Infections. </a:t>
            </a:r>
            <a:r>
              <a:rPr lang="en-US" sz="900" dirty="0">
                <a:latin typeface="Arial"/>
                <a:ea typeface="Arial"/>
                <a:cs typeface="Times New Roman"/>
              </a:rPr>
              <a:t>Isolate data above is from a 433 patient culture-based study of bacterial diversity of DFIs (Citron, 2007). Common skin inhabitants (Corynebacterium, Staphylococcus) are numerically abundant in addition to 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Streptococcus </a:t>
            </a:r>
            <a:r>
              <a:rPr lang="en-US" sz="900" dirty="0">
                <a:latin typeface="Arial"/>
                <a:ea typeface="Arial"/>
                <a:cs typeface="Times New Roman"/>
              </a:rPr>
              <a:t>however most were 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agalactiae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 </a:t>
            </a:r>
            <a:r>
              <a:rPr lang="en-US" sz="900" dirty="0">
                <a:latin typeface="Arial"/>
                <a:ea typeface="Arial"/>
                <a:cs typeface="Times New Roman"/>
              </a:rPr>
              <a:t>(20%) with the oral “</a:t>
            </a:r>
            <a:r>
              <a:rPr lang="en-US" sz="900" dirty="0" err="1">
                <a:latin typeface="Arial"/>
                <a:ea typeface="Arial"/>
                <a:cs typeface="Times New Roman"/>
              </a:rPr>
              <a:t>mitis</a:t>
            </a:r>
            <a:r>
              <a:rPr lang="en-US" sz="900" dirty="0">
                <a:latin typeface="Arial"/>
                <a:ea typeface="Arial"/>
                <a:cs typeface="Times New Roman"/>
              </a:rPr>
              <a:t>” group (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australis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cristatus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gordonii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infantis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mitis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oligofermentans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oralis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parasanguinis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peroris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pneumoniae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pseudopneumoniae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,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sanguinis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 S. </a:t>
            </a:r>
            <a:r>
              <a:rPr lang="en-US" sz="900" i="1" dirty="0" err="1">
                <a:latin typeface="Arial"/>
                <a:ea typeface="Arial"/>
                <a:cs typeface="Times New Roman"/>
              </a:rPr>
              <a:t>sinensis</a:t>
            </a:r>
            <a:r>
              <a:rPr lang="en-US" sz="900" dirty="0">
                <a:latin typeface="Arial"/>
                <a:ea typeface="Arial"/>
                <a:cs typeface="Times New Roman"/>
              </a:rPr>
              <a:t>)</a:t>
            </a:r>
            <a:r>
              <a:rPr lang="en-US" sz="900" i="1" dirty="0">
                <a:latin typeface="Arial"/>
                <a:ea typeface="Arial"/>
                <a:cs typeface="Times New Roman"/>
              </a:rPr>
              <a:t> </a:t>
            </a:r>
            <a:r>
              <a:rPr lang="en-US" sz="900" dirty="0">
                <a:latin typeface="Arial"/>
                <a:ea typeface="Arial"/>
                <a:cs typeface="Times New Roman"/>
              </a:rPr>
              <a:t>represented poorly compared to other species in the genus. </a:t>
            </a:r>
          </a:p>
          <a:p>
            <a:endParaRPr lang="en-US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05223-361E-4973-B9AB-E8F566FEBC95}"/>
              </a:ext>
            </a:extLst>
          </p:cNvPr>
          <p:cNvSpPr/>
          <p:nvPr/>
        </p:nvSpPr>
        <p:spPr>
          <a:xfrm>
            <a:off x="9478850" y="2769726"/>
            <a:ext cx="2552696" cy="3686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Relative Abundance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1600201"/>
          <a:ext cx="8458200" cy="4419597"/>
        </p:xfrm>
        <a:graphic>
          <a:graphicData uri="http://schemas.openxmlformats.org/drawingml/2006/table">
            <a:tbl>
              <a:tblPr firstRow="1" firstCol="1" bandRow="1"/>
              <a:tblGrid>
                <a:gridCol w="857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0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0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97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46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Identity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DFI BC3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/>
                          <a:ea typeface="Calibri"/>
                          <a:cs typeface="Times New Roman"/>
                        </a:rPr>
                        <a:t>DB Perio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/>
                          <a:ea typeface="Calibri"/>
                          <a:cs typeface="Times New Roman"/>
                        </a:rPr>
                        <a:t>Perio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DFI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Identity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DFI BC3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/>
                          <a:ea typeface="Calibri"/>
                          <a:cs typeface="Times New Roman"/>
                        </a:rPr>
                        <a:t>DB Perio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/>
                          <a:ea typeface="Calibri"/>
                          <a:cs typeface="Times New Roman"/>
                        </a:rPr>
                        <a:t>Perio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DFI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Actinomyces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Parvimonas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1.56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Bacteroides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micra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1.56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0.29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Capnocytophaga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*2.58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0.95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Peptococcus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Corynebacterium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11.73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*1.63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Porphyromonas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7.01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14.82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21.55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*0.32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Delftia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Prevotella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1.91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*24.17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*29.32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acidovorans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loescheii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Dialister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melaninogenica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0.71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Eikenella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nigrescens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3.39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corrodens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0.17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Propionibacterium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1.06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2.67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Fusobacterium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6.80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Pseudomonas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nucleatum.ss.polymorphum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0.77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Rothia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0.94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nucleatum.ss.vincentii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0.94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2.39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Streptococcus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8.51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*0.55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*0.47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11.92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periodonticum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0.71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mitis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1.38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0.55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0.79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Haemophilus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0.49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*0.01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Veillonella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Lachnospiraceae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0.46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parvula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0.31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Neisseria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*1.15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0.76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4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     elongata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0.37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0.24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0.04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6477000"/>
            <a:ext cx="4699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Values in red are significantly different from BC3, p &lt;0.05</a:t>
            </a:r>
          </a:p>
        </p:txBody>
      </p:sp>
    </p:spTree>
    <p:extLst>
      <p:ext uri="{BB962C8B-B14F-4D97-AF65-F5344CB8AC3E}">
        <p14:creationId xmlns:p14="http://schemas.microsoft.com/office/powerpoint/2010/main" val="209317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Species in DFIs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observed at similar relative abundances</a:t>
            </a:r>
          </a:p>
          <a:p>
            <a:r>
              <a:rPr lang="en-US" dirty="0"/>
              <a:t>Some prominent species are not represented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Could non-oral species act as analogues for oral species in maintaining required interactions? </a:t>
            </a:r>
          </a:p>
        </p:txBody>
      </p:sp>
    </p:spTree>
    <p:extLst>
      <p:ext uri="{BB962C8B-B14F-4D97-AF65-F5344CB8AC3E}">
        <p14:creationId xmlns:p14="http://schemas.microsoft.com/office/powerpoint/2010/main" val="17161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8229600" cy="95883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Two Hypotheses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4200" y="2328209"/>
            <a:ext cx="1102730" cy="3354983"/>
            <a:chOff x="3352800" y="1524000"/>
            <a:chExt cx="533400" cy="1780514"/>
          </a:xfrm>
        </p:grpSpPr>
        <p:pic>
          <p:nvPicPr>
            <p:cNvPr id="54" name="Picture 2" descr="http://www.clker.com/cliparts/c/9/8/9/1237099922676360396kelan_Human_figure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2800" y="1524000"/>
              <a:ext cx="533400" cy="1751330"/>
            </a:xfrm>
            <a:prstGeom prst="rect">
              <a:avLst/>
            </a:prstGeom>
            <a:noFill/>
          </p:spPr>
        </p:pic>
        <p:sp>
          <p:nvSpPr>
            <p:cNvPr id="55" name="Oval 54"/>
            <p:cNvSpPr/>
            <p:nvPr/>
          </p:nvSpPr>
          <p:spPr>
            <a:xfrm>
              <a:off x="3619500" y="3152114"/>
              <a:ext cx="152400" cy="152400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505200" y="1628114"/>
              <a:ext cx="152400" cy="152400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467100" y="3152114"/>
              <a:ext cx="152400" cy="152400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rc 4"/>
          <p:cNvSpPr/>
          <p:nvPr/>
        </p:nvSpPr>
        <p:spPr>
          <a:xfrm rot="13507279">
            <a:off x="6116149" y="2943274"/>
            <a:ext cx="3797268" cy="2744769"/>
          </a:xfrm>
          <a:prstGeom prst="arc">
            <a:avLst>
              <a:gd name="adj1" fmla="val 16200000"/>
              <a:gd name="adj2" fmla="val 1023804"/>
            </a:avLst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7456046" y="953456"/>
            <a:ext cx="2768808" cy="1746325"/>
            <a:chOff x="5994192" y="727037"/>
            <a:chExt cx="2768808" cy="1746325"/>
          </a:xfrm>
        </p:grpSpPr>
        <p:cxnSp>
          <p:nvCxnSpPr>
            <p:cNvPr id="28" name="Straight Connector 27"/>
            <p:cNvCxnSpPr>
              <a:stCxn id="29" idx="1"/>
              <a:endCxn id="56" idx="7"/>
            </p:cNvCxnSpPr>
            <p:nvPr/>
          </p:nvCxnSpPr>
          <p:spPr>
            <a:xfrm flipH="1">
              <a:off x="5994192" y="975427"/>
              <a:ext cx="1399932" cy="1396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7159262" y="727037"/>
              <a:ext cx="1603738" cy="1696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4"/>
              <a:endCxn id="56" idx="6"/>
            </p:cNvCxnSpPr>
            <p:nvPr/>
          </p:nvCxnSpPr>
          <p:spPr>
            <a:xfrm flipH="1">
              <a:off x="6040332" y="2423153"/>
              <a:ext cx="1920799" cy="5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 rot="18360000">
              <a:off x="7576052" y="1611067"/>
              <a:ext cx="225248" cy="699017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dirty="0"/>
                <a:t>Oral</a:t>
              </a:r>
            </a:p>
          </p:txBody>
        </p:sp>
        <p:sp>
          <p:nvSpPr>
            <p:cNvPr id="32" name="Oval 31"/>
            <p:cNvSpPr/>
            <p:nvPr/>
          </p:nvSpPr>
          <p:spPr>
            <a:xfrm rot="20006760">
              <a:off x="7472644" y="1019154"/>
              <a:ext cx="579961" cy="1382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888234" y="1343806"/>
              <a:ext cx="461546" cy="280559"/>
              <a:chOff x="1282771" y="2804715"/>
              <a:chExt cx="587048" cy="381934"/>
            </a:xfrm>
          </p:grpSpPr>
          <p:sp>
            <p:nvSpPr>
              <p:cNvPr id="50" name="Block Arc 49"/>
              <p:cNvSpPr/>
              <p:nvPr/>
            </p:nvSpPr>
            <p:spPr>
              <a:xfrm rot="1232285">
                <a:off x="1282771" y="2804715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Block Arc 50"/>
              <p:cNvSpPr/>
              <p:nvPr/>
            </p:nvSpPr>
            <p:spPr>
              <a:xfrm rot="12032285">
                <a:off x="1421525" y="2835714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1232285">
                <a:off x="1536478" y="2919840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12032285">
                <a:off x="1675232" y="2950839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8229600" y="1830961"/>
              <a:ext cx="195372" cy="182032"/>
            </a:xfrm>
            <a:prstGeom prst="ellipse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338942" y="1752600"/>
              <a:ext cx="195372" cy="182032"/>
            </a:xfrm>
            <a:prstGeom prst="ellipse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430058" y="1676400"/>
              <a:ext cx="195372" cy="182032"/>
            </a:xfrm>
            <a:prstGeom prst="ellipse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93849" y="1570568"/>
              <a:ext cx="195372" cy="182032"/>
            </a:xfrm>
            <a:prstGeom prst="ellipse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539415" y="1447800"/>
              <a:ext cx="195372" cy="182032"/>
            </a:xfrm>
            <a:prstGeom prst="ellipse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20922178">
              <a:off x="7446318" y="891899"/>
              <a:ext cx="657129" cy="13386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 rot="19381023">
              <a:off x="8118889" y="1182273"/>
              <a:ext cx="485704" cy="277156"/>
              <a:chOff x="1282771" y="2804715"/>
              <a:chExt cx="617778" cy="377301"/>
            </a:xfrm>
          </p:grpSpPr>
          <p:sp>
            <p:nvSpPr>
              <p:cNvPr id="46" name="Block Arc 45"/>
              <p:cNvSpPr/>
              <p:nvPr/>
            </p:nvSpPr>
            <p:spPr>
              <a:xfrm rot="1232285">
                <a:off x="1282771" y="2804715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12032285">
                <a:off x="1421525" y="2835714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1232285">
                <a:off x="1558663" y="2902630"/>
                <a:ext cx="194586" cy="235808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12032285">
                <a:off x="1705962" y="2946206"/>
                <a:ext cx="194587" cy="235810"/>
              </a:xfrm>
              <a:prstGeom prst="blockArc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H="1">
              <a:off x="7596645" y="1345245"/>
              <a:ext cx="23643" cy="2491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 rot="2460000">
              <a:off x="7906460" y="1536535"/>
              <a:ext cx="0" cy="308401"/>
              <a:chOff x="4495800" y="1419222"/>
              <a:chExt cx="0" cy="152408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4495800" y="1419222"/>
                <a:ext cx="0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4495800" y="1419230"/>
                <a:ext cx="0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 flipH="1">
              <a:off x="7971800" y="1864180"/>
              <a:ext cx="228746" cy="577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685403" y="3962912"/>
            <a:ext cx="2780883" cy="1901286"/>
            <a:chOff x="6125890" y="3692104"/>
            <a:chExt cx="2780883" cy="1901286"/>
          </a:xfrm>
        </p:grpSpPr>
        <p:cxnSp>
          <p:nvCxnSpPr>
            <p:cNvPr id="14" name="Straight Connector 13"/>
            <p:cNvCxnSpPr>
              <a:stCxn id="15" idx="1"/>
            </p:cNvCxnSpPr>
            <p:nvPr/>
          </p:nvCxnSpPr>
          <p:spPr>
            <a:xfrm flipH="1">
              <a:off x="6125890" y="3970540"/>
              <a:ext cx="1271017" cy="12182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7137854" y="3692104"/>
              <a:ext cx="1768919" cy="19012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4"/>
            </p:cNvCxnSpPr>
            <p:nvPr/>
          </p:nvCxnSpPr>
          <p:spPr>
            <a:xfrm flipH="1" flipV="1">
              <a:off x="6172989" y="5311019"/>
              <a:ext cx="1849324" cy="282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 rot="18360000">
              <a:off x="7595549" y="4689350"/>
              <a:ext cx="252495" cy="771014"/>
            </a:xfrm>
            <a:prstGeom prst="roundRect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dirty="0"/>
                <a:t>Oral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7643549" y="4419600"/>
              <a:ext cx="45128" cy="3265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 rot="2460000">
              <a:off x="7962012" y="4599522"/>
              <a:ext cx="0" cy="345707"/>
              <a:chOff x="4495800" y="1419222"/>
              <a:chExt cx="0" cy="152408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495800" y="1419222"/>
                <a:ext cx="0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4495800" y="1419230"/>
                <a:ext cx="0" cy="152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H="1">
              <a:off x="8102719" y="4902013"/>
              <a:ext cx="321622" cy="17284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623446" y="3781138"/>
              <a:ext cx="212657" cy="231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3800" y="3959416"/>
              <a:ext cx="212657" cy="231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12143" y="3959416"/>
              <a:ext cx="212657" cy="231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43549" y="4111816"/>
              <a:ext cx="212657" cy="2315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686915" y="4291043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67400" y="282487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80882" y="1954412"/>
            <a:ext cx="60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bacteria autoinfect DFIs within individuals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74270" y="4157008"/>
            <a:ext cx="4650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“Hybrid Community”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Oral bacteria maintain molecular mechanistic relationships with non-oral microbes in DFIs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/>
      <p:bldP spid="68" grpId="0"/>
      <p:bldP spid="70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1852500" y="1440862"/>
            <a:ext cx="4572000" cy="3886200"/>
            <a:chOff x="2268816" y="685800"/>
            <a:chExt cx="4589184" cy="3886200"/>
          </a:xfrm>
        </p:grpSpPr>
        <p:grpSp>
          <p:nvGrpSpPr>
            <p:cNvPr id="133" name="Group 132"/>
            <p:cNvGrpSpPr/>
            <p:nvPr/>
          </p:nvGrpSpPr>
          <p:grpSpPr>
            <a:xfrm>
              <a:off x="2496942" y="1567938"/>
              <a:ext cx="627258" cy="54894"/>
              <a:chOff x="2115942" y="1722424"/>
              <a:chExt cx="989059" cy="161270"/>
            </a:xfrm>
          </p:grpSpPr>
          <p:sp>
            <p:nvSpPr>
              <p:cNvPr id="5" name="Oval 4"/>
              <p:cNvSpPr/>
              <p:nvPr/>
            </p:nvSpPr>
            <p:spPr>
              <a:xfrm rot="20669145">
                <a:off x="2115942" y="1752600"/>
                <a:ext cx="989059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 rot="2076973">
                <a:off x="2115942" y="1722424"/>
                <a:ext cx="989059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 rot="1191355">
                <a:off x="2115942" y="1807494"/>
                <a:ext cx="989059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 rot="366342">
                <a:off x="2115942" y="1728866"/>
                <a:ext cx="989059" cy="762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68816" y="1066800"/>
              <a:ext cx="14649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err="1">
                  <a:latin typeface="Arial" pitchFamily="34" charset="0"/>
                  <a:cs typeface="Arial" pitchFamily="34" charset="0"/>
                </a:rPr>
                <a:t>Fusobacterium</a:t>
              </a:r>
              <a:r>
                <a:rPr lang="en-US" sz="8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i="1" dirty="0" err="1">
                  <a:latin typeface="Arial" pitchFamily="34" charset="0"/>
                  <a:cs typeface="Arial" pitchFamily="34" charset="0"/>
                </a:rPr>
                <a:t>nucleatum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,</a:t>
              </a:r>
            </a:p>
            <a:p>
              <a:r>
                <a:rPr lang="en-US" sz="800" dirty="0">
                  <a:latin typeface="Arial" pitchFamily="34" charset="0"/>
                  <a:cs typeface="Arial" pitchFamily="34" charset="0"/>
                </a:rPr>
                <a:t>others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496942" y="2099416"/>
              <a:ext cx="572174" cy="480547"/>
              <a:chOff x="2171026" y="2660252"/>
              <a:chExt cx="878892" cy="639695"/>
            </a:xfrm>
          </p:grpSpPr>
          <p:grpSp>
            <p:nvGrpSpPr>
              <p:cNvPr id="23" name="Group 22"/>
              <p:cNvGrpSpPr/>
              <p:nvPr/>
            </p:nvGrpSpPr>
            <p:grpSpPr>
              <a:xfrm rot="19943245">
                <a:off x="2171026" y="2965083"/>
                <a:ext cx="878892" cy="275616"/>
                <a:chOff x="872338" y="4677384"/>
                <a:chExt cx="1593621" cy="388538"/>
              </a:xfrm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872338" y="4705797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15" name="Block Arc 14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Block Arc 15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Block Arc 16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 rot="10800000">
                  <a:off x="1619837" y="4677384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20" name="Block Arc 19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Block Arc 20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Block Arc 21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4" name="Group 23"/>
              <p:cNvGrpSpPr/>
              <p:nvPr/>
            </p:nvGrpSpPr>
            <p:grpSpPr>
              <a:xfrm rot="1075132">
                <a:off x="2171026" y="3024331"/>
                <a:ext cx="878892" cy="275616"/>
                <a:chOff x="872338" y="4677384"/>
                <a:chExt cx="1593621" cy="388538"/>
              </a:xfrm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5" name="Group 17"/>
                <p:cNvGrpSpPr/>
                <p:nvPr/>
              </p:nvGrpSpPr>
              <p:grpSpPr>
                <a:xfrm>
                  <a:off x="872338" y="4705797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30" name="Block Arc 29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Block Arc 30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Block Arc 31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6" name="Group 18"/>
                <p:cNvGrpSpPr/>
                <p:nvPr/>
              </p:nvGrpSpPr>
              <p:grpSpPr>
                <a:xfrm rot="10800000">
                  <a:off x="1619837" y="4677384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27" name="Block Arc 26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Block Arc 27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Block Arc 28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 rot="1232285">
                <a:off x="2171026" y="2660252"/>
                <a:ext cx="878892" cy="275616"/>
                <a:chOff x="872338" y="4677384"/>
                <a:chExt cx="1593621" cy="388538"/>
              </a:xfrm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4" name="Group 17"/>
                <p:cNvGrpSpPr/>
                <p:nvPr/>
              </p:nvGrpSpPr>
              <p:grpSpPr>
                <a:xfrm>
                  <a:off x="872338" y="4705797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39" name="Block Arc 38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Block Arc 39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Block Arc 40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5" name="Group 18"/>
                <p:cNvGrpSpPr/>
                <p:nvPr/>
              </p:nvGrpSpPr>
              <p:grpSpPr>
                <a:xfrm rot="10800000">
                  <a:off x="1619837" y="4677384"/>
                  <a:ext cx="846122" cy="360125"/>
                  <a:chOff x="1143000" y="4495800"/>
                  <a:chExt cx="2276272" cy="990600"/>
                </a:xfrm>
                <a:grpFill/>
              </p:grpSpPr>
              <p:sp>
                <p:nvSpPr>
                  <p:cNvPr id="36" name="Block Arc 35"/>
                  <p:cNvSpPr/>
                  <p:nvPr/>
                </p:nvSpPr>
                <p:spPr>
                  <a:xfrm>
                    <a:off x="1143000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Block Arc 36"/>
                  <p:cNvSpPr/>
                  <p:nvPr/>
                </p:nvSpPr>
                <p:spPr>
                  <a:xfrm rot="10800000">
                    <a:off x="1828800" y="44958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Block Arc 37"/>
                  <p:cNvSpPr/>
                  <p:nvPr/>
                </p:nvSpPr>
                <p:spPr>
                  <a:xfrm>
                    <a:off x="2504872" y="4572000"/>
                    <a:ext cx="914400" cy="914400"/>
                  </a:xfrm>
                  <a:prstGeom prst="blockArc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8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2" name="TextBox 41"/>
            <p:cNvSpPr txBox="1"/>
            <p:nvPr/>
          </p:nvSpPr>
          <p:spPr>
            <a:xfrm>
              <a:off x="2268816" y="1828800"/>
              <a:ext cx="121647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 err="1">
                  <a:latin typeface="Arial" pitchFamily="34" charset="0"/>
                  <a:cs typeface="Arial" pitchFamily="34" charset="0"/>
                </a:rPr>
                <a:t>Treponema</a:t>
              </a:r>
              <a:r>
                <a:rPr lang="en-US" sz="8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i="1" dirty="0" err="1">
                  <a:latin typeface="Arial" pitchFamily="34" charset="0"/>
                  <a:cs typeface="Arial" pitchFamily="34" charset="0"/>
                </a:rPr>
                <a:t>denticola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68816" y="2701184"/>
              <a:ext cx="12363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i="1" dirty="0">
                  <a:latin typeface="Arial" pitchFamily="34" charset="0"/>
                  <a:cs typeface="Arial" pitchFamily="34" charset="0"/>
                </a:rPr>
                <a:t>Streptococcus gordonii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74538" y="1627760"/>
              <a:ext cx="9794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33524" y="1371600"/>
              <a:ext cx="1061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Vitamin K</a:t>
              </a:r>
            </a:p>
            <a:p>
              <a:pPr algn="ctr"/>
              <a:endParaRPr lang="en-US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Cell-cell adhesion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3174538" y="3278089"/>
              <a:ext cx="97948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011764" y="2932516"/>
              <a:ext cx="1369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Contact dependent signaling</a:t>
              </a:r>
            </a:p>
            <a:p>
              <a:pPr algn="ctr"/>
              <a:endParaRPr lang="en-US" sz="8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800" b="1" dirty="0">
                  <a:latin typeface="Arial" pitchFamily="34" charset="0"/>
                  <a:cs typeface="Arial" pitchFamily="34" charset="0"/>
                </a:rPr>
                <a:t>AI-2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3174538" y="2117222"/>
              <a:ext cx="1016462" cy="473578"/>
              <a:chOff x="3174538" y="2178169"/>
              <a:chExt cx="979481" cy="477541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3174538" y="2398159"/>
                <a:ext cx="9794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241727" y="2178169"/>
                <a:ext cx="845103" cy="215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err="1">
                    <a:latin typeface="Arial" pitchFamily="34" charset="0"/>
                    <a:cs typeface="Arial" pitchFamily="34" charset="0"/>
                  </a:rPr>
                  <a:t>Succinic</a:t>
                </a:r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 acid</a:t>
                </a: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flipH="1">
                <a:off x="3174538" y="2457510"/>
                <a:ext cx="97948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3208064" y="2440267"/>
                <a:ext cx="912429" cy="215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 err="1">
                    <a:latin typeface="Arial" pitchFamily="34" charset="0"/>
                    <a:cs typeface="Arial" pitchFamily="34" charset="0"/>
                  </a:rPr>
                  <a:t>Isobutyric</a:t>
                </a:r>
                <a:r>
                  <a:rPr lang="en-US" sz="800" b="1" dirty="0">
                    <a:latin typeface="Arial" pitchFamily="34" charset="0"/>
                    <a:cs typeface="Arial" pitchFamily="34" charset="0"/>
                  </a:rPr>
                  <a:t> acid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2392680" y="3078480"/>
              <a:ext cx="731520" cy="274320"/>
              <a:chOff x="1771244" y="4038600"/>
              <a:chExt cx="1105712" cy="418288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771244" y="4304488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47444" y="4228288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933372" y="4161816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058212" y="4152088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181428" y="4152088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96540" y="4142360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410028" y="4218560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533244" y="4265576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638628" y="4218560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14828" y="4142360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24556" y="4038600"/>
                <a:ext cx="152400" cy="152400"/>
              </a:xfrm>
              <a:prstGeom prst="ellipse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9" name="Rounded Rectangle 88"/>
            <p:cNvSpPr/>
            <p:nvPr/>
          </p:nvSpPr>
          <p:spPr>
            <a:xfrm>
              <a:off x="4246224" y="1219200"/>
              <a:ext cx="1217304" cy="228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4397" y="129052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i="1" dirty="0">
                  <a:latin typeface="Arial" pitchFamily="34" charset="0"/>
                  <a:cs typeface="Arial" pitchFamily="34" charset="0"/>
                </a:rPr>
                <a:t>Porphyromonas</a:t>
              </a:r>
            </a:p>
            <a:p>
              <a:pPr algn="ctr"/>
              <a:r>
                <a:rPr lang="en-US" sz="900" b="1" i="1" dirty="0">
                  <a:latin typeface="Arial" pitchFamily="34" charset="0"/>
                  <a:cs typeface="Arial" pitchFamily="34" charset="0"/>
                </a:rPr>
                <a:t>gingivalis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 rot="900000">
              <a:off x="4702713" y="2361921"/>
              <a:ext cx="152163" cy="609600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2" name="Rounded Rectangle 91"/>
            <p:cNvSpPr/>
            <p:nvPr/>
          </p:nvSpPr>
          <p:spPr>
            <a:xfrm rot="1620000">
              <a:off x="4832582" y="2668094"/>
              <a:ext cx="152163" cy="609600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3" name="Rounded Rectangle 92"/>
            <p:cNvSpPr/>
            <p:nvPr/>
          </p:nvSpPr>
          <p:spPr>
            <a:xfrm rot="18360000">
              <a:off x="4778676" y="1688800"/>
              <a:ext cx="152400" cy="608652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4" name="Rounded Rectangle 93"/>
            <p:cNvSpPr/>
            <p:nvPr/>
          </p:nvSpPr>
          <p:spPr>
            <a:xfrm rot="20160000">
              <a:off x="5083120" y="2290363"/>
              <a:ext cx="152163" cy="609600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5" name="Rounded Rectangle 94"/>
            <p:cNvSpPr/>
            <p:nvPr/>
          </p:nvSpPr>
          <p:spPr>
            <a:xfrm rot="1800000">
              <a:off x="4464276" y="2209521"/>
              <a:ext cx="152163" cy="609600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68941" y="1066800"/>
              <a:ext cx="989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i="1" dirty="0">
                  <a:latin typeface="Arial" pitchFamily="34" charset="0"/>
                  <a:cs typeface="Arial" pitchFamily="34" charset="0"/>
                </a:rPr>
                <a:t>Staphylococcus aureus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6297110" y="1575276"/>
              <a:ext cx="365760" cy="365760"/>
              <a:chOff x="7239000" y="1524000"/>
              <a:chExt cx="609600" cy="6096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Oval 98"/>
              <p:cNvSpPr/>
              <p:nvPr/>
            </p:nvSpPr>
            <p:spPr>
              <a:xfrm>
                <a:off x="7315200" y="17526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391400" y="1905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67600" y="16764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239000" y="1905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315200" y="16002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543800" y="17526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7620000" y="1905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7620000" y="1524000"/>
                <a:ext cx="228600" cy="2286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2392680" y="990600"/>
              <a:ext cx="43891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299968" y="744379"/>
              <a:ext cx="9766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Arial" pitchFamily="34" charset="0"/>
                  <a:cs typeface="Arial" pitchFamily="34" charset="0"/>
                </a:rPr>
                <a:t>Oral Bacteria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744379"/>
              <a:ext cx="1369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Non-Oral Bacteria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271936" y="2569243"/>
              <a:ext cx="411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5494946" y="1569874"/>
              <a:ext cx="804520" cy="1342854"/>
              <a:chOff x="5638800" y="1794772"/>
              <a:chExt cx="1561914" cy="1853919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5638800" y="3181290"/>
                <a:ext cx="1524000" cy="467401"/>
                <a:chOff x="5638800" y="3181290"/>
                <a:chExt cx="1524000" cy="467401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 flipH="1">
                  <a:off x="5638800" y="3505200"/>
                  <a:ext cx="152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 flipH="1">
                  <a:off x="6044410" y="3181290"/>
                  <a:ext cx="725348" cy="467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  <a:cs typeface="Arial" pitchFamily="34" charset="0"/>
                    </a:rPr>
                    <a:t>???</a:t>
                  </a:r>
                </a:p>
                <a:p>
                  <a:pPr algn="ctr"/>
                  <a:endParaRPr lang="en-US" sz="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5638800" y="1794772"/>
                <a:ext cx="1561914" cy="1317222"/>
                <a:chOff x="5638800" y="1794772"/>
                <a:chExt cx="1561914" cy="1317222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flipH="1">
                  <a:off x="5638800" y="2057400"/>
                  <a:ext cx="152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/>
                <p:cNvSpPr txBox="1"/>
                <p:nvPr/>
              </p:nvSpPr>
              <p:spPr>
                <a:xfrm flipH="1">
                  <a:off x="5683601" y="1794772"/>
                  <a:ext cx="1517113" cy="1317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  <a:cs typeface="Arial" pitchFamily="34" charset="0"/>
                    </a:rPr>
                    <a:t>Vitamin K</a:t>
                  </a:r>
                </a:p>
                <a:p>
                  <a:pPr algn="ctr"/>
                  <a:endParaRPr lang="en-US" sz="800" b="1" dirty="0"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sz="800" b="1" dirty="0">
                      <a:latin typeface="Arial" pitchFamily="34" charset="0"/>
                      <a:cs typeface="Arial" pitchFamily="34" charset="0"/>
                    </a:rPr>
                    <a:t>Growth stimulatory Factor</a:t>
                  </a:r>
                </a:p>
                <a:p>
                  <a:pPr algn="ctr"/>
                  <a:r>
                    <a:rPr lang="en-US" sz="800" b="1" dirty="0">
                      <a:latin typeface="Arial" pitchFamily="34" charset="0"/>
                      <a:cs typeface="Arial" pitchFamily="34" charset="0"/>
                    </a:rPr>
                    <a:t>(Fig. 4)</a:t>
                  </a:r>
                </a:p>
                <a:p>
                  <a:pPr algn="ctr"/>
                  <a:endParaRPr lang="en-US" sz="8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6" name="Straight Arrow Connector 115"/>
                <p:cNvCxnSpPr/>
                <p:nvPr/>
              </p:nvCxnSpPr>
              <p:spPr>
                <a:xfrm>
                  <a:off x="5638800" y="2133600"/>
                  <a:ext cx="1524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5" name="Rectangle 124"/>
            <p:cNvSpPr/>
            <p:nvPr/>
          </p:nvSpPr>
          <p:spPr>
            <a:xfrm>
              <a:off x="2286000" y="685800"/>
              <a:ext cx="4572000" cy="3886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286000" y="3505200"/>
              <a:ext cx="4572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00" b="1" dirty="0">
                  <a:latin typeface="Arial" pitchFamily="34" charset="0"/>
                  <a:cs typeface="Arial" pitchFamily="34" charset="0"/>
                </a:rPr>
                <a:t>Figure 3 Metabolite, signaling and co-adhesion interactions with the oral pathogen </a:t>
              </a:r>
              <a:r>
                <a:rPr lang="en-US" sz="900" b="1" i="1" dirty="0">
                  <a:latin typeface="Arial" pitchFamily="34" charset="0"/>
                  <a:cs typeface="Arial" pitchFamily="34" charset="0"/>
                </a:rPr>
                <a:t>P. gingivalis.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This figure summarizes numerous studies demonstrating the ability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 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to obtain nutrients such as Vitamin K (</a:t>
              </a:r>
              <a:r>
                <a:rPr lang="en-US" sz="900" dirty="0" err="1">
                  <a:latin typeface="Arial" pitchFamily="34" charset="0"/>
                  <a:cs typeface="Arial" pitchFamily="34" charset="0"/>
                </a:rPr>
                <a:t>menaquinone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) from oral and non-oral sources. </a:t>
              </a:r>
              <a:r>
                <a:rPr lang="en-US" sz="900" dirty="0" err="1">
                  <a:latin typeface="Arial" pitchFamily="34" charset="0"/>
                  <a:cs typeface="Arial" pitchFamily="34" charset="0"/>
                </a:rPr>
                <a:t>Succinic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acid uptake and mutual synergistic growth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T. </a:t>
              </a:r>
              <a:r>
                <a:rPr lang="en-US" sz="900" i="1" dirty="0" err="1">
                  <a:latin typeface="Arial" pitchFamily="34" charset="0"/>
                  <a:cs typeface="Arial" pitchFamily="34" charset="0"/>
                </a:rPr>
                <a:t>denticola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by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900" dirty="0" err="1">
                  <a:latin typeface="Arial" pitchFamily="34" charset="0"/>
                  <a:cs typeface="Arial" pitchFamily="34" charset="0"/>
                </a:rPr>
                <a:t>isobutyric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acid production as well as cell-cell adhesion, contact dependent signaling and quorum signaling that aid in mature periodontal biofilm development  are thought to be important in disease. 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EE8EE-A108-3FF2-EA07-2C3FA8733493}"/>
              </a:ext>
            </a:extLst>
          </p:cNvPr>
          <p:cNvGrpSpPr/>
          <p:nvPr/>
        </p:nvGrpSpPr>
        <p:grpSpPr>
          <a:xfrm>
            <a:off x="8405458" y="529549"/>
            <a:ext cx="2377440" cy="5798901"/>
            <a:chOff x="776279" y="287185"/>
            <a:chExt cx="2377440" cy="5798901"/>
          </a:xfrm>
        </p:grpSpPr>
        <p:pic>
          <p:nvPicPr>
            <p:cNvPr id="3" name="Picture 2" descr="Untitled-1.png">
              <a:extLst>
                <a:ext uri="{FF2B5EF4-FFF2-40B4-BE49-F238E27FC236}">
                  <a16:creationId xmlns:a16="http://schemas.microsoft.com/office/drawing/2014/main" id="{0A59745C-3A0D-A616-BB1A-61731271D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559" y="2895600"/>
              <a:ext cx="2194441" cy="104642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E28B2F-8E58-7E28-6B66-ABF4EBFCA3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200" y="287185"/>
              <a:ext cx="2194558" cy="1292640"/>
              <a:chOff x="838200" y="278367"/>
              <a:chExt cx="1856014" cy="1093235"/>
            </a:xfrm>
          </p:grpSpPr>
          <p:pic>
            <p:nvPicPr>
              <p:cNvPr id="51" name="Picture 2">
                <a:extLst>
                  <a:ext uri="{FF2B5EF4-FFF2-40B4-BE49-F238E27FC236}">
                    <a16:creationId xmlns:a16="http://schemas.microsoft.com/office/drawing/2014/main" id="{DD6C74B4-5488-514E-3F64-BC09400A1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457200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>
                <a:extLst>
                  <a:ext uri="{FF2B5EF4-FFF2-40B4-BE49-F238E27FC236}">
                    <a16:creationId xmlns:a16="http://schemas.microsoft.com/office/drawing/2014/main" id="{92DADC28-D207-2C2F-E236-5763BF5DE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 flipH="1">
                <a:off x="1779814" y="457202"/>
                <a:ext cx="914403" cy="914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5DF2CA-E70A-5650-1B95-AC4E7817C0E9}"/>
                  </a:ext>
                </a:extLst>
              </p:cNvPr>
              <p:cNvSpPr txBox="1"/>
              <p:nvPr/>
            </p:nvSpPr>
            <p:spPr>
              <a:xfrm>
                <a:off x="838200" y="278367"/>
                <a:ext cx="579162" cy="195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>
                    <a:latin typeface="Arial" pitchFamily="34" charset="0"/>
                    <a:cs typeface="Arial" pitchFamily="34" charset="0"/>
                  </a:rPr>
                  <a:t>Pg </a:t>
                </a:r>
                <a:r>
                  <a:rPr lang="en-US" sz="900" b="1" dirty="0">
                    <a:latin typeface="Arial" pitchFamily="34" charset="0"/>
                    <a:cs typeface="Arial" pitchFamily="34" charset="0"/>
                  </a:rPr>
                  <a:t>Spots</a:t>
                </a:r>
                <a:endParaRPr lang="en-US" sz="9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3ABDE19-219A-8787-7740-C29D8B94365F}"/>
                  </a:ext>
                </a:extLst>
              </p:cNvPr>
              <p:cNvSpPr txBox="1"/>
              <p:nvPr/>
            </p:nvSpPr>
            <p:spPr>
              <a:xfrm>
                <a:off x="838200" y="468868"/>
                <a:ext cx="249724" cy="23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773739B-C195-7AD6-3C0A-BF663F40359B}"/>
                  </a:ext>
                </a:extLst>
              </p:cNvPr>
              <p:cNvSpPr txBox="1"/>
              <p:nvPr/>
            </p:nvSpPr>
            <p:spPr>
              <a:xfrm>
                <a:off x="1767998" y="457200"/>
                <a:ext cx="249724" cy="23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4F194D-24A5-9306-40AC-C3C80D27CD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8199" y="1547815"/>
              <a:ext cx="2194560" cy="1285237"/>
              <a:chOff x="838200" y="1384360"/>
              <a:chExt cx="1854907" cy="1086319"/>
            </a:xfrm>
          </p:grpSpPr>
          <p:pic>
            <p:nvPicPr>
              <p:cNvPr id="46" name="Picture 4">
                <a:extLst>
                  <a:ext uri="{FF2B5EF4-FFF2-40B4-BE49-F238E27FC236}">
                    <a16:creationId xmlns:a16="http://schemas.microsoft.com/office/drawing/2014/main" id="{68E6EDE8-FBBC-CDD3-D2F3-81F168DF02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78707" y="1556279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">
                <a:extLst>
                  <a:ext uri="{FF2B5EF4-FFF2-40B4-BE49-F238E27FC236}">
                    <a16:creationId xmlns:a16="http://schemas.microsoft.com/office/drawing/2014/main" id="{ED54417F-7599-AB36-0B12-A36372144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38200" y="1556279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045E35-415E-F9C8-BC26-BBB917664B1B}"/>
                  </a:ext>
                </a:extLst>
              </p:cNvPr>
              <p:cNvSpPr txBox="1"/>
              <p:nvPr/>
            </p:nvSpPr>
            <p:spPr>
              <a:xfrm>
                <a:off x="838200" y="1384360"/>
                <a:ext cx="643851" cy="195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i="1" dirty="0">
                    <a:latin typeface="Arial" pitchFamily="34" charset="0"/>
                    <a:cs typeface="Arial" pitchFamily="34" charset="0"/>
                  </a:rPr>
                  <a:t>Sa </a:t>
                </a:r>
                <a:r>
                  <a:rPr lang="en-US" sz="900" b="1" dirty="0">
                    <a:latin typeface="Arial" pitchFamily="34" charset="0"/>
                    <a:cs typeface="Arial" pitchFamily="34" charset="0"/>
                  </a:rPr>
                  <a:t>overlay</a:t>
                </a:r>
                <a:endParaRPr lang="en-US" sz="9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CF015D-556F-78F1-C228-F2F3F3D8E999}"/>
                  </a:ext>
                </a:extLst>
              </p:cNvPr>
              <p:cNvSpPr txBox="1"/>
              <p:nvPr/>
            </p:nvSpPr>
            <p:spPr>
              <a:xfrm>
                <a:off x="838200" y="1548830"/>
                <a:ext cx="249574" cy="234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DADEF52-5E61-5E6B-E0DC-894653C1ECA9}"/>
                  </a:ext>
                </a:extLst>
              </p:cNvPr>
              <p:cNvSpPr txBox="1"/>
              <p:nvPr/>
            </p:nvSpPr>
            <p:spPr>
              <a:xfrm>
                <a:off x="1766889" y="1556520"/>
                <a:ext cx="249574" cy="234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303E3E-B3BC-0CDD-5A24-C810ACD964A7}"/>
                </a:ext>
              </a:extLst>
            </p:cNvPr>
            <p:cNvSpPr/>
            <p:nvPr/>
          </p:nvSpPr>
          <p:spPr>
            <a:xfrm>
              <a:off x="809628" y="323860"/>
              <a:ext cx="2286000" cy="569594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906C94-2DC9-BE9A-A6C4-5423C1DAA1E2}"/>
                </a:ext>
              </a:extLst>
            </p:cNvPr>
            <p:cNvSpPr txBox="1"/>
            <p:nvPr/>
          </p:nvSpPr>
          <p:spPr>
            <a:xfrm>
              <a:off x="776279" y="3916261"/>
              <a:ext cx="237744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00" b="1" dirty="0">
                  <a:latin typeface="Arial" pitchFamily="34" charset="0"/>
                  <a:cs typeface="Arial" pitchFamily="34" charset="0"/>
                </a:rPr>
                <a:t>Figure 4. Synergism between oral and non-oral bacteria. 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This figure shows (A-B) 5 day old cultures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grown on 0.2um polycarbonate membranes on blood agar. (B) Cultures were inoculated at 4 different orders of magnitude. (C)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S. aureus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overlay grown for 16h after removal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containing membrane indicates growth stimulatory activity remaining in the agar medium. (D). Growth stimulation of identical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S. aureus 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overlay on different densities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. (E) Enhancement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P. gingivalis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 growth (black streaks) around a central colony of </a:t>
              </a:r>
              <a:r>
                <a:rPr lang="en-US" sz="900" i="1" dirty="0">
                  <a:latin typeface="Arial" pitchFamily="34" charset="0"/>
                  <a:cs typeface="Arial" pitchFamily="34" charset="0"/>
                </a:rPr>
                <a:t>S. aureus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. </a:t>
              </a:r>
              <a:endParaRPr lang="en-US" sz="9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A7816B-436F-4D34-41B1-F4F7E1B1F65D}"/>
                </a:ext>
              </a:extLst>
            </p:cNvPr>
            <p:cNvSpPr txBox="1"/>
            <p:nvPr/>
          </p:nvSpPr>
          <p:spPr>
            <a:xfrm>
              <a:off x="846746" y="2887054"/>
              <a:ext cx="295274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F1B75C4-6037-1C60-3E0D-5A5B57027797}"/>
              </a:ext>
            </a:extLst>
          </p:cNvPr>
          <p:cNvSpPr txBox="1"/>
          <p:nvPr/>
        </p:nvSpPr>
        <p:spPr>
          <a:xfrm>
            <a:off x="32503" y="243186"/>
            <a:ext cx="841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Complementary Functions / </a:t>
            </a:r>
            <a:r>
              <a:rPr lang="en-US" sz="2800" dirty="0" err="1"/>
              <a:t>Auxotrophies</a:t>
            </a:r>
            <a:r>
              <a:rPr lang="en-US" sz="2800" dirty="0"/>
              <a:t> to be Satisfied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1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Hypothesis:  Oral anaerobes participate in conserved molecular interactions that are critical for their survival in DFIs and periodontitis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9760" y="2658071"/>
            <a:ext cx="841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Aim. Identify species of oral bacteria in DFIs and compare their spatial relationships to other bacterial species in DFIs and subgingival plaque.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Aim. Determine if oral species in DFI are clonal matches to ones in the mouth.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Aim. Investigate polymicrobial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interx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between species and determine if mechanisms of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interx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are identical in both DFI and oral environments.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1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Proving autoinfection might allow for better containment / </a:t>
            </a:r>
            <a:r>
              <a:rPr lang="en-US" dirty="0" err="1"/>
              <a:t>hygeine</a:t>
            </a:r>
            <a:r>
              <a:rPr lang="en-US" dirty="0"/>
              <a:t> practices</a:t>
            </a:r>
          </a:p>
          <a:p>
            <a:endParaRPr lang="en-US" dirty="0"/>
          </a:p>
          <a:p>
            <a:r>
              <a:rPr lang="en-US" dirty="0"/>
              <a:t>Identification of conserved mechanistic relationships in oral bacteria highlight necessary pathways for </a:t>
            </a:r>
            <a:r>
              <a:rPr lang="en-US" i="1" dirty="0"/>
              <a:t>in vivo </a:t>
            </a:r>
            <a:r>
              <a:rPr lang="en-US" dirty="0"/>
              <a:t>survival that can be exploited in two separate infection contexts</a:t>
            </a:r>
          </a:p>
        </p:txBody>
      </p:sp>
    </p:spTree>
    <p:extLst>
      <p:ext uri="{BB962C8B-B14F-4D97-AF65-F5344CB8AC3E}">
        <p14:creationId xmlns:p14="http://schemas.microsoft.com/office/powerpoint/2010/main" val="15528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species are enriched in a subset of DFIs</a:t>
            </a:r>
          </a:p>
          <a:p>
            <a:endParaRPr lang="en-US" dirty="0"/>
          </a:p>
          <a:p>
            <a:r>
              <a:rPr lang="en-US" dirty="0"/>
              <a:t>Oral species appear to form “hybrid communities” with non-oral DFI residents</a:t>
            </a:r>
          </a:p>
          <a:p>
            <a:endParaRPr lang="en-US" dirty="0"/>
          </a:p>
          <a:p>
            <a:r>
              <a:rPr lang="en-US" i="1" dirty="0"/>
              <a:t>Caveat – </a:t>
            </a:r>
            <a:r>
              <a:rPr lang="en-US" dirty="0"/>
              <a:t>we don’t know if these interactions are meaningful or even necessary as there are too many gaps in the data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42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Periodontitis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r>
              <a:rPr lang="en-US" dirty="0"/>
              <a:t>Complex polymicrobial infection</a:t>
            </a:r>
          </a:p>
          <a:p>
            <a:r>
              <a:rPr lang="en-US" dirty="0"/>
              <a:t>Healthy plaque transitions to a Gram-negative anaerobe-rich variety</a:t>
            </a:r>
          </a:p>
          <a:p>
            <a:r>
              <a:rPr lang="en-US" dirty="0"/>
              <a:t>A risk factor for heart disease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oramd.com/stage/wp-content/uploads/2012/08/Gingivitis-Progre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4"/>
          <a:stretch/>
        </p:blipFill>
        <p:spPr bwMode="auto">
          <a:xfrm>
            <a:off x="1524001" y="3850680"/>
            <a:ext cx="9067800" cy="20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77674" y="6488668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www.oramd.com</a:t>
            </a:r>
          </a:p>
        </p:txBody>
      </p:sp>
    </p:spTree>
    <p:extLst>
      <p:ext uri="{BB962C8B-B14F-4D97-AF65-F5344CB8AC3E}">
        <p14:creationId xmlns:p14="http://schemas.microsoft.com/office/powerpoint/2010/main" val="23934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422834">
            <a:off x="2555074" y="3078966"/>
            <a:ext cx="253544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20238295">
            <a:off x="2838063" y="2833932"/>
            <a:ext cx="218869" cy="6700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33071" y="2789741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4187844">
            <a:off x="2937299" y="2892802"/>
            <a:ext cx="307897" cy="701739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2608585">
            <a:off x="2943402" y="3376070"/>
            <a:ext cx="253543" cy="5784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 rot="2091014">
            <a:off x="2943403" y="2470613"/>
            <a:ext cx="253543" cy="57845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46" y="4191676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Gram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4191677"/>
            <a:ext cx="3834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Gram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Facultative anaerobe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Commensal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946" y="565372"/>
            <a:ext cx="4043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Aggregatibacter</a:t>
            </a:r>
          </a:p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actinomycetemcomitans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0636" y="1845057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3067" y="565371"/>
            <a:ext cx="384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Streptococcus gordonii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20201" y="184505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784514" y="2819401"/>
            <a:ext cx="2941428" cy="638661"/>
            <a:chOff x="914400" y="2104539"/>
            <a:chExt cx="2941428" cy="638661"/>
          </a:xfrm>
        </p:grpSpPr>
        <p:sp>
          <p:nvSpPr>
            <p:cNvPr id="15" name="Oval 14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3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211815" y="1404497"/>
            <a:ext cx="806095" cy="1136870"/>
            <a:chOff x="5713676" y="2544991"/>
            <a:chExt cx="887042" cy="1483908"/>
          </a:xfrm>
        </p:grpSpPr>
        <p:sp>
          <p:nvSpPr>
            <p:cNvPr id="2" name="Oval 1"/>
            <p:cNvSpPr/>
            <p:nvPr/>
          </p:nvSpPr>
          <p:spPr>
            <a:xfrm rot="1422834">
              <a:off x="5713676" y="3153345"/>
              <a:ext cx="253544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 rot="20238295">
              <a:off x="5996664" y="2908310"/>
              <a:ext cx="218869" cy="6700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291672" y="2864120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4187844">
              <a:off x="6095900" y="2967180"/>
              <a:ext cx="307897" cy="70173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608585">
              <a:off x="6102003" y="3450449"/>
              <a:ext cx="253543" cy="57845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091014">
              <a:off x="6102004" y="2544991"/>
              <a:ext cx="253543" cy="578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71578" y="2283420"/>
            <a:ext cx="1742693" cy="394024"/>
            <a:chOff x="914400" y="2104539"/>
            <a:chExt cx="2941428" cy="638661"/>
          </a:xfrm>
        </p:grpSpPr>
        <p:sp>
          <p:nvSpPr>
            <p:cNvPr id="9" name="Oval 8"/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50"/>
          <p:cNvGrpSpPr>
            <a:grpSpLocks/>
          </p:cNvGrpSpPr>
          <p:nvPr/>
        </p:nvGrpSpPr>
        <p:grpSpPr bwMode="auto">
          <a:xfrm>
            <a:off x="4921114" y="3383465"/>
            <a:ext cx="1136650" cy="914400"/>
            <a:chOff x="2508" y="1585"/>
            <a:chExt cx="716" cy="576"/>
          </a:xfrm>
        </p:grpSpPr>
        <p:sp>
          <p:nvSpPr>
            <p:cNvPr id="18" name="AutoShape 351"/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52"/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38335" y="1173666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1" y="2719212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88305" y="138120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14816" y="1629947"/>
            <a:ext cx="678745" cy="4088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10177" y="1613343"/>
            <a:ext cx="847686" cy="22100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61631" y="3069904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5400000">
            <a:off x="6428858" y="3460836"/>
            <a:ext cx="448439" cy="685800"/>
            <a:chOff x="6169247" y="4419600"/>
            <a:chExt cx="448439" cy="685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376277" y="44196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93467" y="4881180"/>
              <a:ext cx="0" cy="4484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075240" y="358061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01745" y="5334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Necessary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coinfection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76064" y="6375607"/>
            <a:ext cx="402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Ramsey et al.,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Pathog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51799" y="5750089"/>
            <a:ext cx="323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Ramsey et al., PNAS 2009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7693" y="6071766"/>
            <a:ext cx="3717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Liu, Ramsey et al., PNAS 2010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45605" y="4184934"/>
            <a:ext cx="1974573" cy="92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Contributes to immune resistance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5221" y="4419600"/>
            <a:ext cx="3002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Detoxifies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concentrations in &lt;10 um distances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81777" y="2667000"/>
            <a:ext cx="909876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OxyR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36106" y="358649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ApiA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559000" y="3124201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445019" y="3124201"/>
            <a:ext cx="293268" cy="41604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21825" y="1369901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4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25" grpId="0" animBg="1"/>
      <p:bldP spid="4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FD4A0-FC0E-AB88-C086-2D4AACAEF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" t="7217" b="1"/>
          <a:stretch/>
        </p:blipFill>
        <p:spPr>
          <a:xfrm>
            <a:off x="1199922" y="1635422"/>
            <a:ext cx="9792155" cy="849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EB507-C093-5EA5-C4AC-4C173993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79" y="3833934"/>
            <a:ext cx="6911984" cy="849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F4EA7-836A-4CAC-BA99-82CC2F639726}"/>
              </a:ext>
            </a:extLst>
          </p:cNvPr>
          <p:cNvSpPr txBox="1"/>
          <p:nvPr/>
        </p:nvSpPr>
        <p:spPr>
          <a:xfrm>
            <a:off x="7239786" y="4683870"/>
            <a:ext cx="1452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🤔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CC4FC-83A8-94EB-DE41-4C3637AA1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67" y="2646886"/>
            <a:ext cx="6876488" cy="6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62139" y="242888"/>
            <a:ext cx="8467725" cy="64008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+mn-lt"/>
              </a:rPr>
              <a:t>D</a:t>
            </a:r>
            <a:r>
              <a:rPr lang="en-US" dirty="0">
                <a:latin typeface="+mn-lt"/>
              </a:rPr>
              <a:t>iabetic </a:t>
            </a:r>
            <a:r>
              <a:rPr lang="en-US" u="sng" dirty="0">
                <a:latin typeface="+mn-lt"/>
              </a:rPr>
              <a:t>f</a:t>
            </a:r>
            <a:r>
              <a:rPr lang="en-US" dirty="0">
                <a:latin typeface="+mn-lt"/>
              </a:rPr>
              <a:t>oot ulcer </a:t>
            </a:r>
            <a:r>
              <a:rPr lang="en-US" u="sng" dirty="0">
                <a:latin typeface="+mn-lt"/>
              </a:rPr>
              <a:t>i</a:t>
            </a:r>
            <a:r>
              <a:rPr lang="en-US" dirty="0">
                <a:latin typeface="+mn-lt"/>
              </a:rPr>
              <a:t>nfections (</a:t>
            </a:r>
            <a:r>
              <a:rPr lang="en-US" dirty="0" err="1">
                <a:latin typeface="+mn-lt"/>
              </a:rPr>
              <a:t>DFIs</a:t>
            </a:r>
            <a:r>
              <a:rPr lang="en-US" dirty="0">
                <a:latin typeface="+mn-lt"/>
              </a:rPr>
              <a:t>)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327" y="1333500"/>
            <a:ext cx="10916239" cy="5067300"/>
          </a:xfrm>
        </p:spPr>
        <p:txBody>
          <a:bodyPr>
            <a:normAutofit/>
          </a:bodyPr>
          <a:lstStyle/>
          <a:p>
            <a:r>
              <a:rPr lang="en-US" dirty="0"/>
              <a:t>Chronic polymicrobial infections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Superficial wounds progress to non-healing, infected ulcerations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Precedes amputation</a:t>
            </a:r>
          </a:p>
          <a:p>
            <a:pPr lvl="3"/>
            <a:endParaRPr lang="en-US" sz="649" dirty="0"/>
          </a:p>
          <a:p>
            <a:r>
              <a:rPr lang="en-US" dirty="0"/>
              <a:t>Microbiota is variable</a:t>
            </a:r>
          </a:p>
          <a:p>
            <a:pPr lvl="1"/>
            <a:r>
              <a:rPr lang="en-US" dirty="0"/>
              <a:t>Most attention given to major pathogens</a:t>
            </a:r>
          </a:p>
          <a:p>
            <a:pPr lvl="1"/>
            <a:r>
              <a:rPr lang="en-US" dirty="0"/>
              <a:t>Many studies have identified potential oral taxa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Diabetics (type-2) are 3x more likely to develop periodontal infections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Isolated infection flora is diverse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70874" y="1371601"/>
            <a:ext cx="10850252" cy="4754563"/>
          </a:xfrm>
        </p:spPr>
        <p:txBody>
          <a:bodyPr/>
          <a:lstStyle/>
          <a:p>
            <a:r>
              <a:rPr lang="en-US" dirty="0"/>
              <a:t>Many genera that contain oral species are present in DFIs</a:t>
            </a:r>
          </a:p>
          <a:p>
            <a:endParaRPr lang="en-US" dirty="0"/>
          </a:p>
          <a:p>
            <a:r>
              <a:rPr lang="en-US" dirty="0"/>
              <a:t>These include: </a:t>
            </a:r>
            <a:r>
              <a:rPr lang="en-US" i="1" dirty="0"/>
              <a:t>Prevotella, Porphyromonas, Fusobacterium, Streptococcus </a:t>
            </a:r>
            <a:r>
              <a:rPr lang="en-US" dirty="0"/>
              <a:t>and many more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4318" y="5536296"/>
            <a:ext cx="4163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Bowler et al. (1999)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Int. J.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Derm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Dowd et al. (2008)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Gardner et al. (2013)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Citron et al (2007)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J. of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Micro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1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Many genera present in DFIs contain oral species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295472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oral species present in DFIs in a meaningful context?</a:t>
            </a:r>
          </a:p>
        </p:txBody>
      </p:sp>
    </p:spTree>
    <p:extLst>
      <p:ext uri="{BB962C8B-B14F-4D97-AF65-F5344CB8AC3E}">
        <p14:creationId xmlns:p14="http://schemas.microsoft.com/office/powerpoint/2010/main" val="1686417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independent DFI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52 patients </a:t>
            </a:r>
          </a:p>
          <a:p>
            <a:pPr lvl="1"/>
            <a:r>
              <a:rPr lang="en-US" dirty="0"/>
              <a:t>All neuropathic, </a:t>
            </a:r>
            <a:r>
              <a:rPr lang="en-US" dirty="0" err="1"/>
              <a:t>nonischemic</a:t>
            </a:r>
            <a:r>
              <a:rPr lang="en-US" dirty="0"/>
              <a:t> DFUs</a:t>
            </a:r>
          </a:p>
          <a:p>
            <a:r>
              <a:rPr lang="en-US" dirty="0"/>
              <a:t>V1-V3 16S dataset 454 sequencing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9400" y="6520190"/>
            <a:ext cx="396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Gardner S, </a:t>
            </a:r>
            <a:r>
              <a:rPr lang="en-US" sz="1100" dirty="0" err="1"/>
              <a:t>Hillis</a:t>
            </a:r>
            <a:r>
              <a:rPr lang="en-US" sz="1100" dirty="0"/>
              <a:t> S, </a:t>
            </a:r>
            <a:r>
              <a:rPr lang="en-US" sz="1100" dirty="0" err="1"/>
              <a:t>Heilmann</a:t>
            </a:r>
            <a:r>
              <a:rPr lang="en-US" sz="1100" dirty="0"/>
              <a:t> K, Segre J, Grice E. (2013) </a:t>
            </a:r>
            <a:r>
              <a:rPr lang="en-US" sz="1100" i="1" dirty="0"/>
              <a:t>Diabetes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8" y="3505200"/>
            <a:ext cx="9144000" cy="278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4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1366</Words>
  <Application>Microsoft Office PowerPoint</Application>
  <PresentationFormat>Widescreen</PresentationFormat>
  <Paragraphs>414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role of oral bacteria in subgingival plaque and foot infections in diabetes</vt:lpstr>
      <vt:lpstr>Periodontitis</vt:lpstr>
      <vt:lpstr>PowerPoint Presentation</vt:lpstr>
      <vt:lpstr>PowerPoint Presentation</vt:lpstr>
      <vt:lpstr>PowerPoint Presentation</vt:lpstr>
      <vt:lpstr>Diabetic foot ulcer infections (DFIs)</vt:lpstr>
      <vt:lpstr>Isolated infection flora is diverse</vt:lpstr>
      <vt:lpstr>PowerPoint Presentation</vt:lpstr>
      <vt:lpstr>Culture independent DFI Data</vt:lpstr>
      <vt:lpstr>PowerPoint Presentation</vt:lpstr>
      <vt:lpstr>Composition of Cluster 3</vt:lpstr>
      <vt:lpstr>PowerPoint Presentation</vt:lpstr>
      <vt:lpstr>Relative Abundance Comparison</vt:lpstr>
      <vt:lpstr>Oral Species in DFIs</vt:lpstr>
      <vt:lpstr>Two Hypotheses</vt:lpstr>
      <vt:lpstr>PowerPoint Presentation</vt:lpstr>
      <vt:lpstr>PowerPoint Presentation</vt:lpstr>
      <vt:lpstr>Why do this?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Periodontitis</dc:title>
  <dc:creator>Firstname Lastname</dc:creator>
  <cp:lastModifiedBy>Firstname Lastname</cp:lastModifiedBy>
  <cp:revision>12</cp:revision>
  <dcterms:created xsi:type="dcterms:W3CDTF">2024-06-11T23:34:11Z</dcterms:created>
  <dcterms:modified xsi:type="dcterms:W3CDTF">2024-06-12T18:36:36Z</dcterms:modified>
</cp:coreProperties>
</file>