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68" r:id="rId3"/>
    <p:sldMasterId id="2147483675" r:id="rId4"/>
    <p:sldMasterId id="2147483677" r:id="rId5"/>
    <p:sldMasterId id="2147483694" r:id="rId6"/>
    <p:sldMasterId id="2147483707" r:id="rId7"/>
    <p:sldMasterId id="2147483709" r:id="rId8"/>
    <p:sldMasterId id="2147483711" r:id="rId9"/>
  </p:sldMasterIdLst>
  <p:notesMasterIdLst>
    <p:notesMasterId r:id="rId41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86" r:id="rId26"/>
    <p:sldId id="272" r:id="rId27"/>
    <p:sldId id="275" r:id="rId28"/>
    <p:sldId id="273" r:id="rId29"/>
    <p:sldId id="274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41" autoAdjust="0"/>
  </p:normalViewPr>
  <p:slideViewPr>
    <p:cSldViewPr snapToGrid="0">
      <p:cViewPr varScale="1">
        <p:scale>
          <a:sx n="98" d="100"/>
          <a:sy n="98" d="100"/>
        </p:scale>
        <p:origin x="18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4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434" name="PlaceHolder 4"/>
          <p:cNvSpPr>
            <a:spLocks noGrp="1"/>
          </p:cNvSpPr>
          <p:nvPr>
            <p:ph type="dt" idx="79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435" name="PlaceHolder 5"/>
          <p:cNvSpPr>
            <a:spLocks noGrp="1"/>
          </p:cNvSpPr>
          <p:nvPr>
            <p:ph type="ftr" idx="80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36" name="PlaceHolder 6"/>
          <p:cNvSpPr>
            <a:spLocks noGrp="1"/>
          </p:cNvSpPr>
          <p:nvPr>
            <p:ph type="sldNum" idx="81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7A78FB6-3DB4-473B-AC69-553BAD6235EB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  <a:ln w="0">
            <a:noFill/>
          </a:ln>
        </p:spPr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Color coded and animated labels for mono / cocultures here</a:t>
            </a:r>
          </a:p>
        </p:txBody>
      </p:sp>
      <p:sp>
        <p:nvSpPr>
          <p:cNvPr id="752" name="PlaceHolder 3"/>
          <p:cNvSpPr>
            <a:spLocks noGrp="1"/>
          </p:cNvSpPr>
          <p:nvPr>
            <p:ph type="sldNum" idx="82"/>
          </p:nvPr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42F0F10-2689-433B-822B-418224553F2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7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0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2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2800" y="112140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1BCB2EEA-FB5D-48E1-937A-3564F1DDF5E8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8400" y="160344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42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1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ext &amp; Picture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80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81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82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1028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B5191A"/>
                </a:solidFill>
                <a:effectLst/>
                <a:uFillTx/>
                <a:latin typeface="Helvetica Neue"/>
              </a:rPr>
              <a:t>Click to add Headline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10280" y="1522800"/>
            <a:ext cx="528156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85" name="Straight Connector 8"/>
          <p:cNvCxnSpPr/>
          <p:nvPr/>
        </p:nvCxnSpPr>
        <p:spPr>
          <a:xfrm flipH="1" flipV="1">
            <a:off x="812520" y="1446120"/>
            <a:ext cx="5183280" cy="2880"/>
          </a:xfrm>
          <a:prstGeom prst="straightConnector1">
            <a:avLst/>
          </a:prstGeom>
          <a:ln w="0">
            <a:solidFill>
              <a:srgbClr val="BE4B48"/>
            </a:solidFill>
          </a:ln>
        </p:spPr>
      </p:cxn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196320" y="1446840"/>
            <a:ext cx="518004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&amp; Text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89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90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91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B5191A"/>
                </a:solidFill>
                <a:effectLst/>
                <a:uFillTx/>
                <a:latin typeface="Helvetica Neue"/>
              </a:rPr>
              <a:t>Click to add Headline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0" y="1522800"/>
            <a:ext cx="528156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11800" y="1446840"/>
            <a:ext cx="518004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95" name="Straight Connector 11"/>
          <p:cNvCxnSpPr/>
          <p:nvPr/>
        </p:nvCxnSpPr>
        <p:spPr>
          <a:xfrm flipH="1" flipV="1">
            <a:off x="6197400" y="1446120"/>
            <a:ext cx="5182920" cy="2880"/>
          </a:xfrm>
          <a:prstGeom prst="straightConnector1">
            <a:avLst/>
          </a:prstGeom>
          <a:ln w="0">
            <a:solidFill>
              <a:srgbClr val="BE4B48"/>
            </a:solidFill>
          </a:ln>
        </p:spPr>
      </p:cxn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only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98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99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00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48560" y="990000"/>
            <a:ext cx="822780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B5191A"/>
                </a:solidFill>
                <a:effectLst/>
                <a:uFillTx/>
                <a:latin typeface="Helvetica Neue"/>
              </a:rPr>
              <a:t>Click to add Headline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148560" y="1522800"/>
            <a:ext cx="822780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03" name="Straight Connector 10"/>
          <p:cNvCxnSpPr/>
          <p:nvPr/>
        </p:nvCxnSpPr>
        <p:spPr>
          <a:xfrm>
            <a:off x="3307680" y="1445400"/>
            <a:ext cx="8072640" cy="2880"/>
          </a:xfrm>
          <a:prstGeom prst="straightConnector1">
            <a:avLst/>
          </a:prstGeom>
          <a:ln w="0">
            <a:solidFill>
              <a:srgbClr val="BE4B48"/>
            </a:solidFill>
          </a:ln>
        </p:spPr>
      </p:cxn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Picture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06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107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08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1028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B5191A"/>
                </a:solidFill>
                <a:effectLst/>
                <a:uFillTx/>
                <a:latin typeface="Helvetica Neue"/>
              </a:rPr>
              <a:t>Click to add Headline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10" name="Straight Connector 11"/>
          <p:cNvCxnSpPr/>
          <p:nvPr/>
        </p:nvCxnSpPr>
        <p:spPr>
          <a:xfrm flipH="1" flipV="1">
            <a:off x="812520" y="1446120"/>
            <a:ext cx="5183280" cy="2880"/>
          </a:xfrm>
          <a:prstGeom prst="straightConnector1">
            <a:avLst/>
          </a:prstGeom>
          <a:ln w="0">
            <a:solidFill>
              <a:srgbClr val="BE4B48"/>
            </a:solidFill>
          </a:ln>
        </p:spPr>
      </p:cxn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196320" y="1522800"/>
            <a:ext cx="518004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11800" y="1522800"/>
            <a:ext cx="518004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15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116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17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1028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B5191A"/>
                </a:solidFill>
                <a:effectLst/>
                <a:uFillTx/>
                <a:latin typeface="Helvetica Neue"/>
              </a:rPr>
              <a:t>Click to add Headline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19" name="Straight Connector 3"/>
          <p:cNvCxnSpPr/>
          <p:nvPr/>
        </p:nvCxnSpPr>
        <p:spPr>
          <a:xfrm flipH="1" flipV="1">
            <a:off x="812520" y="1446120"/>
            <a:ext cx="5183280" cy="2880"/>
          </a:xfrm>
          <a:prstGeom prst="straightConnector1">
            <a:avLst/>
          </a:prstGeom>
          <a:ln w="0">
            <a:solidFill>
              <a:srgbClr val="BE4B48"/>
            </a:solidFill>
          </a:ln>
        </p:spPr>
      </p:cxn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_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22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123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24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marL="457200" indent="-457200" defTabSz="609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90720" lvl="1" indent="-380880" defTabSz="60948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23880" lvl="2" indent="-304920" defTabSz="60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33720" lvl="3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4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 idx="22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23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sldNum" idx="24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EE25915D-25BD-42B0-ABCE-CB8F17C2BE39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31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132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33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marL="457200" indent="-457200" defTabSz="609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90720" lvl="1" indent="-380880" defTabSz="60948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23880" lvl="2" indent="-304920" defTabSz="60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33720" lvl="3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4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dt" idx="25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ftr" idx="26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38" name="PlaceHolder 5"/>
          <p:cNvSpPr>
            <a:spLocks noGrp="1"/>
          </p:cNvSpPr>
          <p:nvPr>
            <p:ph type="sldNum" idx="27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7BE1369F-6D24-4E08-A0C3-C54B5E352C5E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40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141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42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marL="457200" indent="-457200" defTabSz="609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90720" lvl="1" indent="-380880" defTabSz="60948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23880" lvl="2" indent="-304920" defTabSz="60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33720" lvl="3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4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dt" idx="28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ftr" idx="29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sldNum" idx="30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85C7ED1A-9ECF-4576-9DE9-1E2A1F37DD41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_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49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150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51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marL="457200" indent="-457200" defTabSz="609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90720" lvl="1" indent="-380880" defTabSz="60948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23880" lvl="2" indent="-304920" defTabSz="60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33720" lvl="3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4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dt" idx="31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ftr" idx="32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sldNum" idx="33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AC4F7A6E-ECB1-41D9-9780-2581DFE7C351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FFFFFF"/>
            </a:solidFill>
            <a:round/>
          </a:ln>
        </p:spPr>
      </p:cxnSp>
      <p:sp>
        <p:nvSpPr>
          <p:cNvPr id="158" name="Date Placeholder 3"/>
          <p:cNvSpPr/>
          <p:nvPr/>
        </p:nvSpPr>
        <p:spPr>
          <a:xfrm>
            <a:off x="8737200" y="633960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chemeClr val="lt1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Rectangle 7"/>
          <p:cNvSpPr/>
          <p:nvPr/>
        </p:nvSpPr>
        <p:spPr>
          <a:xfrm>
            <a:off x="574560" y="720"/>
            <a:ext cx="1116000" cy="91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60" name="Picture 8" descr="uofl ligature red.eps"/>
          <p:cNvPicPr/>
          <p:nvPr/>
        </p:nvPicPr>
        <p:blipFill>
          <a:blip r:embed="rId2"/>
          <a:stretch/>
        </p:blipFill>
        <p:spPr>
          <a:xfrm>
            <a:off x="811800" y="379800"/>
            <a:ext cx="658800" cy="39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10280" y="2910240"/>
            <a:ext cx="107679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sp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lt1"/>
                </a:solidFill>
                <a:effectLst/>
                <a:uFillTx/>
                <a:latin typeface="Helvetica Neue Bold Condensed"/>
              </a:rPr>
              <a:t>Click to add Section Title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2" name="Straight Connector 3"/>
          <p:cNvCxnSpPr/>
          <p:nvPr/>
        </p:nvCxnSpPr>
        <p:spPr>
          <a:xfrm flipH="1" flipV="1">
            <a:off x="3504960" y="3429000"/>
            <a:ext cx="5183280" cy="2880"/>
          </a:xfrm>
          <a:prstGeom prst="straightConnector1">
            <a:avLst/>
          </a:prstGeom>
          <a:ln w="12700">
            <a:solidFill>
              <a:srgbClr val="FFFFFF"/>
            </a:solidFill>
            <a:round/>
          </a:ln>
        </p:spPr>
      </p:cxn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FFFFFF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0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11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2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marL="457200" indent="-457200" defTabSz="609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90720" lvl="1" indent="-380880" defTabSz="60948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23880" lvl="2" indent="-304920" defTabSz="60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33720" lvl="3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4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4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5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7" name="PlaceHolder 5"/>
          <p:cNvSpPr>
            <a:spLocks noGrp="1"/>
          </p:cNvSpPr>
          <p:nvPr>
            <p:ph type="sldNum" idx="6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FDD646DA-D271-4C68-A3AC-A09ECA9B705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FFFFFF"/>
            </a:solidFill>
            <a:round/>
          </a:ln>
        </p:spPr>
      </p:cxnSp>
      <p:sp>
        <p:nvSpPr>
          <p:cNvPr id="165" name="Date Placeholder 3"/>
          <p:cNvSpPr/>
          <p:nvPr/>
        </p:nvSpPr>
        <p:spPr>
          <a:xfrm>
            <a:off x="8737200" y="633960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chemeClr val="lt1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Rectangle 7"/>
          <p:cNvSpPr/>
          <p:nvPr/>
        </p:nvSpPr>
        <p:spPr>
          <a:xfrm>
            <a:off x="574560" y="720"/>
            <a:ext cx="1116000" cy="91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67" name="Picture 8" descr="uofl ligature red.eps"/>
          <p:cNvPicPr/>
          <p:nvPr/>
        </p:nvPicPr>
        <p:blipFill>
          <a:blip r:embed="rId2"/>
          <a:stretch/>
        </p:blipFill>
        <p:spPr>
          <a:xfrm>
            <a:off x="811800" y="379800"/>
            <a:ext cx="658800" cy="39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1028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chemeClr val="lt1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10280" y="1522800"/>
            <a:ext cx="528156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lt1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70" name="Straight Connector 8"/>
          <p:cNvCxnSpPr/>
          <p:nvPr/>
        </p:nvCxnSpPr>
        <p:spPr>
          <a:xfrm flipH="1" flipV="1">
            <a:off x="812520" y="1446120"/>
            <a:ext cx="5183280" cy="288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196320" y="1446840"/>
            <a:ext cx="518004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FFFFFF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FFFFFF"/>
            </a:solidFill>
            <a:round/>
          </a:ln>
        </p:spPr>
      </p:cxnSp>
      <p:sp>
        <p:nvSpPr>
          <p:cNvPr id="174" name="Date Placeholder 3"/>
          <p:cNvSpPr/>
          <p:nvPr/>
        </p:nvSpPr>
        <p:spPr>
          <a:xfrm>
            <a:off x="8737200" y="633960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chemeClr val="lt1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7"/>
          <p:cNvSpPr/>
          <p:nvPr/>
        </p:nvSpPr>
        <p:spPr>
          <a:xfrm>
            <a:off x="574560" y="720"/>
            <a:ext cx="1116000" cy="91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76" name="Picture 8" descr="uofl ligature red.eps"/>
          <p:cNvPicPr/>
          <p:nvPr/>
        </p:nvPicPr>
        <p:blipFill>
          <a:blip r:embed="rId2"/>
          <a:stretch/>
        </p:blipFill>
        <p:spPr>
          <a:xfrm>
            <a:off x="811800" y="379800"/>
            <a:ext cx="658800" cy="39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0" y="1522800"/>
            <a:ext cx="528156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811800" y="1446840"/>
            <a:ext cx="5180040" cy="449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80" name="Straight Connector 11"/>
          <p:cNvCxnSpPr/>
          <p:nvPr/>
        </p:nvCxnSpPr>
        <p:spPr>
          <a:xfrm flipH="1" flipV="1">
            <a:off x="6197400" y="1446120"/>
            <a:ext cx="5182920" cy="288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FFFFFF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FFFFFF"/>
            </a:solidFill>
            <a:round/>
          </a:ln>
        </p:spPr>
      </p:cxnSp>
      <p:sp>
        <p:nvSpPr>
          <p:cNvPr id="183" name="Date Placeholder 3"/>
          <p:cNvSpPr/>
          <p:nvPr/>
        </p:nvSpPr>
        <p:spPr>
          <a:xfrm>
            <a:off x="8737200" y="633960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chemeClr val="lt1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Rectangle 7"/>
          <p:cNvSpPr/>
          <p:nvPr/>
        </p:nvSpPr>
        <p:spPr>
          <a:xfrm>
            <a:off x="574560" y="720"/>
            <a:ext cx="1116000" cy="91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85" name="Picture 8" descr="uofl ligature red.eps"/>
          <p:cNvPicPr/>
          <p:nvPr/>
        </p:nvPicPr>
        <p:blipFill>
          <a:blip r:embed="rId2"/>
          <a:stretch/>
        </p:blipFill>
        <p:spPr>
          <a:xfrm>
            <a:off x="811800" y="379800"/>
            <a:ext cx="658800" cy="39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148560" y="990000"/>
            <a:ext cx="822780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3148560" y="1522800"/>
            <a:ext cx="822780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88" name="Straight Connector 10"/>
          <p:cNvCxnSpPr/>
          <p:nvPr/>
        </p:nvCxnSpPr>
        <p:spPr>
          <a:xfrm>
            <a:off x="3307680" y="1445400"/>
            <a:ext cx="8072640" cy="360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FFFFFF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FFFFFF"/>
            </a:solidFill>
            <a:round/>
          </a:ln>
        </p:spPr>
      </p:cxnSp>
      <p:sp>
        <p:nvSpPr>
          <p:cNvPr id="191" name="Date Placeholder 3"/>
          <p:cNvSpPr/>
          <p:nvPr/>
        </p:nvSpPr>
        <p:spPr>
          <a:xfrm>
            <a:off x="8737200" y="633960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chemeClr val="lt1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Rectangle 7"/>
          <p:cNvSpPr/>
          <p:nvPr/>
        </p:nvSpPr>
        <p:spPr>
          <a:xfrm>
            <a:off x="574560" y="720"/>
            <a:ext cx="1116000" cy="91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93" name="Picture 8" descr="uofl ligature red.eps"/>
          <p:cNvPicPr/>
          <p:nvPr/>
        </p:nvPicPr>
        <p:blipFill>
          <a:blip r:embed="rId2"/>
          <a:stretch/>
        </p:blipFill>
        <p:spPr>
          <a:xfrm>
            <a:off x="811800" y="379800"/>
            <a:ext cx="658800" cy="39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71028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95" name="Straight Connector 11"/>
          <p:cNvCxnSpPr/>
          <p:nvPr/>
        </p:nvCxnSpPr>
        <p:spPr>
          <a:xfrm flipH="1" flipV="1">
            <a:off x="812520" y="1446120"/>
            <a:ext cx="5183280" cy="288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196320" y="1522800"/>
            <a:ext cx="518004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811800" y="1522800"/>
            <a:ext cx="5180040" cy="44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FFFFFF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2 Picture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FFFFFF"/>
            </a:solidFill>
            <a:round/>
          </a:ln>
        </p:spPr>
      </p:cxnSp>
      <p:sp>
        <p:nvSpPr>
          <p:cNvPr id="200" name="Date Placeholder 3"/>
          <p:cNvSpPr/>
          <p:nvPr/>
        </p:nvSpPr>
        <p:spPr>
          <a:xfrm>
            <a:off x="8737200" y="633960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chemeClr val="lt1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Rectangle 7"/>
          <p:cNvSpPr/>
          <p:nvPr/>
        </p:nvSpPr>
        <p:spPr>
          <a:xfrm>
            <a:off x="574560" y="720"/>
            <a:ext cx="1116000" cy="912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02" name="Picture 8" descr="uofl ligature red.eps"/>
          <p:cNvPicPr/>
          <p:nvPr/>
        </p:nvPicPr>
        <p:blipFill>
          <a:blip r:embed="rId2"/>
          <a:stretch/>
        </p:blipFill>
        <p:spPr>
          <a:xfrm>
            <a:off x="811800" y="379800"/>
            <a:ext cx="658800" cy="39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10280" y="990000"/>
            <a:ext cx="52815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04" name="Straight Connector 11"/>
          <p:cNvCxnSpPr/>
          <p:nvPr/>
        </p:nvCxnSpPr>
        <p:spPr>
          <a:xfrm flipH="1" flipV="1">
            <a:off x="812520" y="1446120"/>
            <a:ext cx="5183280" cy="2880"/>
          </a:xfrm>
          <a:prstGeom prst="straightConnector1">
            <a:avLst/>
          </a:prstGeom>
          <a:ln w="0">
            <a:solidFill>
              <a:srgbClr val="FFFFFF"/>
            </a:solidFill>
          </a:ln>
        </p:spPr>
      </p:cxn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FFFFFF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wenmeyer 2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1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12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4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wenmeyer 3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9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20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22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lknap Research Bldg.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27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28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30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udent Life 1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35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36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38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Title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19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20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1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10280" y="2910240"/>
            <a:ext cx="107679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sp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Helvetica Neue Bold Condensed"/>
              </a:rPr>
              <a:t>Click to add Section Title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3" name="Straight Connector 3"/>
          <p:cNvCxnSpPr/>
          <p:nvPr/>
        </p:nvCxnSpPr>
        <p:spPr>
          <a:xfrm flipH="1" flipV="1">
            <a:off x="3504960" y="3429000"/>
            <a:ext cx="5183280" cy="2880"/>
          </a:xfrm>
          <a:prstGeom prst="straightConnector1">
            <a:avLst/>
          </a:prstGeom>
          <a:ln w="0">
            <a:solidFill>
              <a:srgbClr val="BE4B48"/>
            </a:solidFill>
          </a:ln>
        </p:spPr>
      </p:cxn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udent Life 2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43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44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46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udent Life 3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51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52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54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udent Life 4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59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60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1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62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udent Life 5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67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68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70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wenmeyer 1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75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76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7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78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PlaceHolder 1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udent Life 6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83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84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86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udent Life 7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91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92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94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search 1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99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00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02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search 2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07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08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9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10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search 3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15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16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18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26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27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8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9" name="PlaceHolder 1"/>
          <p:cNvSpPr>
            <a:spLocks noGrp="1"/>
          </p:cNvSpPr>
          <p:nvPr>
            <p:ph type="dt" idx="7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ftr" idx="8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sldNum" idx="9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DCF7306D-60C4-44FF-A28F-161808352A9E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title"/>
          </p:nvPr>
        </p:nvSpPr>
        <p:spPr>
          <a:xfrm>
            <a:off x="608400" y="272880"/>
            <a:ext cx="1097100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7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17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8400" y="160344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42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1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search 4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23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24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5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26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search 5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7"/>
          <p:cNvSpPr/>
          <p:nvPr/>
        </p:nvSpPr>
        <p:spPr>
          <a:xfrm>
            <a:off x="1080" y="304200"/>
            <a:ext cx="893916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31" name="Rectangle 8"/>
          <p:cNvSpPr/>
          <p:nvPr/>
        </p:nvSpPr>
        <p:spPr>
          <a:xfrm>
            <a:off x="3351600" y="1827720"/>
            <a:ext cx="8838000" cy="396108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332" name="Picture 9" descr="uofl ligature white.eps"/>
          <p:cNvPicPr/>
          <p:nvPr/>
        </p:nvPicPr>
        <p:blipFill>
          <a:blip r:embed="rId2"/>
          <a:stretch/>
        </p:blipFill>
        <p:spPr>
          <a:xfrm>
            <a:off x="710280" y="583560"/>
            <a:ext cx="864720" cy="52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3" name="Rectangle 11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34" name="Date Placeholder 3"/>
          <p:cNvSpPr/>
          <p:nvPr/>
        </p:nvSpPr>
        <p:spPr>
          <a:xfrm>
            <a:off x="9345600" y="6215400"/>
            <a:ext cx="2233800" cy="29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 defTabSz="609480">
              <a:lnSpc>
                <a:spcPct val="100000"/>
              </a:lnSpc>
              <a:tabLst>
                <a:tab pos="0" algn="l"/>
              </a:tabLst>
            </a:pPr>
            <a:r>
              <a:rPr lang="en-US" sz="1340" b="0" u="none" strike="noStrike" spc="266">
                <a:solidFill>
                  <a:srgbClr val="AD0000"/>
                </a:solidFill>
                <a:effectLst/>
                <a:uFillTx/>
                <a:latin typeface="HelveticaNeueLT Std"/>
              </a:rPr>
              <a:t>LOUISVILLE.EDU</a:t>
            </a:r>
            <a:endParaRPr lang="en-US" sz="13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656520" y="1904400"/>
            <a:ext cx="7821360" cy="455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130" b="1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Heading</a:t>
            </a:r>
            <a:endParaRPr lang="en-US" sz="21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2133000" y="304200"/>
            <a:ext cx="6500880" cy="91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587"/>
              </a:spcBef>
              <a:buNone/>
              <a:tabLst>
                <a:tab pos="0" algn="l"/>
              </a:tabLst>
            </a:pPr>
            <a:r>
              <a:rPr lang="en-US" sz="2930" b="0" u="none" strike="noStrike">
                <a:solidFill>
                  <a:schemeClr val="lt1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9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3656520" y="2361240"/>
            <a:ext cx="7821360" cy="319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11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522800" y="112140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dt" idx="34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ftr" idx="35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41" name="PlaceHolder 4"/>
          <p:cNvSpPr>
            <a:spLocks noGrp="1"/>
          </p:cNvSpPr>
          <p:nvPr>
            <p:ph type="sldNum" idx="36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88F0708-13A7-42D6-AC00-9F333F4A4344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body"/>
          </p:nvPr>
        </p:nvSpPr>
        <p:spPr>
          <a:xfrm>
            <a:off x="608760" y="160380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88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7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50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837000" y="36396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837000" y="1825200"/>
            <a:ext cx="1051416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dt" idx="37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ftr" idx="38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47" name="PlaceHolder 5"/>
          <p:cNvSpPr>
            <a:spLocks noGrp="1"/>
          </p:cNvSpPr>
          <p:nvPr>
            <p:ph type="sldNum" idx="39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7898036-E287-48B7-AE8E-7EF7B822372A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8723520" y="363960"/>
            <a:ext cx="2627280" cy="58104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837000" y="365040"/>
            <a:ext cx="7732440" cy="58096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dt" idx="40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ftr" idx="41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52" name="PlaceHolder 5"/>
          <p:cNvSpPr>
            <a:spLocks noGrp="1"/>
          </p:cNvSpPr>
          <p:nvPr>
            <p:ph type="sldNum" idx="42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EAD0D723-25BE-41F6-B0BF-C31D6F37CAAA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148560" y="990000"/>
            <a:ext cx="8227800" cy="455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rgbClr val="B5191A"/>
                </a:solidFill>
                <a:effectLst/>
                <a:uFillTx/>
                <a:latin typeface="Helvetica Neue"/>
              </a:rPr>
              <a:t>Click to add Headline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148560" y="1522800"/>
            <a:ext cx="8227800" cy="441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Click to add text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355" name="Straight Connector 10"/>
          <p:cNvCxnSpPr/>
          <p:nvPr/>
        </p:nvCxnSpPr>
        <p:spPr>
          <a:xfrm>
            <a:off x="3307680" y="1445400"/>
            <a:ext cx="8072640" cy="2880"/>
          </a:xfrm>
          <a:prstGeom prst="straightConnector1">
            <a:avLst/>
          </a:prstGeom>
          <a:ln w="0">
            <a:solidFill>
              <a:srgbClr val="ED7D31"/>
            </a:solidFill>
          </a:ln>
        </p:spPr>
      </p:cxn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3148560" y="151560"/>
            <a:ext cx="8227800" cy="83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20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2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837000" y="36396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837000" y="1824840"/>
            <a:ext cx="10514160" cy="434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dt" idx="43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ftr" idx="44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61" name="PlaceHolder 5"/>
          <p:cNvSpPr>
            <a:spLocks noGrp="1"/>
          </p:cNvSpPr>
          <p:nvPr>
            <p:ph type="sldNum" idx="45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AAB2485B-83A1-45B7-BBFC-927DCC98B5C2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831240" y="1708560"/>
            <a:ext cx="10514160" cy="2850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831240" y="4588920"/>
            <a:ext cx="10514160" cy="1499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dt" idx="46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ftr" idx="47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66" name="PlaceHolder 5"/>
          <p:cNvSpPr>
            <a:spLocks noGrp="1"/>
          </p:cNvSpPr>
          <p:nvPr>
            <p:ph type="sldNum" idx="48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9EBABFDA-A4AC-4019-9FBD-4D3A24153B77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837000" y="36396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837000" y="1824840"/>
            <a:ext cx="5180040" cy="434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171120" y="1824840"/>
            <a:ext cx="5180040" cy="434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dt" idx="49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PlaceHolder 5"/>
          <p:cNvSpPr>
            <a:spLocks noGrp="1"/>
          </p:cNvSpPr>
          <p:nvPr>
            <p:ph type="ftr" idx="50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72" name="PlaceHolder 6"/>
          <p:cNvSpPr>
            <a:spLocks noGrp="1"/>
          </p:cNvSpPr>
          <p:nvPr>
            <p:ph type="sldNum" idx="51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2CB44C4-840C-4FCF-854E-4639176DD2C6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8800" y="36396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838800" y="1680480"/>
            <a:ext cx="5155920" cy="822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838800" y="2504520"/>
            <a:ext cx="5155920" cy="368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171120" y="1680480"/>
            <a:ext cx="5181840" cy="822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6171120" y="2504520"/>
            <a:ext cx="5181840" cy="368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dt" idx="52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ftr" idx="53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80" name="PlaceHolder 8"/>
          <p:cNvSpPr>
            <a:spLocks noGrp="1"/>
          </p:cNvSpPr>
          <p:nvPr>
            <p:ph type="sldNum" idx="54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49FA378-8224-494C-97A8-AE3799BEDCFD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Only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35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36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7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10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11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sldNum" idx="12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FAE142F8-2E8B-4083-9348-B5EF9B494844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8400" y="160344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42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1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0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837000" y="36396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dt" idx="55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ftr" idx="56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84" name="PlaceHolder 4"/>
          <p:cNvSpPr>
            <a:spLocks noGrp="1"/>
          </p:cNvSpPr>
          <p:nvPr>
            <p:ph type="sldNum" idx="57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0DC0878-FE42-4D1B-A5A8-AA7AC080225C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body"/>
          </p:nvPr>
        </p:nvSpPr>
        <p:spPr>
          <a:xfrm>
            <a:off x="608760" y="160380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88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7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50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dt" idx="58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ftr" idx="59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88" name="PlaceHolder 3"/>
          <p:cNvSpPr>
            <a:spLocks noGrp="1"/>
          </p:cNvSpPr>
          <p:nvPr>
            <p:ph type="sldNum" idx="60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01DB26D-8620-470A-8A60-92641D244D8D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title"/>
          </p:nvPr>
        </p:nvSpPr>
        <p:spPr>
          <a:xfrm>
            <a:off x="608760" y="272880"/>
            <a:ext cx="1097100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608760" y="160380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88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73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7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50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838800" y="456120"/>
            <a:ext cx="3930480" cy="1598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182200" y="986760"/>
            <a:ext cx="6170760" cy="4872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838800" y="2056680"/>
            <a:ext cx="3930480" cy="381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dt" idx="61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ftr" idx="62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96" name="PlaceHolder 6"/>
          <p:cNvSpPr>
            <a:spLocks noGrp="1"/>
          </p:cNvSpPr>
          <p:nvPr>
            <p:ph type="sldNum" idx="63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975F501-8677-4240-9FAF-A82A79FE228F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838800" y="456120"/>
            <a:ext cx="3930480" cy="1598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5182200" y="986760"/>
            <a:ext cx="6170760" cy="487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838800" y="2056680"/>
            <a:ext cx="3930480" cy="381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dt" idx="64"/>
          </p:nvPr>
        </p:nvSpPr>
        <p:spPr>
          <a:xfrm>
            <a:off x="8370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ftr" idx="65"/>
          </p:nvPr>
        </p:nvSpPr>
        <p:spPr>
          <a:xfrm>
            <a:off x="4037400" y="635580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02" name="PlaceHolder 6"/>
          <p:cNvSpPr>
            <a:spLocks noGrp="1"/>
          </p:cNvSpPr>
          <p:nvPr>
            <p:ph type="sldNum" idx="66"/>
          </p:nvPr>
        </p:nvSpPr>
        <p:spPr>
          <a:xfrm>
            <a:off x="8609400" y="635580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5050867-7641-4E25-969C-C198E9D24152}" type="slidenum">
              <a:rPr lang="en-US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-1243800" y="-1249920"/>
            <a:ext cx="1243440" cy="250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8"/>
          </p:nvPr>
        </p:nvSpPr>
        <p:spPr/>
        <p:txBody>
          <a:bodyPr/>
          <a:lstStyle/>
          <a:p>
            <a:fld id="{A0AEEB82-F49C-46D1-9DB7-7E1785597D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-1243800" y="-1249920"/>
            <a:ext cx="1243440" cy="250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1"/>
          </p:nvPr>
        </p:nvSpPr>
        <p:spPr/>
        <p:txBody>
          <a:bodyPr/>
          <a:lstStyle/>
          <a:p>
            <a:fld id="{E42C6904-5B90-4A0B-81E7-8F2EFF8C963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__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3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414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415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16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marL="457200" indent="-457200" defTabSz="609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90720" lvl="1" indent="-380880" defTabSz="60948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23880" lvl="2" indent="-304920" defTabSz="60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33720" lvl="3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4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dt" idx="73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ftr" idx="74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21" name="PlaceHolder 5"/>
          <p:cNvSpPr>
            <a:spLocks noGrp="1"/>
          </p:cNvSpPr>
          <p:nvPr>
            <p:ph type="sldNum" idx="75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2990ECD6-E82D-417C-907D-A7755CD68ED1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___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2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423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424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25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marL="457200" indent="-457200" defTabSz="609480">
              <a:lnSpc>
                <a:spcPct val="100000"/>
              </a:lnSpc>
              <a:spcBef>
                <a:spcPts val="853"/>
              </a:spcBef>
              <a:buClr>
                <a:srgbClr val="000000"/>
              </a:buClr>
              <a:buFont typeface="Arial"/>
              <a:buChar char="•"/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90720" lvl="1" indent="-380880" defTabSz="609480">
              <a:lnSpc>
                <a:spcPct val="100000"/>
              </a:lnSpc>
              <a:spcBef>
                <a:spcPts val="746"/>
              </a:spcBef>
              <a:buClr>
                <a:srgbClr val="000000"/>
              </a:buClr>
              <a:buFont typeface="Arial"/>
              <a:buChar char="–"/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23880" lvl="2" indent="-304920" defTabSz="6094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33720" lvl="3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–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0" lvl="4" indent="-304920" defTabSz="609480">
              <a:lnSpc>
                <a:spcPct val="100000"/>
              </a:lnSpc>
              <a:spcBef>
                <a:spcPts val="533"/>
              </a:spcBef>
              <a:buClr>
                <a:srgbClr val="000000"/>
              </a:buClr>
              <a:buFont typeface="Arial"/>
              <a:buChar char="»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dt" idx="76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ftr" idx="77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30" name="PlaceHolder 5"/>
          <p:cNvSpPr>
            <a:spLocks noGrp="1"/>
          </p:cNvSpPr>
          <p:nvPr>
            <p:ph type="sldNum" idx="78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7D323F02-7A0C-4A09-8A1A-EEF5CB3AE2B3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44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45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6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13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 idx="14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sldNum" idx="15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E5030485-F9B8-4C29-A77A-903713415FC0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8400" y="160344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42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1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53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54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55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dt" idx="16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ftr" idx="17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sldNum" idx="18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594701F8-FD5D-4A5A-AFC1-EE215703BBA9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8400" y="160344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42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1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62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63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4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-1243800" y="0"/>
            <a:ext cx="12434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8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58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dt" idx="19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ftr" idx="20"/>
          </p:nvPr>
        </p:nvSpPr>
        <p:spPr>
          <a:xfrm>
            <a:off x="-74520" y="0"/>
            <a:ext cx="7416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sldNum" idx="21"/>
          </p:nvPr>
        </p:nvSpPr>
        <p:spPr>
          <a:xfrm>
            <a:off x="-89996760" y="0"/>
            <a:ext cx="89996040" cy="360"/>
          </a:xfrm>
          <a:prstGeom prst="rect">
            <a:avLst/>
          </a:prstGeom>
          <a:noFill/>
          <a:ln w="0">
            <a:noFill/>
          </a:ln>
        </p:spPr>
        <p:txBody>
          <a:bodyPr lIns="90000" tIns="-44640" rIns="90000" bIns="-44640" anchor="t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fld id="{FA069F82-F951-4104-BE6E-A0DFA0BC868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08400" y="1603440"/>
            <a:ext cx="10971000" cy="397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42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1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1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2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19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&amp; Picture"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4"/>
          <p:cNvCxnSpPr/>
          <p:nvPr/>
        </p:nvCxnSpPr>
        <p:spPr>
          <a:xfrm flipH="1" flipV="1">
            <a:off x="812520" y="6246720"/>
            <a:ext cx="10567800" cy="2880"/>
          </a:xfrm>
          <a:prstGeom prst="straightConnector1">
            <a:avLst/>
          </a:prstGeom>
          <a:ln w="6350">
            <a:solidFill>
              <a:srgbClr val="000000"/>
            </a:solidFill>
            <a:round/>
          </a:ln>
        </p:spPr>
      </p:cxnSp>
      <p:grpSp>
        <p:nvGrpSpPr>
          <p:cNvPr id="71" name="Group 1"/>
          <p:cNvGrpSpPr/>
          <p:nvPr/>
        </p:nvGrpSpPr>
        <p:grpSpPr>
          <a:xfrm>
            <a:off x="1080" y="720"/>
            <a:ext cx="1014480" cy="912600"/>
            <a:chOff x="1080" y="720"/>
            <a:chExt cx="1014480" cy="912600"/>
          </a:xfrm>
        </p:grpSpPr>
        <p:sp>
          <p:nvSpPr>
            <p:cNvPr id="72" name="Rectangle 5"/>
            <p:cNvSpPr/>
            <p:nvPr/>
          </p:nvSpPr>
          <p:spPr>
            <a:xfrm>
              <a:off x="1080" y="720"/>
              <a:ext cx="1014480" cy="912600"/>
            </a:xfrm>
            <a:prstGeom prst="rect">
              <a:avLst/>
            </a:prstGeom>
            <a:solidFill>
              <a:srgbClr val="AD0000"/>
            </a:soli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457200">
                <a:lnSpc>
                  <a:spcPct val="100000"/>
                </a:lnSpc>
              </a:pPr>
              <a:endParaRPr lang="en-US" sz="24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3" name="Picture 6" descr="uofl ligature white.eps"/>
            <p:cNvPicPr/>
            <p:nvPr/>
          </p:nvPicPr>
          <p:blipFill>
            <a:blip r:embed="rId2"/>
            <a:stretch/>
          </p:blipFill>
          <p:spPr>
            <a:xfrm>
              <a:off x="204120" y="385920"/>
              <a:ext cx="640800" cy="3877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10280" y="1125720"/>
            <a:ext cx="5281560" cy="481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Click to add Text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75" name="Straight Connector 8"/>
          <p:cNvCxnSpPr/>
          <p:nvPr/>
        </p:nvCxnSpPr>
        <p:spPr>
          <a:xfrm flipH="1">
            <a:off x="1782360" y="990360"/>
            <a:ext cx="9597960" cy="1440"/>
          </a:xfrm>
          <a:prstGeom prst="straightConnector1">
            <a:avLst/>
          </a:prstGeom>
          <a:ln w="0">
            <a:solidFill>
              <a:srgbClr val="BE4B48"/>
            </a:solidFill>
          </a:ln>
        </p:spPr>
      </p:cxn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196320" y="1125720"/>
            <a:ext cx="5180040" cy="481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27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781640" y="151560"/>
            <a:ext cx="959472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50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Click to add Presentation Title</a:t>
            </a:r>
            <a:endParaRPr lang="en-US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title"/>
          </p:nvPr>
        </p:nvSpPr>
        <p:spPr>
          <a:xfrm>
            <a:off x="608400" y="272880"/>
            <a:ext cx="1097100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79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  <a:endParaRPr lang="en-US" sz="17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90000">
              <a:srgbClr val="FFFFFF"/>
            </a:gs>
            <a:gs pos="100000">
              <a:srgbClr val="B2B2B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19"/>
          <p:cNvSpPr/>
          <p:nvPr/>
        </p:nvSpPr>
        <p:spPr>
          <a:xfrm>
            <a:off x="9244440" y="6171480"/>
            <a:ext cx="2944800" cy="379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07" name="Rectangle 12"/>
          <p:cNvSpPr/>
          <p:nvPr/>
        </p:nvSpPr>
        <p:spPr>
          <a:xfrm>
            <a:off x="3656520" y="3580560"/>
            <a:ext cx="8533080" cy="137016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08" name="Rectangle 6"/>
          <p:cNvSpPr/>
          <p:nvPr/>
        </p:nvSpPr>
        <p:spPr>
          <a:xfrm>
            <a:off x="1080" y="2818440"/>
            <a:ext cx="4570200" cy="1065240"/>
          </a:xfrm>
          <a:prstGeom prst="rect">
            <a:avLst/>
          </a:prstGeom>
          <a:solidFill>
            <a:srgbClr val="AD0000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457200">
              <a:lnSpc>
                <a:spcPct val="100000"/>
              </a:lnSpc>
            </a:pPr>
            <a:endParaRPr lang="en-US" sz="2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209" name="Picture 8" descr="UL_LOGOwordmarkonRed.eps"/>
          <p:cNvPicPr/>
          <p:nvPr/>
        </p:nvPicPr>
        <p:blipFill>
          <a:blip r:embed="rId3"/>
          <a:stretch/>
        </p:blipFill>
        <p:spPr>
          <a:xfrm>
            <a:off x="1250280" y="3083760"/>
            <a:ext cx="2405160" cy="5461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-1243800" y="-411840"/>
            <a:ext cx="1243440" cy="82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04" name="PlaceHolder 2"/>
          <p:cNvSpPr>
            <a:spLocks noGrp="1"/>
          </p:cNvSpPr>
          <p:nvPr>
            <p:ph type="ftr" idx="67"/>
          </p:nvPr>
        </p:nvSpPr>
        <p:spPr>
          <a:xfrm>
            <a:off x="4164120" y="6355800"/>
            <a:ext cx="38588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05" name="PlaceHolder 3"/>
          <p:cNvSpPr>
            <a:spLocks noGrp="1"/>
          </p:cNvSpPr>
          <p:nvPr>
            <p:ph type="sldNum" idx="68"/>
          </p:nvPr>
        </p:nvSpPr>
        <p:spPr>
          <a:xfrm>
            <a:off x="8736120" y="635580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6B5C057-0259-46A7-9ABE-D47DA4DEC037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dt" idx="69"/>
          </p:nvPr>
        </p:nvSpPr>
        <p:spPr>
          <a:xfrm>
            <a:off x="608400" y="635580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-1243800" y="-411840"/>
            <a:ext cx="1243440" cy="823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09" name="PlaceHolder 2"/>
          <p:cNvSpPr>
            <a:spLocks noGrp="1"/>
          </p:cNvSpPr>
          <p:nvPr>
            <p:ph type="ftr" idx="70"/>
          </p:nvPr>
        </p:nvSpPr>
        <p:spPr>
          <a:xfrm>
            <a:off x="4164120" y="6354720"/>
            <a:ext cx="385884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10" name="PlaceHolder 3"/>
          <p:cNvSpPr>
            <a:spLocks noGrp="1"/>
          </p:cNvSpPr>
          <p:nvPr>
            <p:ph type="sldNum" idx="71"/>
          </p:nvPr>
        </p:nvSpPr>
        <p:spPr>
          <a:xfrm>
            <a:off x="8736120" y="63547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19A687C-A2A8-4B5D-8920-C8A94C829697}" type="slidenum">
              <a:rPr lang="en-US" sz="1200" b="0" u="none" strike="noStrik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dt" idx="72"/>
          </p:nvPr>
        </p:nvSpPr>
        <p:spPr>
          <a:xfrm>
            <a:off x="608400" y="63547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804600" y="1980000"/>
            <a:ext cx="10578960" cy="1130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 defTabSz="6094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en-US" sz="4800" b="0" u="none" strike="noStrike">
                <a:solidFill>
                  <a:srgbClr val="C00000"/>
                </a:solidFill>
                <a:effectLst/>
                <a:uFillTx/>
                <a:latin typeface="Calibri"/>
              </a:rPr>
              <a:t>One (or two) ways in which bacterial commensals may prevent disease</a:t>
            </a:r>
            <a:endParaRPr lang="en-US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subTitle"/>
          </p:nvPr>
        </p:nvSpPr>
        <p:spPr>
          <a:xfrm>
            <a:off x="1522800" y="3601080"/>
            <a:ext cx="9142200" cy="1654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Matthew Ramsey, Ph.D.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Department of Oral Immunology and Infectious Diseases</a:t>
            </a:r>
          </a:p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University of Louisville School of Dentistry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2" name="TextBox 28"/>
          <p:cNvSpPr/>
          <p:nvPr/>
        </p:nvSpPr>
        <p:spPr>
          <a:xfrm>
            <a:off x="1524240" y="83160"/>
            <a:ext cx="9142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agr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 and Virulence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3" name="Group 87"/>
          <p:cNvGrpSpPr/>
          <p:nvPr/>
        </p:nvGrpSpPr>
        <p:grpSpPr>
          <a:xfrm>
            <a:off x="4563000" y="4138560"/>
            <a:ext cx="3531240" cy="1978200"/>
            <a:chOff x="4563000" y="4138560"/>
            <a:chExt cx="3531240" cy="1978200"/>
          </a:xfrm>
        </p:grpSpPr>
        <p:sp>
          <p:nvSpPr>
            <p:cNvPr id="584" name="TextBox 29"/>
            <p:cNvSpPr/>
            <p:nvPr/>
          </p:nvSpPr>
          <p:spPr>
            <a:xfrm>
              <a:off x="4949280" y="4138560"/>
              <a:ext cx="3144960" cy="143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24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Exotoxins</a:t>
              </a: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en-US" sz="24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Hemolysin</a:t>
              </a: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lang="en-US" sz="24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Degradation enzymes</a:t>
              </a: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5" name="TextBox 30"/>
            <p:cNvSpPr/>
            <p:nvPr/>
          </p:nvSpPr>
          <p:spPr>
            <a:xfrm>
              <a:off x="4949280" y="5505480"/>
              <a:ext cx="24505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24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Adhesion factors</a:t>
              </a:r>
              <a:endPara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" name="Right Arrow 86"/>
            <p:cNvSpPr/>
            <p:nvPr/>
          </p:nvSpPr>
          <p:spPr>
            <a:xfrm rot="16200000">
              <a:off x="4225320" y="4587840"/>
              <a:ext cx="995760" cy="32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504D"/>
            </a:solidFill>
            <a:ln>
              <a:solidFill>
                <a:srgbClr val="8E3B38"/>
              </a:solidFill>
              <a:rou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87" name="Right Arrow 87"/>
            <p:cNvSpPr/>
            <p:nvPr/>
          </p:nvSpPr>
          <p:spPr>
            <a:xfrm rot="5400000">
              <a:off x="4405320" y="5636880"/>
              <a:ext cx="639360" cy="32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588" name="Oval 78"/>
          <p:cNvSpPr/>
          <p:nvPr/>
        </p:nvSpPr>
        <p:spPr>
          <a:xfrm rot="5400000" flipH="1">
            <a:off x="4382640" y="2297520"/>
            <a:ext cx="724320" cy="7430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89" name="Oval 76"/>
          <p:cNvSpPr/>
          <p:nvPr/>
        </p:nvSpPr>
        <p:spPr>
          <a:xfrm rot="5400000" flipH="1">
            <a:off x="4732560" y="2675520"/>
            <a:ext cx="724320" cy="7430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0" name="Oval 77"/>
          <p:cNvSpPr/>
          <p:nvPr/>
        </p:nvSpPr>
        <p:spPr>
          <a:xfrm rot="5400000" flipH="1">
            <a:off x="4783320" y="2002320"/>
            <a:ext cx="724320" cy="7430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1" name="U-Turn Arrow 74"/>
          <p:cNvSpPr/>
          <p:nvPr/>
        </p:nvSpPr>
        <p:spPr>
          <a:xfrm rot="5400000">
            <a:off x="5544000" y="2330640"/>
            <a:ext cx="900360" cy="756720"/>
          </a:xfrm>
          <a:prstGeom prst="uturnArrow">
            <a:avLst>
              <a:gd name="adj1" fmla="val 10119"/>
              <a:gd name="adj2" fmla="val 15233"/>
              <a:gd name="adj3" fmla="val 20040"/>
              <a:gd name="adj4" fmla="val 41789"/>
              <a:gd name="adj5" fmla="val 100000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592" name="Group 48"/>
          <p:cNvGrpSpPr/>
          <p:nvPr/>
        </p:nvGrpSpPr>
        <p:grpSpPr>
          <a:xfrm>
            <a:off x="6203520" y="1054080"/>
            <a:ext cx="2304360" cy="1473120"/>
            <a:chOff x="6203520" y="1054080"/>
            <a:chExt cx="2304360" cy="1473120"/>
          </a:xfrm>
        </p:grpSpPr>
        <p:sp>
          <p:nvSpPr>
            <p:cNvPr id="593" name="Oval 51"/>
            <p:cNvSpPr/>
            <p:nvPr/>
          </p:nvSpPr>
          <p:spPr>
            <a:xfrm>
              <a:off x="6467760" y="218844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Y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4" name="Oval 52"/>
            <p:cNvSpPr/>
            <p:nvPr/>
          </p:nvSpPr>
          <p:spPr>
            <a:xfrm>
              <a:off x="6807960" y="218844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S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5" name="Oval 53"/>
            <p:cNvSpPr/>
            <p:nvPr/>
          </p:nvSpPr>
          <p:spPr>
            <a:xfrm>
              <a:off x="7148160" y="218844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T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6" name="Oval 54"/>
            <p:cNvSpPr/>
            <p:nvPr/>
          </p:nvSpPr>
          <p:spPr>
            <a:xfrm>
              <a:off x="7488720" y="218844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C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7" name="Oval 55"/>
            <p:cNvSpPr/>
            <p:nvPr/>
          </p:nvSpPr>
          <p:spPr>
            <a:xfrm>
              <a:off x="7828920" y="218844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D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8" name="Oval 56"/>
            <p:cNvSpPr/>
            <p:nvPr/>
          </p:nvSpPr>
          <p:spPr>
            <a:xfrm>
              <a:off x="8055720" y="196128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F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9" name="Oval 57"/>
            <p:cNvSpPr/>
            <p:nvPr/>
          </p:nvSpPr>
          <p:spPr>
            <a:xfrm>
              <a:off x="8169120" y="162108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I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0" name="Oval 58"/>
            <p:cNvSpPr/>
            <p:nvPr/>
          </p:nvSpPr>
          <p:spPr>
            <a:xfrm>
              <a:off x="7942320" y="1394280"/>
              <a:ext cx="338760" cy="33876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6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M</a:t>
              </a:r>
              <a:endPara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601" name="Straight Connector 57"/>
            <p:cNvCxnSpPr>
              <a:stCxn id="600" idx="2"/>
            </p:cNvCxnSpPr>
            <p:nvPr/>
          </p:nvCxnSpPr>
          <p:spPr>
            <a:xfrm flipH="1">
              <a:off x="7715160" y="1563840"/>
              <a:ext cx="227520" cy="58680"/>
            </a:xfrm>
            <a:prstGeom prst="straightConnector1">
              <a:avLst/>
            </a:prstGeom>
            <a:ln w="19050">
              <a:solidFill>
                <a:srgbClr val="000000"/>
              </a:solidFill>
              <a:round/>
            </a:ln>
          </p:spPr>
        </p:cxnSp>
        <p:cxnSp>
          <p:nvCxnSpPr>
            <p:cNvPr id="602" name="Straight Connector 58"/>
            <p:cNvCxnSpPr/>
            <p:nvPr/>
          </p:nvCxnSpPr>
          <p:spPr>
            <a:xfrm flipH="1" flipV="1">
              <a:off x="7601760" y="1394280"/>
              <a:ext cx="114840" cy="228240"/>
            </a:xfrm>
            <a:prstGeom prst="straightConnector1">
              <a:avLst/>
            </a:prstGeom>
            <a:ln w="19050">
              <a:solidFill>
                <a:srgbClr val="000000"/>
              </a:solidFill>
              <a:round/>
            </a:ln>
          </p:spPr>
        </p:cxnSp>
        <p:cxnSp>
          <p:nvCxnSpPr>
            <p:cNvPr id="603" name="Straight Connector 59"/>
            <p:cNvCxnSpPr/>
            <p:nvPr/>
          </p:nvCxnSpPr>
          <p:spPr>
            <a:xfrm flipH="1" flipV="1">
              <a:off x="7538400" y="1394280"/>
              <a:ext cx="114840" cy="228240"/>
            </a:xfrm>
            <a:prstGeom prst="straightConnector1">
              <a:avLst/>
            </a:prstGeom>
            <a:ln w="19050">
              <a:solidFill>
                <a:srgbClr val="000000"/>
              </a:solidFill>
              <a:round/>
            </a:ln>
          </p:spPr>
        </p:cxnSp>
        <p:cxnSp>
          <p:nvCxnSpPr>
            <p:cNvPr id="604" name="Straight Connector 60"/>
            <p:cNvCxnSpPr/>
            <p:nvPr/>
          </p:nvCxnSpPr>
          <p:spPr>
            <a:xfrm flipH="1">
              <a:off x="7601760" y="1621080"/>
              <a:ext cx="64080" cy="228240"/>
            </a:xfrm>
            <a:prstGeom prst="straightConnector1">
              <a:avLst/>
            </a:prstGeom>
            <a:ln w="19050">
              <a:solidFill>
                <a:srgbClr val="000000"/>
              </a:solidFill>
              <a:round/>
            </a:ln>
          </p:spPr>
        </p:cxnSp>
        <p:sp>
          <p:nvSpPr>
            <p:cNvPr id="605" name="TextBox 61"/>
            <p:cNvSpPr/>
            <p:nvPr/>
          </p:nvSpPr>
          <p:spPr>
            <a:xfrm>
              <a:off x="7350840" y="1054080"/>
              <a:ext cx="3780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20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O</a:t>
              </a:r>
              <a:endPara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6" name="TextBox 62"/>
            <p:cNvSpPr/>
            <p:nvPr/>
          </p:nvSpPr>
          <p:spPr>
            <a:xfrm>
              <a:off x="7389360" y="1755720"/>
              <a:ext cx="3499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2000" b="0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S</a:t>
              </a:r>
              <a:endPara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607" name="Straight Connector 63"/>
            <p:cNvCxnSpPr/>
            <p:nvPr/>
          </p:nvCxnSpPr>
          <p:spPr>
            <a:xfrm>
              <a:off x="7601760" y="2074680"/>
              <a:ext cx="24120" cy="114840"/>
            </a:xfrm>
            <a:prstGeom prst="straightConnector1">
              <a:avLst/>
            </a:prstGeom>
            <a:ln w="19050">
              <a:solidFill>
                <a:srgbClr val="000000"/>
              </a:solidFill>
              <a:round/>
            </a:ln>
          </p:spPr>
        </p:cxnSp>
        <p:sp>
          <p:nvSpPr>
            <p:cNvPr id="608" name="TextBox 65"/>
            <p:cNvSpPr/>
            <p:nvPr/>
          </p:nvSpPr>
          <p:spPr>
            <a:xfrm>
              <a:off x="6203520" y="1430640"/>
              <a:ext cx="108756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2800" b="1" u="none" strike="noStrike">
                  <a:solidFill>
                    <a:schemeClr val="dk1"/>
                  </a:solidFill>
                  <a:effectLst/>
                  <a:uFillTx/>
                  <a:latin typeface="Arial"/>
                </a:rPr>
                <a:t>AIP-1</a:t>
              </a:r>
              <a:endPara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09" name="Oval 59"/>
          <p:cNvSpPr/>
          <p:nvPr/>
        </p:nvSpPr>
        <p:spPr>
          <a:xfrm rot="5400000" flipH="1">
            <a:off x="4343040" y="1639440"/>
            <a:ext cx="724320" cy="7430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0" name="Oval 60"/>
          <p:cNvSpPr/>
          <p:nvPr/>
        </p:nvSpPr>
        <p:spPr>
          <a:xfrm rot="5400000" flipH="1">
            <a:off x="4330440" y="2790000"/>
            <a:ext cx="724320" cy="7430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1" name="Oval 61"/>
          <p:cNvSpPr/>
          <p:nvPr/>
        </p:nvSpPr>
        <p:spPr>
          <a:xfrm rot="5400000" flipH="1">
            <a:off x="3826440" y="1848600"/>
            <a:ext cx="724320" cy="7430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12" name="Oval 62"/>
          <p:cNvSpPr/>
          <p:nvPr/>
        </p:nvSpPr>
        <p:spPr>
          <a:xfrm rot="5400000" flipH="1">
            <a:off x="3784680" y="2427120"/>
            <a:ext cx="724320" cy="7430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08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5" name="Title 4"/>
          <p:cNvSpPr/>
          <p:nvPr/>
        </p:nvSpPr>
        <p:spPr>
          <a:xfrm>
            <a:off x="1492200" y="184680"/>
            <a:ext cx="91425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The</a:t>
            </a: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 S. aureus agr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 system plays a critical role in pathogenesis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6" name="TextBox 31"/>
          <p:cNvSpPr/>
          <p:nvPr/>
        </p:nvSpPr>
        <p:spPr>
          <a:xfrm>
            <a:off x="1568520" y="1835280"/>
            <a:ext cx="24865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u="none" strike="noStrike">
                <a:solidFill>
                  <a:srgbClr val="0000FF"/>
                </a:solidFill>
                <a:effectLst/>
                <a:uFillTx/>
                <a:latin typeface="Arial"/>
              </a:rPr>
              <a:t>Commensal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7" name="TextBox 32"/>
          <p:cNvSpPr/>
          <p:nvPr/>
        </p:nvSpPr>
        <p:spPr>
          <a:xfrm>
            <a:off x="8369280" y="1835280"/>
            <a:ext cx="203364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3200" b="1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Pathogen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8" name="Content Placeholder 1"/>
          <p:cNvSpPr/>
          <p:nvPr/>
        </p:nvSpPr>
        <p:spPr>
          <a:xfrm>
            <a:off x="7435800" y="4727520"/>
            <a:ext cx="2894040" cy="17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A6A6A6"/>
              </a:buClr>
              <a:buFont typeface="Arial"/>
              <a:buChar char="•"/>
            </a:pPr>
            <a:r>
              <a:rPr lang="en-US" sz="2400" b="0" i="1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agr</a:t>
            </a:r>
            <a:r>
              <a:rPr lang="en-US" sz="2400" b="0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 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A6A6A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Virulence factor production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19" name="Group 20"/>
          <p:cNvGrpSpPr/>
          <p:nvPr/>
        </p:nvGrpSpPr>
        <p:grpSpPr>
          <a:xfrm>
            <a:off x="9252360" y="2790360"/>
            <a:ext cx="1228680" cy="1422000"/>
            <a:chOff x="9252360" y="2790360"/>
            <a:chExt cx="1228680" cy="1422000"/>
          </a:xfrm>
        </p:grpSpPr>
        <p:sp>
          <p:nvSpPr>
            <p:cNvPr id="620" name="Oval 63"/>
            <p:cNvSpPr/>
            <p:nvPr/>
          </p:nvSpPr>
          <p:spPr>
            <a:xfrm rot="5400000" flipH="1">
              <a:off x="9282960" y="3059640"/>
              <a:ext cx="736920" cy="798480"/>
            </a:xfrm>
            <a:prstGeom prst="ellipse">
              <a:avLst/>
            </a:prstGeom>
            <a:solidFill>
              <a:srgbClr val="800000">
                <a:alpha val="15000"/>
              </a:srgbClr>
            </a:solidFill>
            <a:ln>
              <a:solidFill>
                <a:srgbClr val="800000">
                  <a:alpha val="0"/>
                </a:srgb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21" name="Oval 64"/>
            <p:cNvSpPr/>
            <p:nvPr/>
          </p:nvSpPr>
          <p:spPr>
            <a:xfrm rot="5400000" flipH="1">
              <a:off x="9658440" y="3444480"/>
              <a:ext cx="736920" cy="798480"/>
            </a:xfrm>
            <a:prstGeom prst="ellipse">
              <a:avLst/>
            </a:prstGeom>
            <a:solidFill>
              <a:srgbClr val="800000">
                <a:alpha val="15000"/>
              </a:srgbClr>
            </a:solidFill>
            <a:ln>
              <a:solidFill>
                <a:srgbClr val="800000">
                  <a:alpha val="0"/>
                </a:srgb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22" name="Oval 65"/>
            <p:cNvSpPr/>
            <p:nvPr/>
          </p:nvSpPr>
          <p:spPr>
            <a:xfrm rot="5400000" flipH="1">
              <a:off x="9713160" y="2759400"/>
              <a:ext cx="736920" cy="798480"/>
            </a:xfrm>
            <a:prstGeom prst="ellipse">
              <a:avLst/>
            </a:prstGeom>
            <a:solidFill>
              <a:srgbClr val="800000">
                <a:alpha val="15000"/>
              </a:srgbClr>
            </a:solidFill>
            <a:ln>
              <a:solidFill>
                <a:srgbClr val="800000">
                  <a:alpha val="0"/>
                </a:srgb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623" name="Group 19"/>
          <p:cNvGrpSpPr/>
          <p:nvPr/>
        </p:nvGrpSpPr>
        <p:grpSpPr>
          <a:xfrm>
            <a:off x="1694160" y="2790360"/>
            <a:ext cx="1228680" cy="1422000"/>
            <a:chOff x="1694160" y="2790360"/>
            <a:chExt cx="1228680" cy="1422000"/>
          </a:xfrm>
        </p:grpSpPr>
        <p:sp>
          <p:nvSpPr>
            <p:cNvPr id="624" name="Oval 66"/>
            <p:cNvSpPr/>
            <p:nvPr/>
          </p:nvSpPr>
          <p:spPr>
            <a:xfrm rot="5400000" flipH="1">
              <a:off x="1724760" y="3059640"/>
              <a:ext cx="736920" cy="798480"/>
            </a:xfrm>
            <a:prstGeom prst="ellipse">
              <a:avLst/>
            </a:prstGeom>
            <a:gradFill rotWithShape="0">
              <a:gsLst>
                <a:gs pos="0">
                  <a:srgbClr val="CC6D20"/>
                </a:gs>
                <a:gs pos="80000">
                  <a:srgbClr val="FF9033"/>
                </a:gs>
                <a:gs pos="100000">
                  <a:srgbClr val="FF9135"/>
                </a:gs>
              </a:gsLst>
              <a:lin ang="10800000"/>
            </a:gradFill>
            <a:ln>
              <a:solidFill>
                <a:srgbClr val="F5924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25" name="Oval 67"/>
            <p:cNvSpPr/>
            <p:nvPr/>
          </p:nvSpPr>
          <p:spPr>
            <a:xfrm rot="5400000" flipH="1">
              <a:off x="2100240" y="3444480"/>
              <a:ext cx="736920" cy="798480"/>
            </a:xfrm>
            <a:prstGeom prst="ellipse">
              <a:avLst/>
            </a:prstGeom>
            <a:gradFill rotWithShape="0">
              <a:gsLst>
                <a:gs pos="0">
                  <a:srgbClr val="CC6D20"/>
                </a:gs>
                <a:gs pos="80000">
                  <a:srgbClr val="FF9033"/>
                </a:gs>
                <a:gs pos="100000">
                  <a:srgbClr val="FF9135"/>
                </a:gs>
              </a:gsLst>
              <a:lin ang="10800000"/>
            </a:gradFill>
            <a:ln>
              <a:solidFill>
                <a:srgbClr val="F5924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26" name="Oval 68"/>
            <p:cNvSpPr/>
            <p:nvPr/>
          </p:nvSpPr>
          <p:spPr>
            <a:xfrm rot="5400000" flipH="1">
              <a:off x="2154960" y="2759400"/>
              <a:ext cx="736920" cy="798480"/>
            </a:xfrm>
            <a:prstGeom prst="ellipse">
              <a:avLst/>
            </a:prstGeom>
            <a:gradFill rotWithShape="0">
              <a:gsLst>
                <a:gs pos="0">
                  <a:srgbClr val="CC6D20"/>
                </a:gs>
                <a:gs pos="80000">
                  <a:srgbClr val="FF9033"/>
                </a:gs>
                <a:gs pos="100000">
                  <a:srgbClr val="FF9135"/>
                </a:gs>
              </a:gsLst>
              <a:lin ang="10800000"/>
            </a:gradFill>
            <a:ln>
              <a:solidFill>
                <a:srgbClr val="F5924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627" name="Left-Right Arrow 15"/>
          <p:cNvSpPr/>
          <p:nvPr/>
        </p:nvSpPr>
        <p:spPr>
          <a:xfrm>
            <a:off x="3092400" y="2928960"/>
            <a:ext cx="5942160" cy="1141560"/>
          </a:xfrm>
          <a:prstGeom prst="leftRightArrow">
            <a:avLst>
              <a:gd name="adj1" fmla="val 50000"/>
              <a:gd name="adj2" fmla="val 50000"/>
            </a:avLst>
          </a:prstGeom>
          <a:gradFill rotWithShape="0">
            <a:gsLst>
              <a:gs pos="1000">
                <a:srgbClr val="0000FF"/>
              </a:gs>
              <a:gs pos="100000">
                <a:srgbClr val="D99694"/>
              </a:gs>
            </a:gsLst>
            <a:lin ang="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28" name="Content Placeholder 3"/>
          <p:cNvSpPr/>
          <p:nvPr/>
        </p:nvSpPr>
        <p:spPr>
          <a:xfrm>
            <a:off x="1873080" y="4727520"/>
            <a:ext cx="289404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agr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OFF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Adhesion / evasion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9" name="Rectangle 19"/>
          <p:cNvSpPr/>
          <p:nvPr/>
        </p:nvSpPr>
        <p:spPr>
          <a:xfrm>
            <a:off x="4006800" y="2927880"/>
            <a:ext cx="379440" cy="12178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itle 6"/>
          <p:cNvSpPr/>
          <p:nvPr/>
        </p:nvSpPr>
        <p:spPr>
          <a:xfrm>
            <a:off x="1476360" y="112680"/>
            <a:ext cx="91425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S. aureus 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modulates extracellular virulence factor production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" name="TextBox 33"/>
          <p:cNvSpPr/>
          <p:nvPr/>
        </p:nvSpPr>
        <p:spPr>
          <a:xfrm>
            <a:off x="1552680" y="1763280"/>
            <a:ext cx="24865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Commensal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2" name="TextBox 34"/>
          <p:cNvSpPr/>
          <p:nvPr/>
        </p:nvSpPr>
        <p:spPr>
          <a:xfrm>
            <a:off x="8353440" y="1763280"/>
            <a:ext cx="203364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3200" b="1" u="none" strike="noStrike">
                <a:solidFill>
                  <a:srgbClr val="FF0000"/>
                </a:solidFill>
                <a:effectLst/>
                <a:uFillTx/>
                <a:latin typeface="Arial"/>
              </a:rPr>
              <a:t>Pathogen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3" name="Content Placeholder 4"/>
          <p:cNvSpPr/>
          <p:nvPr/>
        </p:nvSpPr>
        <p:spPr>
          <a:xfrm>
            <a:off x="7419960" y="4655520"/>
            <a:ext cx="2894040" cy="17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agr 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Virulence factor production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34" name="Group 1"/>
          <p:cNvGrpSpPr/>
          <p:nvPr/>
        </p:nvGrpSpPr>
        <p:grpSpPr>
          <a:xfrm>
            <a:off x="9236520" y="2718360"/>
            <a:ext cx="1228680" cy="1422000"/>
            <a:chOff x="9236520" y="2718360"/>
            <a:chExt cx="1228680" cy="1422000"/>
          </a:xfrm>
        </p:grpSpPr>
        <p:sp>
          <p:nvSpPr>
            <p:cNvPr id="635" name="Oval 69"/>
            <p:cNvSpPr/>
            <p:nvPr/>
          </p:nvSpPr>
          <p:spPr>
            <a:xfrm rot="5400000" flipH="1">
              <a:off x="9267120" y="2987640"/>
              <a:ext cx="736920" cy="79848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36" name="Oval 70"/>
            <p:cNvSpPr/>
            <p:nvPr/>
          </p:nvSpPr>
          <p:spPr>
            <a:xfrm rot="5400000" flipH="1">
              <a:off x="9642600" y="3372480"/>
              <a:ext cx="736920" cy="79848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37" name="Oval 71"/>
            <p:cNvSpPr/>
            <p:nvPr/>
          </p:nvSpPr>
          <p:spPr>
            <a:xfrm rot="5400000" flipH="1">
              <a:off x="9697320" y="2687400"/>
              <a:ext cx="736920" cy="79848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638" name="Group 2"/>
          <p:cNvGrpSpPr/>
          <p:nvPr/>
        </p:nvGrpSpPr>
        <p:grpSpPr>
          <a:xfrm>
            <a:off x="1678320" y="2718360"/>
            <a:ext cx="1228680" cy="1422000"/>
            <a:chOff x="1678320" y="2718360"/>
            <a:chExt cx="1228680" cy="1422000"/>
          </a:xfrm>
        </p:grpSpPr>
        <p:sp>
          <p:nvSpPr>
            <p:cNvPr id="639" name="Oval 72"/>
            <p:cNvSpPr/>
            <p:nvPr/>
          </p:nvSpPr>
          <p:spPr>
            <a:xfrm rot="5400000" flipH="1">
              <a:off x="1708920" y="2987640"/>
              <a:ext cx="736920" cy="79848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alpha val="19000"/>
                </a:scheme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40" name="Oval 73"/>
            <p:cNvSpPr/>
            <p:nvPr/>
          </p:nvSpPr>
          <p:spPr>
            <a:xfrm rot="5400000" flipH="1">
              <a:off x="2084400" y="3372480"/>
              <a:ext cx="736920" cy="79848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alpha val="19000"/>
                </a:scheme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41" name="Oval 74"/>
            <p:cNvSpPr/>
            <p:nvPr/>
          </p:nvSpPr>
          <p:spPr>
            <a:xfrm rot="5400000" flipH="1">
              <a:off x="2139120" y="2687400"/>
              <a:ext cx="736920" cy="79848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accent1">
                  <a:alpha val="19000"/>
                </a:scheme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642" name="Left-Right Arrow 1"/>
          <p:cNvSpPr/>
          <p:nvPr/>
        </p:nvSpPr>
        <p:spPr>
          <a:xfrm>
            <a:off x="3076560" y="2856960"/>
            <a:ext cx="5942160" cy="1141560"/>
          </a:xfrm>
          <a:prstGeom prst="leftRightArrow">
            <a:avLst>
              <a:gd name="adj1" fmla="val 50000"/>
              <a:gd name="adj2" fmla="val 50000"/>
            </a:avLst>
          </a:prstGeom>
          <a:gradFill rotWithShape="0">
            <a:gsLst>
              <a:gs pos="1000">
                <a:srgbClr val="95B3D7"/>
              </a:gs>
              <a:gs pos="100000">
                <a:srgbClr val="FF0000"/>
              </a:gs>
            </a:gsLst>
            <a:lin ang="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43" name="Content Placeholder 5"/>
          <p:cNvSpPr/>
          <p:nvPr/>
        </p:nvSpPr>
        <p:spPr>
          <a:xfrm>
            <a:off x="1857240" y="4655520"/>
            <a:ext cx="289404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A6A6A6"/>
              </a:buClr>
              <a:buFont typeface="Arial"/>
              <a:buChar char="•"/>
            </a:pPr>
            <a:r>
              <a:rPr lang="en-US" sz="2400" b="0" i="1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agr </a:t>
            </a:r>
            <a:r>
              <a:rPr lang="en-US" sz="2400" b="0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OFF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A6A6A6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Adhesion / evasion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4" name="Rectangle 1"/>
          <p:cNvSpPr/>
          <p:nvPr/>
        </p:nvSpPr>
        <p:spPr>
          <a:xfrm>
            <a:off x="7648560" y="2855880"/>
            <a:ext cx="379440" cy="12178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7" name="Title 9"/>
          <p:cNvSpPr/>
          <p:nvPr/>
        </p:nvSpPr>
        <p:spPr>
          <a:xfrm>
            <a:off x="1503360" y="156600"/>
            <a:ext cx="91425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S. aureus agr 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activity is inhibited by </a:t>
            </a: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C. striatum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8" name="TextBox 41"/>
          <p:cNvSpPr/>
          <p:nvPr/>
        </p:nvSpPr>
        <p:spPr>
          <a:xfrm>
            <a:off x="1579680" y="1807200"/>
            <a:ext cx="248652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3200" b="1" u="none" strike="noStrike">
                <a:solidFill>
                  <a:srgbClr val="0000FF"/>
                </a:solidFill>
                <a:effectLst/>
                <a:uFillTx/>
                <a:latin typeface="Arial"/>
              </a:rPr>
              <a:t>Commensal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" name="TextBox 42"/>
          <p:cNvSpPr/>
          <p:nvPr/>
        </p:nvSpPr>
        <p:spPr>
          <a:xfrm>
            <a:off x="8380440" y="1807200"/>
            <a:ext cx="203364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3200" b="1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Pathogen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0" name="Content Placeholder 7"/>
          <p:cNvSpPr/>
          <p:nvPr/>
        </p:nvSpPr>
        <p:spPr>
          <a:xfrm>
            <a:off x="7446960" y="4699440"/>
            <a:ext cx="2894040" cy="17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A6A6A6"/>
              </a:buClr>
              <a:buFont typeface="Arial"/>
              <a:buChar char="•"/>
            </a:pPr>
            <a:r>
              <a:rPr lang="en-US" sz="2400" b="0" i="1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agr</a:t>
            </a:r>
            <a:r>
              <a:rPr lang="en-US" sz="2400" b="0" u="none" strike="noStrike">
                <a:solidFill>
                  <a:schemeClr val="lt1">
                    <a:lumMod val="65000"/>
                  </a:schemeClr>
                </a:solidFill>
                <a:effectLst/>
                <a:uFillTx/>
                <a:latin typeface="Arial"/>
              </a:rPr>
              <a:t> 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51" name="Group 3"/>
          <p:cNvGrpSpPr/>
          <p:nvPr/>
        </p:nvGrpSpPr>
        <p:grpSpPr>
          <a:xfrm>
            <a:off x="9263520" y="2762280"/>
            <a:ext cx="1228680" cy="1422000"/>
            <a:chOff x="9263520" y="2762280"/>
            <a:chExt cx="1228680" cy="1422000"/>
          </a:xfrm>
        </p:grpSpPr>
        <p:sp>
          <p:nvSpPr>
            <p:cNvPr id="652" name="Oval 75"/>
            <p:cNvSpPr/>
            <p:nvPr/>
          </p:nvSpPr>
          <p:spPr>
            <a:xfrm rot="5400000" flipH="1">
              <a:off x="9294120" y="3031560"/>
              <a:ext cx="736920" cy="798480"/>
            </a:xfrm>
            <a:prstGeom prst="ellipse">
              <a:avLst/>
            </a:prstGeom>
            <a:solidFill>
              <a:srgbClr val="800000">
                <a:alpha val="15000"/>
              </a:srgbClr>
            </a:solidFill>
            <a:ln>
              <a:solidFill>
                <a:srgbClr val="800000">
                  <a:alpha val="0"/>
                </a:srgb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3" name="Oval 79"/>
            <p:cNvSpPr/>
            <p:nvPr/>
          </p:nvSpPr>
          <p:spPr>
            <a:xfrm rot="5400000" flipH="1">
              <a:off x="9669600" y="3416400"/>
              <a:ext cx="736920" cy="798480"/>
            </a:xfrm>
            <a:prstGeom prst="ellipse">
              <a:avLst/>
            </a:prstGeom>
            <a:solidFill>
              <a:srgbClr val="800000">
                <a:alpha val="15000"/>
              </a:srgbClr>
            </a:solidFill>
            <a:ln>
              <a:solidFill>
                <a:srgbClr val="800000">
                  <a:alpha val="0"/>
                </a:srgb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4" name="Oval 80"/>
            <p:cNvSpPr/>
            <p:nvPr/>
          </p:nvSpPr>
          <p:spPr>
            <a:xfrm rot="5400000" flipH="1">
              <a:off x="9724320" y="2731320"/>
              <a:ext cx="736920" cy="798480"/>
            </a:xfrm>
            <a:prstGeom prst="ellipse">
              <a:avLst/>
            </a:prstGeom>
            <a:solidFill>
              <a:srgbClr val="800000">
                <a:alpha val="15000"/>
              </a:srgbClr>
            </a:solidFill>
            <a:ln>
              <a:solidFill>
                <a:srgbClr val="800000">
                  <a:alpha val="0"/>
                </a:srgbClr>
              </a:solidFill>
              <a:round/>
            </a:ln>
            <a:effectLst>
              <a:outerShdw blurRad="50760" dist="37674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latin typeface="Calibri"/>
              </a:endParaRPr>
            </a:p>
          </p:txBody>
        </p:sp>
      </p:grpSp>
      <p:grpSp>
        <p:nvGrpSpPr>
          <p:cNvPr id="655" name="Group 16"/>
          <p:cNvGrpSpPr/>
          <p:nvPr/>
        </p:nvGrpSpPr>
        <p:grpSpPr>
          <a:xfrm>
            <a:off x="1705320" y="2762280"/>
            <a:ext cx="1228680" cy="1422000"/>
            <a:chOff x="1705320" y="2762280"/>
            <a:chExt cx="1228680" cy="1422000"/>
          </a:xfrm>
        </p:grpSpPr>
        <p:sp>
          <p:nvSpPr>
            <p:cNvPr id="656" name="Oval 81"/>
            <p:cNvSpPr/>
            <p:nvPr/>
          </p:nvSpPr>
          <p:spPr>
            <a:xfrm rot="5400000" flipH="1">
              <a:off x="1735920" y="3031560"/>
              <a:ext cx="736920" cy="798480"/>
            </a:xfrm>
            <a:prstGeom prst="ellipse">
              <a:avLst/>
            </a:prstGeom>
            <a:gradFill rotWithShape="0">
              <a:gsLst>
                <a:gs pos="0">
                  <a:srgbClr val="CC6D20"/>
                </a:gs>
                <a:gs pos="80000">
                  <a:srgbClr val="FF9033"/>
                </a:gs>
                <a:gs pos="100000">
                  <a:srgbClr val="FF9135"/>
                </a:gs>
              </a:gsLst>
              <a:lin ang="10800000"/>
            </a:gradFill>
            <a:ln>
              <a:solidFill>
                <a:srgbClr val="F5924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7" name="Oval 82"/>
            <p:cNvSpPr/>
            <p:nvPr/>
          </p:nvSpPr>
          <p:spPr>
            <a:xfrm rot="5400000" flipH="1">
              <a:off x="2111400" y="3416400"/>
              <a:ext cx="736920" cy="798480"/>
            </a:xfrm>
            <a:prstGeom prst="ellipse">
              <a:avLst/>
            </a:prstGeom>
            <a:gradFill rotWithShape="0">
              <a:gsLst>
                <a:gs pos="0">
                  <a:srgbClr val="CC6D20"/>
                </a:gs>
                <a:gs pos="80000">
                  <a:srgbClr val="FF9033"/>
                </a:gs>
                <a:gs pos="100000">
                  <a:srgbClr val="FF9135"/>
                </a:gs>
              </a:gsLst>
              <a:lin ang="10800000"/>
            </a:gradFill>
            <a:ln>
              <a:solidFill>
                <a:srgbClr val="F5924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8" name="Oval 83"/>
            <p:cNvSpPr/>
            <p:nvPr/>
          </p:nvSpPr>
          <p:spPr>
            <a:xfrm rot="5400000" flipH="1">
              <a:off x="2166120" y="2731320"/>
              <a:ext cx="736920" cy="798480"/>
            </a:xfrm>
            <a:prstGeom prst="ellipse">
              <a:avLst/>
            </a:prstGeom>
            <a:gradFill rotWithShape="0">
              <a:gsLst>
                <a:gs pos="0">
                  <a:srgbClr val="CC6D20"/>
                </a:gs>
                <a:gs pos="80000">
                  <a:srgbClr val="FF9033"/>
                </a:gs>
                <a:gs pos="100000">
                  <a:srgbClr val="FF9135"/>
                </a:gs>
              </a:gsLst>
              <a:lin ang="10800000"/>
            </a:gradFill>
            <a:ln>
              <a:solidFill>
                <a:srgbClr val="F59240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659" name="Left-Right Arrow 2"/>
          <p:cNvSpPr/>
          <p:nvPr/>
        </p:nvSpPr>
        <p:spPr>
          <a:xfrm>
            <a:off x="3103560" y="2900880"/>
            <a:ext cx="5942160" cy="1141560"/>
          </a:xfrm>
          <a:prstGeom prst="leftRightArrow">
            <a:avLst>
              <a:gd name="adj1" fmla="val 50000"/>
              <a:gd name="adj2" fmla="val 50000"/>
            </a:avLst>
          </a:prstGeom>
          <a:gradFill rotWithShape="0">
            <a:gsLst>
              <a:gs pos="1000">
                <a:srgbClr val="0000FF"/>
              </a:gs>
              <a:gs pos="100000">
                <a:srgbClr val="D99694"/>
              </a:gs>
            </a:gsLst>
            <a:lin ang="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60" name="Content Placeholder 8"/>
          <p:cNvSpPr/>
          <p:nvPr/>
        </p:nvSpPr>
        <p:spPr>
          <a:xfrm>
            <a:off x="1884240" y="4699440"/>
            <a:ext cx="289404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agr</a:t>
            </a: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OFF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561"/>
              </a:spcBef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1" name="Rectangle 2"/>
          <p:cNvSpPr/>
          <p:nvPr/>
        </p:nvSpPr>
        <p:spPr>
          <a:xfrm>
            <a:off x="4017960" y="2899800"/>
            <a:ext cx="379440" cy="121788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662" name="Group 17"/>
          <p:cNvGrpSpPr/>
          <p:nvPr/>
        </p:nvGrpSpPr>
        <p:grpSpPr>
          <a:xfrm>
            <a:off x="1502280" y="2458080"/>
            <a:ext cx="1839240" cy="1074600"/>
            <a:chOff x="1502280" y="2458080"/>
            <a:chExt cx="1839240" cy="1074600"/>
          </a:xfrm>
        </p:grpSpPr>
        <p:sp>
          <p:nvSpPr>
            <p:cNvPr id="663" name="Oval 84"/>
            <p:cNvSpPr/>
            <p:nvPr/>
          </p:nvSpPr>
          <p:spPr>
            <a:xfrm rot="21155400">
              <a:off x="1523520" y="2596320"/>
              <a:ext cx="1053720" cy="399960"/>
            </a:xfrm>
            <a:prstGeom prst="ellipse">
              <a:avLst/>
            </a:prstGeom>
            <a:gradFill rotWithShape="0"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5144000"/>
            </a:gradFill>
            <a:ln>
              <a:solidFill>
                <a:srgbClr val="4A7EBB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64" name="Oval 85"/>
            <p:cNvSpPr/>
            <p:nvPr/>
          </p:nvSpPr>
          <p:spPr>
            <a:xfrm rot="2446800">
              <a:off x="2284920" y="2753640"/>
              <a:ext cx="1053720" cy="399960"/>
            </a:xfrm>
            <a:prstGeom prst="ellipse">
              <a:avLst/>
            </a:prstGeom>
            <a:gradFill rotWithShape="0"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18036000"/>
            </a:gradFill>
            <a:ln>
              <a:solidFill>
                <a:srgbClr val="4A7EBB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65" name="Oval 86"/>
            <p:cNvSpPr/>
            <p:nvPr/>
          </p:nvSpPr>
          <p:spPr>
            <a:xfrm rot="9389400">
              <a:off x="1788480" y="2938680"/>
              <a:ext cx="1053720" cy="399960"/>
            </a:xfrm>
            <a:prstGeom prst="ellipse">
              <a:avLst/>
            </a:prstGeom>
            <a:gradFill rotWithShape="0">
              <a:gsLst>
                <a:gs pos="0">
                  <a:srgbClr val="2E5F99"/>
                </a:gs>
                <a:gs pos="80000">
                  <a:srgbClr val="3C7AC7"/>
                </a:gs>
                <a:gs pos="100000">
                  <a:srgbClr val="397BCA"/>
                </a:gs>
              </a:gsLst>
              <a:lin ang="3378000"/>
            </a:gradFill>
            <a:ln>
              <a:solidFill>
                <a:srgbClr val="4A7EBB"/>
              </a:solidFill>
              <a:round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8" name="Title 10"/>
          <p:cNvSpPr/>
          <p:nvPr/>
        </p:nvSpPr>
        <p:spPr>
          <a:xfrm>
            <a:off x="1664280" y="76680"/>
            <a:ext cx="8837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9999"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S. aureus 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hemolysis is inhibited by </a:t>
            </a: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C. striatum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9" name="TextBox 43"/>
          <p:cNvSpPr/>
          <p:nvPr/>
        </p:nvSpPr>
        <p:spPr>
          <a:xfrm>
            <a:off x="7379280" y="6429600"/>
            <a:ext cx="31989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*p &lt; 0.05, **p &lt; 0.01 n = 8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0" name="Picture 8"/>
          <p:cNvPicPr/>
          <p:nvPr/>
        </p:nvPicPr>
        <p:blipFill>
          <a:blip r:embed="rId2"/>
          <a:stretch/>
        </p:blipFill>
        <p:spPr>
          <a:xfrm>
            <a:off x="8293680" y="1858680"/>
            <a:ext cx="1827360" cy="342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1" name="Picture 9"/>
          <p:cNvPicPr/>
          <p:nvPr/>
        </p:nvPicPr>
        <p:blipFill>
          <a:blip r:embed="rId3"/>
          <a:stretch/>
        </p:blipFill>
        <p:spPr>
          <a:xfrm>
            <a:off x="6007680" y="1858680"/>
            <a:ext cx="1827360" cy="34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2" name="TextBox 44"/>
          <p:cNvSpPr/>
          <p:nvPr/>
        </p:nvSpPr>
        <p:spPr>
          <a:xfrm>
            <a:off x="8727840" y="5486400"/>
            <a:ext cx="1011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WT+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Cst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3" name="TextBox 45"/>
          <p:cNvSpPr/>
          <p:nvPr/>
        </p:nvSpPr>
        <p:spPr>
          <a:xfrm>
            <a:off x="6650280" y="5486760"/>
            <a:ext cx="535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4" name="Picture 5"/>
          <p:cNvPicPr/>
          <p:nvPr/>
        </p:nvPicPr>
        <p:blipFill>
          <a:blip r:embed="rId4"/>
          <a:stretch/>
        </p:blipFill>
        <p:spPr>
          <a:xfrm>
            <a:off x="1969200" y="891360"/>
            <a:ext cx="3503880" cy="561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5" name="Rectangle 3"/>
          <p:cNvSpPr/>
          <p:nvPr/>
        </p:nvSpPr>
        <p:spPr>
          <a:xfrm>
            <a:off x="4086000" y="1598040"/>
            <a:ext cx="693000" cy="4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76" name="Rectangle 10"/>
          <p:cNvSpPr/>
          <p:nvPr/>
        </p:nvSpPr>
        <p:spPr>
          <a:xfrm>
            <a:off x="4712400" y="1500840"/>
            <a:ext cx="836640" cy="4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2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1" dur="2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9" name="Title 11"/>
          <p:cNvSpPr/>
          <p:nvPr/>
        </p:nvSpPr>
        <p:spPr>
          <a:xfrm>
            <a:off x="1861560" y="7668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9999"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4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S. aureus </a:t>
            </a:r>
            <a:r>
              <a:rPr lang="en-US" sz="44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epithelial cell attachment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0" name="Picture 10" descr="C:\Users\Matthew\Dropbox\For Matthew\MMR2015_SauCor_manuscript\2016_Materials for PLoS Pathogens Submission\Figure SVGs Ordered for PPAT\Temp PNG for Fig Summarysheet\Fig2.png"/>
          <p:cNvPicPr/>
          <p:nvPr/>
        </p:nvPicPr>
        <p:blipFill>
          <a:blip r:embed="rId2"/>
          <a:stretch/>
        </p:blipFill>
        <p:spPr>
          <a:xfrm>
            <a:off x="4452480" y="1371240"/>
            <a:ext cx="3046680" cy="4647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3" name="Title 12"/>
          <p:cNvSpPr/>
          <p:nvPr/>
        </p:nvSpPr>
        <p:spPr>
          <a:xfrm>
            <a:off x="2005560" y="7632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Summary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4" name="Content Placeholder 9"/>
          <p:cNvSpPr/>
          <p:nvPr/>
        </p:nvSpPr>
        <p:spPr>
          <a:xfrm>
            <a:off x="2005560" y="164628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All </a:t>
            </a:r>
            <a:r>
              <a:rPr lang="en-US" sz="32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Corynebacterium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spp. tested inhibit </a:t>
            </a:r>
            <a:r>
              <a:rPr lang="en-US" sz="32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S. aureus agr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QS activity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Other </a:t>
            </a:r>
            <a:r>
              <a:rPr lang="en-US" sz="32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S. aureus agr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types are inhibited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To date the inhibitor compound has not been purified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5" name="Rectangle 684"/>
          <p:cNvSpPr/>
          <p:nvPr/>
        </p:nvSpPr>
        <p:spPr>
          <a:xfrm>
            <a:off x="7543800" y="6400800"/>
            <a:ext cx="450756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Ramsey, Freire et al, Frontiers Micro. 2016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CD3CE-DF20-E20D-8D42-A36C761C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Picture 686">
            <a:extLst>
              <a:ext uri="{FF2B5EF4-FFF2-40B4-BE49-F238E27FC236}">
                <a16:creationId xmlns:a16="http://schemas.microsoft.com/office/drawing/2014/main" id="{C46309D6-87EF-10DD-B973-ADDB53C6095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8" name="Google Shape;264;p19">
            <a:extLst>
              <a:ext uri="{FF2B5EF4-FFF2-40B4-BE49-F238E27FC236}">
                <a16:creationId xmlns:a16="http://schemas.microsoft.com/office/drawing/2014/main" id="{63897D8B-B889-CC81-60F3-97BC506F8AE3}"/>
              </a:ext>
            </a:extLst>
          </p:cNvPr>
          <p:cNvSpPr/>
          <p:nvPr/>
        </p:nvSpPr>
        <p:spPr>
          <a:xfrm>
            <a:off x="198144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dirty="0">
                <a:solidFill>
                  <a:srgbClr val="C9211E"/>
                </a:solidFill>
                <a:latin typeface="Calibri"/>
                <a:ea typeface="Calibri"/>
              </a:rPr>
              <a:t>Periodontitis</a:t>
            </a:r>
            <a:endParaRPr lang="en-US" sz="427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9" name="Google Shape;265;p19">
            <a:extLst>
              <a:ext uri="{FF2B5EF4-FFF2-40B4-BE49-F238E27FC236}">
                <a16:creationId xmlns:a16="http://schemas.microsoft.com/office/drawing/2014/main" id="{920D42F7-73E2-E7BA-7F42-A8A959CB0217}"/>
              </a:ext>
            </a:extLst>
          </p:cNvPr>
          <p:cNvSpPr/>
          <p:nvPr/>
        </p:nvSpPr>
        <p:spPr>
          <a:xfrm>
            <a:off x="914400" y="1371600"/>
            <a:ext cx="10223770" cy="457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Complex polymicrobial infection / inflammatory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/>
              <a:t>Healthy plaque</a:t>
            </a:r>
            <a:r>
              <a:rPr lang="en-US" sz="3200" dirty="0"/>
              <a:t> transitions to a Gram-negative anaerobe-rich variety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Complex polymicrobial disease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risk factor for heart disease</a:t>
            </a:r>
          </a:p>
        </p:txBody>
      </p:sp>
      <p:pic>
        <p:nvPicPr>
          <p:cNvPr id="2" name="Picture 4" descr="http://www.oramd.com/stage/wp-content/uploads/2012/08/Gingivitis-Progression.png">
            <a:extLst>
              <a:ext uri="{FF2B5EF4-FFF2-40B4-BE49-F238E27FC236}">
                <a16:creationId xmlns:a16="http://schemas.microsoft.com/office/drawing/2014/main" id="{47C0C2B1-F43E-1207-227D-205F102C8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4"/>
          <a:stretch/>
        </p:blipFill>
        <p:spPr bwMode="auto">
          <a:xfrm>
            <a:off x="876229" y="4143623"/>
            <a:ext cx="10438941" cy="17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extBox 3"/>
          <p:cNvSpPr/>
          <p:nvPr/>
        </p:nvSpPr>
        <p:spPr>
          <a:xfrm>
            <a:off x="407520" y="1143000"/>
            <a:ext cx="11478960" cy="545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u="none" strike="noStrike">
                <a:solidFill>
                  <a:srgbClr val="C9211E"/>
                </a:solidFill>
                <a:effectLst/>
                <a:uFillTx/>
                <a:latin typeface="Calibri"/>
              </a:rPr>
              <a:t>We must understand mechanisms of interaction between commensals to exploit them for our benefit.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32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My laboratory studies interactions within the oral cavity  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32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How do we choose the right species for study?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Picture 695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7" name="Rectangle 696"/>
          <p:cNvSpPr/>
          <p:nvPr/>
        </p:nvSpPr>
        <p:spPr>
          <a:xfrm>
            <a:off x="1330200" y="228600"/>
            <a:ext cx="953100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Choosing commensal pairs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8" name="Google Shape;429;p 1"/>
          <p:cNvSpPr/>
          <p:nvPr/>
        </p:nvSpPr>
        <p:spPr>
          <a:xfrm>
            <a:off x="3048480" y="4752000"/>
            <a:ext cx="609444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Microbiome correlations are validated by microscopy for species probes on 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ex vivo</a:t>
            </a:r>
            <a:r>
              <a:rPr lang="en-US" sz="2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Calibri"/>
              </a:rPr>
              <a:t> samples</a:t>
            </a:r>
            <a:endParaRPr lang="en-US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9" name="Picture 11" descr="E:\Google Drive\Ramsey Lab Shared Documents\Manuscripts\2020_Hpara_aerobic_peroxide\Figures and Figure materials\Fig1.png"/>
          <p:cNvPicPr/>
          <p:nvPr/>
        </p:nvPicPr>
        <p:blipFill>
          <a:blip r:embed="rId3"/>
          <a:stretch/>
        </p:blipFill>
        <p:spPr>
          <a:xfrm>
            <a:off x="1764360" y="1027080"/>
            <a:ext cx="8662680" cy="3544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itle 2"/>
          <p:cNvSpPr/>
          <p:nvPr/>
        </p:nvSpPr>
        <p:spPr>
          <a:xfrm>
            <a:off x="1600860" y="12624"/>
            <a:ext cx="899028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9999"/>
          </a:bodyPr>
          <a:lstStyle/>
          <a:p>
            <a:pPr algn="ctr">
              <a:lnSpc>
                <a:spcPct val="100000"/>
              </a:lnSpc>
            </a:pPr>
            <a:r>
              <a:rPr lang="en-US" sz="4400" b="0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A top down view of a complex community</a:t>
            </a:r>
            <a:endParaRPr lang="en-US" sz="4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" name="Oval 9"/>
          <p:cNvSpPr/>
          <p:nvPr/>
        </p:nvSpPr>
        <p:spPr>
          <a:xfrm>
            <a:off x="2638440" y="325080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1" name="Oval 17"/>
          <p:cNvSpPr/>
          <p:nvPr/>
        </p:nvSpPr>
        <p:spPr>
          <a:xfrm>
            <a:off x="2901240" y="325440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2" name="Oval 18"/>
          <p:cNvSpPr/>
          <p:nvPr/>
        </p:nvSpPr>
        <p:spPr>
          <a:xfrm>
            <a:off x="2655720" y="359748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3" name="Oval 19"/>
          <p:cNvSpPr/>
          <p:nvPr/>
        </p:nvSpPr>
        <p:spPr>
          <a:xfrm>
            <a:off x="2929320" y="359424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4" name="Rounded Rectangle 5"/>
          <p:cNvSpPr/>
          <p:nvPr/>
        </p:nvSpPr>
        <p:spPr>
          <a:xfrm rot="3777000">
            <a:off x="4159080" y="1594080"/>
            <a:ext cx="226800" cy="60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998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5" name="Rounded Rectangle 6"/>
          <p:cNvSpPr/>
          <p:nvPr/>
        </p:nvSpPr>
        <p:spPr>
          <a:xfrm rot="3777000">
            <a:off x="4387680" y="1752120"/>
            <a:ext cx="226800" cy="60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998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6" name="Oval 20"/>
          <p:cNvSpPr/>
          <p:nvPr/>
        </p:nvSpPr>
        <p:spPr>
          <a:xfrm>
            <a:off x="5871960" y="132228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7" name="Oval 21"/>
          <p:cNvSpPr/>
          <p:nvPr/>
        </p:nvSpPr>
        <p:spPr>
          <a:xfrm>
            <a:off x="6100560" y="131652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8" name="Oval 22"/>
          <p:cNvSpPr/>
          <p:nvPr/>
        </p:nvSpPr>
        <p:spPr>
          <a:xfrm>
            <a:off x="6328800" y="123444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49" name="Oval 23"/>
          <p:cNvSpPr/>
          <p:nvPr/>
        </p:nvSpPr>
        <p:spPr>
          <a:xfrm>
            <a:off x="6481440" y="140436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450" name="Group 5"/>
          <p:cNvGrpSpPr/>
          <p:nvPr/>
        </p:nvGrpSpPr>
        <p:grpSpPr>
          <a:xfrm>
            <a:off x="8162280" y="1646640"/>
            <a:ext cx="1052280" cy="1030320"/>
            <a:chOff x="8162280" y="2103840"/>
            <a:chExt cx="1052280" cy="1030320"/>
          </a:xfrm>
        </p:grpSpPr>
        <p:sp>
          <p:nvSpPr>
            <p:cNvPr id="451" name="Rounded Rectangle 7"/>
            <p:cNvSpPr/>
            <p:nvPr/>
          </p:nvSpPr>
          <p:spPr>
            <a:xfrm rot="18882600">
              <a:off x="8321040" y="2126520"/>
              <a:ext cx="303840" cy="574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FC949"/>
                </a:gs>
                <a:gs pos="100000">
                  <a:srgbClr val="D9FFA4"/>
                </a:gs>
              </a:gsLst>
              <a:lin ang="16200000"/>
            </a:gra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05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52" name="Rounded Rectangle 8"/>
            <p:cNvSpPr/>
            <p:nvPr/>
          </p:nvSpPr>
          <p:spPr>
            <a:xfrm rot="18877200">
              <a:off x="8751600" y="2538000"/>
              <a:ext cx="303840" cy="573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FC949"/>
                </a:gs>
                <a:gs pos="100000">
                  <a:srgbClr val="D9FFA4"/>
                </a:gs>
              </a:gsLst>
              <a:lin ang="16200000"/>
            </a:gra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05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endParaRPr>
            </a:p>
          </p:txBody>
        </p:sp>
      </p:grpSp>
      <p:sp>
        <p:nvSpPr>
          <p:cNvPr id="453" name="Oval 24"/>
          <p:cNvSpPr/>
          <p:nvPr/>
        </p:nvSpPr>
        <p:spPr>
          <a:xfrm>
            <a:off x="8315640" y="4213800"/>
            <a:ext cx="560160" cy="380160"/>
          </a:xfrm>
          <a:prstGeom prst="ellipse">
            <a:avLst/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4" name="Oval 25"/>
          <p:cNvSpPr/>
          <p:nvPr/>
        </p:nvSpPr>
        <p:spPr>
          <a:xfrm>
            <a:off x="8788680" y="4221000"/>
            <a:ext cx="559800" cy="379440"/>
          </a:xfrm>
          <a:prstGeom prst="ellipse">
            <a:avLst/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5" name="Rectangle 4"/>
          <p:cNvSpPr/>
          <p:nvPr/>
        </p:nvSpPr>
        <p:spPr>
          <a:xfrm rot="18836400">
            <a:off x="6406560" y="4932000"/>
            <a:ext cx="150840" cy="102636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344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6" name="Rectangle 5"/>
          <p:cNvSpPr/>
          <p:nvPr/>
        </p:nvSpPr>
        <p:spPr>
          <a:xfrm rot="3663600">
            <a:off x="6243480" y="4636440"/>
            <a:ext cx="150840" cy="102744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986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7" name="Rectangle 6"/>
          <p:cNvSpPr/>
          <p:nvPr/>
        </p:nvSpPr>
        <p:spPr>
          <a:xfrm rot="1378800">
            <a:off x="6405480" y="5001480"/>
            <a:ext cx="151200" cy="1027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758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58" name="Oval 26"/>
          <p:cNvSpPr/>
          <p:nvPr/>
        </p:nvSpPr>
        <p:spPr>
          <a:xfrm>
            <a:off x="3625200" y="5046120"/>
            <a:ext cx="645480" cy="671040"/>
          </a:xfrm>
          <a:prstGeom prst="ellipse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cxnSp>
        <p:nvCxnSpPr>
          <p:cNvPr id="459" name="Straight Arrow Connector 11"/>
          <p:cNvCxnSpPr/>
          <p:nvPr/>
        </p:nvCxnSpPr>
        <p:spPr>
          <a:xfrm flipV="1">
            <a:off x="7306920" y="4439160"/>
            <a:ext cx="630000" cy="35856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60" name="Straight Arrow Connector 12"/>
          <p:cNvCxnSpPr/>
          <p:nvPr/>
        </p:nvCxnSpPr>
        <p:spPr>
          <a:xfrm flipH="1">
            <a:off x="7421040" y="4706640"/>
            <a:ext cx="581400" cy="32400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61" name="Straight Arrow Connector 13"/>
          <p:cNvCxnSpPr/>
          <p:nvPr/>
        </p:nvCxnSpPr>
        <p:spPr>
          <a:xfrm flipV="1">
            <a:off x="8915400" y="2901600"/>
            <a:ext cx="1440" cy="7574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62" name="Straight Arrow Connector 14"/>
          <p:cNvCxnSpPr/>
          <p:nvPr/>
        </p:nvCxnSpPr>
        <p:spPr>
          <a:xfrm flipV="1">
            <a:off x="3200400" y="2167560"/>
            <a:ext cx="705240" cy="57708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63" name="Straight Arrow Connector 15"/>
          <p:cNvCxnSpPr/>
          <p:nvPr/>
        </p:nvCxnSpPr>
        <p:spPr>
          <a:xfrm>
            <a:off x="3243960" y="4305240"/>
            <a:ext cx="415080" cy="49680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64" name="Straight Arrow Connector 19"/>
          <p:cNvCxnSpPr/>
          <p:nvPr/>
        </p:nvCxnSpPr>
        <p:spPr>
          <a:xfrm>
            <a:off x="7201080" y="1600200"/>
            <a:ext cx="801360" cy="1285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grpSp>
        <p:nvGrpSpPr>
          <p:cNvPr id="465" name="Group 6"/>
          <p:cNvGrpSpPr/>
          <p:nvPr/>
        </p:nvGrpSpPr>
        <p:grpSpPr>
          <a:xfrm>
            <a:off x="4891680" y="1424880"/>
            <a:ext cx="810720" cy="358920"/>
            <a:chOff x="4891680" y="1882080"/>
            <a:chExt cx="810720" cy="358920"/>
          </a:xfrm>
        </p:grpSpPr>
        <p:cxnSp>
          <p:nvCxnSpPr>
            <p:cNvPr id="466" name="Straight Connector 7"/>
            <p:cNvCxnSpPr/>
            <p:nvPr/>
          </p:nvCxnSpPr>
          <p:spPr>
            <a:xfrm flipV="1">
              <a:off x="4891680" y="2000880"/>
              <a:ext cx="769320" cy="24048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  <p:cxnSp>
          <p:nvCxnSpPr>
            <p:cNvPr id="467" name="Straight Connector 8"/>
            <p:cNvCxnSpPr/>
            <p:nvPr/>
          </p:nvCxnSpPr>
          <p:spPr>
            <a:xfrm flipH="1" flipV="1">
              <a:off x="5628960" y="1882080"/>
              <a:ext cx="73800" cy="23616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</p:grpSp>
      <p:grpSp>
        <p:nvGrpSpPr>
          <p:cNvPr id="468" name="Group 7"/>
          <p:cNvGrpSpPr/>
          <p:nvPr/>
        </p:nvGrpSpPr>
        <p:grpSpPr>
          <a:xfrm>
            <a:off x="4723560" y="5271480"/>
            <a:ext cx="810720" cy="247320"/>
            <a:chOff x="4723560" y="5728680"/>
            <a:chExt cx="810720" cy="247320"/>
          </a:xfrm>
        </p:grpSpPr>
        <p:cxnSp>
          <p:nvCxnSpPr>
            <p:cNvPr id="469" name="Straight Connector 9"/>
            <p:cNvCxnSpPr/>
            <p:nvPr/>
          </p:nvCxnSpPr>
          <p:spPr>
            <a:xfrm>
              <a:off x="4723560" y="5851800"/>
              <a:ext cx="805320" cy="144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  <p:cxnSp>
          <p:nvCxnSpPr>
            <p:cNvPr id="470" name="Straight Connector 10"/>
            <p:cNvCxnSpPr/>
            <p:nvPr/>
          </p:nvCxnSpPr>
          <p:spPr>
            <a:xfrm flipV="1">
              <a:off x="5533200" y="5728680"/>
              <a:ext cx="1440" cy="24768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</p:grpSp>
      <p:grpSp>
        <p:nvGrpSpPr>
          <p:cNvPr id="471" name="Group 8"/>
          <p:cNvGrpSpPr/>
          <p:nvPr/>
        </p:nvGrpSpPr>
        <p:grpSpPr>
          <a:xfrm>
            <a:off x="4753800" y="5552280"/>
            <a:ext cx="810720" cy="247320"/>
            <a:chOff x="4753800" y="6009480"/>
            <a:chExt cx="810720" cy="247320"/>
          </a:xfrm>
        </p:grpSpPr>
        <p:cxnSp>
          <p:nvCxnSpPr>
            <p:cNvPr id="472" name="Straight Connector 11"/>
            <p:cNvCxnSpPr/>
            <p:nvPr/>
          </p:nvCxnSpPr>
          <p:spPr>
            <a:xfrm flipH="1">
              <a:off x="4759560" y="6132240"/>
              <a:ext cx="805320" cy="144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  <p:cxnSp>
          <p:nvCxnSpPr>
            <p:cNvPr id="473" name="Straight Connector 12"/>
            <p:cNvCxnSpPr/>
            <p:nvPr/>
          </p:nvCxnSpPr>
          <p:spPr>
            <a:xfrm flipV="1">
              <a:off x="4753800" y="6009480"/>
              <a:ext cx="1440" cy="24768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</p:grpSp>
      <p:cxnSp>
        <p:nvCxnSpPr>
          <p:cNvPr id="474" name="Straight Arrow Connector 21"/>
          <p:cNvCxnSpPr/>
          <p:nvPr/>
        </p:nvCxnSpPr>
        <p:spPr>
          <a:xfrm flipV="1">
            <a:off x="6400800" y="2377800"/>
            <a:ext cx="1440" cy="19670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75" name="Straight Arrow Connector 22"/>
          <p:cNvCxnSpPr/>
          <p:nvPr/>
        </p:nvCxnSpPr>
        <p:spPr>
          <a:xfrm>
            <a:off x="3657600" y="4014000"/>
            <a:ext cx="1800360" cy="7880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76" name="Straight Arrow Connector 24"/>
          <p:cNvCxnSpPr/>
          <p:nvPr/>
        </p:nvCxnSpPr>
        <p:spPr>
          <a:xfrm flipH="1">
            <a:off x="4572000" y="2069640"/>
            <a:ext cx="1386360" cy="204660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77" name="Straight Arrow Connector 25"/>
          <p:cNvCxnSpPr/>
          <p:nvPr/>
        </p:nvCxnSpPr>
        <p:spPr>
          <a:xfrm flipH="1">
            <a:off x="7086600" y="2743200"/>
            <a:ext cx="1034280" cy="132408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sp>
        <p:nvSpPr>
          <p:cNvPr id="478" name="TextBox 2"/>
          <p:cNvSpPr/>
          <p:nvPr/>
        </p:nvSpPr>
        <p:spPr>
          <a:xfrm>
            <a:off x="4255200" y="5789160"/>
            <a:ext cx="138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Antagonism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TextBox 6"/>
          <p:cNvSpPr/>
          <p:nvPr/>
        </p:nvSpPr>
        <p:spPr>
          <a:xfrm>
            <a:off x="7999560" y="5222160"/>
            <a:ext cx="1018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Synergy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0" name="TextBox 7"/>
          <p:cNvSpPr/>
          <p:nvPr/>
        </p:nvSpPr>
        <p:spPr>
          <a:xfrm>
            <a:off x="2056320" y="1599120"/>
            <a:ext cx="1348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Metabolites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or Signals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Picture 686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8" name="Google Shape;264;p19"/>
          <p:cNvSpPr/>
          <p:nvPr/>
        </p:nvSpPr>
        <p:spPr>
          <a:xfrm>
            <a:off x="198144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i="1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Haemophilus parainfluenzae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9" name="Google Shape;265;p19"/>
          <p:cNvSpPr/>
          <p:nvPr/>
        </p:nvSpPr>
        <p:spPr>
          <a:xfrm>
            <a:off x="914400" y="1371600"/>
            <a:ext cx="6171480" cy="457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Gram negative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Facultative anaerobe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Abundant in several oral sites / extraoral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Opportunist, generalist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Strongly correlates with healthy oral conditions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0" name="Google Shape;266;p19" descr="A picture containing person, man, outdoor, looking&#10;&#10;Description automatically generated"/>
          <p:cNvPicPr/>
          <p:nvPr/>
        </p:nvPicPr>
        <p:blipFill>
          <a:blip r:embed="rId3"/>
          <a:srcRect l="13047" t="23692"/>
          <a:stretch/>
        </p:blipFill>
        <p:spPr>
          <a:xfrm>
            <a:off x="8256960" y="1329840"/>
            <a:ext cx="2943720" cy="325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1" name="Google Shape;268;p19"/>
          <p:cNvSpPr/>
          <p:nvPr/>
        </p:nvSpPr>
        <p:spPr>
          <a:xfrm>
            <a:off x="8229600" y="4618080"/>
            <a:ext cx="2971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Dasith Perera - PhD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/>
          </p:nvPr>
        </p:nvSpPr>
        <p:spPr>
          <a:xfrm>
            <a:off x="1781640" y="151200"/>
            <a:ext cx="959472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500" b="0" i="1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Haemophilus parainfluenzae </a:t>
            </a:r>
            <a:r>
              <a:rPr lang="en-US" sz="250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and </a:t>
            </a:r>
            <a:r>
              <a:rPr lang="en-US" sz="2500" b="0" i="1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Streptococcus mitis</a:t>
            </a:r>
            <a:endParaRPr lang="en-US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4" name="Picture 4"/>
          <p:cNvPicPr/>
          <p:nvPr/>
        </p:nvPicPr>
        <p:blipFill>
          <a:blip r:embed="rId2"/>
          <a:stretch/>
        </p:blipFill>
        <p:spPr>
          <a:xfrm>
            <a:off x="1956600" y="1176840"/>
            <a:ext cx="8274960" cy="502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5" name="Content Placeholder 2"/>
          <p:cNvSpPr/>
          <p:nvPr/>
        </p:nvSpPr>
        <p:spPr>
          <a:xfrm>
            <a:off x="9828360" y="6433560"/>
            <a:ext cx="2259360" cy="41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0840" rIns="0" bIns="60840" anchor="t">
            <a:noAutofit/>
          </a:bodyPr>
          <a:lstStyle/>
          <a:p>
            <a:pPr marL="91440" indent="-91440" algn="r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4F81BD"/>
              </a:buClr>
              <a:buFont typeface="Calibri"/>
              <a:buChar char=" "/>
            </a:pPr>
            <a:r>
              <a:rPr lang="en-US" sz="147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Mark Welch </a:t>
            </a:r>
            <a:r>
              <a:rPr lang="en-US" sz="1470" b="0" i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et al</a:t>
            </a:r>
            <a:r>
              <a:rPr lang="en-US" sz="147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., 2019</a:t>
            </a:r>
            <a:endParaRPr lang="en-US" sz="14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</a:pPr>
            <a:endParaRPr lang="en-US" sz="14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</a:pPr>
            <a:endParaRPr lang="en-US" sz="14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Picture 699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1" name="Google Shape;274;p20"/>
          <p:cNvSpPr/>
          <p:nvPr/>
        </p:nvSpPr>
        <p:spPr>
          <a:xfrm>
            <a:off x="1022040" y="1143000"/>
            <a:ext cx="17204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“mitis-group”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2" name="Google Shape;275;p20" descr="E:\Google Drive\Ramsey Lab Shared Documents\Manuscripts\2020_Hpara_aerobic_peroxide\Figures and Figure materials\Fig2.png"/>
          <p:cNvPicPr/>
          <p:nvPr/>
        </p:nvPicPr>
        <p:blipFill>
          <a:blip r:embed="rId3"/>
          <a:srcRect t="45424"/>
          <a:stretch/>
        </p:blipFill>
        <p:spPr>
          <a:xfrm>
            <a:off x="1107000" y="1600200"/>
            <a:ext cx="10057680" cy="434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3" name="Google Shape;276;p20"/>
          <p:cNvSpPr/>
          <p:nvPr/>
        </p:nvSpPr>
        <p:spPr>
          <a:xfrm>
            <a:off x="1107000" y="1669320"/>
            <a:ext cx="307800" cy="2750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704" name="Google Shape;277;p20"/>
          <p:cNvSpPr/>
          <p:nvPr/>
        </p:nvSpPr>
        <p:spPr>
          <a:xfrm>
            <a:off x="5154840" y="1679040"/>
            <a:ext cx="307800" cy="27504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705" name="Google Shape;264;p 1"/>
          <p:cNvSpPr/>
          <p:nvPr/>
        </p:nvSpPr>
        <p:spPr>
          <a:xfrm>
            <a:off x="19818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i="1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Hp – Sm in vivo </a:t>
            </a:r>
            <a:r>
              <a:rPr lang="en-US" sz="4270" b="0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proximity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Google Shape;267;p 1"/>
          <p:cNvSpPr/>
          <p:nvPr/>
        </p:nvSpPr>
        <p:spPr>
          <a:xfrm>
            <a:off x="5993280" y="6492240"/>
            <a:ext cx="61981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Perera D., McLean, A., Mark Welch, J, Ramsey, M. (2021), </a:t>
            </a: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ISME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Picture 705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7" name="Google Shape;264;p 3"/>
          <p:cNvSpPr/>
          <p:nvPr/>
        </p:nvSpPr>
        <p:spPr>
          <a:xfrm>
            <a:off x="198144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i="1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Hp – Sm in vivo </a:t>
            </a:r>
            <a:r>
              <a:rPr lang="en-US" sz="4270" b="0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proximity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8" name="Google Shape;283;p21" descr="E:\Google Drive\Ramsey Lab Shared Documents\Manuscripts\2020_Hpara_aerobic_peroxide\Figures and Figure materials\Fig2.png"/>
          <p:cNvPicPr/>
          <p:nvPr/>
        </p:nvPicPr>
        <p:blipFill>
          <a:blip r:embed="rId3"/>
          <a:srcRect r="49982" b="55633"/>
          <a:stretch/>
        </p:blipFill>
        <p:spPr>
          <a:xfrm>
            <a:off x="2438280" y="1442520"/>
            <a:ext cx="7314480" cy="480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9" name="Rectangle 708"/>
          <p:cNvSpPr/>
          <p:nvPr/>
        </p:nvSpPr>
        <p:spPr>
          <a:xfrm>
            <a:off x="2286000" y="1371600"/>
            <a:ext cx="456480" cy="456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Google Shape;267;p 1">
            <a:extLst>
              <a:ext uri="{FF2B5EF4-FFF2-40B4-BE49-F238E27FC236}">
                <a16:creationId xmlns:a16="http://schemas.microsoft.com/office/drawing/2014/main" id="{BA310D48-1C7E-9141-5EB1-17052A97FA7D}"/>
              </a:ext>
            </a:extLst>
          </p:cNvPr>
          <p:cNvSpPr/>
          <p:nvPr/>
        </p:nvSpPr>
        <p:spPr>
          <a:xfrm>
            <a:off x="5993280" y="6492240"/>
            <a:ext cx="61981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Perera D., McLean, A., Mark Welch, J, Ramsey, M. (2021), </a:t>
            </a: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ISME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Picture 709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1" name="Google Shape;264;p 2"/>
          <p:cNvSpPr/>
          <p:nvPr/>
        </p:nvSpPr>
        <p:spPr>
          <a:xfrm>
            <a:off x="198144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5000" lnSpcReduction="9999"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Why is</a:t>
            </a:r>
            <a:r>
              <a:rPr lang="en-US" sz="4270" b="0" i="1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 Hp </a:t>
            </a:r>
            <a:r>
              <a:rPr lang="en-US" sz="4270" dirty="0">
                <a:solidFill>
                  <a:srgbClr val="C9211E"/>
                </a:solidFill>
                <a:latin typeface="Calibri"/>
                <a:ea typeface="Calibri"/>
              </a:rPr>
              <a:t>found near </a:t>
            </a:r>
            <a:r>
              <a:rPr lang="en-US" sz="4270" i="1" dirty="0" err="1">
                <a:solidFill>
                  <a:srgbClr val="C9211E"/>
                </a:solidFill>
                <a:latin typeface="Calibri"/>
                <a:ea typeface="Calibri"/>
              </a:rPr>
              <a:t>Sm</a:t>
            </a:r>
            <a:r>
              <a:rPr lang="en-US" sz="4270" i="1" dirty="0">
                <a:solidFill>
                  <a:srgbClr val="C9211E"/>
                </a:solidFill>
                <a:latin typeface="Calibri"/>
                <a:ea typeface="Calibri"/>
              </a:rPr>
              <a:t> in vivo</a:t>
            </a:r>
            <a:r>
              <a:rPr lang="en-US" sz="4270" b="0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?</a:t>
            </a:r>
            <a:endParaRPr lang="en-US" sz="427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2" name="Rectangle 711"/>
          <p:cNvSpPr/>
          <p:nvPr/>
        </p:nvSpPr>
        <p:spPr>
          <a:xfrm>
            <a:off x="2286000" y="1371600"/>
            <a:ext cx="456480" cy="456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3" name="Google Shape;335;p25"/>
          <p:cNvSpPr/>
          <p:nvPr/>
        </p:nvSpPr>
        <p:spPr>
          <a:xfrm>
            <a:off x="8686800" y="4026600"/>
            <a:ext cx="1299600" cy="116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Medium: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BHI +YE +Hemin + Catalase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4" name="Google Shape;336;p25"/>
          <p:cNvSpPr/>
          <p:nvPr/>
        </p:nvSpPr>
        <p:spPr>
          <a:xfrm>
            <a:off x="2743200" y="1600200"/>
            <a:ext cx="149508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Hp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lawns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5" name="Google Shape;337;p 1" descr="E:\Google Drive\Ramsey Lab Shared Documents\Manuscripts\2020_Hpara_aerobic_peroxide\FINAL submission Documents\figures\Fig5.png"/>
          <p:cNvPicPr/>
          <p:nvPr/>
        </p:nvPicPr>
        <p:blipFill>
          <a:blip r:embed="rId3"/>
          <a:stretch/>
        </p:blipFill>
        <p:spPr>
          <a:xfrm>
            <a:off x="2705400" y="2045520"/>
            <a:ext cx="6780600" cy="32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Google Shape;267;p 1">
            <a:extLst>
              <a:ext uri="{FF2B5EF4-FFF2-40B4-BE49-F238E27FC236}">
                <a16:creationId xmlns:a16="http://schemas.microsoft.com/office/drawing/2014/main" id="{F982AB1F-CC86-0E8B-7437-A77588E0F75D}"/>
              </a:ext>
            </a:extLst>
          </p:cNvPr>
          <p:cNvSpPr/>
          <p:nvPr/>
        </p:nvSpPr>
        <p:spPr>
          <a:xfrm>
            <a:off x="5993280" y="6492240"/>
            <a:ext cx="6198120" cy="36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Perera D., McLean, A., Mark Welch, J, Ramsey, M. (2021), </a:t>
            </a: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ISME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/>
          </p:nvPr>
        </p:nvSpPr>
        <p:spPr>
          <a:xfrm>
            <a:off x="710280" y="1125720"/>
            <a:ext cx="5281560" cy="481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Is NAD excreted or released from streptococci via lysis?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Some of the most potent NAD producers we tested possess </a:t>
            </a:r>
            <a:r>
              <a:rPr lang="en-US" sz="2400" b="0" i="1" u="none" strike="noStrike" dirty="0" err="1">
                <a:solidFill>
                  <a:schemeClr val="dk1"/>
                </a:solidFill>
                <a:effectLst/>
                <a:uFillTx/>
                <a:latin typeface="Helvetica Neue"/>
              </a:rPr>
              <a:t>lytA</a:t>
            </a:r>
            <a:r>
              <a:rPr lang="en-US" sz="2400" b="0" i="1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 </a:t>
            </a:r>
            <a:endParaRPr lang="en-US" sz="2400" i="1" dirty="0">
              <a:solidFill>
                <a:schemeClr val="dk1"/>
              </a:solidFill>
              <a:latin typeface="Helvetica Neue"/>
            </a:endParaRPr>
          </a:p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Hypothesis: LytA is the primary method for NAD release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1781640" y="151560"/>
            <a:ext cx="959472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6094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US" sz="2500" b="0" u="none" strike="noStrike">
                <a:solidFill>
                  <a:srgbClr val="AD0000"/>
                </a:solidFill>
                <a:effectLst/>
                <a:uFillTx/>
                <a:latin typeface="HelveticaNeueLT Std Med Cn"/>
              </a:rPr>
              <a:t>Streptococcal NAD release</a:t>
            </a:r>
            <a:endParaRPr lang="en-US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8" name="Google Shape;337;p25" descr="E:\Google Drive\Ramsey Lab Shared Documents\Manuscripts\2020_Hpara_aerobic_peroxide\FINAL submission Documents\figures\Fig5.png"/>
          <p:cNvPicPr/>
          <p:nvPr/>
        </p:nvPicPr>
        <p:blipFill>
          <a:blip r:embed="rId2"/>
          <a:srcRect r="39305"/>
          <a:stretch/>
        </p:blipFill>
        <p:spPr>
          <a:xfrm>
            <a:off x="8289360" y="3576240"/>
            <a:ext cx="3290040" cy="25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9" name="Google Shape;337;p25" descr="E:\Google Drive\Ramsey Lab Shared Documents\Manuscripts\2020_Hpara_aerobic_peroxide\FINAL submission Documents\figures\Fig5.png"/>
          <p:cNvPicPr/>
          <p:nvPr/>
        </p:nvPicPr>
        <p:blipFill>
          <a:blip r:embed="rId2"/>
          <a:srcRect l="60078"/>
          <a:stretch/>
        </p:blipFill>
        <p:spPr>
          <a:xfrm>
            <a:off x="6806160" y="1904400"/>
            <a:ext cx="2162160" cy="2598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Picture 719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1" name="Google Shape;264;p 4"/>
          <p:cNvSpPr/>
          <p:nvPr/>
        </p:nvSpPr>
        <p:spPr>
          <a:xfrm>
            <a:off x="198144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9999"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How is this important for health?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2" name="Google Shape;265;p 2"/>
          <p:cNvSpPr/>
          <p:nvPr/>
        </p:nvSpPr>
        <p:spPr>
          <a:xfrm>
            <a:off x="1181160" y="1371600"/>
            <a:ext cx="9829080" cy="251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Hp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is highly abundant in oral health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Hp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abundance </a:t>
            </a:r>
            <a:r>
              <a:rPr lang="en-US" sz="3200" b="0" u="sng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negatively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correlates with: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Periodontitis, Sjögren’s disease, mucositis, oral cancer and other disease states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3" name="Google Shape;264;p 6"/>
          <p:cNvSpPr/>
          <p:nvPr/>
        </p:nvSpPr>
        <p:spPr>
          <a:xfrm>
            <a:off x="1981440" y="3943800"/>
            <a:ext cx="8228520" cy="177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3600" b="0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Does </a:t>
            </a:r>
            <a:r>
              <a:rPr lang="en-US" sz="3600" b="0" i="1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Hp</a:t>
            </a:r>
            <a:r>
              <a:rPr lang="en-US" sz="3600" b="0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 contribute to host health?</a:t>
            </a:r>
            <a:br>
              <a:rPr sz="3600" dirty="0"/>
            </a:br>
            <a:r>
              <a:rPr lang="en-US" sz="3600" dirty="0">
                <a:solidFill>
                  <a:srgbClr val="C9211E"/>
                </a:solidFill>
                <a:latin typeface="Calibri"/>
                <a:ea typeface="Calibri"/>
              </a:rPr>
              <a:t>Is </a:t>
            </a:r>
            <a:r>
              <a:rPr lang="en-US" sz="3600" b="0" i="1" u="none" strike="noStrike" dirty="0" err="1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Sm</a:t>
            </a:r>
            <a:r>
              <a:rPr lang="en-US" sz="3600" b="0" i="1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en-US" sz="3600" b="0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presence r</a:t>
            </a:r>
            <a:r>
              <a:rPr lang="en-US" sz="3600" dirty="0">
                <a:solidFill>
                  <a:srgbClr val="C9211E"/>
                </a:solidFill>
                <a:latin typeface="Calibri"/>
                <a:ea typeface="Calibri"/>
              </a:rPr>
              <a:t>equired</a:t>
            </a:r>
            <a:r>
              <a:rPr lang="en-US" sz="3600" b="0" u="none" strike="noStrike" dirty="0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?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6" name="Picture 725"/>
          <p:cNvPicPr/>
          <p:nvPr/>
        </p:nvPicPr>
        <p:blipFill>
          <a:blip r:embed="rId2"/>
          <a:stretch/>
        </p:blipFill>
        <p:spPr>
          <a:xfrm rot="5400000">
            <a:off x="7689960" y="2544120"/>
            <a:ext cx="3961080" cy="207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7" name="Google Shape;264;p 5"/>
          <p:cNvSpPr/>
          <p:nvPr/>
        </p:nvSpPr>
        <p:spPr>
          <a:xfrm>
            <a:off x="19818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i="1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Hp – Sm </a:t>
            </a:r>
            <a:r>
              <a:rPr lang="en-US" sz="4270" b="0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phagocyte killing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8" name="Google Shape;265;p 1"/>
          <p:cNvSpPr/>
          <p:nvPr/>
        </p:nvSpPr>
        <p:spPr>
          <a:xfrm>
            <a:off x="914400" y="1371600"/>
            <a:ext cx="6857280" cy="479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9999"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Survival post-exposure to HL60 neutrophil-like cells for 1 – 8hrs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Hp 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was not killed by HL60 cells (or serum complement)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Sm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survival was enhanced only if </a:t>
            </a: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Sm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-Hp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coculture was &gt;1h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Sm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transcriptomes showed elevated expression of several “</a:t>
            </a: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pspA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/ </a:t>
            </a: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pspC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” 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like surface proteins in 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Hp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coculture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-4387968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1" name="Picture 12" descr="A colorful squares on a black background&#10;&#10;Description automatically generated"/>
          <p:cNvPicPr/>
          <p:nvPr/>
        </p:nvPicPr>
        <p:blipFill>
          <a:blip r:embed="rId2"/>
          <a:stretch/>
        </p:blipFill>
        <p:spPr>
          <a:xfrm>
            <a:off x="1451160" y="2325600"/>
            <a:ext cx="9289080" cy="27896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732" name="Straight Arrow Connector 1"/>
          <p:cNvCxnSpPr/>
          <p:nvPr/>
        </p:nvCxnSpPr>
        <p:spPr>
          <a:xfrm flipV="1">
            <a:off x="6086880" y="4759560"/>
            <a:ext cx="1080" cy="110808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733" name="Straight Arrow Connector 7"/>
          <p:cNvCxnSpPr/>
          <p:nvPr/>
        </p:nvCxnSpPr>
        <p:spPr>
          <a:xfrm flipV="1">
            <a:off x="9722520" y="4759560"/>
            <a:ext cx="1080" cy="110808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734" name="Google Shape;264;p 7"/>
          <p:cNvSpPr/>
          <p:nvPr/>
        </p:nvSpPr>
        <p:spPr>
          <a:xfrm>
            <a:off x="198216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457200">
              <a:lnSpc>
                <a:spcPct val="100000"/>
              </a:lnSpc>
            </a:pPr>
            <a:r>
              <a:rPr lang="en-US" sz="4270" b="0" i="1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Hp – Sm </a:t>
            </a:r>
            <a:r>
              <a:rPr lang="en-US" sz="4270" b="0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cytokine profiles</a:t>
            </a:r>
            <a:endParaRPr lang="en-US" sz="42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7" name="Title 7"/>
          <p:cNvSpPr/>
          <p:nvPr/>
        </p:nvSpPr>
        <p:spPr>
          <a:xfrm>
            <a:off x="2005560" y="76320"/>
            <a:ext cx="8228160" cy="11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40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Summary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8" name="Content Placeholder 10"/>
          <p:cNvSpPr/>
          <p:nvPr/>
        </p:nvSpPr>
        <p:spPr>
          <a:xfrm>
            <a:off x="2005560" y="107028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Hp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exists in direct proximity to </a:t>
            </a: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Sm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in vivo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</a:pP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Hp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induces </a:t>
            </a: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Sm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phagocyte resistance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</a:pP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Hp-</a:t>
            </a: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Sm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coculture alleviates inflammatory signaling from exposed neutrophils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i="1" u="none" strike="noStrike" dirty="0" err="1">
                <a:solidFill>
                  <a:schemeClr val="dk1"/>
                </a:solidFill>
                <a:effectLst/>
                <a:uFillTx/>
                <a:latin typeface="Arial"/>
              </a:rPr>
              <a:t>Sm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gene expression in </a:t>
            </a:r>
            <a:r>
              <a:rPr lang="en-US" sz="2800" b="0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Hp</a:t>
            </a: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 coculture suggests a mechanism for phagocyte survival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itle 5"/>
          <p:cNvSpPr/>
          <p:nvPr/>
        </p:nvSpPr>
        <p:spPr>
          <a:xfrm>
            <a:off x="1599120" y="378000"/>
            <a:ext cx="899028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9999"/>
          </a:bodyPr>
          <a:lstStyle/>
          <a:p>
            <a:pPr algn="ctr">
              <a:lnSpc>
                <a:spcPct val="100000"/>
              </a:lnSpc>
            </a:pPr>
            <a:r>
              <a:rPr lang="en-US" sz="4400" b="0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A reductionist approach to reveal interactions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" name="Oval 27"/>
          <p:cNvSpPr/>
          <p:nvPr/>
        </p:nvSpPr>
        <p:spPr>
          <a:xfrm>
            <a:off x="7320600" y="2939760"/>
            <a:ext cx="560160" cy="380160"/>
          </a:xfrm>
          <a:prstGeom prst="ellipse">
            <a:avLst/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83" name="Oval 28"/>
          <p:cNvSpPr/>
          <p:nvPr/>
        </p:nvSpPr>
        <p:spPr>
          <a:xfrm>
            <a:off x="7793280" y="2946960"/>
            <a:ext cx="560160" cy="379440"/>
          </a:xfrm>
          <a:prstGeom prst="ellipse">
            <a:avLst/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84" name="Rectangle 7"/>
          <p:cNvSpPr/>
          <p:nvPr/>
        </p:nvSpPr>
        <p:spPr>
          <a:xfrm rot="18836400">
            <a:off x="4385520" y="2720520"/>
            <a:ext cx="150840" cy="102636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344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85" name="Rectangle 8"/>
          <p:cNvSpPr/>
          <p:nvPr/>
        </p:nvSpPr>
        <p:spPr>
          <a:xfrm rot="3663600">
            <a:off x="4222800" y="2424960"/>
            <a:ext cx="150840" cy="102744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986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86" name="Rectangle 9"/>
          <p:cNvSpPr/>
          <p:nvPr/>
        </p:nvSpPr>
        <p:spPr>
          <a:xfrm rot="1378800">
            <a:off x="4385160" y="2790720"/>
            <a:ext cx="151200" cy="1027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758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cxnSp>
        <p:nvCxnSpPr>
          <p:cNvPr id="487" name="Straight Arrow Connector 29"/>
          <p:cNvCxnSpPr/>
          <p:nvPr/>
        </p:nvCxnSpPr>
        <p:spPr>
          <a:xfrm>
            <a:off x="5886360" y="2971800"/>
            <a:ext cx="744480" cy="14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488" name="Straight Arrow Connector 30"/>
          <p:cNvCxnSpPr/>
          <p:nvPr/>
        </p:nvCxnSpPr>
        <p:spPr>
          <a:xfrm flipH="1">
            <a:off x="5910840" y="3239280"/>
            <a:ext cx="695520" cy="14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sp>
        <p:nvSpPr>
          <p:cNvPr id="489" name="TextBox 12"/>
          <p:cNvSpPr/>
          <p:nvPr/>
        </p:nvSpPr>
        <p:spPr>
          <a:xfrm>
            <a:off x="5581080" y="1830240"/>
            <a:ext cx="107784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i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in vitro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" name="TextBox 13"/>
          <p:cNvSpPr/>
          <p:nvPr/>
        </p:nvSpPr>
        <p:spPr>
          <a:xfrm>
            <a:off x="4726080" y="4113720"/>
            <a:ext cx="29070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“omics” approaches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molecular mechanisms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extrapolate</a:t>
            </a:r>
            <a:r>
              <a:rPr lang="en-US" sz="2100" b="0" i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to </a:t>
            </a:r>
            <a:r>
              <a:rPr lang="en-US" sz="2100" b="0" i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in vivo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/>
          </p:nvPr>
        </p:nvSpPr>
        <p:spPr>
          <a:xfrm>
            <a:off x="850320" y="1125720"/>
            <a:ext cx="10490400" cy="481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Repeat all </a:t>
            </a:r>
            <a:r>
              <a:rPr lang="en-US" sz="2400" b="0" i="1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Hp-</a:t>
            </a:r>
            <a:r>
              <a:rPr lang="en-US" sz="2400" b="0" i="1" u="none" strike="noStrike" dirty="0" err="1">
                <a:solidFill>
                  <a:schemeClr val="dk1"/>
                </a:solidFill>
                <a:effectLst/>
                <a:uFillTx/>
                <a:latin typeface="Helvetica Neue"/>
              </a:rPr>
              <a:t>Sm</a:t>
            </a:r>
            <a:r>
              <a:rPr lang="en-US" sz="2400" b="0" i="1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 </a:t>
            </a: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experiments with blood-derived neutrophils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defTabSz="609480">
              <a:lnSpc>
                <a:spcPct val="15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If promising, test </a:t>
            </a:r>
            <a:r>
              <a:rPr lang="en-US" sz="2400" b="0" i="1" u="none" strike="noStrike" dirty="0" err="1">
                <a:solidFill>
                  <a:schemeClr val="dk1"/>
                </a:solidFill>
                <a:effectLst/>
                <a:uFillTx/>
                <a:latin typeface="Helvetica Neue"/>
              </a:rPr>
              <a:t>Sm</a:t>
            </a:r>
            <a:r>
              <a:rPr lang="en-US" sz="2400" b="0" i="1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 </a:t>
            </a:r>
            <a:r>
              <a:rPr lang="en-US" sz="2400" b="0" i="1" u="none" strike="noStrike" dirty="0" err="1">
                <a:solidFill>
                  <a:schemeClr val="dk1"/>
                </a:solidFill>
                <a:effectLst/>
                <a:uFillTx/>
                <a:latin typeface="Helvetica Neue"/>
              </a:rPr>
              <a:t>psp</a:t>
            </a: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-like gene involvement in coculture neutrophil resistance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Assess mechanisms for </a:t>
            </a:r>
            <a:r>
              <a:rPr lang="en-US" sz="2400" b="0" i="1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Hp </a:t>
            </a: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complement resistance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 dirty="0">
                <a:solidFill>
                  <a:schemeClr val="dk1"/>
                </a:solidFill>
                <a:effectLst/>
                <a:uFillTx/>
                <a:latin typeface="Helvetica Neue"/>
              </a:rPr>
              <a:t>Determine NAD export route for </a:t>
            </a:r>
            <a:r>
              <a:rPr lang="en-US" sz="2400" b="0" i="1" u="none" strike="noStrike" dirty="0" err="1">
                <a:solidFill>
                  <a:schemeClr val="dk1"/>
                </a:solidFill>
                <a:effectLst/>
                <a:uFillTx/>
                <a:latin typeface="Helvetica Neue"/>
              </a:rPr>
              <a:t>Sm</a:t>
            </a:r>
            <a:endParaRPr lang="en-US" sz="2400" b="0" i="1" u="none" strike="noStrike" dirty="0">
              <a:solidFill>
                <a:schemeClr val="dk1"/>
              </a:solidFill>
              <a:effectLst/>
              <a:uFillTx/>
              <a:latin typeface="Helvetica Neue"/>
            </a:endParaRPr>
          </a:p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Helvetica Neue"/>
              </a:rPr>
              <a:t>Can we use these commensal interactions to prevent or reverse inflammation?</a:t>
            </a:r>
            <a:endParaRPr lang="en-US" sz="2400" b="1" u="none" strike="noStrike" dirty="0">
              <a:solidFill>
                <a:srgbClr val="C00000"/>
              </a:solidFill>
              <a:effectLst/>
              <a:uFillTx/>
              <a:latin typeface="Arial"/>
            </a:endParaRPr>
          </a:p>
          <a:p>
            <a:pPr indent="0" defTabSz="609480">
              <a:lnSpc>
                <a:spcPct val="150000"/>
              </a:lnSpc>
              <a:buNone/>
              <a:tabLst>
                <a:tab pos="0" algn="l"/>
              </a:tabLst>
            </a:pP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/>
          </p:nvPr>
        </p:nvSpPr>
        <p:spPr>
          <a:xfrm>
            <a:off x="1781640" y="151560"/>
            <a:ext cx="9594720" cy="836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defTabSz="60948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0" u="none" strike="noStrike" dirty="0">
                <a:solidFill>
                  <a:srgbClr val="AD0000"/>
                </a:solidFill>
                <a:effectLst/>
                <a:uFillTx/>
                <a:latin typeface="HelveticaNeueLT Std Med Cn"/>
              </a:rPr>
              <a:t>Future / Current Work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Picture 6"/>
          <p:cNvPicPr/>
          <p:nvPr/>
        </p:nvPicPr>
        <p:blipFill>
          <a:blip r:embed="rId2"/>
          <a:stretch/>
        </p:blipFill>
        <p:spPr>
          <a:xfrm>
            <a:off x="8330040" y="5336640"/>
            <a:ext cx="1793520" cy="70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727920" y="177840"/>
            <a:ext cx="5370120" cy="600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 defTabSz="60948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rgbClr val="C00000"/>
                </a:solidFill>
                <a:effectLst/>
                <a:uFillTx/>
                <a:latin typeface="Calibri"/>
              </a:rPr>
              <a:t>Acknowledgements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3" name="Picture 2" descr="logo_nih.gif"/>
          <p:cNvPicPr/>
          <p:nvPr/>
        </p:nvPicPr>
        <p:blipFill>
          <a:blip r:embed="rId3"/>
          <a:stretch/>
        </p:blipFill>
        <p:spPr>
          <a:xfrm>
            <a:off x="10482480" y="5173920"/>
            <a:ext cx="1503720" cy="1503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4" name="Picture 2" descr="Rhode Island Foundation"/>
          <p:cNvPicPr/>
          <p:nvPr/>
        </p:nvPicPr>
        <p:blipFill>
          <a:blip r:embed="rId4"/>
          <a:stretch/>
        </p:blipFill>
        <p:spPr>
          <a:xfrm>
            <a:off x="80280" y="5866200"/>
            <a:ext cx="2912400" cy="94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5" name="TextBox 4"/>
          <p:cNvSpPr/>
          <p:nvPr/>
        </p:nvSpPr>
        <p:spPr>
          <a:xfrm>
            <a:off x="279000" y="1021680"/>
            <a:ext cx="3960000" cy="179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2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Former Graduate Students:</a:t>
            </a:r>
            <a:endParaRPr lang="en-US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Dr. Alex Labossiere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Dr. Dasith Perera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Dr. Thais Harder DePalma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Dr. Eric Almeida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MS Morgan McPartland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6" name="TextBox 9"/>
          <p:cNvSpPr/>
          <p:nvPr/>
        </p:nvSpPr>
        <p:spPr>
          <a:xfrm>
            <a:off x="243000" y="2994840"/>
            <a:ext cx="4604400" cy="130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Funding: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RI Foundation Medical Research Fund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RI COBRE - #P20GM104317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RI INBRE Early Career Award – #P20GM103430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NIH – NIDCR #R01DE027958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7" name="TextBox 10"/>
          <p:cNvSpPr/>
          <p:nvPr/>
        </p:nvSpPr>
        <p:spPr>
          <a:xfrm>
            <a:off x="245520" y="4460040"/>
            <a:ext cx="494208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en-US" sz="21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Collaborators: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Marcelo Freire (JCVI) / Jiyeon Kim (URI)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Jessica Mark Welch (Forsyth)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lang="en-US" sz="2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Samantha King (NWCH)</a:t>
            </a: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48" name="Picture 2" descr="E:\Google Drive\Ramsey Lab\Presentations\RamseyLab2021.jpg"/>
          <p:cNvPicPr/>
          <p:nvPr/>
        </p:nvPicPr>
        <p:blipFill>
          <a:blip r:embed="rId5"/>
          <a:stretch/>
        </p:blipFill>
        <p:spPr>
          <a:xfrm>
            <a:off x="5858280" y="379800"/>
            <a:ext cx="6127920" cy="459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9" name="Picture 7"/>
          <p:cNvPicPr/>
          <p:nvPr/>
        </p:nvPicPr>
        <p:blipFill>
          <a:blip r:embed="rId6"/>
          <a:stretch/>
        </p:blipFill>
        <p:spPr>
          <a:xfrm>
            <a:off x="4157640" y="5238000"/>
            <a:ext cx="3903120" cy="973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Oval 29"/>
          <p:cNvSpPr/>
          <p:nvPr/>
        </p:nvSpPr>
        <p:spPr>
          <a:xfrm>
            <a:off x="2431800" y="326844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2" name="Oval 30"/>
          <p:cNvSpPr/>
          <p:nvPr/>
        </p:nvSpPr>
        <p:spPr>
          <a:xfrm>
            <a:off x="2694600" y="327204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3" name="Oval 31"/>
          <p:cNvSpPr/>
          <p:nvPr/>
        </p:nvSpPr>
        <p:spPr>
          <a:xfrm>
            <a:off x="2449080" y="361548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4" name="Oval 32"/>
          <p:cNvSpPr/>
          <p:nvPr/>
        </p:nvSpPr>
        <p:spPr>
          <a:xfrm>
            <a:off x="2722680" y="3611520"/>
            <a:ext cx="303120" cy="37944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5" name="Rounded Rectangle 9"/>
          <p:cNvSpPr/>
          <p:nvPr/>
        </p:nvSpPr>
        <p:spPr>
          <a:xfrm rot="3777000">
            <a:off x="3952080" y="1612080"/>
            <a:ext cx="226800" cy="60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998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6" name="Rounded Rectangle 10"/>
          <p:cNvSpPr/>
          <p:nvPr/>
        </p:nvSpPr>
        <p:spPr>
          <a:xfrm rot="3777000">
            <a:off x="4181040" y="1769400"/>
            <a:ext cx="226800" cy="60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998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7" name="Oval 33"/>
          <p:cNvSpPr/>
          <p:nvPr/>
        </p:nvSpPr>
        <p:spPr>
          <a:xfrm>
            <a:off x="5665320" y="133992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8" name="Oval 41"/>
          <p:cNvSpPr/>
          <p:nvPr/>
        </p:nvSpPr>
        <p:spPr>
          <a:xfrm>
            <a:off x="5894280" y="133416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99" name="Oval 42"/>
          <p:cNvSpPr/>
          <p:nvPr/>
        </p:nvSpPr>
        <p:spPr>
          <a:xfrm>
            <a:off x="6122520" y="125208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0" name="Oval 43"/>
          <p:cNvSpPr/>
          <p:nvPr/>
        </p:nvSpPr>
        <p:spPr>
          <a:xfrm>
            <a:off x="6275160" y="1422000"/>
            <a:ext cx="303120" cy="314640"/>
          </a:xfrm>
          <a:prstGeom prst="ellipse">
            <a:avLst/>
          </a:prstGeom>
          <a:gradFill rotWithShape="0">
            <a:gsLst>
              <a:gs pos="0">
                <a:srgbClr val="D03F3B"/>
              </a:gs>
              <a:gs pos="100000">
                <a:srgbClr val="FFA7A4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501" name="Group 10"/>
          <p:cNvGrpSpPr/>
          <p:nvPr/>
        </p:nvGrpSpPr>
        <p:grpSpPr>
          <a:xfrm>
            <a:off x="7956360" y="1664280"/>
            <a:ext cx="1052280" cy="1030320"/>
            <a:chOff x="7956360" y="1664280"/>
            <a:chExt cx="1052280" cy="1030320"/>
          </a:xfrm>
        </p:grpSpPr>
        <p:sp>
          <p:nvSpPr>
            <p:cNvPr id="502" name="Rounded Rectangle 11"/>
            <p:cNvSpPr/>
            <p:nvPr/>
          </p:nvSpPr>
          <p:spPr>
            <a:xfrm rot="18882600">
              <a:off x="8115120" y="1686960"/>
              <a:ext cx="303840" cy="574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FC949"/>
                </a:gs>
                <a:gs pos="100000">
                  <a:srgbClr val="D9FFA4"/>
                </a:gs>
              </a:gsLst>
              <a:lin ang="16200000"/>
            </a:gra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05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03" name="Rounded Rectangle 12"/>
            <p:cNvSpPr/>
            <p:nvPr/>
          </p:nvSpPr>
          <p:spPr>
            <a:xfrm rot="18877200">
              <a:off x="8545680" y="2098440"/>
              <a:ext cx="303840" cy="5731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FC949"/>
                </a:gs>
                <a:gs pos="100000">
                  <a:srgbClr val="D9FFA4"/>
                </a:gs>
              </a:gsLst>
              <a:lin ang="16200000"/>
            </a:gradFill>
            <a:ln w="0"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05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endParaRPr>
            </a:p>
          </p:txBody>
        </p:sp>
      </p:grpSp>
      <p:sp>
        <p:nvSpPr>
          <p:cNvPr id="504" name="Oval 44"/>
          <p:cNvSpPr/>
          <p:nvPr/>
        </p:nvSpPr>
        <p:spPr>
          <a:xfrm>
            <a:off x="8108640" y="4231440"/>
            <a:ext cx="560160" cy="380160"/>
          </a:xfrm>
          <a:prstGeom prst="ellipse">
            <a:avLst/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5" name="Oval 45"/>
          <p:cNvSpPr/>
          <p:nvPr/>
        </p:nvSpPr>
        <p:spPr>
          <a:xfrm>
            <a:off x="8582040" y="4239000"/>
            <a:ext cx="560160" cy="379440"/>
          </a:xfrm>
          <a:prstGeom prst="ellipse">
            <a:avLst/>
          </a:prstGeom>
          <a:gradFill rotWithShape="0">
            <a:gsLst>
              <a:gs pos="0">
                <a:srgbClr val="7E5AAA"/>
              </a:gs>
              <a:gs pos="100000">
                <a:srgbClr val="C7AEED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6" name="Rectangle 13"/>
          <p:cNvSpPr/>
          <p:nvPr/>
        </p:nvSpPr>
        <p:spPr>
          <a:xfrm rot="18836400">
            <a:off x="6199560" y="4950000"/>
            <a:ext cx="150840" cy="102636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344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7" name="Rectangle 14"/>
          <p:cNvSpPr/>
          <p:nvPr/>
        </p:nvSpPr>
        <p:spPr>
          <a:xfrm rot="3663600">
            <a:off x="6036480" y="4654080"/>
            <a:ext cx="150840" cy="102744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986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8" name="Rectangle 15"/>
          <p:cNvSpPr/>
          <p:nvPr/>
        </p:nvSpPr>
        <p:spPr>
          <a:xfrm rot="1378800">
            <a:off x="6198120" y="5019120"/>
            <a:ext cx="151200" cy="1027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758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09" name="Oval 46"/>
          <p:cNvSpPr/>
          <p:nvPr/>
        </p:nvSpPr>
        <p:spPr>
          <a:xfrm>
            <a:off x="3418560" y="5063760"/>
            <a:ext cx="645480" cy="671040"/>
          </a:xfrm>
          <a:prstGeom prst="ellipse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05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  <p:cxnSp>
        <p:nvCxnSpPr>
          <p:cNvPr id="510" name="Straight Arrow Connector 31"/>
          <p:cNvCxnSpPr/>
          <p:nvPr/>
        </p:nvCxnSpPr>
        <p:spPr>
          <a:xfrm flipV="1">
            <a:off x="7100280" y="4456800"/>
            <a:ext cx="630000" cy="358560"/>
          </a:xfrm>
          <a:prstGeom prst="straightConnector1">
            <a:avLst/>
          </a:prstGeom>
          <a:ln w="57150">
            <a:solidFill>
              <a:srgbClr val="BF0041"/>
            </a:solidFill>
            <a:round/>
            <a:tailEnd type="arrow" w="med" len="med"/>
          </a:ln>
        </p:spPr>
      </p:cxnSp>
      <p:cxnSp>
        <p:nvCxnSpPr>
          <p:cNvPr id="511" name="Straight Arrow Connector 32"/>
          <p:cNvCxnSpPr/>
          <p:nvPr/>
        </p:nvCxnSpPr>
        <p:spPr>
          <a:xfrm flipH="1">
            <a:off x="7214400" y="4724280"/>
            <a:ext cx="581400" cy="324000"/>
          </a:xfrm>
          <a:prstGeom prst="straightConnector1">
            <a:avLst/>
          </a:prstGeom>
          <a:ln w="57150">
            <a:solidFill>
              <a:srgbClr val="BF0041"/>
            </a:solidFill>
            <a:round/>
            <a:tailEnd type="arrow" w="med" len="med"/>
          </a:ln>
        </p:spPr>
      </p:cxnSp>
      <p:cxnSp>
        <p:nvCxnSpPr>
          <p:cNvPr id="512" name="Straight Arrow Connector 33"/>
          <p:cNvCxnSpPr/>
          <p:nvPr/>
        </p:nvCxnSpPr>
        <p:spPr>
          <a:xfrm flipV="1">
            <a:off x="8708760" y="2919240"/>
            <a:ext cx="1440" cy="7574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513" name="Straight Arrow Connector 34"/>
          <p:cNvCxnSpPr/>
          <p:nvPr/>
        </p:nvCxnSpPr>
        <p:spPr>
          <a:xfrm flipV="1">
            <a:off x="2993760" y="2185200"/>
            <a:ext cx="705240" cy="57708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514" name="Straight Arrow Connector 35"/>
          <p:cNvCxnSpPr/>
          <p:nvPr/>
        </p:nvCxnSpPr>
        <p:spPr>
          <a:xfrm>
            <a:off x="3037320" y="4322880"/>
            <a:ext cx="415080" cy="49680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515" name="Straight Arrow Connector 36"/>
          <p:cNvCxnSpPr/>
          <p:nvPr/>
        </p:nvCxnSpPr>
        <p:spPr>
          <a:xfrm>
            <a:off x="6994440" y="1617840"/>
            <a:ext cx="801360" cy="12852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grpSp>
        <p:nvGrpSpPr>
          <p:cNvPr id="516" name="Group 11"/>
          <p:cNvGrpSpPr/>
          <p:nvPr/>
        </p:nvGrpSpPr>
        <p:grpSpPr>
          <a:xfrm>
            <a:off x="4684680" y="1441800"/>
            <a:ext cx="810720" cy="358920"/>
            <a:chOff x="4684680" y="1441800"/>
            <a:chExt cx="810720" cy="358920"/>
          </a:xfrm>
        </p:grpSpPr>
        <p:cxnSp>
          <p:nvCxnSpPr>
            <p:cNvPr id="517" name="Straight Connector 13"/>
            <p:cNvCxnSpPr/>
            <p:nvPr/>
          </p:nvCxnSpPr>
          <p:spPr>
            <a:xfrm flipV="1">
              <a:off x="4684680" y="1560600"/>
              <a:ext cx="769320" cy="24048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  <p:cxnSp>
          <p:nvCxnSpPr>
            <p:cNvPr id="518" name="Straight Connector 14"/>
            <p:cNvCxnSpPr/>
            <p:nvPr/>
          </p:nvCxnSpPr>
          <p:spPr>
            <a:xfrm flipH="1" flipV="1">
              <a:off x="5421960" y="1441800"/>
              <a:ext cx="73800" cy="23616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</p:grpSp>
      <p:grpSp>
        <p:nvGrpSpPr>
          <p:cNvPr id="519" name="Group 12"/>
          <p:cNvGrpSpPr/>
          <p:nvPr/>
        </p:nvGrpSpPr>
        <p:grpSpPr>
          <a:xfrm>
            <a:off x="4517280" y="5288400"/>
            <a:ext cx="810720" cy="247320"/>
            <a:chOff x="4517280" y="5288400"/>
            <a:chExt cx="810720" cy="247320"/>
          </a:xfrm>
        </p:grpSpPr>
        <p:cxnSp>
          <p:nvCxnSpPr>
            <p:cNvPr id="520" name="Straight Connector 15"/>
            <p:cNvCxnSpPr/>
            <p:nvPr/>
          </p:nvCxnSpPr>
          <p:spPr>
            <a:xfrm>
              <a:off x="4517280" y="5411520"/>
              <a:ext cx="805320" cy="144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  <p:cxnSp>
          <p:nvCxnSpPr>
            <p:cNvPr id="521" name="Straight Connector 16"/>
            <p:cNvCxnSpPr/>
            <p:nvPr/>
          </p:nvCxnSpPr>
          <p:spPr>
            <a:xfrm flipV="1">
              <a:off x="5326920" y="5288400"/>
              <a:ext cx="1440" cy="24768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</p:grpSp>
      <p:grpSp>
        <p:nvGrpSpPr>
          <p:cNvPr id="522" name="Group 13"/>
          <p:cNvGrpSpPr/>
          <p:nvPr/>
        </p:nvGrpSpPr>
        <p:grpSpPr>
          <a:xfrm>
            <a:off x="4547520" y="5570280"/>
            <a:ext cx="810720" cy="247320"/>
            <a:chOff x="4547520" y="5570280"/>
            <a:chExt cx="810720" cy="247320"/>
          </a:xfrm>
        </p:grpSpPr>
        <p:cxnSp>
          <p:nvCxnSpPr>
            <p:cNvPr id="523" name="Straight Connector 17"/>
            <p:cNvCxnSpPr/>
            <p:nvPr/>
          </p:nvCxnSpPr>
          <p:spPr>
            <a:xfrm flipH="1">
              <a:off x="4553280" y="5693040"/>
              <a:ext cx="805320" cy="144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  <p:cxnSp>
          <p:nvCxnSpPr>
            <p:cNvPr id="524" name="Straight Connector 18"/>
            <p:cNvCxnSpPr/>
            <p:nvPr/>
          </p:nvCxnSpPr>
          <p:spPr>
            <a:xfrm flipV="1">
              <a:off x="4547520" y="5570280"/>
              <a:ext cx="1440" cy="247680"/>
            </a:xfrm>
            <a:prstGeom prst="straightConnector1">
              <a:avLst/>
            </a:prstGeom>
            <a:ln w="57150">
              <a:solidFill>
                <a:srgbClr val="000000"/>
              </a:solidFill>
              <a:round/>
            </a:ln>
          </p:spPr>
        </p:cxnSp>
      </p:grpSp>
      <p:cxnSp>
        <p:nvCxnSpPr>
          <p:cNvPr id="525" name="Straight Arrow Connector 37"/>
          <p:cNvCxnSpPr/>
          <p:nvPr/>
        </p:nvCxnSpPr>
        <p:spPr>
          <a:xfrm flipV="1">
            <a:off x="6194160" y="2395440"/>
            <a:ext cx="1440" cy="19670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526" name="Straight Arrow Connector 38"/>
          <p:cNvCxnSpPr/>
          <p:nvPr/>
        </p:nvCxnSpPr>
        <p:spPr>
          <a:xfrm>
            <a:off x="3450960" y="4031640"/>
            <a:ext cx="1800360" cy="78804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527" name="Straight Arrow Connector 39"/>
          <p:cNvCxnSpPr/>
          <p:nvPr/>
        </p:nvCxnSpPr>
        <p:spPr>
          <a:xfrm flipH="1">
            <a:off x="4365360" y="2087280"/>
            <a:ext cx="1386360" cy="204660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cxnSp>
        <p:nvCxnSpPr>
          <p:cNvPr id="528" name="Straight Arrow Connector 40"/>
          <p:cNvCxnSpPr/>
          <p:nvPr/>
        </p:nvCxnSpPr>
        <p:spPr>
          <a:xfrm flipH="1">
            <a:off x="6879960" y="2760840"/>
            <a:ext cx="1034280" cy="132408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arrow" w="med" len="med"/>
          </a:ln>
        </p:spPr>
      </p:cxnSp>
      <p:sp>
        <p:nvSpPr>
          <p:cNvPr id="529" name="TextBox 14"/>
          <p:cNvSpPr/>
          <p:nvPr/>
        </p:nvSpPr>
        <p:spPr>
          <a:xfrm>
            <a:off x="4048560" y="5806440"/>
            <a:ext cx="1387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Antagonism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TextBox 20"/>
          <p:cNvSpPr/>
          <p:nvPr/>
        </p:nvSpPr>
        <p:spPr>
          <a:xfrm>
            <a:off x="7793280" y="5240160"/>
            <a:ext cx="1018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Synergy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" name="Title 3"/>
          <p:cNvSpPr/>
          <p:nvPr/>
        </p:nvSpPr>
        <p:spPr>
          <a:xfrm>
            <a:off x="1630440" y="36360"/>
            <a:ext cx="8990280" cy="110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u="none" strike="noStrike">
                <a:solidFill>
                  <a:srgbClr val="C9211E"/>
                </a:solidFill>
                <a:effectLst/>
                <a:uFillTx/>
                <a:latin typeface="Calibri"/>
                <a:ea typeface="Calibri"/>
              </a:rPr>
              <a:t>Mechanistic interaction revealed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1041480" y="-1080"/>
            <a:ext cx="10158840" cy="91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rgbClr val="C9211E"/>
                </a:solidFill>
                <a:effectLst/>
                <a:uFillTx/>
                <a:latin typeface="Calibri"/>
              </a:rPr>
              <a:t>Nasopharynx Microbiome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33" name="Picture 532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4" name="Text Placeholder 2"/>
          <p:cNvSpPr/>
          <p:nvPr/>
        </p:nvSpPr>
        <p:spPr>
          <a:xfrm>
            <a:off x="938880" y="1125720"/>
            <a:ext cx="10718640" cy="48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Changes in puberty and again in old age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609480">
              <a:lnSpc>
                <a:spcPct val="150000"/>
              </a:lnSpc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i="1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Cutibacterium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(</a:t>
            </a:r>
            <a:r>
              <a:rPr lang="en-US" sz="2400" b="0" i="1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Propionibacterium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), </a:t>
            </a:r>
            <a:r>
              <a:rPr lang="en-US" sz="2400" b="0" i="1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Staphylococcus, Corynebacterium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 and others are the more dominant members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609480">
              <a:lnSpc>
                <a:spcPct val="150000"/>
              </a:lnSpc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609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Helvetica Neue"/>
              </a:rPr>
              <a:t>Opportunistic pathogens can often be found colonizing here asymptomatically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609480">
              <a:lnSpc>
                <a:spcPct val="150000"/>
              </a:lnSpc>
            </a:pP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534"/>
          <p:cNvPicPr/>
          <p:nvPr/>
        </p:nvPicPr>
        <p:blipFill>
          <a:blip r:embed="rId2"/>
          <a:stretch/>
        </p:blipFill>
        <p:spPr>
          <a:xfrm>
            <a:off x="-89991720" y="0"/>
            <a:ext cx="89991720" cy="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6" name="Oval 1"/>
          <p:cNvSpPr/>
          <p:nvPr/>
        </p:nvSpPr>
        <p:spPr>
          <a:xfrm rot="6128400">
            <a:off x="2682000" y="3135960"/>
            <a:ext cx="252000" cy="57708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726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37" name="Oval 2"/>
          <p:cNvSpPr/>
          <p:nvPr/>
        </p:nvSpPr>
        <p:spPr>
          <a:xfrm rot="3343800">
            <a:off x="3504600" y="3155760"/>
            <a:ext cx="217440" cy="66852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9542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38" name="Oval 3"/>
          <p:cNvSpPr/>
          <p:nvPr/>
        </p:nvSpPr>
        <p:spPr>
          <a:xfrm rot="4705200">
            <a:off x="3246120" y="2719800"/>
            <a:ext cx="252000" cy="57708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20904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39" name="Oval 4"/>
          <p:cNvSpPr/>
          <p:nvPr/>
        </p:nvSpPr>
        <p:spPr>
          <a:xfrm rot="8893200">
            <a:off x="2996640" y="3031560"/>
            <a:ext cx="306360" cy="70020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3492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40" name="Oval 11"/>
          <p:cNvSpPr/>
          <p:nvPr/>
        </p:nvSpPr>
        <p:spPr>
          <a:xfrm rot="7314000">
            <a:off x="2977920" y="3470400"/>
            <a:ext cx="252000" cy="57708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908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41" name="Oval 16"/>
          <p:cNvSpPr/>
          <p:nvPr/>
        </p:nvSpPr>
        <p:spPr>
          <a:xfrm rot="6796200">
            <a:off x="2707560" y="2664720"/>
            <a:ext cx="252000" cy="57708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392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42" name="TextBox 1"/>
          <p:cNvSpPr/>
          <p:nvPr/>
        </p:nvSpPr>
        <p:spPr>
          <a:xfrm>
            <a:off x="2057400" y="4374000"/>
            <a:ext cx="3485520" cy="13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Gram positive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Benign commensal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Understudied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" name="TextBox 5"/>
          <p:cNvSpPr/>
          <p:nvPr/>
        </p:nvSpPr>
        <p:spPr>
          <a:xfrm>
            <a:off x="6420240" y="4374000"/>
            <a:ext cx="3742560" cy="17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Gram positive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Invasive pathogen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Commensal as well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i="1" u="sng" strike="noStrike">
                <a:solidFill>
                  <a:schemeClr val="dk1"/>
                </a:solidFill>
                <a:effectLst/>
                <a:uFillTx/>
                <a:latin typeface="Arial"/>
              </a:rPr>
              <a:t>agr </a:t>
            </a:r>
            <a:r>
              <a:rPr lang="en-US" sz="2800" b="0" u="sng" strike="noStrike">
                <a:solidFill>
                  <a:schemeClr val="dk1"/>
                </a:solidFill>
                <a:effectLst/>
                <a:uFillTx/>
                <a:latin typeface="Arial"/>
              </a:rPr>
              <a:t>Quorum Sensing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4" name="TextBox 23"/>
          <p:cNvSpPr/>
          <p:nvPr/>
        </p:nvSpPr>
        <p:spPr>
          <a:xfrm>
            <a:off x="2057400" y="563040"/>
            <a:ext cx="298224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Corynebacterium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striatum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" name="TextBox 25"/>
          <p:cNvSpPr/>
          <p:nvPr/>
        </p:nvSpPr>
        <p:spPr>
          <a:xfrm>
            <a:off x="2134800" y="2179800"/>
            <a:ext cx="7520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Cst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6" name="TextBox 26"/>
          <p:cNvSpPr/>
          <p:nvPr/>
        </p:nvSpPr>
        <p:spPr>
          <a:xfrm>
            <a:off x="6200280" y="563040"/>
            <a:ext cx="276552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Staphylococcus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aureus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7" name="TextBox 27"/>
          <p:cNvSpPr/>
          <p:nvPr/>
        </p:nvSpPr>
        <p:spPr>
          <a:xfrm>
            <a:off x="8782560" y="2179800"/>
            <a:ext cx="8312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800" b="1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Sau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8" name="Oval 34"/>
          <p:cNvSpPr/>
          <p:nvPr/>
        </p:nvSpPr>
        <p:spPr>
          <a:xfrm rot="20297400">
            <a:off x="7552080" y="2516400"/>
            <a:ext cx="36252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4892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49" name="Oval 35"/>
          <p:cNvSpPr/>
          <p:nvPr/>
        </p:nvSpPr>
        <p:spPr>
          <a:xfrm rot="20808600">
            <a:off x="7402320" y="3193920"/>
            <a:ext cx="35784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5408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0" name="Oval 36"/>
          <p:cNvSpPr/>
          <p:nvPr/>
        </p:nvSpPr>
        <p:spPr>
          <a:xfrm>
            <a:off x="7343280" y="2795760"/>
            <a:ext cx="39888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1" name="Oval 37"/>
          <p:cNvSpPr/>
          <p:nvPr/>
        </p:nvSpPr>
        <p:spPr>
          <a:xfrm rot="723000">
            <a:off x="7694640" y="2972520"/>
            <a:ext cx="37620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92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2" name="Oval 38"/>
          <p:cNvSpPr/>
          <p:nvPr/>
        </p:nvSpPr>
        <p:spPr>
          <a:xfrm rot="21422400">
            <a:off x="7843320" y="2628360"/>
            <a:ext cx="36756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02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3" name="Oval 39"/>
          <p:cNvSpPr/>
          <p:nvPr/>
        </p:nvSpPr>
        <p:spPr>
          <a:xfrm rot="21422400">
            <a:off x="7961040" y="3195360"/>
            <a:ext cx="35172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02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4" name="Oval 40"/>
          <p:cNvSpPr/>
          <p:nvPr/>
        </p:nvSpPr>
        <p:spPr>
          <a:xfrm rot="20577000">
            <a:off x="8160120" y="2587320"/>
            <a:ext cx="35244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5174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5" name="Oval 47"/>
          <p:cNvSpPr/>
          <p:nvPr/>
        </p:nvSpPr>
        <p:spPr>
          <a:xfrm rot="21422400">
            <a:off x="7245720" y="2484720"/>
            <a:ext cx="35172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02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6" name="Oval 48"/>
          <p:cNvSpPr/>
          <p:nvPr/>
        </p:nvSpPr>
        <p:spPr>
          <a:xfrm rot="21422400">
            <a:off x="7779240" y="2308320"/>
            <a:ext cx="35172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02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7" name="Oval 49"/>
          <p:cNvSpPr/>
          <p:nvPr/>
        </p:nvSpPr>
        <p:spPr>
          <a:xfrm rot="21422400">
            <a:off x="7692840" y="3371760"/>
            <a:ext cx="35172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02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58" name="Oval 50"/>
          <p:cNvSpPr/>
          <p:nvPr/>
        </p:nvSpPr>
        <p:spPr>
          <a:xfrm rot="21422400">
            <a:off x="7018920" y="2949120"/>
            <a:ext cx="351720" cy="379440"/>
          </a:xfrm>
          <a:prstGeom prst="ellipse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020000"/>
          </a:gradFill>
          <a:ln>
            <a:solidFill>
              <a:srgbClr val="F5924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09480" y="76320"/>
            <a:ext cx="10971000" cy="63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i="1" u="none" strike="noStrike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Arial"/>
              </a:rPr>
              <a:t>S. aureus-C. striatum </a:t>
            </a:r>
            <a:r>
              <a:rPr lang="en-US" sz="3600" b="0" u="none" strike="noStrike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Arial"/>
              </a:rPr>
              <a:t>coculture assay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60" name="Picture 3" descr="P1040059.JPG"/>
          <p:cNvSpPr/>
          <p:nvPr/>
        </p:nvSpPr>
        <p:spPr>
          <a:xfrm>
            <a:off x="3662280" y="1359360"/>
            <a:ext cx="4866480" cy="504036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61" name="Group 9"/>
          <p:cNvGrpSpPr/>
          <p:nvPr/>
        </p:nvGrpSpPr>
        <p:grpSpPr>
          <a:xfrm>
            <a:off x="1371600" y="2133360"/>
            <a:ext cx="3000240" cy="1601280"/>
            <a:chOff x="1371600" y="2133360"/>
            <a:chExt cx="3000240" cy="1601280"/>
          </a:xfrm>
        </p:grpSpPr>
        <p:sp>
          <p:nvSpPr>
            <p:cNvPr id="562" name="TextBox 35"/>
            <p:cNvSpPr/>
            <p:nvPr/>
          </p:nvSpPr>
          <p:spPr>
            <a:xfrm>
              <a:off x="1371600" y="2133360"/>
              <a:ext cx="2094480" cy="82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2400" b="0" i="1" u="none" strike="noStrik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S. aureus </a:t>
              </a:r>
              <a:r>
                <a:rPr lang="en-US" sz="2400" b="0" u="none" strike="noStrik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JE2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en-US" sz="2400" b="0" u="none" strike="noStrik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5 x 10</a:t>
              </a:r>
              <a:r>
                <a:rPr lang="en-US" sz="2400" b="0" u="none" strike="noStrike" baseline="30000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5</a:t>
              </a:r>
              <a:r>
                <a:rPr lang="en-US" sz="2400" b="0" u="none" strike="noStrike">
                  <a:solidFill>
                    <a:schemeClr val="accent6">
                      <a:lumMod val="75000"/>
                    </a:schemeClr>
                  </a:solidFill>
                  <a:effectLst/>
                  <a:uFillTx/>
                  <a:latin typeface="Arial"/>
                </a:rPr>
                <a:t> 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563" name="Straight Arrow Connector 4"/>
            <p:cNvCxnSpPr/>
            <p:nvPr/>
          </p:nvCxnSpPr>
          <p:spPr>
            <a:xfrm>
              <a:off x="3160080" y="2932200"/>
              <a:ext cx="1212120" cy="802800"/>
            </a:xfrm>
            <a:prstGeom prst="straightConnector1">
              <a:avLst/>
            </a:prstGeom>
            <a:ln w="38100">
              <a:solidFill>
                <a:srgbClr val="E46C0A"/>
              </a:solidFill>
              <a:round/>
              <a:tailEnd type="arrow" w="med" len="med"/>
            </a:ln>
          </p:spPr>
        </p:cxnSp>
      </p:grpSp>
      <p:grpSp>
        <p:nvGrpSpPr>
          <p:cNvPr id="564" name="Group 14"/>
          <p:cNvGrpSpPr/>
          <p:nvPr/>
        </p:nvGrpSpPr>
        <p:grpSpPr>
          <a:xfrm>
            <a:off x="7315200" y="1143000"/>
            <a:ext cx="2510640" cy="1829880"/>
            <a:chOff x="7315200" y="1143000"/>
            <a:chExt cx="2510640" cy="1829880"/>
          </a:xfrm>
        </p:grpSpPr>
        <p:sp>
          <p:nvSpPr>
            <p:cNvPr id="565" name="TextBox 36"/>
            <p:cNvSpPr/>
            <p:nvPr/>
          </p:nvSpPr>
          <p:spPr>
            <a:xfrm>
              <a:off x="7812360" y="1143000"/>
              <a:ext cx="2013480" cy="82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2400" b="0" i="1" u="none" strike="noStrike">
                  <a:solidFill>
                    <a:schemeClr val="dk2">
                      <a:lumMod val="60000"/>
                      <a:lumOff val="40000"/>
                    </a:schemeClr>
                  </a:solidFill>
                  <a:effectLst/>
                  <a:uFillTx/>
                  <a:latin typeface="Arial"/>
                </a:rPr>
                <a:t>C. striatum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en-US" sz="2400" b="0" u="none" strike="noStrike">
                  <a:solidFill>
                    <a:schemeClr val="dk2">
                      <a:lumMod val="60000"/>
                      <a:lumOff val="40000"/>
                    </a:schemeClr>
                  </a:solidFill>
                  <a:effectLst/>
                  <a:uFillTx/>
                  <a:latin typeface="Arial"/>
                </a:rPr>
                <a:t>5 x 10</a:t>
              </a:r>
              <a:r>
                <a:rPr lang="en-US" sz="2400" b="0" u="none" strike="noStrike" baseline="30000">
                  <a:solidFill>
                    <a:schemeClr val="dk2">
                      <a:lumMod val="60000"/>
                      <a:lumOff val="40000"/>
                    </a:schemeClr>
                  </a:solidFill>
                  <a:effectLst/>
                  <a:uFillTx/>
                  <a:latin typeface="Arial"/>
                </a:rPr>
                <a:t>6</a:t>
              </a:r>
              <a:r>
                <a:rPr lang="en-US" sz="2400" b="0" u="none" strike="noStrike">
                  <a:solidFill>
                    <a:schemeClr val="dk2">
                      <a:lumMod val="60000"/>
                      <a:lumOff val="40000"/>
                    </a:schemeClr>
                  </a:solidFill>
                  <a:effectLst/>
                  <a:uFillTx/>
                  <a:latin typeface="Arial"/>
                </a:rPr>
                <a:t> 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566" name="Straight Arrow Connector 5"/>
            <p:cNvCxnSpPr/>
            <p:nvPr/>
          </p:nvCxnSpPr>
          <p:spPr>
            <a:xfrm flipH="1">
              <a:off x="7315200" y="2104560"/>
              <a:ext cx="1006920" cy="868680"/>
            </a:xfrm>
            <a:prstGeom prst="straightConnector1">
              <a:avLst/>
            </a:prstGeom>
            <a:ln w="38100">
              <a:solidFill>
                <a:srgbClr val="558ED5"/>
              </a:solidFill>
              <a:round/>
              <a:tailEnd type="arrow" w="med" len="med"/>
            </a:ln>
          </p:spPr>
        </p:cxnSp>
      </p:grpSp>
      <p:grpSp>
        <p:nvGrpSpPr>
          <p:cNvPr id="567" name="Group 15"/>
          <p:cNvGrpSpPr/>
          <p:nvPr/>
        </p:nvGrpSpPr>
        <p:grpSpPr>
          <a:xfrm>
            <a:off x="6501600" y="5486400"/>
            <a:ext cx="5671800" cy="760320"/>
            <a:chOff x="6501600" y="5486400"/>
            <a:chExt cx="5671800" cy="760320"/>
          </a:xfrm>
        </p:grpSpPr>
        <p:cxnSp>
          <p:nvCxnSpPr>
            <p:cNvPr id="568" name="Straight Arrow Connector 6"/>
            <p:cNvCxnSpPr>
              <a:stCxn id="569" idx="1"/>
            </p:cNvCxnSpPr>
            <p:nvPr/>
          </p:nvCxnSpPr>
          <p:spPr>
            <a:xfrm flipH="1" flipV="1">
              <a:off x="6501600" y="5486400"/>
              <a:ext cx="1973520" cy="532800"/>
            </a:xfrm>
            <a:prstGeom prst="straightConnector1">
              <a:avLst/>
            </a:prstGeom>
            <a:ln w="38100">
              <a:solidFill>
                <a:srgbClr val="FFFF00"/>
              </a:solidFill>
              <a:round/>
              <a:tailEnd type="arrow" w="med" len="med"/>
            </a:ln>
          </p:spPr>
        </p:cxnSp>
        <p:sp>
          <p:nvSpPr>
            <p:cNvPr id="569" name="TextBox 37"/>
            <p:cNvSpPr/>
            <p:nvPr/>
          </p:nvSpPr>
          <p:spPr>
            <a:xfrm>
              <a:off x="8474760" y="5791320"/>
              <a:ext cx="369864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2400" b="0" u="none" strike="noStrike">
                  <a:solidFill>
                    <a:srgbClr val="FFFF00"/>
                  </a:solidFill>
                  <a:effectLst/>
                  <a:uFillTx/>
                  <a:latin typeface="Arial"/>
                </a:rPr>
                <a:t>Mixed inoculum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2" name="Picture 1" descr="C:\Users\Matthew\Google Drive\Lemon Lab\Data\RNASeq-Aug-2014-New Analysis\Scatter-edit1.png"/>
          <p:cNvPicPr/>
          <p:nvPr/>
        </p:nvPicPr>
        <p:blipFill>
          <a:blip r:embed="rId2"/>
          <a:srcRect l="4194" t="8088" b="6560"/>
          <a:stretch/>
        </p:blipFill>
        <p:spPr>
          <a:xfrm>
            <a:off x="1854360" y="1719000"/>
            <a:ext cx="8481960" cy="454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3" name="Title 8"/>
          <p:cNvSpPr/>
          <p:nvPr/>
        </p:nvSpPr>
        <p:spPr>
          <a:xfrm>
            <a:off x="1752840" y="76320"/>
            <a:ext cx="868536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Cocultivation with </a:t>
            </a: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C. striatum 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induces</a:t>
            </a: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 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broad changes in</a:t>
            </a: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 S. aureus 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transcription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4" name="TextBox 38"/>
          <p:cNvSpPr/>
          <p:nvPr/>
        </p:nvSpPr>
        <p:spPr>
          <a:xfrm>
            <a:off x="4783680" y="6280920"/>
            <a:ext cx="2624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mean expression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5" name="TextBox 39"/>
          <p:cNvSpPr/>
          <p:nvPr/>
        </p:nvSpPr>
        <p:spPr>
          <a:xfrm rot="16200000">
            <a:off x="335880" y="3525120"/>
            <a:ext cx="2498760" cy="5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log</a:t>
            </a:r>
            <a:r>
              <a:rPr lang="en-US" sz="2400" b="0" u="none" strike="noStrike" baseline="-25000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fold change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/>
          </p:nvPr>
        </p:nvSpPr>
        <p:spPr>
          <a:xfrm>
            <a:off x="-8999172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-43878960" y="0"/>
            <a:ext cx="43915320" cy="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8" name="TextBox 40"/>
          <p:cNvSpPr/>
          <p:nvPr/>
        </p:nvSpPr>
        <p:spPr>
          <a:xfrm>
            <a:off x="1584000" y="76320"/>
            <a:ext cx="91425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S. aureus agr </a:t>
            </a:r>
            <a:r>
              <a:rPr lang="en-US" sz="3600" b="0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regulon is repressed in coculture with </a:t>
            </a:r>
            <a:r>
              <a:rPr lang="en-US" sz="3600" b="0" i="1" u="none" strike="noStrike">
                <a:solidFill>
                  <a:srgbClr val="C9211E"/>
                </a:solidFill>
                <a:effectLst/>
                <a:uFillTx/>
                <a:latin typeface="Arial"/>
              </a:rPr>
              <a:t>C. striatum</a:t>
            </a:r>
            <a:endParaRPr lang="en-US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9" name="Content Placeholder 6"/>
          <p:cNvSpPr/>
          <p:nvPr/>
        </p:nvSpPr>
        <p:spPr>
          <a:xfrm>
            <a:off x="2041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~50% of the genes differentially expressed belonged to the </a:t>
            </a:r>
            <a:r>
              <a:rPr lang="en-US" sz="32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agr </a:t>
            </a: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regulon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Most genes involved in virulence were </a:t>
            </a:r>
            <a:r>
              <a:rPr lang="en-US" sz="3200" b="0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repressed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641"/>
              </a:spcBef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Many cell surface proteins and genes involved in adherence were </a:t>
            </a:r>
            <a:r>
              <a:rPr lang="en-US" sz="3200" b="0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induced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24418</TotalTime>
  <Words>873</Words>
  <Application>Microsoft Office PowerPoint</Application>
  <PresentationFormat>Widescreen</PresentationFormat>
  <Paragraphs>185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</vt:lpstr>
      <vt:lpstr>Calibri</vt:lpstr>
      <vt:lpstr>Calibri Light</vt:lpstr>
      <vt:lpstr>Helvetica Neue</vt:lpstr>
      <vt:lpstr>Helvetica Neue Bold Condensed</vt:lpstr>
      <vt:lpstr>HelveticaNeueLT Std</vt:lpstr>
      <vt:lpstr>HelveticaNeueLT Std Med Cn</vt:lpstr>
      <vt:lpstr>Symbol</vt:lpstr>
      <vt:lpstr>Times New Roman</vt:lpstr>
      <vt:lpstr>Wingdings</vt:lpstr>
      <vt:lpstr>Theme3</vt:lpstr>
      <vt:lpstr>Theme3</vt:lpstr>
      <vt:lpstr>Black Theme</vt:lpstr>
      <vt:lpstr>Photo Title</vt:lpstr>
      <vt:lpstr>Photo Theme</vt:lpstr>
      <vt:lpstr>Office Theme</vt:lpstr>
      <vt:lpstr>Office Theme</vt:lpstr>
      <vt:lpstr>Office Theme</vt:lpstr>
      <vt:lpstr>Theme3</vt:lpstr>
      <vt:lpstr>One (or two) ways in which bacterial commensals may prevent disease</vt:lpstr>
      <vt:lpstr>PowerPoint Presentation</vt:lpstr>
      <vt:lpstr>PowerPoint Presentation</vt:lpstr>
      <vt:lpstr>PowerPoint Presentation</vt:lpstr>
      <vt:lpstr>Nasopharynx Microbiome</vt:lpstr>
      <vt:lpstr>PowerPoint Presentation</vt:lpstr>
      <vt:lpstr>S. aureus-C. striatum coculture assay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Gao, Denny</dc:creator>
  <dc:description/>
  <cp:lastModifiedBy>Matthew Ramsey</cp:lastModifiedBy>
  <cp:revision>3748</cp:revision>
  <dcterms:created xsi:type="dcterms:W3CDTF">2023-12-01T22:14:26Z</dcterms:created>
  <dcterms:modified xsi:type="dcterms:W3CDTF">2026-01-16T15:43:33Z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12</vt:i4>
  </property>
</Properties>
</file>