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  <p:sldMasterId id="2147483679" r:id="rId4"/>
    <p:sldMasterId id="2147483696" r:id="rId5"/>
  </p:sldMasterIdLst>
  <p:notesMasterIdLst>
    <p:notesMasterId r:id="rId22"/>
  </p:notesMasterIdLst>
  <p:sldIdLst>
    <p:sldId id="502" r:id="rId6"/>
    <p:sldId id="323" r:id="rId7"/>
    <p:sldId id="531" r:id="rId8"/>
    <p:sldId id="532" r:id="rId9"/>
    <p:sldId id="533" r:id="rId10"/>
    <p:sldId id="534" r:id="rId11"/>
    <p:sldId id="288" r:id="rId12"/>
    <p:sldId id="527" r:id="rId13"/>
    <p:sldId id="528" r:id="rId14"/>
    <p:sldId id="529" r:id="rId15"/>
    <p:sldId id="410" r:id="rId16"/>
    <p:sldId id="411" r:id="rId17"/>
    <p:sldId id="412" r:id="rId18"/>
    <p:sldId id="414" r:id="rId19"/>
    <p:sldId id="530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5AE937-3A25-F5DA-058A-E5A064F6650A}" name="Figgins, Erika" initials="FE" userId="S::e0figg01@louisville.edu::89113216-ec64-4cb7-b116-819403fe137b" providerId="AD"/>
  <p188:author id="{4D158F8F-6562-0FE8-8A2A-6A28A56BFECA}" name="Gao, Denny" initials="DG" userId="S::dkgao001@louisville.edu::d50f1e6c-05c6-40ab-9ca2-a9d664fea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200"/>
    <a:srgbClr val="BF4DC2"/>
    <a:srgbClr val="BF4044"/>
    <a:srgbClr val="2EA963"/>
    <a:srgbClr val="41B475"/>
    <a:srgbClr val="B82E32"/>
    <a:srgbClr val="BB0300"/>
    <a:srgbClr val="01B24E"/>
    <a:srgbClr val="BF0000"/>
    <a:srgbClr val="2F3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52" autoAdjust="0"/>
  </p:normalViewPr>
  <p:slideViewPr>
    <p:cSldViewPr snapToGrid="0">
      <p:cViewPr>
        <p:scale>
          <a:sx n="111" d="100"/>
          <a:sy n="111" d="100"/>
        </p:scale>
        <p:origin x="462" y="1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D45B-B885-4249-9BF3-76F7F5F9B4F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6B9C-C69D-481A-A4AF-B1E5F6FC1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3153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2527612"/>
            <a:ext cx="10769600" cy="748988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4267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3505200" y="3429003"/>
            <a:ext cx="51816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848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924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10"/>
            <a:ext cx="8071339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4089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382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227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876800" y="3995363"/>
            <a:ext cx="6604000" cy="543675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933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448800" y="6188582"/>
            <a:ext cx="2032000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6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4018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657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126838"/>
            <a:ext cx="5283200" cy="4816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782618" y="990601"/>
            <a:ext cx="95965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126835"/>
            <a:ext cx="5181600" cy="4816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82618" y="152402"/>
            <a:ext cx="9596582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4719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376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wenmey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684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knap Research Bld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8272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4749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345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66858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3235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2702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28122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Lif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8522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12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15199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756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7524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4529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064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1905000"/>
            <a:ext cx="782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133600" y="304800"/>
            <a:ext cx="6502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7600" y="2362200"/>
            <a:ext cx="7823200" cy="3200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5288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CC5-BE39-43C5-9BF7-2FA923050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25-5EA5-48DA-9000-B51595C51C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887-2BBF-440D-95F7-CA4D400B4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08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FBE3-3286-4C86-AB38-36302764D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22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18CC-E86D-4C68-B72D-7295CC4AB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524002"/>
            <a:ext cx="5283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12800" y="1447801"/>
            <a:ext cx="5181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1976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4986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936A-35AF-4943-80B8-4E9C8B02F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2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0EF3-1187-4B41-9DC8-805305220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9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A9B-A771-4E7E-8D5F-B34E7F994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7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01DB-D153-4D27-9DCA-DA887E6B2E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10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7342-048E-4969-8FBD-0B9926742E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A7AD-329B-4C2B-B377-CF1F90C19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7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5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5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315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49600" y="99060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49600" y="1524002"/>
            <a:ext cx="82296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0" i="0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07861" y="1445407"/>
            <a:ext cx="8071339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62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197600" y="1524001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12800" y="1524000"/>
            <a:ext cx="51816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18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0600"/>
            <a:ext cx="5283200" cy="457200"/>
          </a:xfrm>
          <a:prstGeom prst="rect">
            <a:avLst/>
          </a:prstGeom>
        </p:spPr>
        <p:txBody>
          <a:bodyPr anchor="b"/>
          <a:lstStyle>
            <a:lvl1pPr algn="l">
              <a:defRPr sz="2133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812800" y="1446214"/>
            <a:ext cx="5181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149600" y="152402"/>
            <a:ext cx="82296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933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23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CA5D-F9BC-2301-0BB1-83A8C839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9175-F3D5-549F-5462-B176BBEB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5C03-6D2D-DA9E-7D1A-8FF4B987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7689-A741-4E4F-8FC9-477DBFB83F0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D4AC-5189-682D-0217-6169AE7F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A17F-ECD5-6A4D-82CE-27EE39A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9F73-FB80-4F25-AD63-79381B49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4.pd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83FC-0948-E24C-2E44-EB8CC2905974}"/>
              </a:ext>
            </a:extLst>
          </p:cNvPr>
          <p:cNvGrpSpPr/>
          <p:nvPr/>
        </p:nvGrpSpPr>
        <p:grpSpPr>
          <a:xfrm>
            <a:off x="0" y="0"/>
            <a:ext cx="1016000" cy="914400"/>
            <a:chOff x="609600" y="0"/>
            <a:chExt cx="1016000" cy="914400"/>
          </a:xfrm>
        </p:grpSpPr>
        <p:sp>
          <p:nvSpPr>
            <p:cNvPr id="6" name="Rectangle 5"/>
            <p:cNvSpPr/>
            <p:nvPr/>
          </p:nvSpPr>
          <p:spPr>
            <a:xfrm>
              <a:off x="609600" y="0"/>
              <a:ext cx="1016000" cy="9144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7" name="Picture 6" descr="uofl ligature white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812801" y="385160"/>
              <a:ext cx="642364" cy="38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709" r:id="rId9"/>
    <p:sldLayoutId id="2147483710" r:id="rId10"/>
    <p:sldLayoutId id="2147483712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>
            <a:off x="812800" y="6246812"/>
            <a:ext cx="105664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8737600" y="6340476"/>
            <a:ext cx="27432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33" y="0"/>
            <a:ext cx="1117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ofl ligature 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12800" y="381002"/>
            <a:ext cx="660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3657600" y="3581400"/>
            <a:ext cx="85344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4572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UL_LOGOwordmarkonRe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50866" y="3084746"/>
            <a:ext cx="2406735" cy="5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89408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1828800"/>
            <a:ext cx="88392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uofl ligature 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11205" y="584200"/>
            <a:ext cx="866140" cy="524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45600" y="6172200"/>
            <a:ext cx="294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9347200" y="6213973"/>
            <a:ext cx="2235200" cy="297454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000" cap="none" spc="267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  <p:extLst>
      <p:ext uri="{BB962C8B-B14F-4D97-AF65-F5344CB8AC3E}">
        <p14:creationId xmlns:p14="http://schemas.microsoft.com/office/powerpoint/2010/main" val="30293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E59468F-71DF-4E5A-9CB2-04BD8B919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A65152E-5F6C-4E8E-A1F2-A0A7EABBE4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0E3-F874-B041-1BAE-F07B93EC8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43" y="1980615"/>
            <a:ext cx="10580914" cy="1132523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Mechanisms underlying spatial interaction in the oral microbiota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66D20-5D67-CC20-C25A-A85144BC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Ramsey, Ph.D.</a:t>
            </a:r>
          </a:p>
          <a:p>
            <a:r>
              <a:rPr lang="en-US" dirty="0"/>
              <a:t>Department of Oral Immunology and Infectious Diseases</a:t>
            </a:r>
          </a:p>
          <a:p>
            <a:r>
              <a:rPr lang="en-US" dirty="0"/>
              <a:t>University of Louisville 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131445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0679-F5C7-D865-5DC9-7581C84FEAF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Boiled vs Filtered saliva preparation yields few differences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0A6B3F-F24F-E035-12F7-1B93B3AFD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62" y="1353043"/>
            <a:ext cx="8814937" cy="48160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BB3C79-4EBF-2B8E-95F2-87B44C1DD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1326902"/>
            <a:ext cx="8814937" cy="482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813C58-7A90-7618-FD70-2A609E5C5D90}"/>
              </a:ext>
            </a:extLst>
          </p:cNvPr>
          <p:cNvSpPr txBox="1"/>
          <p:nvPr/>
        </p:nvSpPr>
        <p:spPr>
          <a:xfrm>
            <a:off x="9636758" y="1428579"/>
            <a:ext cx="245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3 species significantly differed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BAFEB1B-D471-8B19-4577-7C6FCBA89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1306178"/>
            <a:ext cx="8900716" cy="48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2732-B7D3-26D4-E9B9-3DB0205D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72"/>
            <a:ext cx="10972800" cy="1143000"/>
          </a:xfrm>
        </p:spPr>
        <p:txBody>
          <a:bodyPr/>
          <a:lstStyle/>
          <a:p>
            <a:r>
              <a:rPr lang="en-US" i="1" dirty="0">
                <a:solidFill>
                  <a:srgbClr val="9D0200"/>
                </a:solidFill>
              </a:rPr>
              <a:t>Sm – Hp </a:t>
            </a:r>
            <a:r>
              <a:rPr lang="en-US" dirty="0">
                <a:solidFill>
                  <a:srgbClr val="9D0200"/>
                </a:solidFill>
              </a:rPr>
              <a:t>coculture future</a:t>
            </a:r>
            <a:endParaRPr lang="en-US" i="1" dirty="0">
              <a:solidFill>
                <a:srgbClr val="9D02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7AC8A-9FD0-4CC7-64E5-B175E22C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069667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plan to use SECM to monitor NAD/NADH release by </a:t>
            </a:r>
            <a:r>
              <a:rPr lang="en-US" i="1" dirty="0"/>
              <a:t>Sm 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hypothesize that the </a:t>
            </a:r>
            <a:r>
              <a:rPr lang="en-US" i="1" dirty="0" err="1"/>
              <a:t>lyt</a:t>
            </a:r>
            <a:r>
              <a:rPr lang="en-US" i="1" dirty="0"/>
              <a:t> </a:t>
            </a:r>
            <a:r>
              <a:rPr lang="en-US" dirty="0"/>
              <a:t>system is involved in NAD release</a:t>
            </a:r>
          </a:p>
        </p:txBody>
      </p:sp>
      <p:sp>
        <p:nvSpPr>
          <p:cNvPr id="4" name="Google Shape;205;p14">
            <a:extLst>
              <a:ext uri="{FF2B5EF4-FFF2-40B4-BE49-F238E27FC236}">
                <a16:creationId xmlns:a16="http://schemas.microsoft.com/office/drawing/2014/main" id="{DD717634-5DDB-921F-E5A7-7A1597D5BB7A}"/>
              </a:ext>
            </a:extLst>
          </p:cNvPr>
          <p:cNvSpPr/>
          <p:nvPr/>
        </p:nvSpPr>
        <p:spPr>
          <a:xfrm>
            <a:off x="10880448" y="2836725"/>
            <a:ext cx="397152" cy="427112"/>
          </a:xfrm>
          <a:prstGeom prst="ellipse">
            <a:avLst/>
          </a:prstGeom>
          <a:gradFill>
            <a:gsLst>
              <a:gs pos="0">
                <a:srgbClr val="2B768A"/>
              </a:gs>
              <a:gs pos="48000">
                <a:srgbClr val="4FAEC7"/>
              </a:gs>
              <a:gs pos="100000">
                <a:srgbClr val="92CCDC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5;p14">
            <a:extLst>
              <a:ext uri="{FF2B5EF4-FFF2-40B4-BE49-F238E27FC236}">
                <a16:creationId xmlns:a16="http://schemas.microsoft.com/office/drawing/2014/main" id="{4AE773FC-3446-63F4-9D59-9519355EB702}"/>
              </a:ext>
            </a:extLst>
          </p:cNvPr>
          <p:cNvSpPr/>
          <p:nvPr/>
        </p:nvSpPr>
        <p:spPr>
          <a:xfrm>
            <a:off x="10812715" y="3167052"/>
            <a:ext cx="397152" cy="427112"/>
          </a:xfrm>
          <a:prstGeom prst="ellipse">
            <a:avLst/>
          </a:prstGeom>
          <a:gradFill>
            <a:gsLst>
              <a:gs pos="0">
                <a:srgbClr val="2B768A"/>
              </a:gs>
              <a:gs pos="48000">
                <a:srgbClr val="4FAEC7"/>
              </a:gs>
              <a:gs pos="100000">
                <a:srgbClr val="92CCDC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5;p14">
            <a:extLst>
              <a:ext uri="{FF2B5EF4-FFF2-40B4-BE49-F238E27FC236}">
                <a16:creationId xmlns:a16="http://schemas.microsoft.com/office/drawing/2014/main" id="{A74610FD-BC45-B314-3C8A-EB840E859879}"/>
              </a:ext>
            </a:extLst>
          </p:cNvPr>
          <p:cNvSpPr/>
          <p:nvPr/>
        </p:nvSpPr>
        <p:spPr>
          <a:xfrm>
            <a:off x="10681872" y="3497379"/>
            <a:ext cx="397152" cy="427112"/>
          </a:xfrm>
          <a:prstGeom prst="ellipse">
            <a:avLst/>
          </a:prstGeom>
          <a:gradFill>
            <a:gsLst>
              <a:gs pos="0">
                <a:srgbClr val="2B768A"/>
              </a:gs>
              <a:gs pos="48000">
                <a:srgbClr val="4FAEC7"/>
              </a:gs>
              <a:gs pos="100000">
                <a:srgbClr val="92CCDC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5;p14">
            <a:extLst>
              <a:ext uri="{FF2B5EF4-FFF2-40B4-BE49-F238E27FC236}">
                <a16:creationId xmlns:a16="http://schemas.microsoft.com/office/drawing/2014/main" id="{6B9A834B-C461-97E4-6633-E9B55C8FADAA}"/>
              </a:ext>
            </a:extLst>
          </p:cNvPr>
          <p:cNvSpPr/>
          <p:nvPr/>
        </p:nvSpPr>
        <p:spPr>
          <a:xfrm>
            <a:off x="10609515" y="3811291"/>
            <a:ext cx="397152" cy="427112"/>
          </a:xfrm>
          <a:prstGeom prst="ellipse">
            <a:avLst/>
          </a:prstGeom>
          <a:gradFill>
            <a:gsLst>
              <a:gs pos="0">
                <a:srgbClr val="2B768A"/>
              </a:gs>
              <a:gs pos="48000">
                <a:srgbClr val="4FAEC7"/>
              </a:gs>
              <a:gs pos="100000">
                <a:srgbClr val="92CCDC"/>
              </a:gs>
            </a:gsLst>
            <a:lin ang="162000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5;p14">
            <a:extLst>
              <a:ext uri="{FF2B5EF4-FFF2-40B4-BE49-F238E27FC236}">
                <a16:creationId xmlns:a16="http://schemas.microsoft.com/office/drawing/2014/main" id="{63B12B54-FECE-E105-9672-BB6D2C02B9CC}"/>
              </a:ext>
            </a:extLst>
          </p:cNvPr>
          <p:cNvSpPr/>
          <p:nvPr/>
        </p:nvSpPr>
        <p:spPr>
          <a:xfrm rot="2251419">
            <a:off x="8987788" y="3075059"/>
            <a:ext cx="397152" cy="6242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5;p14">
            <a:extLst>
              <a:ext uri="{FF2B5EF4-FFF2-40B4-BE49-F238E27FC236}">
                <a16:creationId xmlns:a16="http://schemas.microsoft.com/office/drawing/2014/main" id="{3C060796-9AD1-B538-D422-B43108B402EF}"/>
              </a:ext>
            </a:extLst>
          </p:cNvPr>
          <p:cNvSpPr/>
          <p:nvPr/>
        </p:nvSpPr>
        <p:spPr>
          <a:xfrm rot="8770849">
            <a:off x="9048212" y="3401355"/>
            <a:ext cx="397152" cy="6242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103F3-5FA6-5CA6-2AE7-5ED9987EB9C4}"/>
              </a:ext>
            </a:extLst>
          </p:cNvPr>
          <p:cNvSpPr txBox="1"/>
          <p:nvPr/>
        </p:nvSpPr>
        <p:spPr>
          <a:xfrm>
            <a:off x="10482296" y="4745350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S. mitis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B7C25-06B9-F8D3-EA01-727B0D0D5D94}"/>
              </a:ext>
            </a:extLst>
          </p:cNvPr>
          <p:cNvSpPr txBox="1"/>
          <p:nvPr/>
        </p:nvSpPr>
        <p:spPr>
          <a:xfrm>
            <a:off x="8682724" y="4437573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i="1" dirty="0"/>
              <a:t>H. para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243A26-A693-2C60-C651-6A835ABC2386}"/>
              </a:ext>
            </a:extLst>
          </p:cNvPr>
          <p:cNvCxnSpPr/>
          <p:nvPr/>
        </p:nvCxnSpPr>
        <p:spPr>
          <a:xfrm flipH="1">
            <a:off x="9711267" y="3504511"/>
            <a:ext cx="7964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2E7417-6B54-B283-A51B-84E2714EA045}"/>
              </a:ext>
            </a:extLst>
          </p:cNvPr>
          <p:cNvSpPr txBox="1"/>
          <p:nvPr/>
        </p:nvSpPr>
        <p:spPr>
          <a:xfrm>
            <a:off x="9738195" y="3019322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4A871-62F1-77AC-FA64-3F2EF62DACC4}"/>
              </a:ext>
            </a:extLst>
          </p:cNvPr>
          <p:cNvSpPr txBox="1"/>
          <p:nvPr/>
        </p:nvSpPr>
        <p:spPr>
          <a:xfrm>
            <a:off x="8898099" y="1331821"/>
            <a:ext cx="2422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Collaborative mucin degradation?</a:t>
            </a:r>
          </a:p>
        </p:txBody>
      </p:sp>
    </p:spTree>
    <p:extLst>
      <p:ext uri="{BB962C8B-B14F-4D97-AF65-F5344CB8AC3E}">
        <p14:creationId xmlns:p14="http://schemas.microsoft.com/office/powerpoint/2010/main" val="354514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2732-B7D3-26D4-E9B9-3DB0205D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7AC8A-9FD0-4CC7-64E5-B175E22C5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5748471" cy="4525963"/>
          </a:xfrm>
        </p:spPr>
        <p:txBody>
          <a:bodyPr>
            <a:normAutofit/>
          </a:bodyPr>
          <a:lstStyle/>
          <a:p>
            <a:r>
              <a:rPr lang="en-US" sz="3733" i="1" dirty="0"/>
              <a:t>Hp </a:t>
            </a:r>
            <a:r>
              <a:rPr lang="en-US" sz="3733" dirty="0"/>
              <a:t>induces </a:t>
            </a:r>
            <a:r>
              <a:rPr lang="en-US" sz="3733" i="1" dirty="0"/>
              <a:t>Sm </a:t>
            </a:r>
            <a:r>
              <a:rPr lang="en-US" sz="3733" dirty="0"/>
              <a:t>to be phagocyte resistant</a:t>
            </a:r>
          </a:p>
          <a:p>
            <a:endParaRPr lang="en-US" sz="3733" dirty="0"/>
          </a:p>
          <a:p>
            <a:r>
              <a:rPr lang="en-US" sz="3733" i="1" dirty="0"/>
              <a:t>Hp-Sm </a:t>
            </a:r>
            <a:r>
              <a:rPr lang="en-US" sz="3733" dirty="0"/>
              <a:t>interaction causes broad changes in cytokine responses from neutrophils</a:t>
            </a:r>
            <a:endParaRPr lang="en-US" sz="3733" i="1" dirty="0"/>
          </a:p>
        </p:txBody>
      </p:sp>
      <p:pic>
        <p:nvPicPr>
          <p:cNvPr id="5" name="Picture 4" descr="A graph of blue and grey bars&#10;&#10;Description automatically generated">
            <a:extLst>
              <a:ext uri="{FF2B5EF4-FFF2-40B4-BE49-F238E27FC236}">
                <a16:creationId xmlns:a16="http://schemas.microsoft.com/office/drawing/2014/main" id="{8295F5C3-491F-195E-5CDB-F8B766AB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31" y="920275"/>
            <a:ext cx="2877084" cy="5017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2081B-1BFE-B35A-BF90-9C485B39056F}"/>
              </a:ext>
            </a:extLst>
          </p:cNvPr>
          <p:cNvSpPr txBox="1"/>
          <p:nvPr/>
        </p:nvSpPr>
        <p:spPr>
          <a:xfrm>
            <a:off x="1636863" y="362504"/>
            <a:ext cx="8208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9D0200"/>
                </a:solidFill>
              </a:rPr>
              <a:t>Sm</a:t>
            </a:r>
            <a:r>
              <a:rPr lang="en-US" sz="2800" i="1" dirty="0">
                <a:solidFill>
                  <a:srgbClr val="9D0200"/>
                </a:solidFill>
              </a:rPr>
              <a:t> – Hp </a:t>
            </a:r>
            <a:r>
              <a:rPr lang="en-US" sz="2800" dirty="0">
                <a:solidFill>
                  <a:srgbClr val="9D0200"/>
                </a:solidFill>
              </a:rPr>
              <a:t>coculture future</a:t>
            </a:r>
            <a:endParaRPr lang="en-US" sz="2800" i="1" dirty="0">
              <a:solidFill>
                <a:srgbClr val="9D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0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2104-9F76-4FEC-5852-BE11299E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F035A6A9-2C0B-6A27-582B-B6CFAE06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56" y="2311085"/>
            <a:ext cx="9290089" cy="27907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00D11-C809-54C9-6730-3F552EE5D380}"/>
              </a:ext>
            </a:extLst>
          </p:cNvPr>
          <p:cNvCxnSpPr>
            <a:cxnSpLocks/>
          </p:cNvCxnSpPr>
          <p:nvPr/>
        </p:nvCxnSpPr>
        <p:spPr>
          <a:xfrm flipV="1">
            <a:off x="6086620" y="4745501"/>
            <a:ext cx="1" cy="1106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55E1EE-935C-836A-659E-F4B51DDA81FD}"/>
              </a:ext>
            </a:extLst>
          </p:cNvPr>
          <p:cNvCxnSpPr>
            <a:cxnSpLocks/>
          </p:cNvCxnSpPr>
          <p:nvPr/>
        </p:nvCxnSpPr>
        <p:spPr>
          <a:xfrm flipV="1">
            <a:off x="9722337" y="4745501"/>
            <a:ext cx="1" cy="1106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3FD1279-40A0-4E30-D792-54B001E8D3AA}"/>
              </a:ext>
            </a:extLst>
          </p:cNvPr>
          <p:cNvSpPr txBox="1">
            <a:spLocks/>
          </p:cNvSpPr>
          <p:nvPr/>
        </p:nvSpPr>
        <p:spPr>
          <a:xfrm>
            <a:off x="609600" y="62972"/>
            <a:ext cx="10972800" cy="1143000"/>
          </a:xfr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>
                <a:solidFill>
                  <a:srgbClr val="9D0200"/>
                </a:solidFill>
              </a:rPr>
              <a:t>Sm</a:t>
            </a:r>
            <a:r>
              <a:rPr lang="en-US" i="1" dirty="0">
                <a:solidFill>
                  <a:srgbClr val="9D0200"/>
                </a:solidFill>
              </a:rPr>
              <a:t> – Hp </a:t>
            </a:r>
            <a:r>
              <a:rPr lang="en-US" dirty="0">
                <a:solidFill>
                  <a:srgbClr val="9D0200"/>
                </a:solidFill>
              </a:rPr>
              <a:t>cytokine changes</a:t>
            </a:r>
            <a:endParaRPr lang="en-US" i="1" dirty="0">
              <a:solidFill>
                <a:srgbClr val="9D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8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A6A0-7CC5-CC65-5576-F4D7E493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267" dirty="0">
              <a:solidFill>
                <a:schemeClr val="bg2"/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A0AEC3F-31E3-0B21-F326-D6CA7626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8" y="1225399"/>
            <a:ext cx="5576137" cy="48798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5D8AB9-659D-92AD-9CD7-2B21E6B5BECB}"/>
              </a:ext>
            </a:extLst>
          </p:cNvPr>
          <p:cNvSpPr txBox="1">
            <a:spLocks/>
          </p:cNvSpPr>
          <p:nvPr/>
        </p:nvSpPr>
        <p:spPr>
          <a:xfrm>
            <a:off x="609600" y="62972"/>
            <a:ext cx="10972800" cy="1143000"/>
          </a:xfr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err="1">
                <a:solidFill>
                  <a:srgbClr val="9D0200"/>
                </a:solidFill>
              </a:rPr>
              <a:t>Sm</a:t>
            </a:r>
            <a:r>
              <a:rPr lang="en-US" sz="4000" i="1" dirty="0">
                <a:solidFill>
                  <a:srgbClr val="9D0200"/>
                </a:solidFill>
              </a:rPr>
              <a:t> – Hp </a:t>
            </a:r>
            <a:r>
              <a:rPr lang="en-US" sz="4000" dirty="0">
                <a:solidFill>
                  <a:srgbClr val="9D0200"/>
                </a:solidFill>
              </a:rPr>
              <a:t>impact on host immune responses</a:t>
            </a:r>
            <a:endParaRPr lang="en-US" sz="4000" i="1" dirty="0">
              <a:solidFill>
                <a:srgbClr val="9D0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3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9C726-CDC6-FDBF-1873-6591442A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last iteration of model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Fitness testing of mucin-catabolism mutants is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other mechanisms to test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093AF-60AF-C50D-6CF6-A7B52F3212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Future Work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A209BC3-ACBA-BA77-FCDF-9F4036A6327A}"/>
              </a:ext>
            </a:extLst>
          </p:cNvPr>
          <p:cNvSpPr txBox="1">
            <a:spLocks/>
          </p:cNvSpPr>
          <p:nvPr/>
        </p:nvSpPr>
        <p:spPr>
          <a:xfrm>
            <a:off x="5976203" y="1126838"/>
            <a:ext cx="5283200" cy="4816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8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Expanding mechanistic detection via transcriptomics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Biogeography associations being continued (w/ J Mark Welch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Mechanisms of </a:t>
            </a:r>
            <a:r>
              <a:rPr lang="en-US" sz="2400" i="1" dirty="0"/>
              <a:t>Streptococcus – Corynebacterium </a:t>
            </a:r>
            <a:r>
              <a:rPr lang="en-US" sz="2400" dirty="0"/>
              <a:t>in progress (w/ S King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04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5337769"/>
            <a:ext cx="1795049" cy="703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30" y="178679"/>
            <a:ext cx="5371470" cy="602178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04" y="5175104"/>
            <a:ext cx="1505097" cy="150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" y="5867400"/>
            <a:ext cx="2914028" cy="9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145" y="1074593"/>
            <a:ext cx="2659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Graduate Students:</a:t>
            </a:r>
          </a:p>
          <a:p>
            <a:r>
              <a:rPr lang="en-US" sz="2400" dirty="0"/>
              <a:t>Alex </a:t>
            </a:r>
            <a:r>
              <a:rPr lang="en-US" sz="2400" dirty="0" err="1"/>
              <a:t>Labossiere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0145" y="2204071"/>
            <a:ext cx="5371470" cy="173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+mj-lt"/>
              </a:rPr>
              <a:t>Funding:</a:t>
            </a:r>
          </a:p>
          <a:p>
            <a:r>
              <a:rPr lang="en-US" sz="2133" dirty="0">
                <a:latin typeface="+mj-lt"/>
              </a:rPr>
              <a:t>RI Foundation Medical Research Fund</a:t>
            </a:r>
          </a:p>
          <a:p>
            <a:r>
              <a:rPr lang="en-US" sz="2133" dirty="0">
                <a:latin typeface="+mj-lt"/>
              </a:rPr>
              <a:t>RI COBRE - #P20GM104317</a:t>
            </a:r>
          </a:p>
          <a:p>
            <a:r>
              <a:rPr lang="en-US" sz="2133" dirty="0">
                <a:latin typeface="+mj-lt"/>
              </a:rPr>
              <a:t>RI INBRE Early Career Award – #</a:t>
            </a:r>
            <a:r>
              <a:rPr lang="en-US" sz="2133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2133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2133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33" y="4101127"/>
            <a:ext cx="4522328" cy="1405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Collaborators:</a:t>
            </a:r>
          </a:p>
          <a:p>
            <a:r>
              <a:rPr lang="en-US" sz="2133" dirty="0"/>
              <a:t>Marcelo Freire (JCVI) / </a:t>
            </a:r>
            <a:r>
              <a:rPr lang="en-US" sz="2133" dirty="0" err="1"/>
              <a:t>Jiyeon</a:t>
            </a:r>
            <a:r>
              <a:rPr lang="en-US" sz="2133" dirty="0"/>
              <a:t> Kim (URI)</a:t>
            </a:r>
          </a:p>
          <a:p>
            <a:r>
              <a:rPr lang="en-US" sz="2133" dirty="0"/>
              <a:t>Jessica Mark Welch (Forsyth)</a:t>
            </a:r>
          </a:p>
          <a:p>
            <a:r>
              <a:rPr lang="en-US" sz="2133" dirty="0"/>
              <a:t>Samantha King (NWCH)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01" y="381000"/>
            <a:ext cx="6129899" cy="45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30A2D-B4C6-43EC-EEDF-CAC11A890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603" y="5238660"/>
            <a:ext cx="3904612" cy="9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02238-F125-4C95-B848-ADB55DFFE23E}"/>
              </a:ext>
            </a:extLst>
          </p:cNvPr>
          <p:cNvSpPr txBox="1"/>
          <p:nvPr/>
        </p:nvSpPr>
        <p:spPr>
          <a:xfrm>
            <a:off x="406401" y="2299268"/>
            <a:ext cx="1148080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4267" dirty="0">
              <a:solidFill>
                <a:schemeClr val="tx2"/>
              </a:solidFill>
            </a:endParaRPr>
          </a:p>
          <a:p>
            <a:pPr algn="ctr"/>
            <a:endParaRPr lang="en-US" sz="4267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8990B-6B55-2085-8907-A5BDBD0CDC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i="1" dirty="0"/>
              <a:t>Haemophilus parainfluenzae </a:t>
            </a:r>
            <a:r>
              <a:rPr lang="en-US" dirty="0"/>
              <a:t>and </a:t>
            </a:r>
            <a:r>
              <a:rPr lang="en-US" i="1" dirty="0"/>
              <a:t>Streptococcus mitis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8E6AD-A8B2-34DC-2297-4224A05A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57" y="1177493"/>
            <a:ext cx="8276485" cy="50302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9858E3-830A-C6A8-48F1-0175746B2261}"/>
              </a:ext>
            </a:extLst>
          </p:cNvPr>
          <p:cNvSpPr txBox="1">
            <a:spLocks/>
          </p:cNvSpPr>
          <p:nvPr/>
        </p:nvSpPr>
        <p:spPr>
          <a:xfrm>
            <a:off x="10011177" y="6434374"/>
            <a:ext cx="2079223" cy="415119"/>
          </a:xfrm>
          <a:prstGeom prst="rect">
            <a:avLst/>
          </a:prstGeom>
        </p:spPr>
        <p:txBody>
          <a:bodyPr vert="horz" lIns="0" tIns="60960" rIns="0" bIns="6096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67" dirty="0"/>
              <a:t>Mark Welch </a:t>
            </a:r>
            <a:r>
              <a:rPr lang="en-US" sz="1467" i="1" dirty="0"/>
              <a:t>et al</a:t>
            </a:r>
            <a:r>
              <a:rPr lang="en-US" sz="1467" dirty="0"/>
              <a:t>., 2019</a:t>
            </a:r>
          </a:p>
          <a:p>
            <a:pPr algn="r"/>
            <a:endParaRPr lang="en-US" sz="1467" dirty="0"/>
          </a:p>
          <a:p>
            <a:pPr algn="r"/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34555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0F21F-9090-575E-7A2D-B6F2ED0670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Initial Mechanisms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28245D-801C-FD1E-D1A2-356D1D497D55}"/>
              </a:ext>
            </a:extLst>
          </p:cNvPr>
          <p:cNvGrpSpPr/>
          <p:nvPr/>
        </p:nvGrpSpPr>
        <p:grpSpPr>
          <a:xfrm>
            <a:off x="5283202" y="2143115"/>
            <a:ext cx="1140227" cy="875416"/>
            <a:chOff x="3426332" y="1029586"/>
            <a:chExt cx="1140226" cy="8754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F2B268-EF97-4C55-ACD2-20A13CACD91B}"/>
                </a:ext>
              </a:extLst>
            </p:cNvPr>
            <p:cNvSpPr/>
            <p:nvPr/>
          </p:nvSpPr>
          <p:spPr>
            <a:xfrm>
              <a:off x="3429000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9E4A53-3E54-5B5D-21D1-6F7764DB5FB0}"/>
                </a:ext>
              </a:extLst>
            </p:cNvPr>
            <p:cNvSpPr/>
            <p:nvPr/>
          </p:nvSpPr>
          <p:spPr>
            <a:xfrm>
              <a:off x="3714206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57B6B-E9A3-C0B0-A10A-07F837DF2221}"/>
                </a:ext>
              </a:extLst>
            </p:cNvPr>
            <p:cNvSpPr/>
            <p:nvPr/>
          </p:nvSpPr>
          <p:spPr>
            <a:xfrm>
              <a:off x="3996146" y="1600200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2B9722-6640-740A-3865-E12C439028AA}"/>
                </a:ext>
              </a:extLst>
            </p:cNvPr>
            <p:cNvSpPr/>
            <p:nvPr/>
          </p:nvSpPr>
          <p:spPr>
            <a:xfrm>
              <a:off x="4261758" y="1580606"/>
              <a:ext cx="304800" cy="304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DB240-1697-EB58-F82F-1521C9FCD647}"/>
                </a:ext>
              </a:extLst>
            </p:cNvPr>
            <p:cNvSpPr txBox="1"/>
            <p:nvPr/>
          </p:nvSpPr>
          <p:spPr>
            <a:xfrm>
              <a:off x="3426332" y="1029586"/>
              <a:ext cx="107753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S. mitis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93FBD6D-2B89-1AE1-7BAF-1F9DC8067C9F}"/>
              </a:ext>
            </a:extLst>
          </p:cNvPr>
          <p:cNvSpPr/>
          <p:nvPr/>
        </p:nvSpPr>
        <p:spPr>
          <a:xfrm rot="481010">
            <a:off x="8690899" y="2527106"/>
            <a:ext cx="1371600" cy="717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7DEE7-4903-7F8F-9D5B-21FE264269DD}"/>
              </a:ext>
            </a:extLst>
          </p:cNvPr>
          <p:cNvSpPr txBox="1"/>
          <p:nvPr/>
        </p:nvSpPr>
        <p:spPr>
          <a:xfrm>
            <a:off x="8363847" y="1896893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C. </a:t>
            </a:r>
            <a:r>
              <a:rPr lang="en-US" sz="2400" i="1" dirty="0" err="1"/>
              <a:t>matruchotii</a:t>
            </a:r>
            <a:endParaRPr lang="en-US" sz="2400" i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D3C95E-6E2C-2B67-DA5F-89F14143FC53}"/>
              </a:ext>
            </a:extLst>
          </p:cNvPr>
          <p:cNvSpPr/>
          <p:nvPr/>
        </p:nvSpPr>
        <p:spPr>
          <a:xfrm>
            <a:off x="2350484" y="2198438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0EBB8E-7736-CD8E-FCE1-B2F9B770E342}"/>
              </a:ext>
            </a:extLst>
          </p:cNvPr>
          <p:cNvSpPr/>
          <p:nvPr/>
        </p:nvSpPr>
        <p:spPr>
          <a:xfrm rot="948124">
            <a:off x="2502884" y="2350838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14B09-66F8-D285-74ED-286BE914C788}"/>
              </a:ext>
            </a:extLst>
          </p:cNvPr>
          <p:cNvSpPr/>
          <p:nvPr/>
        </p:nvSpPr>
        <p:spPr>
          <a:xfrm rot="948124">
            <a:off x="2294535" y="2487027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65FC7-1603-5AC8-FDE8-D9775DA9C532}"/>
              </a:ext>
            </a:extLst>
          </p:cNvPr>
          <p:cNvSpPr txBox="1"/>
          <p:nvPr/>
        </p:nvSpPr>
        <p:spPr>
          <a:xfrm>
            <a:off x="1215623" y="1656356"/>
            <a:ext cx="238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H. </a:t>
            </a:r>
            <a:r>
              <a:rPr lang="en-US" sz="2400" i="1" dirty="0" err="1"/>
              <a:t>parainfluenzae</a:t>
            </a:r>
            <a:endParaRPr lang="en-US" sz="2400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52556E-7AFB-DFA8-523B-EBF6AA31824E}"/>
              </a:ext>
            </a:extLst>
          </p:cNvPr>
          <p:cNvCxnSpPr>
            <a:cxnSpLocks/>
          </p:cNvCxnSpPr>
          <p:nvPr/>
        </p:nvCxnSpPr>
        <p:spPr>
          <a:xfrm flipV="1">
            <a:off x="7239562" y="2635558"/>
            <a:ext cx="789508" cy="102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3C2FB6-F164-FD53-9749-F86AB550F3CF}"/>
              </a:ext>
            </a:extLst>
          </p:cNvPr>
          <p:cNvSpPr txBox="1"/>
          <p:nvPr/>
        </p:nvSpPr>
        <p:spPr>
          <a:xfrm>
            <a:off x="7165164" y="2998938"/>
            <a:ext cx="102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lactate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59D0A-086B-3479-73A6-1BD036D895C6}"/>
              </a:ext>
            </a:extLst>
          </p:cNvPr>
          <p:cNvCxnSpPr/>
          <p:nvPr/>
        </p:nvCxnSpPr>
        <p:spPr>
          <a:xfrm flipH="1" flipV="1">
            <a:off x="3752571" y="2454316"/>
            <a:ext cx="977192" cy="283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A769D9-E36B-2BED-5EF7-71DB58A841D1}"/>
              </a:ext>
            </a:extLst>
          </p:cNvPr>
          <p:cNvSpPr txBox="1"/>
          <p:nvPr/>
        </p:nvSpPr>
        <p:spPr>
          <a:xfrm>
            <a:off x="3757915" y="270420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NAD+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4A59C8-8438-DD05-CF0A-35CA1DCFDF55}"/>
              </a:ext>
            </a:extLst>
          </p:cNvPr>
          <p:cNvCxnSpPr>
            <a:cxnSpLocks/>
          </p:cNvCxnSpPr>
          <p:nvPr/>
        </p:nvCxnSpPr>
        <p:spPr>
          <a:xfrm>
            <a:off x="3950789" y="2027307"/>
            <a:ext cx="1012584" cy="278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D18E0C-014A-E192-79F4-8F42C29D9CB0}"/>
              </a:ext>
            </a:extLst>
          </p:cNvPr>
          <p:cNvSpPr txBox="1"/>
          <p:nvPr/>
        </p:nvSpPr>
        <p:spPr>
          <a:xfrm>
            <a:off x="3752571" y="1438124"/>
            <a:ext cx="15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detox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63853-DE9F-8615-3851-FF3A0163193C}"/>
              </a:ext>
            </a:extLst>
          </p:cNvPr>
          <p:cNvSpPr txBox="1"/>
          <p:nvPr/>
        </p:nvSpPr>
        <p:spPr>
          <a:xfrm>
            <a:off x="6700674" y="1709370"/>
            <a:ext cx="15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detox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A473D2-B353-7F9E-B7B0-65947D219F11}"/>
              </a:ext>
            </a:extLst>
          </p:cNvPr>
          <p:cNvCxnSpPr>
            <a:cxnSpLocks/>
          </p:cNvCxnSpPr>
          <p:nvPr/>
        </p:nvCxnSpPr>
        <p:spPr>
          <a:xfrm flipH="1">
            <a:off x="7145608" y="2319809"/>
            <a:ext cx="825760" cy="87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1CCF30-AF4D-1BBE-77D3-BC1440A02D50}"/>
              </a:ext>
            </a:extLst>
          </p:cNvPr>
          <p:cNvSpPr txBox="1"/>
          <p:nvPr/>
        </p:nvSpPr>
        <p:spPr>
          <a:xfrm>
            <a:off x="8586504" y="6260428"/>
            <a:ext cx="3450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Almeida E, </a:t>
            </a:r>
            <a:r>
              <a:rPr lang="en-US" sz="1600" i="1" dirty="0"/>
              <a:t>et al </a:t>
            </a:r>
            <a:r>
              <a:rPr lang="en-US" sz="1600" dirty="0"/>
              <a:t>(2023) </a:t>
            </a:r>
            <a:r>
              <a:rPr lang="en-US" sz="1600" i="1" dirty="0" err="1"/>
              <a:t>mSystems</a:t>
            </a:r>
            <a:endParaRPr lang="en-US" sz="1600" i="1" dirty="0"/>
          </a:p>
          <a:p>
            <a:r>
              <a:rPr lang="en-US" sz="1600" dirty="0"/>
              <a:t>Puri S, </a:t>
            </a:r>
            <a:r>
              <a:rPr lang="en-US" sz="1600" i="1" dirty="0"/>
              <a:t>et al </a:t>
            </a:r>
            <a:r>
              <a:rPr lang="en-US" sz="1600" dirty="0"/>
              <a:t>(2023) </a:t>
            </a:r>
            <a:r>
              <a:rPr lang="en-US" sz="1600" i="1" dirty="0"/>
              <a:t>Analytical Chemistry</a:t>
            </a:r>
          </a:p>
        </p:txBody>
      </p:sp>
      <p:sp>
        <p:nvSpPr>
          <p:cNvPr id="26" name="Google Shape;267;p19">
            <a:extLst>
              <a:ext uri="{FF2B5EF4-FFF2-40B4-BE49-F238E27FC236}">
                <a16:creationId xmlns:a16="http://schemas.microsoft.com/office/drawing/2014/main" id="{CBE8922F-904A-ACA4-0062-E2A9D076AEA1}"/>
              </a:ext>
            </a:extLst>
          </p:cNvPr>
          <p:cNvSpPr/>
          <p:nvPr/>
        </p:nvSpPr>
        <p:spPr>
          <a:xfrm>
            <a:off x="-26819" y="6456958"/>
            <a:ext cx="55880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133;p6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1291C4DF-0142-4238-8789-0D1D085D0E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5186" y="2998938"/>
            <a:ext cx="3096415" cy="308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F6CAC2-3092-530F-DA64-7E5AC4CF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1" y="3321395"/>
            <a:ext cx="2844800" cy="28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F62B5-E96C-4CC7-8324-CBA14E83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 NAD excreted or released from streptococci via 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of the most potent NAD producers we tested are </a:t>
            </a:r>
            <a:r>
              <a:rPr lang="en-US" sz="2400" i="1" dirty="0" err="1"/>
              <a:t>lytA</a:t>
            </a:r>
            <a:r>
              <a:rPr lang="en-US" sz="2400" i="1" dirty="0"/>
              <a:t> </a:t>
            </a:r>
            <a:r>
              <a:rPr lang="en-US" sz="2400" dirty="0"/>
              <a:t>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Hypothesis: </a:t>
            </a:r>
            <a:r>
              <a:rPr lang="en-US" sz="2400" dirty="0" err="1"/>
              <a:t>LytA</a:t>
            </a:r>
            <a:r>
              <a:rPr lang="en-US" sz="2400" dirty="0"/>
              <a:t> is the primary method for NAD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C3871-238E-D0AA-E878-EE4D853451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Streptococcal NAD release</a:t>
            </a:r>
          </a:p>
        </p:txBody>
      </p:sp>
      <p:pic>
        <p:nvPicPr>
          <p:cNvPr id="5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CF4AF46F-8BDA-D17A-8CC9-FB16C7E14B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39326"/>
          <a:stretch/>
        </p:blipFill>
        <p:spPr>
          <a:xfrm>
            <a:off x="8290562" y="3577079"/>
            <a:ext cx="3291839" cy="259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7;p25" descr="E:\Google Drive\Ramsey Lab Shared Documents\Manuscripts\2020_Hpara_aerobic_peroxide\FINAL submission Documents\figures\Fig5.png">
            <a:extLst>
              <a:ext uri="{FF2B5EF4-FFF2-40B4-BE49-F238E27FC236}">
                <a16:creationId xmlns:a16="http://schemas.microsoft.com/office/drawing/2014/main" id="{156D31EE-1994-37EF-CE70-71053FBABE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60112"/>
          <a:stretch/>
        </p:blipFill>
        <p:spPr>
          <a:xfrm>
            <a:off x="6807200" y="1905000"/>
            <a:ext cx="2164080" cy="2599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7;p19">
            <a:extLst>
              <a:ext uri="{FF2B5EF4-FFF2-40B4-BE49-F238E27FC236}">
                <a16:creationId xmlns:a16="http://schemas.microsoft.com/office/drawing/2014/main" id="{38991444-6E6B-9D1A-C3FB-5ABE7B31C701}"/>
              </a:ext>
            </a:extLst>
          </p:cNvPr>
          <p:cNvSpPr/>
          <p:nvPr/>
        </p:nvSpPr>
        <p:spPr>
          <a:xfrm>
            <a:off x="6537777" y="6456958"/>
            <a:ext cx="558806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D., McLean, A., Mark Welch, J, Ramsey, M. (2021), 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ISME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88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FB9BF-5D14-8B3D-07F5-AFAD0B042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Metatranscriptomes tell us all the genes expressed per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do not tell us who/what these may be in response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Reductionist experiments can start to address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Further </a:t>
            </a:r>
            <a:r>
              <a:rPr lang="en-US" sz="2400" i="1" dirty="0"/>
              <a:t>in vivo/vitro </a:t>
            </a:r>
            <a:r>
              <a:rPr lang="en-US" sz="2400" dirty="0"/>
              <a:t>testing is required to validate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0FBBE-22B4-493C-3523-6960D1DA79B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Conversations in a crowd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AAD77-3008-41A2-BF33-899E0883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851" y="1784445"/>
            <a:ext cx="903816" cy="15230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8B5242-F230-6150-3545-B8C73BB6969E}"/>
              </a:ext>
            </a:extLst>
          </p:cNvPr>
          <p:cNvSpPr/>
          <p:nvPr/>
        </p:nvSpPr>
        <p:spPr>
          <a:xfrm>
            <a:off x="7300973" y="193158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1864C-5B2B-0F6F-9142-5CED8B79A872}"/>
              </a:ext>
            </a:extLst>
          </p:cNvPr>
          <p:cNvSpPr/>
          <p:nvPr/>
        </p:nvSpPr>
        <p:spPr>
          <a:xfrm rot="948124">
            <a:off x="7453373" y="208398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641AC-0D2B-7CC2-1FFC-9198EDA7B4F8}"/>
              </a:ext>
            </a:extLst>
          </p:cNvPr>
          <p:cNvSpPr/>
          <p:nvPr/>
        </p:nvSpPr>
        <p:spPr>
          <a:xfrm rot="948124">
            <a:off x="7245024" y="2220173"/>
            <a:ext cx="228600" cy="3003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1BC16-CD45-CFAA-6DF7-9FEC36F054A5}"/>
              </a:ext>
            </a:extLst>
          </p:cNvPr>
          <p:cNvSpPr txBox="1"/>
          <p:nvPr/>
        </p:nvSpPr>
        <p:spPr>
          <a:xfrm>
            <a:off x="6976986" y="127834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 vitro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CBDF-A017-BC97-7A17-838327FB32B5}"/>
              </a:ext>
            </a:extLst>
          </p:cNvPr>
          <p:cNvSpPr txBox="1"/>
          <p:nvPr/>
        </p:nvSpPr>
        <p:spPr>
          <a:xfrm>
            <a:off x="10621548" y="1278346"/>
            <a:ext cx="98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 vivo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4EFEC2-67A7-B0F6-5EE0-996F6A2DFF88}"/>
              </a:ext>
            </a:extLst>
          </p:cNvPr>
          <p:cNvCxnSpPr/>
          <p:nvPr/>
        </p:nvCxnSpPr>
        <p:spPr>
          <a:xfrm>
            <a:off x="8026400" y="2311400"/>
            <a:ext cx="233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5568C9-DFCA-A213-AE5E-7555EE0D455A}"/>
              </a:ext>
            </a:extLst>
          </p:cNvPr>
          <p:cNvSpPr txBox="1"/>
          <p:nvPr/>
        </p:nvSpPr>
        <p:spPr>
          <a:xfrm>
            <a:off x="8286882" y="1524567"/>
            <a:ext cx="184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Differentially expressed genes (DEG)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0AF8B2-0661-C0C4-CE0B-3D051F25F497}"/>
              </a:ext>
            </a:extLst>
          </p:cNvPr>
          <p:cNvSpPr/>
          <p:nvPr/>
        </p:nvSpPr>
        <p:spPr>
          <a:xfrm>
            <a:off x="6943051" y="3743878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1EA44D-844D-8BD7-9427-61CF09E981C5}"/>
              </a:ext>
            </a:extLst>
          </p:cNvPr>
          <p:cNvSpPr/>
          <p:nvPr/>
        </p:nvSpPr>
        <p:spPr>
          <a:xfrm>
            <a:off x="7228257" y="3724285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90731B-58FC-6C5F-5A7D-787266E620D2}"/>
              </a:ext>
            </a:extLst>
          </p:cNvPr>
          <p:cNvSpPr/>
          <p:nvPr/>
        </p:nvSpPr>
        <p:spPr>
          <a:xfrm>
            <a:off x="7510197" y="3743878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6BC156-D6CF-B4D9-6D7C-1B08B3F70885}"/>
              </a:ext>
            </a:extLst>
          </p:cNvPr>
          <p:cNvSpPr/>
          <p:nvPr/>
        </p:nvSpPr>
        <p:spPr>
          <a:xfrm>
            <a:off x="7775809" y="3724285"/>
            <a:ext cx="304800" cy="3048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137709-9377-7C48-ABF7-F1F58AAC51CC}"/>
              </a:ext>
            </a:extLst>
          </p:cNvPr>
          <p:cNvSpPr txBox="1"/>
          <p:nvPr/>
        </p:nvSpPr>
        <p:spPr>
          <a:xfrm>
            <a:off x="7300973" y="2743865"/>
            <a:ext cx="3017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/>
              <a:t>+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B8A9DC-7CC9-28D3-938B-2CA640D024A6}"/>
              </a:ext>
            </a:extLst>
          </p:cNvPr>
          <p:cNvCxnSpPr>
            <a:cxnSpLocks/>
          </p:cNvCxnSpPr>
          <p:nvPr/>
        </p:nvCxnSpPr>
        <p:spPr>
          <a:xfrm>
            <a:off x="8454550" y="3867360"/>
            <a:ext cx="1012591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7C73D5-97D7-BC4A-8B4F-5A68D95AD98E}"/>
              </a:ext>
            </a:extLst>
          </p:cNvPr>
          <p:cNvSpPr txBox="1"/>
          <p:nvPr/>
        </p:nvSpPr>
        <p:spPr>
          <a:xfrm rot="2523961">
            <a:off x="8313165" y="3571461"/>
            <a:ext cx="153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err="1"/>
              <a:t>CocultureDEG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2193D-53BE-83F2-E531-8AC065CB872B}"/>
              </a:ext>
            </a:extLst>
          </p:cNvPr>
          <p:cNvSpPr txBox="1"/>
          <p:nvPr/>
        </p:nvSpPr>
        <p:spPr>
          <a:xfrm>
            <a:off x="5005931" y="5384091"/>
            <a:ext cx="709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Hypothesis</a:t>
            </a:r>
            <a:r>
              <a:rPr lang="en-US" sz="2400" dirty="0"/>
              <a:t>: </a:t>
            </a:r>
            <a:r>
              <a:rPr lang="en-US" sz="2400" i="1" dirty="0"/>
              <a:t>in vitro</a:t>
            </a:r>
            <a:r>
              <a:rPr lang="en-US" sz="2400" dirty="0"/>
              <a:t> DEG conserved </a:t>
            </a:r>
            <a:r>
              <a:rPr lang="en-US" sz="2400" i="1" dirty="0"/>
              <a:t>in vivo</a:t>
            </a:r>
            <a:r>
              <a:rPr lang="en-US" sz="2400" dirty="0"/>
              <a:t> are due to interactions between the two selected species.</a:t>
            </a:r>
          </a:p>
        </p:txBody>
      </p:sp>
    </p:spTree>
    <p:extLst>
      <p:ext uri="{BB962C8B-B14F-4D97-AF65-F5344CB8AC3E}">
        <p14:creationId xmlns:p14="http://schemas.microsoft.com/office/powerpoint/2010/main" val="333642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3" descr="https://erj.ersjournals.com/content/erj/48/4/1201/F1.large.jpg?width=800&amp;height=600&amp;carousel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934" y="259307"/>
            <a:ext cx="10309759" cy="598287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/>
          <p:nvPr/>
        </p:nvSpPr>
        <p:spPr>
          <a:xfrm>
            <a:off x="7188418" y="6441697"/>
            <a:ext cx="4990084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Janssen, W., et al. 2016, Euro Respiratory Journal</a:t>
            </a:r>
            <a:endParaRPr sz="2400"/>
          </a:p>
        </p:txBody>
      </p:sp>
      <p:sp>
        <p:nvSpPr>
          <p:cNvPr id="428" name="Google Shape;428;p33"/>
          <p:cNvSpPr/>
          <p:nvPr/>
        </p:nvSpPr>
        <p:spPr>
          <a:xfrm>
            <a:off x="361950" y="1143000"/>
            <a:ext cx="6193367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110065" y="1701801"/>
            <a:ext cx="609600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Hypothesis: Cooperative degradation of </a:t>
            </a:r>
            <a:r>
              <a:rPr lang="en-US" sz="3200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Muc</a:t>
            </a:r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carbohydrates feeds </a:t>
            </a:r>
            <a:r>
              <a:rPr lang="en-US" sz="3200" i="1" dirty="0" err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r>
              <a:rPr lang="en-US" sz="32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i="1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Hp</a:t>
            </a:r>
            <a:endParaRPr sz="3200" dirty="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0" y="3452119"/>
            <a:ext cx="6807200" cy="283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Sialic acid catabolism genes are </a:t>
            </a:r>
            <a:r>
              <a:rPr lang="en-US" sz="29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upgregulated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coculture with </a:t>
            </a:r>
            <a:r>
              <a:rPr lang="en-US" sz="2933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</a:t>
            </a:r>
            <a:endParaRPr lang="en-US" sz="2933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933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carbohydrate catabolism genes upregulated in both species in coculture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vitro </a:t>
            </a:r>
            <a:r>
              <a:rPr lang="en-US" sz="29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expressed </a:t>
            </a:r>
            <a:r>
              <a:rPr lang="en-US" sz="29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vivo</a:t>
            </a:r>
            <a:endParaRPr sz="29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18B6F-B747-28F2-9480-2FE0FDD6F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2618" y="1637730"/>
            <a:ext cx="9596582" cy="430587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Neither </a:t>
            </a:r>
            <a:r>
              <a:rPr lang="en-US" sz="2800" i="1" dirty="0"/>
              <a:t>Hp</a:t>
            </a:r>
            <a:r>
              <a:rPr lang="en-US" sz="2800" dirty="0"/>
              <a:t> or </a:t>
            </a:r>
            <a:r>
              <a:rPr lang="en-US" sz="2800" i="1" dirty="0" err="1"/>
              <a:t>Sm</a:t>
            </a:r>
            <a:r>
              <a:rPr lang="en-US" sz="2800" i="1" dirty="0"/>
              <a:t> </a:t>
            </a:r>
            <a:r>
              <a:rPr lang="en-US" sz="2800" dirty="0"/>
              <a:t>grow on saliva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Let’s use an </a:t>
            </a:r>
            <a:r>
              <a:rPr lang="en-US" sz="2800" i="1" dirty="0"/>
              <a:t>in vitro </a:t>
            </a:r>
            <a:r>
              <a:rPr lang="en-US" sz="2800" dirty="0"/>
              <a:t>model with other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have their own issues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Not SUPP specific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Most are anaerobic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Most overgrow plaque pathogenic species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F9EA-1EBF-31FA-1B4E-6C15349C3F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Let’s grow them on saliva and</a:t>
            </a:r>
          </a:p>
        </p:txBody>
      </p:sp>
    </p:spTree>
    <p:extLst>
      <p:ext uri="{BB962C8B-B14F-4D97-AF65-F5344CB8AC3E}">
        <p14:creationId xmlns:p14="http://schemas.microsoft.com/office/powerpoint/2010/main" val="369911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7E9EE5-E01D-F342-69F9-133450B5D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Aerobic, saliva-coated hydroxyapatite biofilms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Medium conditions iteratively tested based on 16S results vs T0 SUPP inoculum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Shi medium (good)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Saliva-based Neidhardt (better)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Testing saliva preparation, medium replacement intervals, aeration amounts</a:t>
            </a:r>
          </a:p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AA1D4-D7E9-53A8-0DF7-021880CDCF6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SUPP model with a healthy focus</a:t>
            </a:r>
          </a:p>
        </p:txBody>
      </p:sp>
      <p:pic>
        <p:nvPicPr>
          <p:cNvPr id="5" name="Google Shape;546;p46" descr="A picture containing invertebrate, worm, outdoor object">
            <a:extLst>
              <a:ext uri="{FF2B5EF4-FFF2-40B4-BE49-F238E27FC236}">
                <a16:creationId xmlns:a16="http://schemas.microsoft.com/office/drawing/2014/main" id="{EF95F152-DEA5-EC41-528F-2902E45044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149" y="3119088"/>
            <a:ext cx="4165600" cy="3076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7;p46">
            <a:extLst>
              <a:ext uri="{FF2B5EF4-FFF2-40B4-BE49-F238E27FC236}">
                <a16:creationId xmlns:a16="http://schemas.microsoft.com/office/drawing/2014/main" id="{78917EC6-1A0B-99A2-AC51-B2CFA2AD4E5C}"/>
              </a:ext>
            </a:extLst>
          </p:cNvPr>
          <p:cNvSpPr txBox="1"/>
          <p:nvPr/>
        </p:nvSpPr>
        <p:spPr>
          <a:xfrm>
            <a:off x="6710150" y="3037807"/>
            <a:ext cx="214417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C. matruchotii</a:t>
            </a:r>
            <a:endParaRPr sz="2400" dirty="0"/>
          </a:p>
        </p:txBody>
      </p:sp>
      <p:sp>
        <p:nvSpPr>
          <p:cNvPr id="7" name="Google Shape;548;p46">
            <a:extLst>
              <a:ext uri="{FF2B5EF4-FFF2-40B4-BE49-F238E27FC236}">
                <a16:creationId xmlns:a16="http://schemas.microsoft.com/office/drawing/2014/main" id="{DF643882-3BD8-A434-2A3E-6C2CB0DA8F5E}"/>
              </a:ext>
            </a:extLst>
          </p:cNvPr>
          <p:cNvSpPr txBox="1"/>
          <p:nvPr/>
        </p:nvSpPr>
        <p:spPr>
          <a:xfrm>
            <a:off x="6680451" y="3418807"/>
            <a:ext cx="265713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H. parainfluenzae</a:t>
            </a:r>
            <a:endParaRPr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E681740-9951-CA74-2B3C-DEB74F78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r="88889" b="14815"/>
          <a:stretch/>
        </p:blipFill>
        <p:spPr>
          <a:xfrm>
            <a:off x="8069049" y="990601"/>
            <a:ext cx="1447800" cy="2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885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74735275-F7CB-4E26-9A3E-A5DA3EA3570B}" vid="{52844090-0EBD-4CF6-87A7-45730824EE34}"/>
    </a:ext>
  </a:extLst>
</a:theme>
</file>

<file path=ppt/theme/theme2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24128</TotalTime>
  <Words>574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Bold Condensed</vt:lpstr>
      <vt:lpstr>HelveticaNeueLT Std</vt:lpstr>
      <vt:lpstr>HelveticaNeueLT Std Med Cn</vt:lpstr>
      <vt:lpstr>Theme3</vt:lpstr>
      <vt:lpstr>Black Theme</vt:lpstr>
      <vt:lpstr>Photo Title</vt:lpstr>
      <vt:lpstr>Photo Theme</vt:lpstr>
      <vt:lpstr>Office Theme</vt:lpstr>
      <vt:lpstr>Mechanisms underlying spatial interaction in the oral microbiota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 – Hp coculture future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Gao, Denny</dc:creator>
  <cp:lastModifiedBy>Matthew Ramsey</cp:lastModifiedBy>
  <cp:revision>3708</cp:revision>
  <dcterms:created xsi:type="dcterms:W3CDTF">2023-12-01T22:14:26Z</dcterms:created>
  <dcterms:modified xsi:type="dcterms:W3CDTF">2025-02-14T14:43:20Z</dcterms:modified>
</cp:coreProperties>
</file>