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23" r:id="rId3"/>
    <p:sldId id="333" r:id="rId4"/>
    <p:sldId id="324" r:id="rId5"/>
    <p:sldId id="331" r:id="rId6"/>
    <p:sldId id="334" r:id="rId7"/>
    <p:sldId id="288" r:id="rId8"/>
    <p:sldId id="328" r:id="rId9"/>
    <p:sldId id="329" r:id="rId10"/>
    <p:sldId id="330" r:id="rId11"/>
    <p:sldId id="332" r:id="rId12"/>
    <p:sldId id="29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68" y="2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4F5C-1AF1-48AE-8364-07E871C535D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9323-63C5-4902-AD20-98533E8C9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6DE6-1D99-4F59-9DD6-4BF29E6EBD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63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95500"/>
            <a:ext cx="6400800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Matthew M. Ramsey, PhD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F784D5-22EE-B79E-9475-232D3007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36" y="3737624"/>
            <a:ext cx="2931128" cy="7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2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85D7-108D-6981-B239-D012F7DE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Boiled vs filtered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77429-F4C3-69D0-7F77-35D7F7858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4782"/>
            <a:ext cx="7391400" cy="40382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F0852-7F72-0607-0D41-40A261704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5176"/>
            <a:ext cx="7391400" cy="4042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E5681D-C6FA-4A12-06F4-0C5E361CF4C4}"/>
              </a:ext>
            </a:extLst>
          </p:cNvPr>
          <p:cNvSpPr txBox="1"/>
          <p:nvPr/>
        </p:nvSpPr>
        <p:spPr>
          <a:xfrm>
            <a:off x="7010400" y="107143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3 species significantly differed</a:t>
            </a:r>
          </a:p>
        </p:txBody>
      </p:sp>
    </p:spTree>
    <p:extLst>
      <p:ext uri="{BB962C8B-B14F-4D97-AF65-F5344CB8AC3E}">
        <p14:creationId xmlns:p14="http://schemas.microsoft.com/office/powerpoint/2010/main" val="13256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F679-D190-EF8B-F0A0-C89A5925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BD216-913F-8764-BE36-F0C8A468A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9194"/>
            <a:ext cx="4038600" cy="36123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last iteration of model testing</a:t>
            </a:r>
          </a:p>
          <a:p>
            <a:r>
              <a:rPr lang="en-US" dirty="0"/>
              <a:t>Fitness testing of mucin-catabolism mutants is next</a:t>
            </a:r>
          </a:p>
          <a:p>
            <a:r>
              <a:rPr lang="en-US" dirty="0"/>
              <a:t>Many other mechanisms to test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FADF52-0BFD-2D7D-2AFD-4AD7C6535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69194"/>
            <a:ext cx="4038600" cy="36123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Expanding mechanistic detection via transcriptomics</a:t>
            </a:r>
          </a:p>
          <a:p>
            <a:r>
              <a:rPr lang="en-US" dirty="0"/>
              <a:t>Biogeography associations being continued (w/ J Mark Welch lab)</a:t>
            </a:r>
          </a:p>
          <a:p>
            <a:r>
              <a:rPr lang="en-US" dirty="0"/>
              <a:t>Mechanisms of </a:t>
            </a:r>
            <a:r>
              <a:rPr lang="en-US" i="1" dirty="0"/>
              <a:t>Streptococcus – Corynebacterium </a:t>
            </a:r>
            <a:r>
              <a:rPr lang="en-US" dirty="0"/>
              <a:t>in progress (w/ S King lab)</a:t>
            </a:r>
          </a:p>
        </p:txBody>
      </p:sp>
    </p:spTree>
    <p:extLst>
      <p:ext uri="{BB962C8B-B14F-4D97-AF65-F5344CB8AC3E}">
        <p14:creationId xmlns:p14="http://schemas.microsoft.com/office/powerpoint/2010/main" val="344847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03327"/>
            <a:ext cx="1346287" cy="527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77" y="38813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" y="4400550"/>
            <a:ext cx="2185521" cy="7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590550"/>
            <a:ext cx="2035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Alex </a:t>
            </a:r>
            <a:r>
              <a:rPr lang="en-US" dirty="0" err="1"/>
              <a:t>Labossiere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0109" y="1653053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974" y="3075845"/>
            <a:ext cx="4096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(JCVI) / </a:t>
            </a:r>
            <a:r>
              <a:rPr lang="en-US" sz="1600" dirty="0" err="1"/>
              <a:t>Hatice</a:t>
            </a:r>
            <a:r>
              <a:rPr lang="en-US" sz="1600" dirty="0"/>
              <a:t> </a:t>
            </a:r>
            <a:r>
              <a:rPr lang="en-US" sz="1600" dirty="0" err="1"/>
              <a:t>Hasturk</a:t>
            </a:r>
            <a:r>
              <a:rPr lang="en-US" sz="1600" dirty="0"/>
              <a:t> (Forsyth)</a:t>
            </a:r>
          </a:p>
          <a:p>
            <a:r>
              <a:rPr lang="en-US" sz="1600" dirty="0"/>
              <a:t>Jessica Mark Welch (Forsyth)</a:t>
            </a:r>
          </a:p>
          <a:p>
            <a:r>
              <a:rPr lang="en-US" sz="1600" dirty="0" err="1"/>
              <a:t>Jiyeon</a:t>
            </a:r>
            <a:r>
              <a:rPr lang="en-US" sz="1600" dirty="0"/>
              <a:t> Kim (URI)</a:t>
            </a:r>
          </a:p>
        </p:txBody>
      </p:sp>
      <p:pic>
        <p:nvPicPr>
          <p:cNvPr id="2050" name="Picture 2" descr="E:\Google Drive\Ramsey Lab\Presentations\RamseyLab2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76" y="285750"/>
            <a:ext cx="4597424" cy="34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30A2D-B4C6-43EC-EEDF-CAC11A890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423" y="4326483"/>
            <a:ext cx="2928459" cy="7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D02238-F125-4C95-B848-ADB55DFFE23E}"/>
              </a:ext>
            </a:extLst>
          </p:cNvPr>
          <p:cNvSpPr txBox="1"/>
          <p:nvPr/>
        </p:nvSpPr>
        <p:spPr>
          <a:xfrm>
            <a:off x="304800" y="895350"/>
            <a:ext cx="8610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We must understand mechanisms of interaction between commensals to exploit them for our benefit.</a:t>
            </a:r>
          </a:p>
          <a:p>
            <a:pPr algn="ctr"/>
            <a:endParaRPr lang="en-US" sz="3200" dirty="0">
              <a:solidFill>
                <a:schemeClr val="tx2"/>
              </a:solidFill>
            </a:endParaRP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My laboratory studies interactions within supragingival plaque</a:t>
            </a:r>
          </a:p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B6301-2D54-7218-D345-E58971EBE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9" y="540053"/>
            <a:ext cx="7563677" cy="4597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4F4AD-6447-EACD-D9B6-ACBAC881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1"/>
            <a:ext cx="8229600" cy="660369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H. </a:t>
            </a:r>
            <a:r>
              <a:rPr lang="en-US" sz="3200" i="1" dirty="0">
                <a:solidFill>
                  <a:schemeClr val="tx2"/>
                </a:solidFill>
              </a:rPr>
              <a:t>parainfluenzae </a:t>
            </a:r>
            <a:r>
              <a:rPr lang="en-US" sz="3200" dirty="0">
                <a:solidFill>
                  <a:schemeClr val="tx2"/>
                </a:solidFill>
              </a:rPr>
              <a:t>and</a:t>
            </a:r>
            <a:r>
              <a:rPr lang="en-US" sz="3200" i="1" dirty="0">
                <a:solidFill>
                  <a:schemeClr val="tx2"/>
                </a:solidFill>
              </a:rPr>
              <a:t> S. mitis</a:t>
            </a:r>
            <a:r>
              <a:rPr lang="en-US" sz="3600" i="1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617582-EC7B-5246-623E-B28053B814CB}"/>
              </a:ext>
            </a:extLst>
          </p:cNvPr>
          <p:cNvSpPr txBox="1">
            <a:spLocks/>
          </p:cNvSpPr>
          <p:nvPr/>
        </p:nvSpPr>
        <p:spPr>
          <a:xfrm>
            <a:off x="7508382" y="4825780"/>
            <a:ext cx="1559417" cy="3113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/>
              <a:t>Mark Welch </a:t>
            </a:r>
            <a:r>
              <a:rPr lang="en-US" sz="1100" i="1" dirty="0"/>
              <a:t>et al</a:t>
            </a:r>
            <a:r>
              <a:rPr lang="en-US" sz="1100" dirty="0"/>
              <a:t>., 2019</a:t>
            </a:r>
          </a:p>
          <a:p>
            <a:pPr algn="r"/>
            <a:endParaRPr lang="en-US" sz="1100" dirty="0"/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471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F5F0-61B8-0401-44D8-53874BA9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47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Initial mechanisms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6833DB-F35C-3647-89ED-1B1B95D5A4E8}"/>
              </a:ext>
            </a:extLst>
          </p:cNvPr>
          <p:cNvGrpSpPr/>
          <p:nvPr/>
        </p:nvGrpSpPr>
        <p:grpSpPr>
          <a:xfrm>
            <a:off x="3962400" y="1607336"/>
            <a:ext cx="855170" cy="656562"/>
            <a:chOff x="3426332" y="1029586"/>
            <a:chExt cx="1140226" cy="8754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B3F6EC8-508E-846B-91DC-08BB43363F5D}"/>
                </a:ext>
              </a:extLst>
            </p:cNvPr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4485E4-E15F-96B8-1E64-9B784A1A2D95}"/>
                </a:ext>
              </a:extLst>
            </p:cNvPr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15F0E9-59B2-7418-1CDA-2A2071D74500}"/>
                </a:ext>
              </a:extLst>
            </p:cNvPr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2A8246-71AE-6D7D-0F6A-792BFF58D238}"/>
                </a:ext>
              </a:extLst>
            </p:cNvPr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BEA2F7-E9E4-7962-73C8-89E61DE2DFB1}"/>
                </a:ext>
              </a:extLst>
            </p:cNvPr>
            <p:cNvSpPr txBox="1"/>
            <p:nvPr/>
          </p:nvSpPr>
          <p:spPr>
            <a:xfrm>
              <a:off x="3426332" y="1029586"/>
              <a:ext cx="11396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S. mitis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234921D-6C9A-808E-5A0F-99C33DE2F0F0}"/>
              </a:ext>
            </a:extLst>
          </p:cNvPr>
          <p:cNvSpPr/>
          <p:nvPr/>
        </p:nvSpPr>
        <p:spPr>
          <a:xfrm rot="481010">
            <a:off x="6518174" y="1895329"/>
            <a:ext cx="1028700" cy="538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3AB9E-33E8-2127-9D9F-3228B1DAFC6F}"/>
              </a:ext>
            </a:extLst>
          </p:cNvPr>
          <p:cNvSpPr txBox="1"/>
          <p:nvPr/>
        </p:nvSpPr>
        <p:spPr>
          <a:xfrm>
            <a:off x="6250402" y="1422669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C. </a:t>
            </a:r>
            <a:r>
              <a:rPr lang="en-US" i="1" dirty="0" err="1"/>
              <a:t>matruchotii</a:t>
            </a:r>
            <a:endParaRPr lang="en-US" i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5C1376-A8F2-9E62-7566-3464146B3D1E}"/>
              </a:ext>
            </a:extLst>
          </p:cNvPr>
          <p:cNvSpPr/>
          <p:nvPr/>
        </p:nvSpPr>
        <p:spPr>
          <a:xfrm>
            <a:off x="1762863" y="1648828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3C90AC-647D-75BC-FCF7-29A40650C365}"/>
              </a:ext>
            </a:extLst>
          </p:cNvPr>
          <p:cNvSpPr/>
          <p:nvPr/>
        </p:nvSpPr>
        <p:spPr>
          <a:xfrm rot="948124">
            <a:off x="1877163" y="1763128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A8340D-11CD-AD9F-C600-9EFA8877B75C}"/>
              </a:ext>
            </a:extLst>
          </p:cNvPr>
          <p:cNvSpPr/>
          <p:nvPr/>
        </p:nvSpPr>
        <p:spPr>
          <a:xfrm rot="948124">
            <a:off x="1720901" y="1865270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9A7AC-D67F-D999-4446-A1AD50E103F0}"/>
              </a:ext>
            </a:extLst>
          </p:cNvPr>
          <p:cNvSpPr txBox="1"/>
          <p:nvPr/>
        </p:nvSpPr>
        <p:spPr>
          <a:xfrm>
            <a:off x="890029" y="1242266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H. </a:t>
            </a:r>
            <a:r>
              <a:rPr lang="en-US" i="1" dirty="0" err="1"/>
              <a:t>parainfluenzae</a:t>
            </a:r>
            <a:endParaRPr lang="en-US" i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0D7EF7-F145-B71C-50E5-2AD20BF0B86B}"/>
              </a:ext>
            </a:extLst>
          </p:cNvPr>
          <p:cNvCxnSpPr>
            <a:cxnSpLocks/>
          </p:cNvCxnSpPr>
          <p:nvPr/>
        </p:nvCxnSpPr>
        <p:spPr>
          <a:xfrm flipV="1">
            <a:off x="5429671" y="1976668"/>
            <a:ext cx="592131" cy="767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3FF6B0-ABC4-81B5-AFD7-2E79DA88BBF6}"/>
              </a:ext>
            </a:extLst>
          </p:cNvPr>
          <p:cNvSpPr txBox="1"/>
          <p:nvPr/>
        </p:nvSpPr>
        <p:spPr>
          <a:xfrm>
            <a:off x="5373873" y="2249203"/>
            <a:ext cx="8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lactate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7EEE8F-48E9-CE12-251F-A495EB161DA4}"/>
              </a:ext>
            </a:extLst>
          </p:cNvPr>
          <p:cNvCxnSpPr/>
          <p:nvPr/>
        </p:nvCxnSpPr>
        <p:spPr>
          <a:xfrm flipH="1" flipV="1">
            <a:off x="2814428" y="1840737"/>
            <a:ext cx="732894" cy="2126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F3A7C95-9D69-5043-C862-D5638000FB71}"/>
              </a:ext>
            </a:extLst>
          </p:cNvPr>
          <p:cNvSpPr txBox="1"/>
          <p:nvPr/>
        </p:nvSpPr>
        <p:spPr>
          <a:xfrm>
            <a:off x="2818436" y="2028155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NAD+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107E3F-C338-9059-AB18-691A25D1B17B}"/>
              </a:ext>
            </a:extLst>
          </p:cNvPr>
          <p:cNvCxnSpPr>
            <a:cxnSpLocks/>
          </p:cNvCxnSpPr>
          <p:nvPr/>
        </p:nvCxnSpPr>
        <p:spPr>
          <a:xfrm>
            <a:off x="2963092" y="1520480"/>
            <a:ext cx="759438" cy="2085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AFAA741-1EAF-3EDD-7ADB-0B4CE3DBDE4B}"/>
              </a:ext>
            </a:extLst>
          </p:cNvPr>
          <p:cNvSpPr txBox="1"/>
          <p:nvPr/>
        </p:nvSpPr>
        <p:spPr>
          <a:xfrm>
            <a:off x="2814428" y="1078592"/>
            <a:ext cx="12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detox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97D4E5-4C1D-50B0-996B-6998298DD1EF}"/>
              </a:ext>
            </a:extLst>
          </p:cNvPr>
          <p:cNvSpPr txBox="1"/>
          <p:nvPr/>
        </p:nvSpPr>
        <p:spPr>
          <a:xfrm>
            <a:off x="5025505" y="1282027"/>
            <a:ext cx="12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detox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80EDF0-37E6-65CB-20D3-9AB020284CAD}"/>
              </a:ext>
            </a:extLst>
          </p:cNvPr>
          <p:cNvCxnSpPr>
            <a:cxnSpLocks/>
          </p:cNvCxnSpPr>
          <p:nvPr/>
        </p:nvCxnSpPr>
        <p:spPr>
          <a:xfrm flipH="1">
            <a:off x="5359206" y="1739857"/>
            <a:ext cx="619320" cy="656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EFA34F-1F51-874A-92EE-14C99BAF5AEC}"/>
              </a:ext>
            </a:extLst>
          </p:cNvPr>
          <p:cNvSpPr txBox="1"/>
          <p:nvPr/>
        </p:nvSpPr>
        <p:spPr>
          <a:xfrm>
            <a:off x="6439877" y="4631688"/>
            <a:ext cx="263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Almeida E, </a:t>
            </a:r>
            <a:r>
              <a:rPr lang="en-US" sz="1200" i="1" dirty="0"/>
              <a:t>et al </a:t>
            </a:r>
            <a:r>
              <a:rPr lang="en-US" sz="1200" dirty="0"/>
              <a:t>(2023) </a:t>
            </a:r>
            <a:r>
              <a:rPr lang="en-US" sz="1200" i="1" dirty="0" err="1"/>
              <a:t>mSystems</a:t>
            </a:r>
            <a:endParaRPr lang="en-US" sz="1200" i="1" dirty="0"/>
          </a:p>
          <a:p>
            <a:r>
              <a:rPr lang="en-US" sz="1200" dirty="0"/>
              <a:t>Puri S, </a:t>
            </a:r>
            <a:r>
              <a:rPr lang="en-US" sz="1200" i="1" dirty="0"/>
              <a:t>et al </a:t>
            </a:r>
            <a:r>
              <a:rPr lang="en-US" sz="1200" dirty="0"/>
              <a:t>(2023) </a:t>
            </a:r>
            <a:r>
              <a:rPr lang="en-US" sz="1200" i="1" dirty="0"/>
              <a:t>Analytical Chemistry</a:t>
            </a:r>
          </a:p>
        </p:txBody>
      </p:sp>
      <p:sp>
        <p:nvSpPr>
          <p:cNvPr id="28" name="Google Shape;267;p19">
            <a:extLst>
              <a:ext uri="{FF2B5EF4-FFF2-40B4-BE49-F238E27FC236}">
                <a16:creationId xmlns:a16="http://schemas.microsoft.com/office/drawing/2014/main" id="{F6EEFE4A-E35E-C800-5537-4D47985382F1}"/>
              </a:ext>
            </a:extLst>
          </p:cNvPr>
          <p:cNvSpPr/>
          <p:nvPr/>
        </p:nvSpPr>
        <p:spPr>
          <a:xfrm>
            <a:off x="-20114" y="4842718"/>
            <a:ext cx="41910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Perera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D., McLean, A., Mark Welch, J, Ramsey, M. (2021), </a:t>
            </a: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133;p6" descr="E:\Google Drive\Ramsey Lab\Final Grant Documents\R01 Spatial Interactions of oral bacterial communities\Figure Stuff\For Lectures\comlex-fish3.png">
            <a:extLst>
              <a:ext uri="{FF2B5EF4-FFF2-40B4-BE49-F238E27FC236}">
                <a16:creationId xmlns:a16="http://schemas.microsoft.com/office/drawing/2014/main" id="{21E66187-665E-6BA2-FDDD-7D811B50DA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6389" y="2249203"/>
            <a:ext cx="2322311" cy="231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F22949-E248-E8B8-A9CF-D2F7F4A0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71" y="2491046"/>
            <a:ext cx="2133600" cy="21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707C-4C6E-6E16-D440-C25D2D79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Sm</a:t>
            </a:r>
            <a:r>
              <a:rPr lang="en-US" dirty="0">
                <a:solidFill>
                  <a:schemeClr val="tx2"/>
                </a:solidFill>
              </a:rPr>
              <a:t> NAD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5276-8266-4866-B2D0-6A08AE67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0"/>
            <a:ext cx="41910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Is NAD excreted or released via lysis?</a:t>
            </a:r>
          </a:p>
          <a:p>
            <a:r>
              <a:rPr lang="en-US" sz="2400" dirty="0"/>
              <a:t>Some of the most potent NAD producers we tested are </a:t>
            </a:r>
            <a:r>
              <a:rPr lang="en-US" sz="2400" i="1" dirty="0" err="1"/>
              <a:t>lytA</a:t>
            </a:r>
            <a:r>
              <a:rPr lang="en-US" sz="2400" i="1" dirty="0"/>
              <a:t> </a:t>
            </a:r>
            <a:r>
              <a:rPr lang="en-US" sz="2400" dirty="0"/>
              <a:t>positive</a:t>
            </a:r>
          </a:p>
          <a:p>
            <a:r>
              <a:rPr lang="en-US" sz="2400" dirty="0"/>
              <a:t>Hypothesis: </a:t>
            </a:r>
            <a:r>
              <a:rPr lang="en-US" sz="2400" dirty="0" err="1"/>
              <a:t>LytA</a:t>
            </a:r>
            <a:r>
              <a:rPr lang="en-US" sz="2400" dirty="0"/>
              <a:t> is the primary method for NAD release</a:t>
            </a:r>
          </a:p>
        </p:txBody>
      </p:sp>
      <p:pic>
        <p:nvPicPr>
          <p:cNvPr id="4" name="Google Shape;337;p25" descr="E:\Google Drive\Ramsey Lab Shared Documents\Manuscripts\2020_Hpara_aerobic_peroxide\FINAL submission Documents\figures\Fig5.png">
            <a:extLst>
              <a:ext uri="{FF2B5EF4-FFF2-40B4-BE49-F238E27FC236}">
                <a16:creationId xmlns:a16="http://schemas.microsoft.com/office/drawing/2014/main" id="{BDB804F0-DBD3-AEEB-9A0A-3578F4ACB2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39326"/>
          <a:stretch/>
        </p:blipFill>
        <p:spPr>
          <a:xfrm>
            <a:off x="6217921" y="2682809"/>
            <a:ext cx="2468879" cy="194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37;p25" descr="E:\Google Drive\Ramsey Lab Shared Documents\Manuscripts\2020_Hpara_aerobic_peroxide\FINAL submission Documents\figures\Fig5.png">
            <a:extLst>
              <a:ext uri="{FF2B5EF4-FFF2-40B4-BE49-F238E27FC236}">
                <a16:creationId xmlns:a16="http://schemas.microsoft.com/office/drawing/2014/main" id="{0CC51C90-134E-D187-B6A2-DC594C11B7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60112"/>
          <a:stretch/>
        </p:blipFill>
        <p:spPr>
          <a:xfrm>
            <a:off x="5105400" y="1428750"/>
            <a:ext cx="1623060" cy="194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96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0FFF-0BD3-8159-009D-E3D6DCBB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6FBC-9AEB-14C8-6A1F-C8315679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6350"/>
            <a:ext cx="4191000" cy="3318272"/>
          </a:xfrm>
        </p:spPr>
        <p:txBody>
          <a:bodyPr>
            <a:normAutofit/>
          </a:bodyPr>
          <a:lstStyle/>
          <a:p>
            <a:r>
              <a:rPr lang="en-US" sz="2200" dirty="0"/>
              <a:t>Metatranscriptomes tell us all the genes expressed per species</a:t>
            </a:r>
          </a:p>
          <a:p>
            <a:r>
              <a:rPr lang="en-US" sz="2200" dirty="0"/>
              <a:t>They do not tell us who/what these may be in response to</a:t>
            </a:r>
          </a:p>
          <a:p>
            <a:r>
              <a:rPr lang="en-US" sz="2200" dirty="0"/>
              <a:t>Reductionist experiments can start to address this</a:t>
            </a:r>
          </a:p>
          <a:p>
            <a:r>
              <a:rPr lang="en-US" sz="2200" dirty="0"/>
              <a:t>Further </a:t>
            </a:r>
            <a:r>
              <a:rPr lang="en-US" sz="2200" i="1" dirty="0"/>
              <a:t>in vivo/vitro </a:t>
            </a:r>
            <a:r>
              <a:rPr lang="en-US" sz="2200" dirty="0"/>
              <a:t>testing is required to validate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F992D-7FFA-2727-41BC-7F9E0729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38" y="1338333"/>
            <a:ext cx="677862" cy="11422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F12339-3C57-B36B-E413-4220936D3F75}"/>
              </a:ext>
            </a:extLst>
          </p:cNvPr>
          <p:cNvSpPr/>
          <p:nvPr/>
        </p:nvSpPr>
        <p:spPr>
          <a:xfrm>
            <a:off x="5475730" y="144868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97591F-BAB8-DD91-AB80-8A58719C5F7C}"/>
              </a:ext>
            </a:extLst>
          </p:cNvPr>
          <p:cNvSpPr/>
          <p:nvPr/>
        </p:nvSpPr>
        <p:spPr>
          <a:xfrm rot="948124">
            <a:off x="5590030" y="1562987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0BD9DD-3BFB-CAE3-87DE-AFE421F99BE5}"/>
              </a:ext>
            </a:extLst>
          </p:cNvPr>
          <p:cNvSpPr/>
          <p:nvPr/>
        </p:nvSpPr>
        <p:spPr>
          <a:xfrm rot="948124">
            <a:off x="5433768" y="1665129"/>
            <a:ext cx="171450" cy="2252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8531-A6C2-D782-1A1F-9DA87241356A}"/>
              </a:ext>
            </a:extLst>
          </p:cNvPr>
          <p:cNvSpPr txBox="1"/>
          <p:nvPr/>
        </p:nvSpPr>
        <p:spPr>
          <a:xfrm>
            <a:off x="5207307" y="958759"/>
            <a:ext cx="84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in vitro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2D796-D5BA-E550-446E-E6682072F64E}"/>
              </a:ext>
            </a:extLst>
          </p:cNvPr>
          <p:cNvSpPr txBox="1"/>
          <p:nvPr/>
        </p:nvSpPr>
        <p:spPr>
          <a:xfrm>
            <a:off x="7943686" y="958759"/>
            <a:ext cx="78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in vivo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537976-6DAA-8333-7F66-83880F9316BE}"/>
              </a:ext>
            </a:extLst>
          </p:cNvPr>
          <p:cNvCxnSpPr/>
          <p:nvPr/>
        </p:nvCxnSpPr>
        <p:spPr>
          <a:xfrm>
            <a:off x="6019800" y="1733550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28BC2F-58D8-8284-81FE-876BA2137126}"/>
              </a:ext>
            </a:extLst>
          </p:cNvPr>
          <p:cNvSpPr txBox="1"/>
          <p:nvPr/>
        </p:nvSpPr>
        <p:spPr>
          <a:xfrm>
            <a:off x="6215161" y="1143425"/>
            <a:ext cx="1380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Differentially expressed genes (DEG)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9935D8-40B2-71AC-8C78-9FB79AFD8FCF}"/>
              </a:ext>
            </a:extLst>
          </p:cNvPr>
          <p:cNvSpPr/>
          <p:nvPr/>
        </p:nvSpPr>
        <p:spPr>
          <a:xfrm>
            <a:off x="5207288" y="2807908"/>
            <a:ext cx="228600" cy="2286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81E13C-94F2-AA6F-35B8-58EBFB420B4C}"/>
              </a:ext>
            </a:extLst>
          </p:cNvPr>
          <p:cNvSpPr/>
          <p:nvPr/>
        </p:nvSpPr>
        <p:spPr>
          <a:xfrm>
            <a:off x="5421193" y="2793213"/>
            <a:ext cx="228600" cy="2286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EB7862-F2FC-5BDD-73E1-9547E6D7E1D2}"/>
              </a:ext>
            </a:extLst>
          </p:cNvPr>
          <p:cNvSpPr/>
          <p:nvPr/>
        </p:nvSpPr>
        <p:spPr>
          <a:xfrm>
            <a:off x="5632648" y="2807908"/>
            <a:ext cx="228600" cy="2286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F0D70E-80DA-969F-FBEB-468937F2888A}"/>
              </a:ext>
            </a:extLst>
          </p:cNvPr>
          <p:cNvSpPr/>
          <p:nvPr/>
        </p:nvSpPr>
        <p:spPr>
          <a:xfrm>
            <a:off x="5831857" y="2793213"/>
            <a:ext cx="228600" cy="2286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63A48-0C25-7340-4483-DAC0850DFA44}"/>
              </a:ext>
            </a:extLst>
          </p:cNvPr>
          <p:cNvSpPr txBox="1"/>
          <p:nvPr/>
        </p:nvSpPr>
        <p:spPr>
          <a:xfrm>
            <a:off x="5475730" y="2057899"/>
            <a:ext cx="22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+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51467D-8916-E5BD-EDAF-588BFF53D434}"/>
              </a:ext>
            </a:extLst>
          </p:cNvPr>
          <p:cNvCxnSpPr>
            <a:cxnSpLocks/>
          </p:cNvCxnSpPr>
          <p:nvPr/>
        </p:nvCxnSpPr>
        <p:spPr>
          <a:xfrm>
            <a:off x="6340912" y="2900520"/>
            <a:ext cx="759443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8E98-072F-979F-C5C1-D4423FA11656}"/>
              </a:ext>
            </a:extLst>
          </p:cNvPr>
          <p:cNvSpPr txBox="1"/>
          <p:nvPr/>
        </p:nvSpPr>
        <p:spPr>
          <a:xfrm rot="2523961">
            <a:off x="6234873" y="2667053"/>
            <a:ext cx="114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CocultureDEG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6EBE84-BDBD-41C2-EF9E-BF7748C0D0EF}"/>
              </a:ext>
            </a:extLst>
          </p:cNvPr>
          <p:cNvSpPr txBox="1"/>
          <p:nvPr/>
        </p:nvSpPr>
        <p:spPr>
          <a:xfrm>
            <a:off x="3789799" y="4189164"/>
            <a:ext cx="531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Hypothesis</a:t>
            </a:r>
            <a:r>
              <a:rPr lang="en-US" dirty="0"/>
              <a:t>: </a:t>
            </a:r>
            <a:r>
              <a:rPr lang="en-US" i="1" dirty="0"/>
              <a:t>in vitro</a:t>
            </a:r>
            <a:r>
              <a:rPr lang="en-US" dirty="0"/>
              <a:t> DEG conserved </a:t>
            </a:r>
            <a:r>
              <a:rPr lang="en-US" i="1" dirty="0"/>
              <a:t>in vivo</a:t>
            </a:r>
            <a:r>
              <a:rPr lang="en-US" dirty="0"/>
              <a:t> are due to interactions between the two selected species.</a:t>
            </a:r>
          </a:p>
        </p:txBody>
      </p:sp>
    </p:spTree>
    <p:extLst>
      <p:ext uri="{BB962C8B-B14F-4D97-AF65-F5344CB8AC3E}">
        <p14:creationId xmlns:p14="http://schemas.microsoft.com/office/powerpoint/2010/main" val="271781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3" descr="https://erj.ersjournals.com/content/erj/48/4/1201/F1.large.jpg?width=800&amp;height=600&amp;carousel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32" y="133351"/>
            <a:ext cx="7835537" cy="454828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3"/>
          <p:cNvSpPr txBox="1"/>
          <p:nvPr/>
        </p:nvSpPr>
        <p:spPr>
          <a:xfrm>
            <a:off x="5391313" y="4831272"/>
            <a:ext cx="3742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Janssen, W., et al. 2016, Euro Respiratory Journal</a:t>
            </a:r>
            <a:endParaRPr/>
          </a:p>
        </p:txBody>
      </p:sp>
      <p:sp>
        <p:nvSpPr>
          <p:cNvPr id="428" name="Google Shape;428;p33"/>
          <p:cNvSpPr/>
          <p:nvPr/>
        </p:nvSpPr>
        <p:spPr>
          <a:xfrm>
            <a:off x="271462" y="857250"/>
            <a:ext cx="4645025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82549" y="1276350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Hypothesis: Cooperative degradation of </a:t>
            </a:r>
            <a:r>
              <a:rPr lang="en-US" sz="2400" dirty="0" err="1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Muc</a:t>
            </a:r>
            <a:r>
              <a:rPr lang="en-US" sz="24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 carbohydrates feeds </a:t>
            </a:r>
            <a:r>
              <a:rPr lang="en-US" sz="2400" i="1" dirty="0" err="1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Sm</a:t>
            </a:r>
            <a:r>
              <a:rPr lang="en-US" sz="2400" i="1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i="1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Hp</a:t>
            </a:r>
            <a:endParaRPr sz="2400" dirty="0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0" y="2800350"/>
            <a:ext cx="51054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Sialic acid catabolism genes are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upgregulated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coculture with </a:t>
            </a:r>
            <a:r>
              <a:rPr lang="en-US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</a:t>
            </a:r>
            <a:endParaRPr lang="en-US" sz="2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carbohydrate catabolism genes upregulated in both species in coculture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vitro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expressed </a:t>
            </a: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vivo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F7EB-0440-7A18-6922-163D7E81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Let’s grow them on saliva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253D-1BF8-7DE5-AE06-C98530F5F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Neither </a:t>
            </a:r>
            <a:r>
              <a:rPr lang="en-US" i="1" dirty="0"/>
              <a:t>Hp</a:t>
            </a:r>
            <a:r>
              <a:rPr lang="en-US" dirty="0"/>
              <a:t> or </a:t>
            </a:r>
            <a:r>
              <a:rPr lang="en-US" i="1" dirty="0" err="1"/>
              <a:t>Sm</a:t>
            </a:r>
            <a:r>
              <a:rPr lang="en-US" i="1" dirty="0"/>
              <a:t> </a:t>
            </a:r>
            <a:r>
              <a:rPr lang="en-US" dirty="0"/>
              <a:t>grow on saliva</a:t>
            </a:r>
          </a:p>
          <a:p>
            <a:r>
              <a:rPr lang="en-US" dirty="0"/>
              <a:t>Let’s use an </a:t>
            </a:r>
            <a:r>
              <a:rPr lang="en-US" i="1" dirty="0"/>
              <a:t>in vitro </a:t>
            </a:r>
            <a:r>
              <a:rPr lang="en-US" dirty="0"/>
              <a:t>model with other species</a:t>
            </a:r>
          </a:p>
          <a:p>
            <a:r>
              <a:rPr lang="en-US" dirty="0"/>
              <a:t>These have their own issues</a:t>
            </a:r>
          </a:p>
          <a:p>
            <a:pPr lvl="1"/>
            <a:r>
              <a:rPr lang="en-US" dirty="0"/>
              <a:t>Not SUPP specific</a:t>
            </a:r>
          </a:p>
          <a:p>
            <a:pPr lvl="1"/>
            <a:r>
              <a:rPr lang="en-US" dirty="0"/>
              <a:t>Most are anaerobic</a:t>
            </a:r>
          </a:p>
          <a:p>
            <a:pPr lvl="1"/>
            <a:r>
              <a:rPr lang="en-US" dirty="0"/>
              <a:t>Most overgrow plaque pathogenic species</a:t>
            </a:r>
          </a:p>
        </p:txBody>
      </p:sp>
    </p:spTree>
    <p:extLst>
      <p:ext uri="{BB962C8B-B14F-4D97-AF65-F5344CB8AC3E}">
        <p14:creationId xmlns:p14="http://schemas.microsoft.com/office/powerpoint/2010/main" val="280833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E317-B3FF-1D26-F2E2-34D3A9C8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SUPP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F09E31-B11E-42DC-A1B6-0DC62FB0E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r="88889" b="14815"/>
          <a:stretch/>
        </p:blipFill>
        <p:spPr>
          <a:xfrm>
            <a:off x="6400800" y="514350"/>
            <a:ext cx="1447800" cy="225213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095671-9571-5E0F-8D91-7C7457D9F34B}"/>
              </a:ext>
            </a:extLst>
          </p:cNvPr>
          <p:cNvSpPr txBox="1"/>
          <p:nvPr/>
        </p:nvSpPr>
        <p:spPr>
          <a:xfrm>
            <a:off x="228600" y="1063229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Aerobic, saliva-coated hydroxyapatite biofilms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Medium conditions iteratively tested based on 16S results vs T0 SUPP inoculum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Shi medium (good)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Saliva-based Neidhardt (better)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Testing saliva preparation, medium replacement intervals, aeration amounts</a:t>
            </a:r>
          </a:p>
        </p:txBody>
      </p:sp>
      <p:pic>
        <p:nvPicPr>
          <p:cNvPr id="9" name="Google Shape;546;p46" descr="A picture containing invertebrate, worm, outdoor object&#10;&#10;Description automatically generated">
            <a:extLst>
              <a:ext uri="{FF2B5EF4-FFF2-40B4-BE49-F238E27FC236}">
                <a16:creationId xmlns:a16="http://schemas.microsoft.com/office/drawing/2014/main" id="{8EC77727-470A-C1AC-C50D-FCE07A3D15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2766483"/>
            <a:ext cx="3124200" cy="230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47;p46">
            <a:extLst>
              <a:ext uri="{FF2B5EF4-FFF2-40B4-BE49-F238E27FC236}">
                <a16:creationId xmlns:a16="http://schemas.microsoft.com/office/drawing/2014/main" id="{5053735D-028F-94E0-DE4D-4A5A3F10466C}"/>
              </a:ext>
            </a:extLst>
          </p:cNvPr>
          <p:cNvSpPr txBox="1"/>
          <p:nvPr/>
        </p:nvSpPr>
        <p:spPr>
          <a:xfrm>
            <a:off x="5943600" y="2705522"/>
            <a:ext cx="1608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 matruchotii</a:t>
            </a:r>
            <a:endParaRPr/>
          </a:p>
        </p:txBody>
      </p:sp>
      <p:sp>
        <p:nvSpPr>
          <p:cNvPr id="11" name="Google Shape;548;p46">
            <a:extLst>
              <a:ext uri="{FF2B5EF4-FFF2-40B4-BE49-F238E27FC236}">
                <a16:creationId xmlns:a16="http://schemas.microsoft.com/office/drawing/2014/main" id="{C5739091-7D2B-2428-0250-14ED0A20FFE1}"/>
              </a:ext>
            </a:extLst>
          </p:cNvPr>
          <p:cNvSpPr txBox="1"/>
          <p:nvPr/>
        </p:nvSpPr>
        <p:spPr>
          <a:xfrm>
            <a:off x="5921326" y="2991272"/>
            <a:ext cx="19928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H. parainfluenzae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29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461</Words>
  <Application>Microsoft Office PowerPoint</Application>
  <PresentationFormat>On-screen Show (16:9)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Mechanisms underlying spatial interaction in the oral microbiota</vt:lpstr>
      <vt:lpstr>PowerPoint Presentation</vt:lpstr>
      <vt:lpstr>H. parainfluenzae and S. mitis </vt:lpstr>
      <vt:lpstr>Initial mechanisms</vt:lpstr>
      <vt:lpstr>Sm NAD production</vt:lpstr>
      <vt:lpstr>Conversations</vt:lpstr>
      <vt:lpstr>PowerPoint Presentation</vt:lpstr>
      <vt:lpstr>Let’s grow them on saliva and</vt:lpstr>
      <vt:lpstr>SUPP model</vt:lpstr>
      <vt:lpstr>Boiled vs filtered</vt:lpstr>
      <vt:lpstr>Future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Firstname Lastname</cp:lastModifiedBy>
  <cp:revision>86</cp:revision>
  <dcterms:created xsi:type="dcterms:W3CDTF">2021-10-25T11:32:09Z</dcterms:created>
  <dcterms:modified xsi:type="dcterms:W3CDTF">2025-02-06T01:39:27Z</dcterms:modified>
</cp:coreProperties>
</file>