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316" r:id="rId5"/>
    <p:sldId id="443" r:id="rId6"/>
    <p:sldId id="314" r:id="rId7"/>
    <p:sldId id="319" r:id="rId8"/>
    <p:sldId id="323" r:id="rId9"/>
    <p:sldId id="444" r:id="rId10"/>
    <p:sldId id="445" r:id="rId11"/>
    <p:sldId id="441" r:id="rId12"/>
    <p:sldId id="442" r:id="rId13"/>
    <p:sldId id="431" r:id="rId14"/>
    <p:sldId id="446" r:id="rId15"/>
    <p:sldId id="447" r:id="rId16"/>
    <p:sldId id="448" r:id="rId17"/>
    <p:sldId id="449" r:id="rId18"/>
    <p:sldId id="45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83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10FEF-829C-4CE8-9EAD-B085F9F837FD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46770-1294-43E2-97BC-A0EB06B8A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87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[]add references!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189D4-671B-8B4F-A018-D86B4A2067D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3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Fix</a:t>
            </a:r>
            <a:r>
              <a:rPr lang="en-US" baseline="0" dirty="0"/>
              <a:t> this, minimize, add Dowd and Bowler Data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39D215-965A-4DB9-8D98-6C03340BBA2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24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DE392-E3BD-BB76-B303-4B347F1E5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C0D5A-D777-F8E3-83C9-83EF74559D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C2F09-03BB-6BDD-58B8-D0DD5B9CD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D8491-1207-BB96-8DB8-133677E7E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62EF9-DF7A-ED18-F88B-160E24EF2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8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1128B-EBB5-157B-0E0F-85A745BF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FBB07-AB85-0D1D-3930-245093605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10947-4E78-5B27-64E6-88B7FA547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7A23EF-2B00-2735-3FCC-3DB323F80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853B5-9E15-1F9D-BABD-1A4159F0A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41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502B2C-F349-3D6C-EC4A-38E2A8CB38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6B9D0-28EC-80F1-981F-757D0622C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D83EB-6EC0-4D13-B5E6-9671EE03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C36DD-9AA4-84EA-26EC-C86A0FC11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9E72D-833E-7EEE-70F2-51AD9438E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0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C48B3-BE0D-764B-0356-07053196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C897C-157B-6368-6371-7ADFC151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39EFC-41DF-F578-D62B-779A99222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751C1-58DE-DF1B-DB97-8D8C0674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5F92E-9A19-F792-7091-B7149C675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2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6D3E-BA6C-77CB-168C-4A2E6E75A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3D9D5-6EA8-6B23-0DA9-EC22E6850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A9698-F556-ACCA-8B63-2C264B1F7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35CB8-A489-09E9-4A0F-CAF948AB0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FD2FF-6F62-F45B-3205-E3206D74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1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7F5F9-09FE-383C-3ACA-DA2BD593D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F41C-2396-EE37-0C2C-B76F248A2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D633D-A935-9600-CAA3-F63AAC1AEA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A5509F-9F34-436A-848D-9C9B99B5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43E103-5382-F622-5167-6E6B95E5A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19624-83F1-4BB9-C99A-15F51D14C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6690D-2E61-8699-694E-122A759B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826FD-C4C6-AFE7-6217-0DBE9C6DB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78E5DE-73C3-5466-370A-801550E2E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DBF220-0998-A65D-9A14-AEE0FE5B3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A95351-4F1A-80F2-E087-83EF46271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2117D1-5B82-BA87-46E0-6540D368F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B7B99-95E8-BAE7-4AE5-CF24A1CF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33EED1-472D-DDC1-E1D5-B24B1D2D9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43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487FF-2388-27AE-499E-0B610213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6E8A74-C5B1-DC1F-5E64-A091D26AC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35F56-696E-39B2-4108-782814739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14808-6983-579D-33FA-3356B8C80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19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D2A5FF-2802-7899-D79B-925C211A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9D4ECA-C007-6056-B2E4-B9F3E50F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D369AA-401F-0CC8-F337-1276EDFE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87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A07FA-763D-3005-15FF-FE8303022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6D0DA-6B20-1564-69E5-CB3868B92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1D804-CDE1-DEA2-DBC4-542517318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5477C-29A1-10FA-B260-0B5798B98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36A0DB-A138-E06A-B04E-0E7023E18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8D9F0-1801-3D11-F984-393087C3B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09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A187E-A7A8-CE00-1F79-90B943FC9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79990-0351-B80F-E26D-0BC62EA2DF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B2F0A4-7E84-6015-F3F9-034E896B2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B18D59-EEFF-1B52-ED16-048EAF753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7D054-E809-F649-5936-AF795B40C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2FB7B6-BACA-DDBA-9B4E-BA712A095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9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49B675-36A9-B6E4-4A43-AB7440741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9C598-142B-FF87-D942-F74A283AE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64A77-D165-B44B-E1FD-918C62FDF4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7A133-C181-4419-A414-BAF80222B8A1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717F5-D2AE-15C5-49B7-4923253416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493C2-55C8-E0DF-3619-7E979792F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26CA9-E54C-489E-ADE2-CDACA903B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91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318DA-61B3-CA5F-BFAD-5020A3BA3D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Polymicrobial interactions of oral bacteria in subgingival plaque and diabetic foot infections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D892C-3906-4598-EB61-CDBD972EB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2141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Matthew M. Ramsey PhD</a:t>
            </a:r>
          </a:p>
          <a:p>
            <a:r>
              <a:rPr lang="en-US" sz="3200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1682536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1540800-4EB1-BCD0-79C8-5D759CBE3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944933"/>
              </p:ext>
            </p:extLst>
          </p:nvPr>
        </p:nvGraphicFramePr>
        <p:xfrm>
          <a:off x="1410878" y="141402"/>
          <a:ext cx="9370243" cy="4922146"/>
        </p:xfrm>
        <a:graphic>
          <a:graphicData uri="http://schemas.openxmlformats.org/drawingml/2006/table">
            <a:tbl>
              <a:tblPr firstRow="1" firstCol="1" bandRow="1"/>
              <a:tblGrid>
                <a:gridCol w="1111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5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8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75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58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87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8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1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Identity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DFI BC3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>
                          <a:effectLst/>
                          <a:latin typeface="Arial"/>
                          <a:ea typeface="Calibri"/>
                          <a:cs typeface="Times New Roman"/>
                        </a:rPr>
                        <a:t>DB Perio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DFI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Identity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DFI BC3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>
                          <a:effectLst/>
                          <a:latin typeface="Arial"/>
                          <a:ea typeface="Calibri"/>
                          <a:cs typeface="Times New Roman"/>
                        </a:rPr>
                        <a:t>DB Perio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u="sng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DFI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Actinomyces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0.91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0.13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Parvimonas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1.56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Bacteroides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4.76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micra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1.56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0.29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Capnocytophaga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*2.58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Peptococcus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Corynebacterium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11.73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*1.63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5.24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Porphyromonas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7.01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14.82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*0.32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4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Delftia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Prevotella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1.91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*24.17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acidovorans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1400" i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loescheii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4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Dialister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1400" i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melaninogenica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0.80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0.51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4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Eikenella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nigrescens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0.46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4.00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corrodens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0.17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Propionibacterium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1.06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1.39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2.67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Fusobacterium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3.19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6.80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Pseudomonas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1.37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0.72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nucleatum.ss.polymorphum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1.76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Rothia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0.94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nucleatum.ss.vincentii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0.94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Streptococcus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8.51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*0.55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11.92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periodonticum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1.30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0.71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mitis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1.38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0.55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0.79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Haemophilus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0.49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*0.01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Veillonella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0.31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Lachnospiraceae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0.46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parvula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0.10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0.31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0.29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44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Neisseria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*1.15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694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effectLst/>
                          <a:latin typeface="Arial"/>
                          <a:ea typeface="Calibri"/>
                          <a:cs typeface="Times New Roman"/>
                        </a:rPr>
                        <a:t>     elongata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0.22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0.37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0.04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4322832-8C86-0FD7-21DC-E7F41C600402}"/>
              </a:ext>
            </a:extLst>
          </p:cNvPr>
          <p:cNvSpPr txBox="1"/>
          <p:nvPr/>
        </p:nvSpPr>
        <p:spPr>
          <a:xfrm>
            <a:off x="801278" y="5184741"/>
            <a:ext cx="1041671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Table 1. A majority of oral taxa have similar relative abundances, as highlighted in blue, in DFIs and in diabetic periodontitis.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Values represent average percentage of sequences for each of the genera and species present in both DFI and periodontitis datasets as identified by oligotypes using MED analysis. DFI-BC3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= Diabetic foot infection Bray-Curtis cluster 3 (see Fig. 1A), n = 18; DB-Perio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= type II diabetes periodontitis patients, n = 12; DFI</a:t>
            </a:r>
            <a:r>
              <a:rPr lang="en-US" sz="1400" baseline="300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= DFI Bray-Curtis clusters 1,2 and 4, n = 34. Values in blue indicate no significant difference from DFI-BC3. Values in red are significantly different from DFI-BC3. Only 5 out of 32 taxa were significantly different between DFI-BC3 and DB-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All samples used had &gt;1000 sequences per patient. *p = &lt;0.05 Bonferroni corrected Student’s t-test value for each site vs. DFI-BC3.</a:t>
            </a:r>
          </a:p>
        </p:txBody>
      </p:sp>
    </p:spTree>
    <p:extLst>
      <p:ext uri="{BB962C8B-B14F-4D97-AF65-F5344CB8AC3E}">
        <p14:creationId xmlns:p14="http://schemas.microsoft.com/office/powerpoint/2010/main" val="2178523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74079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Many oral species were present at relative abundances similar to those observed in oral studies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0" y="386557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Non-oral species in the same genera were also often present</a:t>
            </a:r>
          </a:p>
        </p:txBody>
      </p:sp>
    </p:spTree>
    <p:extLst>
      <p:ext uri="{BB962C8B-B14F-4D97-AF65-F5344CB8AC3E}">
        <p14:creationId xmlns:p14="http://schemas.microsoft.com/office/powerpoint/2010/main" val="2769293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"/>
            <a:ext cx="8229600" cy="958833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Two Hypotheses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934200" y="2328209"/>
            <a:ext cx="1102730" cy="3354983"/>
            <a:chOff x="3352800" y="1524000"/>
            <a:chExt cx="533400" cy="1780514"/>
          </a:xfrm>
        </p:grpSpPr>
        <p:pic>
          <p:nvPicPr>
            <p:cNvPr id="54" name="Picture 2" descr="http://www.clker.com/cliparts/c/9/8/9/1237099922676360396kelan_Human_figure.svg.hi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52800" y="1524000"/>
              <a:ext cx="533400" cy="1751330"/>
            </a:xfrm>
            <a:prstGeom prst="rect">
              <a:avLst/>
            </a:prstGeom>
            <a:noFill/>
          </p:spPr>
        </p:pic>
        <p:sp>
          <p:nvSpPr>
            <p:cNvPr id="55" name="Oval 54"/>
            <p:cNvSpPr/>
            <p:nvPr/>
          </p:nvSpPr>
          <p:spPr>
            <a:xfrm>
              <a:off x="3619500" y="3152114"/>
              <a:ext cx="152400" cy="152400"/>
            </a:xfrm>
            <a:prstGeom prst="ellipse">
              <a:avLst/>
            </a:prstGeom>
            <a:solidFill>
              <a:srgbClr val="FF0000">
                <a:alpha val="52000"/>
              </a:srgb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505200" y="1628114"/>
              <a:ext cx="152400" cy="152400"/>
            </a:xfrm>
            <a:prstGeom prst="ellipse">
              <a:avLst/>
            </a:prstGeom>
            <a:solidFill>
              <a:srgbClr val="FF0000">
                <a:alpha val="52000"/>
              </a:srgb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3467100" y="3152114"/>
              <a:ext cx="152400" cy="152400"/>
            </a:xfrm>
            <a:prstGeom prst="ellipse">
              <a:avLst/>
            </a:prstGeom>
            <a:solidFill>
              <a:srgbClr val="FF0000">
                <a:alpha val="52000"/>
              </a:srgbClr>
            </a:solidFill>
            <a:ln>
              <a:noFill/>
            </a:ln>
            <a:effectLst>
              <a:softEdge rad="3175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Arc 4"/>
          <p:cNvSpPr/>
          <p:nvPr/>
        </p:nvSpPr>
        <p:spPr>
          <a:xfrm rot="13507279">
            <a:off x="6116149" y="2943274"/>
            <a:ext cx="3797268" cy="2744769"/>
          </a:xfrm>
          <a:prstGeom prst="arc">
            <a:avLst>
              <a:gd name="adj1" fmla="val 16200000"/>
              <a:gd name="adj2" fmla="val 1023804"/>
            </a:avLst>
          </a:prstGeom>
          <a:ln w="19050">
            <a:headEnd type="triangl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/>
          <p:cNvGrpSpPr/>
          <p:nvPr/>
        </p:nvGrpSpPr>
        <p:grpSpPr>
          <a:xfrm>
            <a:off x="7456046" y="953456"/>
            <a:ext cx="2768808" cy="1746325"/>
            <a:chOff x="5994192" y="727037"/>
            <a:chExt cx="2768808" cy="1746325"/>
          </a:xfrm>
        </p:grpSpPr>
        <p:cxnSp>
          <p:nvCxnSpPr>
            <p:cNvPr id="28" name="Straight Connector 27"/>
            <p:cNvCxnSpPr>
              <a:stCxn id="29" idx="1"/>
              <a:endCxn id="56" idx="7"/>
            </p:cNvCxnSpPr>
            <p:nvPr/>
          </p:nvCxnSpPr>
          <p:spPr>
            <a:xfrm flipH="1">
              <a:off x="5994192" y="975427"/>
              <a:ext cx="1399932" cy="139640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7159262" y="727037"/>
              <a:ext cx="1603738" cy="169611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>
              <a:stCxn id="29" idx="4"/>
              <a:endCxn id="56" idx="6"/>
            </p:cNvCxnSpPr>
            <p:nvPr/>
          </p:nvCxnSpPr>
          <p:spPr>
            <a:xfrm flipH="1">
              <a:off x="6040332" y="2423153"/>
              <a:ext cx="1920799" cy="502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ounded Rectangle 30"/>
            <p:cNvSpPr/>
            <p:nvPr/>
          </p:nvSpPr>
          <p:spPr>
            <a:xfrm rot="18360000">
              <a:off x="7576052" y="1611067"/>
              <a:ext cx="225248" cy="699017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/>
                <a:t>Oral</a:t>
              </a:r>
            </a:p>
          </p:txBody>
        </p:sp>
        <p:sp>
          <p:nvSpPr>
            <p:cNvPr id="32" name="Oval 31"/>
            <p:cNvSpPr/>
            <p:nvPr/>
          </p:nvSpPr>
          <p:spPr>
            <a:xfrm rot="20006760">
              <a:off x="7472644" y="1019154"/>
              <a:ext cx="579961" cy="13825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7888234" y="1343806"/>
              <a:ext cx="461546" cy="280559"/>
              <a:chOff x="1282771" y="2804715"/>
              <a:chExt cx="587048" cy="381934"/>
            </a:xfrm>
          </p:grpSpPr>
          <p:sp>
            <p:nvSpPr>
              <p:cNvPr id="50" name="Block Arc 49"/>
              <p:cNvSpPr/>
              <p:nvPr/>
            </p:nvSpPr>
            <p:spPr>
              <a:xfrm rot="1232285">
                <a:off x="1282771" y="2804715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Block Arc 50"/>
              <p:cNvSpPr/>
              <p:nvPr/>
            </p:nvSpPr>
            <p:spPr>
              <a:xfrm rot="12032285">
                <a:off x="1421525" y="2835714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Block Arc 51"/>
              <p:cNvSpPr/>
              <p:nvPr/>
            </p:nvSpPr>
            <p:spPr>
              <a:xfrm rot="1232285">
                <a:off x="1536478" y="2919840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Block Arc 52"/>
              <p:cNvSpPr/>
              <p:nvPr/>
            </p:nvSpPr>
            <p:spPr>
              <a:xfrm rot="12032285">
                <a:off x="1675232" y="2950839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4" name="Oval 33"/>
            <p:cNvSpPr/>
            <p:nvPr/>
          </p:nvSpPr>
          <p:spPr>
            <a:xfrm>
              <a:off x="8229600" y="1830961"/>
              <a:ext cx="195372" cy="182032"/>
            </a:xfrm>
            <a:prstGeom prst="ellipse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8338942" y="1752600"/>
              <a:ext cx="195372" cy="182032"/>
            </a:xfrm>
            <a:prstGeom prst="ellipse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8430058" y="1676400"/>
              <a:ext cx="195372" cy="182032"/>
            </a:xfrm>
            <a:prstGeom prst="ellipse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8493849" y="1570568"/>
              <a:ext cx="195372" cy="182032"/>
            </a:xfrm>
            <a:prstGeom prst="ellipse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8539415" y="1447800"/>
              <a:ext cx="195372" cy="182032"/>
            </a:xfrm>
            <a:prstGeom prst="ellipse">
              <a:avLst/>
            </a:prstGeom>
            <a:ln w="9525"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rot="20922178">
              <a:off x="7446318" y="891899"/>
              <a:ext cx="657129" cy="133868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0" name="Group 39"/>
            <p:cNvGrpSpPr/>
            <p:nvPr/>
          </p:nvGrpSpPr>
          <p:grpSpPr>
            <a:xfrm rot="19381023">
              <a:off x="8118889" y="1182273"/>
              <a:ext cx="485704" cy="277156"/>
              <a:chOff x="1282771" y="2804715"/>
              <a:chExt cx="617778" cy="377301"/>
            </a:xfrm>
          </p:grpSpPr>
          <p:sp>
            <p:nvSpPr>
              <p:cNvPr id="46" name="Block Arc 45"/>
              <p:cNvSpPr/>
              <p:nvPr/>
            </p:nvSpPr>
            <p:spPr>
              <a:xfrm rot="1232285">
                <a:off x="1282771" y="2804715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Block Arc 46"/>
              <p:cNvSpPr/>
              <p:nvPr/>
            </p:nvSpPr>
            <p:spPr>
              <a:xfrm rot="12032285">
                <a:off x="1421525" y="2835714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Block Arc 47"/>
              <p:cNvSpPr/>
              <p:nvPr/>
            </p:nvSpPr>
            <p:spPr>
              <a:xfrm rot="1232285">
                <a:off x="1558663" y="2902630"/>
                <a:ext cx="194586" cy="235808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Block Arc 48"/>
              <p:cNvSpPr/>
              <p:nvPr/>
            </p:nvSpPr>
            <p:spPr>
              <a:xfrm rot="12032285">
                <a:off x="1705962" y="2946206"/>
                <a:ext cx="194587" cy="235810"/>
              </a:xfrm>
              <a:prstGeom prst="blockArc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41" name="Straight Arrow Connector 40"/>
            <p:cNvCxnSpPr/>
            <p:nvPr/>
          </p:nvCxnSpPr>
          <p:spPr>
            <a:xfrm flipH="1">
              <a:off x="7596645" y="1345245"/>
              <a:ext cx="23643" cy="24911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41"/>
            <p:cNvGrpSpPr/>
            <p:nvPr/>
          </p:nvGrpSpPr>
          <p:grpSpPr>
            <a:xfrm rot="2460000">
              <a:off x="7906460" y="1536535"/>
              <a:ext cx="0" cy="308401"/>
              <a:chOff x="4495800" y="1419222"/>
              <a:chExt cx="0" cy="152408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>
                <a:off x="4495800" y="1419222"/>
                <a:ext cx="0" cy="1524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flipV="1">
                <a:off x="4495800" y="1419230"/>
                <a:ext cx="0" cy="1524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3" name="Straight Arrow Connector 42"/>
            <p:cNvCxnSpPr/>
            <p:nvPr/>
          </p:nvCxnSpPr>
          <p:spPr>
            <a:xfrm flipH="1">
              <a:off x="7971800" y="1864180"/>
              <a:ext cx="228746" cy="57797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7685403" y="3962912"/>
            <a:ext cx="2780883" cy="1901286"/>
            <a:chOff x="6125890" y="3692104"/>
            <a:chExt cx="2780883" cy="1901286"/>
          </a:xfrm>
        </p:grpSpPr>
        <p:cxnSp>
          <p:nvCxnSpPr>
            <p:cNvPr id="14" name="Straight Connector 13"/>
            <p:cNvCxnSpPr>
              <a:stCxn id="15" idx="1"/>
            </p:cNvCxnSpPr>
            <p:nvPr/>
          </p:nvCxnSpPr>
          <p:spPr>
            <a:xfrm flipH="1">
              <a:off x="6125890" y="3970540"/>
              <a:ext cx="1271017" cy="121825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7137854" y="3692104"/>
              <a:ext cx="1768919" cy="190128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5" idx="4"/>
            </p:cNvCxnSpPr>
            <p:nvPr/>
          </p:nvCxnSpPr>
          <p:spPr>
            <a:xfrm flipH="1" flipV="1">
              <a:off x="6172989" y="5311019"/>
              <a:ext cx="1849324" cy="28237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ed Rectangle 16"/>
            <p:cNvSpPr/>
            <p:nvPr/>
          </p:nvSpPr>
          <p:spPr>
            <a:xfrm rot="18360000">
              <a:off x="7595549" y="4689350"/>
              <a:ext cx="252495" cy="771014"/>
            </a:xfrm>
            <a:prstGeom prst="roundRect">
              <a:avLst/>
            </a:prstGeom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000" dirty="0"/>
                <a:t>Oral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7643549" y="4419600"/>
              <a:ext cx="45128" cy="32652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 rot="2460000">
              <a:off x="7962012" y="4599522"/>
              <a:ext cx="0" cy="345707"/>
              <a:chOff x="4495800" y="1419222"/>
              <a:chExt cx="0" cy="152408"/>
            </a:xfrm>
          </p:grpSpPr>
          <p:cxnSp>
            <p:nvCxnSpPr>
              <p:cNvPr id="26" name="Straight Arrow Connector 25"/>
              <p:cNvCxnSpPr/>
              <p:nvPr/>
            </p:nvCxnSpPr>
            <p:spPr>
              <a:xfrm>
                <a:off x="4495800" y="1419222"/>
                <a:ext cx="0" cy="1524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flipV="1">
                <a:off x="4495800" y="1419230"/>
                <a:ext cx="0" cy="15240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sm" len="sm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Straight Arrow Connector 19"/>
            <p:cNvCxnSpPr/>
            <p:nvPr/>
          </p:nvCxnSpPr>
          <p:spPr>
            <a:xfrm flipH="1">
              <a:off x="8102719" y="4902013"/>
              <a:ext cx="321622" cy="17284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7623446" y="3781138"/>
              <a:ext cx="212657" cy="23158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7543800" y="3959416"/>
              <a:ext cx="212657" cy="23158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7712143" y="3959416"/>
              <a:ext cx="212657" cy="23158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7643549" y="4111816"/>
              <a:ext cx="212657" cy="231584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9686915" y="4291043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867400" y="2824878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580882" y="1954412"/>
            <a:ext cx="6062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A1. Oral bacteria autoinfect DFIs within individuals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674270" y="4157008"/>
            <a:ext cx="46503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A2. “Hybrid Community”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Oral bacteria maintain molecular mechanistic relationships with non-oral microbes in DFIs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613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5" grpId="0"/>
      <p:bldP spid="68" grpId="0"/>
      <p:bldP spid="70" grpId="0"/>
      <p:bldP spid="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this?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Proving autoinfection might allow for better containment / </a:t>
            </a:r>
            <a:r>
              <a:rPr lang="en-US" dirty="0" err="1"/>
              <a:t>hygeine</a:t>
            </a:r>
            <a:r>
              <a:rPr lang="en-US" dirty="0"/>
              <a:t> practices</a:t>
            </a:r>
          </a:p>
          <a:p>
            <a:endParaRPr lang="en-US" dirty="0"/>
          </a:p>
          <a:p>
            <a:r>
              <a:rPr lang="en-US" dirty="0"/>
              <a:t>Identification of conserved mechanistic relationships in oral bacteria highlight necessary pathways for </a:t>
            </a:r>
            <a:r>
              <a:rPr lang="en-US" i="1" dirty="0"/>
              <a:t>in vivo </a:t>
            </a:r>
            <a:r>
              <a:rPr lang="en-US" dirty="0"/>
              <a:t>survival that can be exploited</a:t>
            </a:r>
          </a:p>
        </p:txBody>
      </p:sp>
    </p:spTree>
    <p:extLst>
      <p:ext uri="{BB962C8B-B14F-4D97-AF65-F5344CB8AC3E}">
        <p14:creationId xmlns:p14="http://schemas.microsoft.com/office/powerpoint/2010/main" val="155283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91">
            <a:extLst>
              <a:ext uri="{FF2B5EF4-FFF2-40B4-BE49-F238E27FC236}">
                <a16:creationId xmlns:a16="http://schemas.microsoft.com/office/drawing/2014/main" id="{7FDEC0DC-F834-FA71-C2C5-B20C93EB1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086" y="280129"/>
            <a:ext cx="5968524" cy="6162099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CD609993-0EDF-0F54-AA14-61DA0B9D554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9282" y="120946"/>
            <a:ext cx="2732988" cy="66161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31378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05F6D-58CF-252A-5447-8F2BC2BF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Aim 1 methodology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5A02C-3EED-6495-9B83-4E8755A39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need a cohort of DFI individuals. </a:t>
            </a:r>
          </a:p>
          <a:p>
            <a:endParaRPr lang="en-US" dirty="0"/>
          </a:p>
          <a:p>
            <a:r>
              <a:rPr lang="en-US" dirty="0"/>
              <a:t>Sampling = DFI debridement and/or punch biopsy samples.</a:t>
            </a:r>
          </a:p>
          <a:p>
            <a:pPr lvl="1"/>
            <a:r>
              <a:rPr lang="en-US" dirty="0"/>
              <a:t>Need to consult with clinician for most appropriate</a:t>
            </a:r>
          </a:p>
          <a:p>
            <a:r>
              <a:rPr lang="en-US" dirty="0"/>
              <a:t>Sampling = Matched oral sampling (dependent on </a:t>
            </a:r>
            <a:r>
              <a:rPr lang="en-US" dirty="0" err="1"/>
              <a:t>perio</a:t>
            </a:r>
            <a:r>
              <a:rPr lang="en-US" dirty="0"/>
              <a:t> status?)</a:t>
            </a:r>
          </a:p>
          <a:p>
            <a:pPr lvl="1"/>
            <a:r>
              <a:rPr lang="en-US" dirty="0"/>
              <a:t>Need to consult with dentist for most appropriate</a:t>
            </a:r>
          </a:p>
          <a:p>
            <a:pPr lvl="1"/>
            <a:r>
              <a:rPr lang="en-US" dirty="0"/>
              <a:t>Nasal / rectal swabs useful as well</a:t>
            </a:r>
          </a:p>
          <a:p>
            <a:pPr lvl="1"/>
            <a:endParaRPr lang="en-US" dirty="0"/>
          </a:p>
          <a:p>
            <a:r>
              <a:rPr lang="en-US" dirty="0"/>
              <a:t>Samples will be preserved for DNA sequencing (metagenome) and RNA sequencing (metatranscriptome)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016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4FE39-22A2-C6B3-BA03-EDC8F233E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cs typeface="Arial" panose="020B0604020202020204" pitchFamily="34" charset="0"/>
              </a:rPr>
              <a:t>A1. Oral bacteria autoinfect DFIs within individuals</a:t>
            </a:r>
            <a:br>
              <a:rPr lang="en-US" sz="4400" dirty="0"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8D4E1-B037-4432-ECA1-60E01D714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true, we will see clonal matches between DFI and oral samples for some species (ANI, whole genome alignment). </a:t>
            </a:r>
          </a:p>
          <a:p>
            <a:endParaRPr lang="en-US" dirty="0"/>
          </a:p>
          <a:p>
            <a:r>
              <a:rPr lang="en-US" dirty="0"/>
              <a:t>If false, we still would verify oral species of note in DFI for a subset of patients. Further study of their interactions (A2) could be of use. </a:t>
            </a:r>
          </a:p>
          <a:p>
            <a:endParaRPr lang="en-US" dirty="0"/>
          </a:p>
          <a:p>
            <a:r>
              <a:rPr lang="en-US" dirty="0"/>
              <a:t>Sequencing of nasal / rectal swabs may show autoinfection of these sites, less relevant to NIDCR but could be a postdoc project to walk out with.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13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B1CC8-25CE-EA60-258C-820858C87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A2. Hybrid community interactions are conserved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76043-BC86-6C3E-271A-E76B9156B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true this would reveal very important community interactions for human infection orally and </a:t>
            </a:r>
            <a:r>
              <a:rPr lang="en-US" dirty="0" err="1"/>
              <a:t>extraorally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false we still would have data useful to treat a sizable portion of DFI patients (~25% have mixed anaerobic infection)</a:t>
            </a:r>
          </a:p>
        </p:txBody>
      </p:sp>
    </p:spTree>
    <p:extLst>
      <p:ext uri="{BB962C8B-B14F-4D97-AF65-F5344CB8AC3E}">
        <p14:creationId xmlns:p14="http://schemas.microsoft.com/office/powerpoint/2010/main" val="29649867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C47BB-22CF-8CD3-051A-FACCB9A6F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go?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420D7-7220-BF7D-6829-17CBCA2DE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might be a 2-aim R21 to build the cohort, or expand this with something further. </a:t>
            </a:r>
          </a:p>
          <a:p>
            <a:endParaRPr lang="en-US" dirty="0"/>
          </a:p>
          <a:p>
            <a:r>
              <a:rPr lang="en-US" dirty="0"/>
              <a:t>If an R21 the follow on R01 would likely feature around interaction data we find</a:t>
            </a:r>
            <a:r>
              <a:rPr lang="en-US"/>
              <a:t>. </a:t>
            </a:r>
            <a:endParaRPr lang="en-US" dirty="0"/>
          </a:p>
          <a:p>
            <a:pPr lvl="1"/>
            <a:r>
              <a:rPr lang="en-US" dirty="0"/>
              <a:t>Immune responses to these interactions would also be an area of study </a:t>
            </a:r>
          </a:p>
        </p:txBody>
      </p:sp>
    </p:spTree>
    <p:extLst>
      <p:ext uri="{BB962C8B-B14F-4D97-AF65-F5344CB8AC3E}">
        <p14:creationId xmlns:p14="http://schemas.microsoft.com/office/powerpoint/2010/main" val="107195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CBF91-ADB8-9540-9188-1E3C4C49B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is an old project…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5F249-0F9E-F127-70AE-48A644653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submitted two versions of this, both scored but not funded for a K99/R00</a:t>
            </a:r>
          </a:p>
          <a:p>
            <a:r>
              <a:rPr lang="en-US" dirty="0"/>
              <a:t>At URI we did not have reliable access to any hospital cohorts needed to make this work. </a:t>
            </a:r>
          </a:p>
          <a:p>
            <a:r>
              <a:rPr lang="en-US" dirty="0"/>
              <a:t>U of L should be much more feasible for this project.</a:t>
            </a:r>
          </a:p>
          <a:p>
            <a:r>
              <a:rPr lang="en-US" dirty="0"/>
              <a:t>This is all a bit out of date now and needs a refresh. </a:t>
            </a:r>
          </a:p>
          <a:p>
            <a:r>
              <a:rPr lang="en-US" dirty="0"/>
              <a:t>I am hoping that this can be ready for an R01 or similar submission around 1 year from now.</a:t>
            </a:r>
          </a:p>
        </p:txBody>
      </p:sp>
    </p:spTree>
    <p:extLst>
      <p:ext uri="{BB962C8B-B14F-4D97-AF65-F5344CB8AC3E}">
        <p14:creationId xmlns:p14="http://schemas.microsoft.com/office/powerpoint/2010/main" val="215193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4DB80-1FE6-F5B3-6B0C-EB8E2B23F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 needed.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DEE71-4766-7721-FAE0-D3D29444BC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wanted to share this to all to start finding clinical resources (dental and non-dental) and collaborators. </a:t>
            </a:r>
          </a:p>
          <a:p>
            <a:endParaRPr lang="en-US" dirty="0"/>
          </a:p>
          <a:p>
            <a:r>
              <a:rPr lang="en-US" dirty="0"/>
              <a:t>The field has moved forward a bit since 2015 when this was current, but the core of it has not changed or been proven that I have seen. </a:t>
            </a:r>
          </a:p>
          <a:p>
            <a:endParaRPr lang="en-US" dirty="0"/>
          </a:p>
          <a:p>
            <a:r>
              <a:rPr lang="en-US" dirty="0"/>
              <a:t>I’d love to hear suggestions on how to update this across the board. </a:t>
            </a:r>
          </a:p>
        </p:txBody>
      </p:sp>
    </p:spTree>
    <p:extLst>
      <p:ext uri="{BB962C8B-B14F-4D97-AF65-F5344CB8AC3E}">
        <p14:creationId xmlns:p14="http://schemas.microsoft.com/office/powerpoint/2010/main" val="228231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862139" y="242888"/>
            <a:ext cx="8467725" cy="640080"/>
          </a:xfrm>
        </p:spPr>
        <p:txBody>
          <a:bodyPr>
            <a:normAutofit fontScale="90000"/>
          </a:bodyPr>
          <a:lstStyle/>
          <a:p>
            <a:r>
              <a:rPr lang="en-US" b="1" u="sng" dirty="0"/>
              <a:t>D</a:t>
            </a:r>
            <a:r>
              <a:rPr lang="en-US" b="1" dirty="0"/>
              <a:t>iabetic </a:t>
            </a:r>
            <a:r>
              <a:rPr lang="en-US" b="1" u="sng" dirty="0"/>
              <a:t>f</a:t>
            </a:r>
            <a:r>
              <a:rPr lang="en-US" b="1" dirty="0"/>
              <a:t>oot ulcer </a:t>
            </a:r>
            <a:r>
              <a:rPr lang="en-US" b="1" u="sng" dirty="0"/>
              <a:t>i</a:t>
            </a:r>
            <a:r>
              <a:rPr lang="en-US" b="1" dirty="0"/>
              <a:t>nfections (</a:t>
            </a:r>
            <a:r>
              <a:rPr lang="en-US" b="1" dirty="0" err="1"/>
              <a:t>DFIs</a:t>
            </a:r>
            <a:r>
              <a:rPr lang="en-US" b="1" dirty="0"/>
              <a:t>)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9432" y="1362997"/>
            <a:ext cx="10953136" cy="50673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j-lt"/>
              </a:rPr>
              <a:t>Chronic polymicrobial infections</a:t>
            </a:r>
          </a:p>
          <a:p>
            <a:endParaRPr lang="en-US" sz="3600" dirty="0">
              <a:latin typeface="+mj-lt"/>
            </a:endParaRPr>
          </a:p>
          <a:p>
            <a:r>
              <a:rPr lang="en-US" sz="3600" dirty="0">
                <a:latin typeface="+mj-lt"/>
              </a:rPr>
              <a:t>Microbiota is variable</a:t>
            </a:r>
          </a:p>
          <a:p>
            <a:pPr lvl="1"/>
            <a:r>
              <a:rPr lang="en-US" sz="3200" dirty="0">
                <a:latin typeface="+mj-lt"/>
              </a:rPr>
              <a:t>Most attention given to major pathogens</a:t>
            </a:r>
          </a:p>
          <a:p>
            <a:pPr lvl="1"/>
            <a:r>
              <a:rPr lang="en-US" sz="3200" dirty="0">
                <a:solidFill>
                  <a:srgbClr val="C00000"/>
                </a:solidFill>
                <a:latin typeface="+mj-lt"/>
              </a:rPr>
              <a:t>Many studies have identified potential oral taxa</a:t>
            </a:r>
          </a:p>
          <a:p>
            <a:pPr lvl="1"/>
            <a:endParaRPr lang="en-US" sz="3200" dirty="0">
              <a:solidFill>
                <a:srgbClr val="C00000"/>
              </a:solidFill>
              <a:latin typeface="+mj-lt"/>
            </a:endParaRPr>
          </a:p>
          <a:p>
            <a:r>
              <a:rPr lang="en-US" sz="3600" dirty="0">
                <a:solidFill>
                  <a:srgbClr val="C00000"/>
                </a:solidFill>
                <a:latin typeface="+mj-lt"/>
              </a:rPr>
              <a:t>Diabetics are ~3x more likely to develop periodontal infections</a:t>
            </a:r>
          </a:p>
          <a:p>
            <a:endParaRPr lang="en-US" sz="3600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CCA3BE-8B4D-7C8D-3390-0B048DAB2D04}"/>
              </a:ext>
            </a:extLst>
          </p:cNvPr>
          <p:cNvSpPr txBox="1"/>
          <p:nvPr/>
        </p:nvSpPr>
        <p:spPr>
          <a:xfrm>
            <a:off x="6206613" y="6150114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+mj-lt"/>
                <a:cs typeface="Arial" panose="020B0604020202020204" pitchFamily="34" charset="0"/>
              </a:rPr>
              <a:t>Gardner S et al. (2013) 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Diabetes</a:t>
            </a:r>
            <a:endParaRPr lang="en-US" sz="2000" dirty="0">
              <a:latin typeface="+mj-lt"/>
              <a:cs typeface="Arial" panose="020B0604020202020204" pitchFamily="34" charset="0"/>
            </a:endParaRPr>
          </a:p>
          <a:p>
            <a:pPr algn="r"/>
            <a:r>
              <a:rPr lang="en-US" sz="2000" dirty="0">
                <a:latin typeface="+mj-lt"/>
                <a:cs typeface="Arial" panose="020B0604020202020204" pitchFamily="34" charset="0"/>
              </a:rPr>
              <a:t>Citron DM et al. (2007) 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J. of </a:t>
            </a:r>
            <a:r>
              <a:rPr lang="en-US" sz="2000" i="1" dirty="0" err="1">
                <a:latin typeface="+mj-lt"/>
                <a:cs typeface="Arial" panose="020B0604020202020204" pitchFamily="34" charset="0"/>
              </a:rPr>
              <a:t>Clin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. Micro</a:t>
            </a:r>
            <a:endParaRPr lang="en-US" sz="20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767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gluxus.com/wp-content/uploads/2013/07/Foot_Ulcer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922" y="430696"/>
            <a:ext cx="7752079" cy="505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64850" y="6494419"/>
            <a:ext cx="1903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www.gluxus.com</a:t>
            </a:r>
          </a:p>
        </p:txBody>
      </p:sp>
    </p:spTree>
    <p:extLst>
      <p:ext uri="{BB962C8B-B14F-4D97-AF65-F5344CB8AC3E}">
        <p14:creationId xmlns:p14="http://schemas.microsoft.com/office/powerpoint/2010/main" val="19754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/>
              <a:t>Isolated infection flora is diverse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707009" y="1917290"/>
            <a:ext cx="10699423" cy="4208874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j-lt"/>
              </a:rPr>
              <a:t>Many genera that contain oral species are present in DFIs</a:t>
            </a:r>
          </a:p>
          <a:p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</a:rPr>
              <a:t>These include: </a:t>
            </a:r>
            <a:r>
              <a:rPr lang="en-US" sz="3200" i="1" dirty="0">
                <a:latin typeface="+mj-lt"/>
              </a:rPr>
              <a:t>Prevotella, Porphyromonas, Fusobacterium, Streptococcus </a:t>
            </a:r>
            <a:r>
              <a:rPr lang="en-US" sz="3200" dirty="0">
                <a:latin typeface="+mj-lt"/>
              </a:rPr>
              <a:t>and many more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04318" y="5536296"/>
            <a:ext cx="41636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latin typeface="+mj-lt"/>
                <a:cs typeface="Arial" panose="020B0604020202020204" pitchFamily="34" charset="0"/>
              </a:rPr>
              <a:t>Bowler et al. (1999) 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Int. J. </a:t>
            </a:r>
            <a:r>
              <a:rPr lang="en-US" sz="2000" i="1" dirty="0" err="1">
                <a:latin typeface="+mj-lt"/>
                <a:cs typeface="Arial" panose="020B0604020202020204" pitchFamily="34" charset="0"/>
              </a:rPr>
              <a:t>Derm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.</a:t>
            </a:r>
          </a:p>
          <a:p>
            <a:pPr algn="r"/>
            <a:r>
              <a:rPr lang="en-US" sz="2000" dirty="0">
                <a:latin typeface="+mj-lt"/>
                <a:cs typeface="Arial" panose="020B0604020202020204" pitchFamily="34" charset="0"/>
              </a:rPr>
              <a:t>Dowd et al. (2008) </a:t>
            </a:r>
            <a:r>
              <a:rPr lang="en-US" sz="2000" dirty="0" err="1">
                <a:latin typeface="+mj-lt"/>
                <a:cs typeface="Arial" panose="020B0604020202020204" pitchFamily="34" charset="0"/>
              </a:rPr>
              <a:t>PLoS</a:t>
            </a:r>
            <a:r>
              <a:rPr lang="en-US" sz="2000" dirty="0">
                <a:latin typeface="+mj-lt"/>
                <a:cs typeface="Arial" panose="020B0604020202020204" pitchFamily="34" charset="0"/>
              </a:rPr>
              <a:t> One</a:t>
            </a:r>
          </a:p>
          <a:p>
            <a:pPr algn="r"/>
            <a:r>
              <a:rPr lang="en-US" sz="2000" dirty="0">
                <a:latin typeface="+mj-lt"/>
                <a:cs typeface="Arial" panose="020B0604020202020204" pitchFamily="34" charset="0"/>
              </a:rPr>
              <a:t>Gardner et al. (2013) 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Diabetes</a:t>
            </a:r>
          </a:p>
          <a:p>
            <a:pPr algn="r"/>
            <a:r>
              <a:rPr lang="en-US" sz="2000" dirty="0">
                <a:latin typeface="+mj-lt"/>
                <a:cs typeface="Arial" panose="020B0604020202020204" pitchFamily="34" charset="0"/>
              </a:rPr>
              <a:t>Citron et al (2007) 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J. of </a:t>
            </a:r>
            <a:r>
              <a:rPr lang="en-US" sz="2000" i="1" dirty="0" err="1">
                <a:latin typeface="+mj-lt"/>
                <a:cs typeface="Arial" panose="020B0604020202020204" pitchFamily="34" charset="0"/>
              </a:rPr>
              <a:t>Clin</a:t>
            </a:r>
            <a:r>
              <a:rPr lang="en-US" sz="2000" i="1" dirty="0">
                <a:latin typeface="+mj-lt"/>
                <a:cs typeface="Arial" panose="020B0604020202020204" pitchFamily="34" charset="0"/>
              </a:rPr>
              <a:t>. Micro</a:t>
            </a:r>
            <a:endParaRPr lang="en-US" sz="2000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311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413" y="68097"/>
            <a:ext cx="116326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oral species present in DFIs in a meaningful context?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C9B026-DE86-90D5-C270-D12398A9DD6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6779" y="937925"/>
            <a:ext cx="3991466" cy="56822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700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66801"/>
            <a:ext cx="4038600" cy="5059363"/>
          </a:xfrm>
        </p:spPr>
        <p:txBody>
          <a:bodyPr>
            <a:normAutofit/>
          </a:bodyPr>
          <a:lstStyle/>
          <a:p>
            <a:r>
              <a:rPr lang="en-US" dirty="0"/>
              <a:t>52 patients</a:t>
            </a:r>
          </a:p>
          <a:p>
            <a:endParaRPr lang="en-US" dirty="0"/>
          </a:p>
          <a:p>
            <a:r>
              <a:rPr lang="en-US" dirty="0"/>
              <a:t>~160 species, 83 genera</a:t>
            </a:r>
          </a:p>
          <a:p>
            <a:endParaRPr lang="en-US" dirty="0"/>
          </a:p>
          <a:p>
            <a:r>
              <a:rPr lang="en-US" dirty="0"/>
              <a:t>4 clusters determined by Bray-Curtis dissimilarity</a:t>
            </a:r>
          </a:p>
          <a:p>
            <a:endParaRPr lang="en-US" dirty="0"/>
          </a:p>
          <a:p>
            <a:r>
              <a:rPr lang="en-US" dirty="0"/>
              <a:t>Cluster 3 (18 patients) enriched in anaerobes / oral taxa</a:t>
            </a:r>
          </a:p>
        </p:txBody>
      </p:sp>
      <p:pic>
        <p:nvPicPr>
          <p:cNvPr id="3074" name="Picture 2" descr="C:\Users\matthew\Google Drive\Lemon Lab\K99_Resubmission\Data For Final Analysis  comparisons\Figure specific data\BCtest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0380"/>
            <a:ext cx="4114800" cy="6445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5319C4-B675-FD0E-FA63-56B74827092B}"/>
              </a:ext>
            </a:extLst>
          </p:cNvPr>
          <p:cNvSpPr txBox="1"/>
          <p:nvPr/>
        </p:nvSpPr>
        <p:spPr>
          <a:xfrm>
            <a:off x="108156" y="113070"/>
            <a:ext cx="37362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Re-analysis of Gardner et al. (2013) </a:t>
            </a: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</a:p>
        </p:txBody>
      </p:sp>
    </p:spTree>
    <p:extLst>
      <p:ext uri="{BB962C8B-B14F-4D97-AF65-F5344CB8AC3E}">
        <p14:creationId xmlns:p14="http://schemas.microsoft.com/office/powerpoint/2010/main" val="173334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F619CFD-0E4F-3D46-4365-531C9B2A3C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887028"/>
              </p:ext>
            </p:extLst>
          </p:nvPr>
        </p:nvGraphicFramePr>
        <p:xfrm>
          <a:off x="8851769" y="18772"/>
          <a:ext cx="3049807" cy="6839218"/>
        </p:xfrm>
        <a:graphic>
          <a:graphicData uri="http://schemas.openxmlformats.org/drawingml/2006/table">
            <a:tbl>
              <a:tblPr firstRow="1" firstCol="1" bandRow="1"/>
              <a:tblGrid>
                <a:gridCol w="20889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05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BC3 Enriched taxa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LDA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(log10)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Anaerococcus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4.49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lactolyticus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3.75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vaginalis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4.06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Atopobium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3.80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parvulum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3.06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Bacteroides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4.47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ureolyticus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3.86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Dialister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3.55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propionifaciens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3.07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Fusobacterium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4.25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periodonticum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3.79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Haemophilus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4.02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parainfluenzae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3.24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Peptoniphilus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4.14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asacchyrolyticus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3.25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HOT836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3.28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indolicus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3.94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Peptostreptococcus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4.29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anaerobius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4.26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Porphyromonas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4.59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bennonis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3.87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somerae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4.31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Prevotella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4.02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bergensis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3.20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buccalis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3.29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corporis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3.28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loescheii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3.22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nigrescens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3.41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Solobacterium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4.06</a:t>
                      </a:r>
                      <a:endParaRPr lang="en-US" sz="20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US" sz="1200" i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moorei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3.40</a:t>
                      </a:r>
                      <a:endParaRPr lang="en-US" sz="20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pic>
        <p:nvPicPr>
          <p:cNvPr id="4" name="Picture 3" descr="C:\Users\Matthew\Google Drive\Lemon Lab\K99_Resubmission\Data For Final Analysis  comparisons\Figure specific data\BCtest.png">
            <a:extLst>
              <a:ext uri="{FF2B5EF4-FFF2-40B4-BE49-F238E27FC236}">
                <a16:creationId xmlns:a16="http://schemas.microsoft.com/office/drawing/2014/main" id="{B710D75A-8BB7-16B6-CC3F-FE42A2E1BF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664" y="92885"/>
            <a:ext cx="3403263" cy="64928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BB9F3C-EC71-4A74-6971-932E6226850B}"/>
              </a:ext>
            </a:extLst>
          </p:cNvPr>
          <p:cNvSpPr txBox="1"/>
          <p:nvPr/>
        </p:nvSpPr>
        <p:spPr>
          <a:xfrm>
            <a:off x="74764" y="259870"/>
            <a:ext cx="46239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Figure 1. Minimal entropy decomposition of a 16S rRNA tag dataset from 52 DFIs</a:t>
            </a:r>
            <a:r>
              <a:rPr lang="en-US" sz="16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revealed a Bray-Curtis cluster (BC3) enriched for oral taxa as demonstrated by LEfSe analysis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(A) BC3 (blue) was enriched for vaginal and oral taxa. (B) Linear Discriminate Analysis Effect Size (LDA) scores above a cut-off of 3 for BC3 are listed separately for genera and species and indicate significant differences between BC3 and Bray-Curtis clusters 1,2 and 4. Each species had &gt;1% sequence abundance in at least 1 patient. Each sample had &gt;1000 sequences. </a:t>
            </a:r>
          </a:p>
        </p:txBody>
      </p:sp>
    </p:spTree>
    <p:extLst>
      <p:ext uri="{BB962C8B-B14F-4D97-AF65-F5344CB8AC3E}">
        <p14:creationId xmlns:p14="http://schemas.microsoft.com/office/powerpoint/2010/main" val="142413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1217</TotalTime>
  <Words>1252</Words>
  <Application>Microsoft Office PowerPoint</Application>
  <PresentationFormat>Widescreen</PresentationFormat>
  <Paragraphs>295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Polymicrobial interactions of oral bacteria in subgingival plaque and diabetic foot infections</vt:lpstr>
      <vt:lpstr>This is an old project…  </vt:lpstr>
      <vt:lpstr>Help needed. </vt:lpstr>
      <vt:lpstr>Diabetic foot ulcer infections (DFIs)</vt:lpstr>
      <vt:lpstr>PowerPoint Presentation</vt:lpstr>
      <vt:lpstr>Isolated infection flora is diverse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Two Hypotheses</vt:lpstr>
      <vt:lpstr>Why do this?</vt:lpstr>
      <vt:lpstr>PowerPoint Presentation</vt:lpstr>
      <vt:lpstr>Aim 1 methodology </vt:lpstr>
      <vt:lpstr>A1. Oral bacteria autoinfect DFIs within individuals </vt:lpstr>
      <vt:lpstr>A2. Hybrid community interactions are conserved</vt:lpstr>
      <vt:lpstr>Where to go?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Firstname Lastname</dc:creator>
  <cp:lastModifiedBy>Matthew Ramsey</cp:lastModifiedBy>
  <cp:revision>14</cp:revision>
  <dcterms:created xsi:type="dcterms:W3CDTF">2024-10-31T19:32:45Z</dcterms:created>
  <dcterms:modified xsi:type="dcterms:W3CDTF">2024-11-01T19:03:23Z</dcterms:modified>
</cp:coreProperties>
</file>