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1" r:id="rId4"/>
    <p:sldId id="320" r:id="rId5"/>
    <p:sldId id="319" r:id="rId6"/>
    <p:sldId id="321" r:id="rId7"/>
    <p:sldId id="277" r:id="rId8"/>
    <p:sldId id="322" r:id="rId9"/>
    <p:sldId id="259" r:id="rId10"/>
    <p:sldId id="314" r:id="rId11"/>
    <p:sldId id="272" r:id="rId12"/>
    <p:sldId id="315" r:id="rId13"/>
    <p:sldId id="294" r:id="rId14"/>
    <p:sldId id="295" r:id="rId15"/>
    <p:sldId id="281" r:id="rId16"/>
    <p:sldId id="283" r:id="rId17"/>
    <p:sldId id="316" r:id="rId18"/>
    <p:sldId id="296" r:id="rId19"/>
    <p:sldId id="289" r:id="rId20"/>
    <p:sldId id="291" r:id="rId21"/>
    <p:sldId id="31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08" y="149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34F5C-1AF1-48AE-8364-07E871C535D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69323-63C5-4902-AD20-98533E8C9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1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4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6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8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8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6DE6-1D99-4F59-9DD6-4BF29E6EBD5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2.05.09.49123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ykLq0rXhVB7UM76qhhlNp7QKaVbokgUs9_F4u1plnq9nnPofc8tRQx6YF4BsSt7ySGyQarsUy9yUaYTgv4HcoUY5IjqXNR5QFTevApCEMGqN7WljBkkcpMGTwEPznJmHswVEKVHi2Kd96w3TATRwV0GfiRXpFM5YG27_MRfnbmZNDSjfVdU52zaer49GIWHvdExxdNobA2Zk5oZsg-fDIbVCqncAEhS_9hPT1GR82MQ5lAVRfCMlFlbUq0tDqfHXBasiYdJv_CF90gkRa0cgHMAAHMcc66XL-eBMLcDKWhs_77ImzzQu9yu1npSm7CPmE2TyHkJ0oVt8xPGrAeV-ctMyofzL0uBRUajyIuJp-B8PDMONwo1l-qNbWaWVyYHzfjDdCp_rt8a1ji82dfUvsJwiaGXXDP6aFRxhfD2gdIkEOJDJbOzj2ZLSI57BaxjGcS2BOQUKk5TGt62-M68K9_b6uR8pa3-lAgJJIWckrisWzvKyLZQ2jJjU1CNGNf_pyg4hC8_bvaABvQ55u0D2hj60JDOiiLzkLC6G-2lNdsk3psdiqqkSz59Hk3rgHiCtsVB-ofUmdo-QmufD3KXwvvpKr34JTQ627VoUlUaOJ82BtTN7BeB_IHM2YGrW968zS2hTO_P85496ocma0So1FGi1kjwly6U=w1264-h948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8"/>
          <a:stretch/>
        </p:blipFill>
        <p:spPr bwMode="auto">
          <a:xfrm>
            <a:off x="-16888" y="0"/>
            <a:ext cx="91608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Mechanisms underlying spatial interaction in the oral microbiota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391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Matthew M. Ramsey, PhD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Rhode Island</a:t>
            </a:r>
          </a:p>
        </p:txBody>
      </p:sp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72" y="3181350"/>
            <a:ext cx="1664928" cy="18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2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54331A-8E0A-B47D-44F8-55F64216F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Scanning Electrochemical Microscopy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9A067-B166-38FA-A3BF-C62D87451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585" y="1200151"/>
            <a:ext cx="3693255" cy="3636258"/>
          </a:xfrm>
        </p:spPr>
        <p:txBody>
          <a:bodyPr>
            <a:normAutofit/>
          </a:bodyPr>
          <a:lstStyle/>
          <a:p>
            <a:r>
              <a:rPr lang="en-US" dirty="0"/>
              <a:t>SECM</a:t>
            </a:r>
          </a:p>
          <a:p>
            <a:r>
              <a:rPr lang="en-US" sz="2400" dirty="0"/>
              <a:t>Uses current measurement at set redox potential to quantify specific molecules in real-time in 3-dimensions in sub-micron scales</a:t>
            </a:r>
          </a:p>
        </p:txBody>
      </p:sp>
      <p:pic>
        <p:nvPicPr>
          <p:cNvPr id="5" name="Picture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21D9BEAA-D3A4-A11C-CD79-23EF87756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36" y="1200151"/>
            <a:ext cx="4907575" cy="363625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7EB08-62FF-A95E-D077-0CBAF4283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831" y="1047605"/>
            <a:ext cx="2314183" cy="3048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7388D-29E0-66F1-552C-998B8B9351BA}"/>
              </a:ext>
            </a:extLst>
          </p:cNvPr>
          <p:cNvSpPr txBox="1"/>
          <p:nvPr/>
        </p:nvSpPr>
        <p:spPr>
          <a:xfrm>
            <a:off x="5254366" y="4142987"/>
            <a:ext cx="255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Dr. Jiyeon Kim</a:t>
            </a:r>
          </a:p>
          <a:p>
            <a:pPr algn="ctr"/>
            <a:r>
              <a:rPr lang="en-US" sz="1800" dirty="0"/>
              <a:t>URI Dept. of Chemistry</a:t>
            </a:r>
          </a:p>
        </p:txBody>
      </p:sp>
    </p:spTree>
    <p:extLst>
      <p:ext uri="{BB962C8B-B14F-4D97-AF65-F5344CB8AC3E}">
        <p14:creationId xmlns:p14="http://schemas.microsoft.com/office/powerpoint/2010/main" val="9660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5792" y="1253478"/>
            <a:ext cx="3215335" cy="292303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7"/>
          <p:cNvSpPr txBox="1"/>
          <p:nvPr/>
        </p:nvSpPr>
        <p:spPr>
          <a:xfrm>
            <a:off x="1481096" y="343818"/>
            <a:ext cx="2634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SECM Image with TEA</a:t>
            </a:r>
            <a:endParaRPr dirty="0"/>
          </a:p>
        </p:txBody>
      </p:sp>
      <p:sp>
        <p:nvSpPr>
          <p:cNvPr id="241" name="Google Shape;241;p17"/>
          <p:cNvSpPr txBox="1"/>
          <p:nvPr/>
        </p:nvSpPr>
        <p:spPr>
          <a:xfrm>
            <a:off x="5357309" y="260341"/>
            <a:ext cx="21082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SECM Image for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Lactate Detection</a:t>
            </a:r>
            <a:endParaRPr dirty="0"/>
          </a:p>
        </p:txBody>
      </p:sp>
      <p:sp>
        <p:nvSpPr>
          <p:cNvPr id="242" name="Google Shape;242;p17"/>
          <p:cNvSpPr txBox="1"/>
          <p:nvPr/>
        </p:nvSpPr>
        <p:spPr>
          <a:xfrm>
            <a:off x="1421038" y="4293044"/>
            <a:ext cx="31102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Demonstrates object presence by lack of permeability to TEA</a:t>
            </a:r>
            <a:endParaRPr dirty="0"/>
          </a:p>
        </p:txBody>
      </p:sp>
      <p:pic>
        <p:nvPicPr>
          <p:cNvPr id="244" name="Google Shape;24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6672" y="1253478"/>
            <a:ext cx="3325241" cy="292303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7"/>
          <p:cNvSpPr txBox="1"/>
          <p:nvPr/>
        </p:nvSpPr>
        <p:spPr>
          <a:xfrm>
            <a:off x="4249133" y="1705621"/>
            <a:ext cx="48442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x10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 pA</a:t>
            </a:r>
            <a:endParaRPr sz="10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7527072" y="1700179"/>
            <a:ext cx="52129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x10</a:t>
            </a: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 pA</a:t>
            </a:r>
            <a:endParaRPr sz="10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1286671" y="888907"/>
            <a:ext cx="3284874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d</a:t>
            </a:r>
            <a:r>
              <a:rPr lang="en-US" sz="1350" b="1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2.85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μm, 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350" b="1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0.75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μm (1.8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d/a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50" b="1" i="1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4746641" y="859945"/>
            <a:ext cx="309251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d</a:t>
            </a:r>
            <a:r>
              <a:rPr lang="en-US" sz="1350" b="1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2.6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μm, 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350" b="1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0.5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μm (1.2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d/a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50" b="1" i="1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17"/>
          <p:cNvCxnSpPr/>
          <p:nvPr/>
        </p:nvCxnSpPr>
        <p:spPr>
          <a:xfrm flipH="1">
            <a:off x="6585626" y="2859932"/>
            <a:ext cx="189689" cy="17509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1" name="Google Shape;251;p17"/>
          <p:cNvCxnSpPr/>
          <p:nvPr/>
        </p:nvCxnSpPr>
        <p:spPr>
          <a:xfrm flipH="1">
            <a:off x="6970443" y="3112852"/>
            <a:ext cx="189689" cy="17509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2" name="Google Shape;252;p17"/>
          <p:cNvSpPr txBox="1"/>
          <p:nvPr/>
        </p:nvSpPr>
        <p:spPr>
          <a:xfrm>
            <a:off x="6520181" y="2629099"/>
            <a:ext cx="6896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S.mitis</a:t>
            </a:r>
            <a:endParaRPr sz="12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7"/>
          <p:cNvSpPr txBox="1"/>
          <p:nvPr/>
        </p:nvSpPr>
        <p:spPr>
          <a:xfrm>
            <a:off x="6882424" y="2883015"/>
            <a:ext cx="6110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C.mat</a:t>
            </a:r>
            <a:endParaRPr sz="12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2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4538C-4C40-8F8E-4BF3-EF86B54DB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21" y="1200150"/>
            <a:ext cx="7763958" cy="2429214"/>
          </a:xfrm>
          <a:prstGeom prst="rect">
            <a:avLst/>
          </a:prstGeom>
        </p:spPr>
      </p:pic>
      <p:sp>
        <p:nvSpPr>
          <p:cNvPr id="4" name="Google Shape;240;p17">
            <a:extLst>
              <a:ext uri="{FF2B5EF4-FFF2-40B4-BE49-F238E27FC236}">
                <a16:creationId xmlns:a16="http://schemas.microsoft.com/office/drawing/2014/main" id="{A6523ADC-DCD0-84E2-3DD2-5713FA918696}"/>
              </a:ext>
            </a:extLst>
          </p:cNvPr>
          <p:cNvSpPr txBox="1"/>
          <p:nvPr/>
        </p:nvSpPr>
        <p:spPr>
          <a:xfrm>
            <a:off x="3048000" y="846937"/>
            <a:ext cx="2634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SECM Image with TEA</a:t>
            </a:r>
            <a:endParaRPr dirty="0"/>
          </a:p>
        </p:txBody>
      </p:sp>
      <p:sp>
        <p:nvSpPr>
          <p:cNvPr id="5" name="Google Shape;241;p17">
            <a:extLst>
              <a:ext uri="{FF2B5EF4-FFF2-40B4-BE49-F238E27FC236}">
                <a16:creationId xmlns:a16="http://schemas.microsoft.com/office/drawing/2014/main" id="{520EC6DF-DFA8-6156-6599-F14F26C5BF7E}"/>
              </a:ext>
            </a:extLst>
          </p:cNvPr>
          <p:cNvSpPr txBox="1"/>
          <p:nvPr/>
        </p:nvSpPr>
        <p:spPr>
          <a:xfrm>
            <a:off x="6096000" y="583126"/>
            <a:ext cx="21082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SECM Image for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Lactate Detection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DA70D-53D6-4CE5-7895-582E65C87545}"/>
              </a:ext>
            </a:extLst>
          </p:cNvPr>
          <p:cNvSpPr txBox="1"/>
          <p:nvPr/>
        </p:nvSpPr>
        <p:spPr>
          <a:xfrm>
            <a:off x="4731125" y="4560374"/>
            <a:ext cx="4412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Almeida et al </a:t>
            </a:r>
            <a:r>
              <a:rPr lang="en-US" sz="1400" dirty="0">
                <a:hlinkClick r:id="rId3"/>
              </a:rPr>
              <a:t>https://doi.org/10.1101/2022.05.09.491233</a:t>
            </a:r>
            <a:endParaRPr lang="en-US" sz="1400" dirty="0"/>
          </a:p>
          <a:p>
            <a:r>
              <a:rPr lang="en-US" sz="1400" dirty="0"/>
              <a:t>Puri et al (in submission @ JACS) </a:t>
            </a:r>
          </a:p>
        </p:txBody>
      </p:sp>
    </p:spTree>
    <p:extLst>
      <p:ext uri="{BB962C8B-B14F-4D97-AF65-F5344CB8AC3E}">
        <p14:creationId xmlns:p14="http://schemas.microsoft.com/office/powerpoint/2010/main" val="310679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What’s next?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485775-E318-5DA9-9331-436AA7AF6F9A}"/>
              </a:ext>
            </a:extLst>
          </p:cNvPr>
          <p:cNvGrpSpPr/>
          <p:nvPr/>
        </p:nvGrpSpPr>
        <p:grpSpPr>
          <a:xfrm>
            <a:off x="3960398" y="2387085"/>
            <a:ext cx="855170" cy="656562"/>
            <a:chOff x="3426332" y="1029586"/>
            <a:chExt cx="1140226" cy="87541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3E6FD60-05A3-DC36-DAB8-A64EF5832BCD}"/>
                </a:ext>
              </a:extLst>
            </p:cNvPr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5302101-99CE-92DF-B207-D54255BF560A}"/>
                </a:ext>
              </a:extLst>
            </p:cNvPr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08CBFC-9E3F-710B-7FA6-448DB55AB9E6}"/>
                </a:ext>
              </a:extLst>
            </p:cNvPr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4FF09D-AB43-29BB-BD9D-8D18784DF1DE}"/>
                </a:ext>
              </a:extLst>
            </p:cNvPr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BAACBB-34FE-6155-D304-B2C6A942FA04}"/>
                </a:ext>
              </a:extLst>
            </p:cNvPr>
            <p:cNvSpPr txBox="1"/>
            <p:nvPr/>
          </p:nvSpPr>
          <p:spPr>
            <a:xfrm>
              <a:off x="3426332" y="1029586"/>
              <a:ext cx="113962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mitis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A25C103A-A512-1628-96FC-CE5327029A9F}"/>
              </a:ext>
            </a:extLst>
          </p:cNvPr>
          <p:cNvSpPr/>
          <p:nvPr/>
        </p:nvSpPr>
        <p:spPr>
          <a:xfrm rot="481010">
            <a:off x="6516172" y="2675078"/>
            <a:ext cx="1028700" cy="538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55F24-0792-A417-F0E9-F8CFE94454D9}"/>
              </a:ext>
            </a:extLst>
          </p:cNvPr>
          <p:cNvSpPr txBox="1"/>
          <p:nvPr/>
        </p:nvSpPr>
        <p:spPr>
          <a:xfrm>
            <a:off x="6248400" y="2202418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C. </a:t>
            </a:r>
            <a:r>
              <a:rPr lang="en-US" i="1" dirty="0" err="1"/>
              <a:t>matruchotii</a:t>
            </a:r>
            <a:endParaRPr lang="en-US" i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36972B-DC06-1071-5ECC-843D4C4B8D59}"/>
              </a:ext>
            </a:extLst>
          </p:cNvPr>
          <p:cNvSpPr/>
          <p:nvPr/>
        </p:nvSpPr>
        <p:spPr>
          <a:xfrm>
            <a:off x="1760861" y="2428577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7905B9-6DF7-21CE-F938-34BD60D83D80}"/>
              </a:ext>
            </a:extLst>
          </p:cNvPr>
          <p:cNvSpPr/>
          <p:nvPr/>
        </p:nvSpPr>
        <p:spPr>
          <a:xfrm rot="948124">
            <a:off x="1875161" y="2542877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F95A49-D1F3-F5F2-6204-2D1C066C2291}"/>
              </a:ext>
            </a:extLst>
          </p:cNvPr>
          <p:cNvSpPr/>
          <p:nvPr/>
        </p:nvSpPr>
        <p:spPr>
          <a:xfrm rot="948124">
            <a:off x="1718899" y="2645019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CF358F-A02E-45E5-9625-AE9A0433115C}"/>
              </a:ext>
            </a:extLst>
          </p:cNvPr>
          <p:cNvSpPr txBox="1"/>
          <p:nvPr/>
        </p:nvSpPr>
        <p:spPr>
          <a:xfrm>
            <a:off x="888027" y="2022015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H. </a:t>
            </a:r>
            <a:r>
              <a:rPr lang="en-US" i="1" dirty="0" err="1"/>
              <a:t>parainfluenzae</a:t>
            </a:r>
            <a:endParaRPr lang="en-US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2921AA-58E3-F4DE-3E4D-3D2EBB70110D}"/>
              </a:ext>
            </a:extLst>
          </p:cNvPr>
          <p:cNvCxnSpPr>
            <a:cxnSpLocks/>
          </p:cNvCxnSpPr>
          <p:nvPr/>
        </p:nvCxnSpPr>
        <p:spPr>
          <a:xfrm flipH="1">
            <a:off x="5356623" y="2767542"/>
            <a:ext cx="619320" cy="656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5BD1EBA-6D00-373B-98D8-45C71938A518}"/>
              </a:ext>
            </a:extLst>
          </p:cNvPr>
          <p:cNvSpPr txBox="1"/>
          <p:nvPr/>
        </p:nvSpPr>
        <p:spPr>
          <a:xfrm>
            <a:off x="5397884" y="292005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biotin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AC5916-9DE3-4C02-AC40-3ACDA1A6E2A6}"/>
              </a:ext>
            </a:extLst>
          </p:cNvPr>
          <p:cNvCxnSpPr/>
          <p:nvPr/>
        </p:nvCxnSpPr>
        <p:spPr>
          <a:xfrm flipH="1" flipV="1">
            <a:off x="2812426" y="2620486"/>
            <a:ext cx="732894" cy="2126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63F9470-EE99-8BF5-13AA-DDDA4803327F}"/>
              </a:ext>
            </a:extLst>
          </p:cNvPr>
          <p:cNvSpPr txBox="1"/>
          <p:nvPr/>
        </p:nvSpPr>
        <p:spPr>
          <a:xfrm>
            <a:off x="2816434" y="2807904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NAD+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2DDA2D-F0B6-815F-D6D8-700645238148}"/>
              </a:ext>
            </a:extLst>
          </p:cNvPr>
          <p:cNvCxnSpPr>
            <a:cxnSpLocks/>
          </p:cNvCxnSpPr>
          <p:nvPr/>
        </p:nvCxnSpPr>
        <p:spPr>
          <a:xfrm>
            <a:off x="2961090" y="2300229"/>
            <a:ext cx="759438" cy="2085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2D7E32F-0557-0914-CBD4-685EA2CB6DE2}"/>
              </a:ext>
            </a:extLst>
          </p:cNvPr>
          <p:cNvSpPr txBox="1"/>
          <p:nvPr/>
        </p:nvSpPr>
        <p:spPr>
          <a:xfrm>
            <a:off x="2961090" y="1612812"/>
            <a:ext cx="141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Mucin catabolism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B221FCA-068A-BC6E-033D-A751F686CB70}"/>
              </a:ext>
            </a:extLst>
          </p:cNvPr>
          <p:cNvSpPr/>
          <p:nvPr/>
        </p:nvSpPr>
        <p:spPr>
          <a:xfrm>
            <a:off x="2845763" y="4131705"/>
            <a:ext cx="3363510" cy="746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immune responses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99C967-F917-6493-2E34-89C7F71B5CD9}"/>
              </a:ext>
            </a:extLst>
          </p:cNvPr>
          <p:cNvSpPr txBox="1"/>
          <p:nvPr/>
        </p:nvSpPr>
        <p:spPr>
          <a:xfrm>
            <a:off x="4326370" y="362045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731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7B666-F1A7-4AC0-A60A-53926B05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76" y="3986500"/>
            <a:ext cx="2658811" cy="104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6241"/>
            <a:ext cx="6172200" cy="628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77" y="3881327"/>
            <a:ext cx="1128823" cy="11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02" y="679920"/>
            <a:ext cx="1222596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" y="4400550"/>
            <a:ext cx="2185521" cy="7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19" y="590550"/>
            <a:ext cx="23101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Graduate Students:</a:t>
            </a:r>
          </a:p>
          <a:p>
            <a:r>
              <a:rPr lang="en-US" dirty="0"/>
              <a:t>Eric Almeida</a:t>
            </a:r>
          </a:p>
          <a:p>
            <a:r>
              <a:rPr lang="en-US" dirty="0"/>
              <a:t>Thais Harder De Palma</a:t>
            </a:r>
          </a:p>
          <a:p>
            <a:r>
              <a:rPr lang="en-US" dirty="0" err="1"/>
              <a:t>Dasith</a:t>
            </a:r>
            <a:r>
              <a:rPr lang="en-US" dirty="0"/>
              <a:t> </a:t>
            </a:r>
            <a:r>
              <a:rPr lang="en-US" dirty="0" err="1"/>
              <a:t>Perera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Labossiere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19" y="2038350"/>
            <a:ext cx="4084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Funding:</a:t>
            </a:r>
          </a:p>
          <a:p>
            <a:r>
              <a:rPr lang="en-US" sz="1600" dirty="0">
                <a:latin typeface="+mj-lt"/>
              </a:rPr>
              <a:t>RI Foundation Medical Research Fund</a:t>
            </a:r>
          </a:p>
          <a:p>
            <a:r>
              <a:rPr lang="en-US" sz="1600" dirty="0">
                <a:latin typeface="+mj-lt"/>
              </a:rPr>
              <a:t>RI COBRE - #P20GM104317</a:t>
            </a:r>
          </a:p>
          <a:p>
            <a:r>
              <a:rPr lang="en-US" sz="1600" dirty="0">
                <a:latin typeface="+mj-lt"/>
              </a:rPr>
              <a:t>RI INBRE Early Career Award – #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P20GM103430</a:t>
            </a:r>
          </a:p>
          <a:p>
            <a:r>
              <a:rPr lang="en-US" sz="1600" dirty="0">
                <a:latin typeface="+mj-lt"/>
                <a:cs typeface="Arial" panose="020B0604020202020204" pitchFamily="34" charset="0"/>
              </a:rPr>
              <a:t>NIH – NIDCR #R01DE027958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19" y="3318321"/>
            <a:ext cx="4096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Collaborators:</a:t>
            </a:r>
          </a:p>
          <a:p>
            <a:r>
              <a:rPr lang="en-US" sz="1600" dirty="0"/>
              <a:t>Marcelo Freire (JCVI) / </a:t>
            </a:r>
            <a:r>
              <a:rPr lang="en-US" sz="1600" dirty="0" err="1"/>
              <a:t>Hatice</a:t>
            </a:r>
            <a:r>
              <a:rPr lang="en-US" sz="1600" dirty="0"/>
              <a:t> </a:t>
            </a:r>
            <a:r>
              <a:rPr lang="en-US" sz="1600" dirty="0" err="1"/>
              <a:t>Hasturk</a:t>
            </a:r>
            <a:r>
              <a:rPr lang="en-US" sz="1600" dirty="0"/>
              <a:t> (Forsyth)</a:t>
            </a:r>
          </a:p>
          <a:p>
            <a:r>
              <a:rPr lang="en-US" sz="1600" dirty="0"/>
              <a:t>Jessica Mark Welch (U Chicago / MBL)</a:t>
            </a:r>
          </a:p>
          <a:p>
            <a:r>
              <a:rPr lang="en-US" sz="1600" dirty="0" err="1"/>
              <a:t>Jiyeon</a:t>
            </a:r>
            <a:r>
              <a:rPr lang="en-US" sz="1600" dirty="0"/>
              <a:t> Kim (URI)</a:t>
            </a:r>
          </a:p>
        </p:txBody>
      </p:sp>
      <p:pic>
        <p:nvPicPr>
          <p:cNvPr id="2050" name="Picture 2" descr="E:\Google Drive\Ramsey Lab\Presentations\RamseyLab2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76" y="285750"/>
            <a:ext cx="4597424" cy="34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4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C. matruchotii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 positive</a:t>
            </a:r>
          </a:p>
          <a:p>
            <a:r>
              <a:rPr lang="en-US" dirty="0"/>
              <a:t>Facultative anaerobe</a:t>
            </a:r>
          </a:p>
          <a:p>
            <a:r>
              <a:rPr lang="en-US" dirty="0"/>
              <a:t>Plaque ‘specialist’ </a:t>
            </a:r>
          </a:p>
          <a:p>
            <a:r>
              <a:rPr lang="en-US" dirty="0"/>
              <a:t>Commensal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ED721-F8BD-4417-B1E9-D5ECE85E8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r="18390"/>
          <a:stretch/>
        </p:blipFill>
        <p:spPr>
          <a:xfrm>
            <a:off x="5562600" y="989714"/>
            <a:ext cx="2236795" cy="3384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5171" y="440055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Eric Almeida</a:t>
            </a:r>
          </a:p>
        </p:txBody>
      </p:sp>
    </p:spTree>
    <p:extLst>
      <p:ext uri="{BB962C8B-B14F-4D97-AF65-F5344CB8AC3E}">
        <p14:creationId xmlns:p14="http://schemas.microsoft.com/office/powerpoint/2010/main" val="45820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Aerobic cocultures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AE6A84-4E79-8E45-BFE6-2ACFB2989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76350"/>
            <a:ext cx="5105400" cy="358846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191000" y="3562350"/>
            <a:ext cx="9906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55264" y="3686840"/>
            <a:ext cx="1447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Matthew\OneDrive\Pictures\Screenshots\2016-10-1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338" y="1200150"/>
            <a:ext cx="322549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8" y="120015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0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E859-4531-474F-9AF3-AB72094B8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381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streptococcal growth increased in the presence of </a:t>
            </a:r>
            <a:br>
              <a:rPr lang="en-US" dirty="0"/>
            </a:br>
            <a:r>
              <a:rPr lang="en-US" i="1" dirty="0"/>
              <a:t>C. </a:t>
            </a:r>
            <a:r>
              <a:rPr lang="en-US" i="1" dirty="0" err="1"/>
              <a:t>matruchotii</a:t>
            </a:r>
            <a:r>
              <a:rPr lang="en-US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62955-8E63-8A41-A811-561B253DE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266950"/>
            <a:ext cx="7467600" cy="1905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Hypotheses: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/>
                </a:solidFill>
              </a:rPr>
              <a:t>C. matruchotii</a:t>
            </a:r>
            <a:r>
              <a:rPr lang="en-US" sz="2400" dirty="0">
                <a:solidFill>
                  <a:schemeClr val="tx2"/>
                </a:solidFill>
              </a:rPr>
              <a:t> mitigates streptococcal-produced H</a:t>
            </a:r>
            <a:r>
              <a:rPr lang="en-US" sz="2400" baseline="-25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O</a:t>
            </a:r>
            <a:r>
              <a:rPr lang="en-US" sz="2400" baseline="-25000" dirty="0">
                <a:solidFill>
                  <a:schemeClr val="tx2"/>
                </a:solidFill>
              </a:rPr>
              <a:t>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Removal of ROS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/>
                </a:solidFill>
              </a:rPr>
              <a:t>C. matruchotii </a:t>
            </a:r>
            <a:r>
              <a:rPr lang="en-US" sz="2400" dirty="0">
                <a:solidFill>
                  <a:schemeClr val="tx2"/>
                </a:solidFill>
              </a:rPr>
              <a:t>catabolizes streptococcal metabolic end products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Removal of acid stress</a:t>
            </a:r>
          </a:p>
        </p:txBody>
      </p:sp>
    </p:spTree>
    <p:extLst>
      <p:ext uri="{BB962C8B-B14F-4D97-AF65-F5344CB8AC3E}">
        <p14:creationId xmlns:p14="http://schemas.microsoft.com/office/powerpoint/2010/main" val="4116898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5295-C47F-4D99-B7BC-01A7E490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about lactate?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BEF92-E87C-42E0-896B-CE8FAEC77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Cm </a:t>
            </a:r>
            <a:r>
              <a:rPr lang="en-US" dirty="0"/>
              <a:t>upregulates the </a:t>
            </a:r>
            <a:r>
              <a:rPr lang="en-US" i="1" dirty="0"/>
              <a:t>lutABC </a:t>
            </a:r>
            <a:r>
              <a:rPr lang="en-US" dirty="0"/>
              <a:t>operon in coculture with either streptococci</a:t>
            </a:r>
          </a:p>
          <a:p>
            <a:r>
              <a:rPr lang="el-GR" i="1" dirty="0"/>
              <a:t>Δ</a:t>
            </a:r>
            <a:r>
              <a:rPr lang="en-US" i="1" dirty="0"/>
              <a:t>lutA</a:t>
            </a:r>
            <a:r>
              <a:rPr lang="en-US" dirty="0"/>
              <a:t> deletion strains are deficient in lactate catabolism</a:t>
            </a:r>
          </a:p>
          <a:p>
            <a:r>
              <a:rPr lang="en-US" i="1" dirty="0"/>
              <a:t>Cm </a:t>
            </a:r>
            <a:r>
              <a:rPr lang="el-GR" i="1" dirty="0"/>
              <a:t>Δ</a:t>
            </a:r>
            <a:r>
              <a:rPr lang="en-US" i="1" dirty="0"/>
              <a:t>lutA </a:t>
            </a:r>
            <a:r>
              <a:rPr lang="en-US" dirty="0"/>
              <a:t>and </a:t>
            </a:r>
            <a:r>
              <a:rPr lang="en-US" i="1" dirty="0" err="1"/>
              <a:t>Sm</a:t>
            </a:r>
            <a:r>
              <a:rPr lang="en-US" i="1" dirty="0"/>
              <a:t> </a:t>
            </a:r>
            <a:r>
              <a:rPr lang="en-US" dirty="0"/>
              <a:t>yields decrease in coculture</a:t>
            </a:r>
          </a:p>
          <a:p>
            <a:pPr lvl="1"/>
            <a:r>
              <a:rPr lang="en-US" dirty="0"/>
              <a:t>Additional pH buffering does not help…</a:t>
            </a:r>
          </a:p>
        </p:txBody>
      </p:sp>
    </p:spTree>
    <p:extLst>
      <p:ext uri="{BB962C8B-B14F-4D97-AF65-F5344CB8AC3E}">
        <p14:creationId xmlns:p14="http://schemas.microsoft.com/office/powerpoint/2010/main" val="2182277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F816-BBF9-AA49-A4CA-A24BD614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Anaerobic Coculture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31AA9-70C7-424A-8897-4827F2D10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6470"/>
            <a:ext cx="4933950" cy="3429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1F7647-A50C-7249-A681-65245FB82B2E}"/>
              </a:ext>
            </a:extLst>
          </p:cNvPr>
          <p:cNvCxnSpPr>
            <a:cxnSpLocks/>
          </p:cNvCxnSpPr>
          <p:nvPr/>
        </p:nvCxnSpPr>
        <p:spPr>
          <a:xfrm>
            <a:off x="1282987" y="3447535"/>
            <a:ext cx="98045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0003AD-26A0-6F4C-A0D2-B1B8EF957056}"/>
              </a:ext>
            </a:extLst>
          </p:cNvPr>
          <p:cNvCxnSpPr>
            <a:cxnSpLocks/>
          </p:cNvCxnSpPr>
          <p:nvPr/>
        </p:nvCxnSpPr>
        <p:spPr>
          <a:xfrm>
            <a:off x="2405550" y="3589637"/>
            <a:ext cx="140558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12AD4B6-7180-9040-92F3-5EBB8F77E41E}"/>
              </a:ext>
            </a:extLst>
          </p:cNvPr>
          <p:cNvSpPr/>
          <p:nvPr/>
        </p:nvSpPr>
        <p:spPr>
          <a:xfrm>
            <a:off x="2353500" y="1069954"/>
            <a:ext cx="3768810" cy="379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Matthew\OneDrive\Pictures\Screenshots\2016-10-1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5450" y="1515070"/>
            <a:ext cx="322549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3" y="368677"/>
            <a:ext cx="8610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We must understand mechanisms of interaction between commensals to exploit them for our benefit.</a:t>
            </a: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My laboratory studies interactions within supragingival plaque (for now)  </a:t>
            </a: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How do we choose the right ones?</a:t>
            </a:r>
          </a:p>
        </p:txBody>
      </p:sp>
    </p:spTree>
    <p:extLst>
      <p:ext uri="{BB962C8B-B14F-4D97-AF65-F5344CB8AC3E}">
        <p14:creationId xmlns:p14="http://schemas.microsoft.com/office/powerpoint/2010/main" val="29136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Cm </a:t>
            </a:r>
            <a:r>
              <a:rPr lang="en-US" dirty="0">
                <a:solidFill>
                  <a:schemeClr val="tx2"/>
                </a:solidFill>
              </a:rPr>
              <a:t>interaction summary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removal enhances </a:t>
            </a:r>
            <a:r>
              <a:rPr lang="en-US" i="1" dirty="0"/>
              <a:t>S. mitis </a:t>
            </a:r>
            <a:r>
              <a:rPr lang="en-US" dirty="0"/>
              <a:t>growth and </a:t>
            </a:r>
            <a:r>
              <a:rPr lang="en-US" i="1" dirty="0"/>
              <a:t>Cm </a:t>
            </a:r>
            <a:r>
              <a:rPr lang="en-US" dirty="0"/>
              <a:t>survival is required for full </a:t>
            </a:r>
            <a:r>
              <a:rPr lang="en-US" i="1" dirty="0"/>
              <a:t>Sm </a:t>
            </a:r>
            <a:r>
              <a:rPr lang="en-US" dirty="0"/>
              <a:t>yields</a:t>
            </a:r>
          </a:p>
          <a:p>
            <a:endParaRPr lang="en-US" dirty="0"/>
          </a:p>
          <a:p>
            <a:r>
              <a:rPr lang="en-US" dirty="0"/>
              <a:t>Lactate utilization by </a:t>
            </a:r>
            <a:r>
              <a:rPr lang="en-US" i="1" dirty="0"/>
              <a:t>Cm </a:t>
            </a:r>
            <a:r>
              <a:rPr lang="en-US" dirty="0"/>
              <a:t>also enhances </a:t>
            </a:r>
            <a:r>
              <a:rPr lang="en-US" i="1" dirty="0"/>
              <a:t>S. mitis </a:t>
            </a:r>
            <a:r>
              <a:rPr lang="en-US" dirty="0"/>
              <a:t>yield and is NOT dependent on pH modulation (not shown)</a:t>
            </a:r>
          </a:p>
        </p:txBody>
      </p:sp>
    </p:spTree>
    <p:extLst>
      <p:ext uri="{BB962C8B-B14F-4D97-AF65-F5344CB8AC3E}">
        <p14:creationId xmlns:p14="http://schemas.microsoft.com/office/powerpoint/2010/main" val="3809714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E859-4531-474F-9AF3-AB72094B8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381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streptococcal growth increased in the presence of </a:t>
            </a:r>
            <a:br>
              <a:rPr lang="en-US" dirty="0"/>
            </a:br>
            <a:r>
              <a:rPr lang="en-US" i="1" dirty="0"/>
              <a:t>C. </a:t>
            </a:r>
            <a:r>
              <a:rPr lang="en-US" i="1" dirty="0" err="1"/>
              <a:t>matruchotii</a:t>
            </a:r>
            <a:r>
              <a:rPr lang="en-US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62955-8E63-8A41-A811-561B253DE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266950"/>
            <a:ext cx="7467600" cy="1905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Hypotheses: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/>
                </a:solidFill>
              </a:rPr>
              <a:t>C. matruchotii</a:t>
            </a:r>
            <a:r>
              <a:rPr lang="en-US" sz="2400" dirty="0">
                <a:solidFill>
                  <a:schemeClr val="tx2"/>
                </a:solidFill>
              </a:rPr>
              <a:t> mitigates streptococcal-produced H</a:t>
            </a:r>
            <a:r>
              <a:rPr lang="en-US" sz="2400" baseline="-25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O</a:t>
            </a:r>
            <a:r>
              <a:rPr lang="en-US" sz="2400" baseline="-25000" dirty="0">
                <a:solidFill>
                  <a:schemeClr val="tx2"/>
                </a:solidFill>
              </a:rPr>
              <a:t>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Removal of ROS (TRUE)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/>
                </a:solidFill>
              </a:rPr>
              <a:t>C. matruchotii </a:t>
            </a:r>
            <a:r>
              <a:rPr lang="en-US" sz="2400" dirty="0">
                <a:solidFill>
                  <a:schemeClr val="tx2"/>
                </a:solidFill>
              </a:rPr>
              <a:t>catabolizes streptococcal metabolic end products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Removal of acid stress (FALSE)</a:t>
            </a:r>
          </a:p>
        </p:txBody>
      </p:sp>
    </p:spTree>
    <p:extLst>
      <p:ext uri="{BB962C8B-B14F-4D97-AF65-F5344CB8AC3E}">
        <p14:creationId xmlns:p14="http://schemas.microsoft.com/office/powerpoint/2010/main" val="221117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58402C-7400-4FB2-8969-A598BB41E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19150"/>
            <a:ext cx="7892670" cy="2286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7D524A-22AF-463B-80E7-9713DAE997DB}"/>
              </a:ext>
            </a:extLst>
          </p:cNvPr>
          <p:cNvSpPr/>
          <p:nvPr/>
        </p:nvSpPr>
        <p:spPr>
          <a:xfrm>
            <a:off x="685800" y="819150"/>
            <a:ext cx="1219200" cy="2133600"/>
          </a:xfrm>
          <a:prstGeom prst="roundRect">
            <a:avLst/>
          </a:prstGeom>
          <a:solidFill>
            <a:srgbClr val="7F7F7F">
              <a:alpha val="45098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9AC36-7E89-4EEA-B8ED-8BA3C5C75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08" y="3105150"/>
            <a:ext cx="3477421" cy="1878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2108A-B93D-7F50-498B-B41678015992}"/>
              </a:ext>
            </a:extLst>
          </p:cNvPr>
          <p:cNvSpPr txBox="1">
            <a:spLocks/>
          </p:cNvSpPr>
          <p:nvPr/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Choosing Pairs</a:t>
            </a:r>
          </a:p>
        </p:txBody>
      </p:sp>
    </p:spTree>
    <p:extLst>
      <p:ext uri="{BB962C8B-B14F-4D97-AF65-F5344CB8AC3E}">
        <p14:creationId xmlns:p14="http://schemas.microsoft.com/office/powerpoint/2010/main" val="26942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48B985-64C5-1714-1879-90864A4323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Choosing Pairs</a:t>
            </a:r>
          </a:p>
        </p:txBody>
      </p:sp>
      <p:pic>
        <p:nvPicPr>
          <p:cNvPr id="4" name="Picture 2" descr="E:\Google Drive\Ramsey Lab\Final Grant Documents\R01 Spatial Interactions of oral bacterial communities\Figure Stuff\For Lectures\comlex-fish3.png">
            <a:extLst>
              <a:ext uri="{FF2B5EF4-FFF2-40B4-BE49-F238E27FC236}">
                <a16:creationId xmlns:a16="http://schemas.microsoft.com/office/drawing/2014/main" id="{65802CE2-5D65-88C9-EFA3-FF7CE750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1550"/>
            <a:ext cx="3891262" cy="38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A5328-2D6F-9991-56FC-292C335FC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956016"/>
            <a:ext cx="3891262" cy="39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EC12-1E49-7397-B881-88D0ED40C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In vitro </a:t>
            </a:r>
            <a:r>
              <a:rPr lang="en-US" dirty="0">
                <a:solidFill>
                  <a:schemeClr val="tx2"/>
                </a:solidFill>
              </a:rPr>
              <a:t>testing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7813D-4DC4-B0FD-6506-62244D5DD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79921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44639" y="1571923"/>
            <a:ext cx="854721" cy="612628"/>
            <a:chOff x="3429000" y="1580606"/>
            <a:chExt cx="1139627" cy="816836"/>
          </a:xfrm>
        </p:grpSpPr>
        <p:sp>
          <p:nvSpPr>
            <p:cNvPr id="2" name="Oval 1"/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Oval 2"/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3"/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Oval 4"/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1905000"/>
              <a:ext cx="113962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mitis</a:t>
              </a:r>
            </a:p>
          </p:txBody>
        </p:sp>
      </p:grpSp>
      <p:sp>
        <p:nvSpPr>
          <p:cNvPr id="14" name="Oval 13"/>
          <p:cNvSpPr/>
          <p:nvPr/>
        </p:nvSpPr>
        <p:spPr>
          <a:xfrm rot="481010">
            <a:off x="6698411" y="1446651"/>
            <a:ext cx="1028700" cy="538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6459189" y="1546631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C. </a:t>
            </a:r>
            <a:r>
              <a:rPr lang="en-US" i="1" dirty="0" err="1"/>
              <a:t>matruchotii</a:t>
            </a:r>
            <a:endParaRPr lang="en-US" i="1" dirty="0"/>
          </a:p>
        </p:txBody>
      </p:sp>
      <p:sp>
        <p:nvSpPr>
          <p:cNvPr id="16" name="Oval 15"/>
          <p:cNvSpPr/>
          <p:nvPr/>
        </p:nvSpPr>
        <p:spPr>
          <a:xfrm>
            <a:off x="1943100" y="1200150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 rot="948124">
            <a:off x="2057400" y="1314450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 rot="948124">
            <a:off x="1901138" y="1416592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1112228" y="1571923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H. </a:t>
            </a:r>
            <a:r>
              <a:rPr lang="en-US" i="1" dirty="0" err="1"/>
              <a:t>parainfluenzae</a:t>
            </a:r>
            <a:endParaRPr lang="en-US" i="1" dirty="0"/>
          </a:p>
        </p:txBody>
      </p:sp>
      <p:sp>
        <p:nvSpPr>
          <p:cNvPr id="20" name="Right Arrow 19"/>
          <p:cNvSpPr/>
          <p:nvPr/>
        </p:nvSpPr>
        <p:spPr>
          <a:xfrm rot="10800000">
            <a:off x="5490168" y="1628339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501044" y="56518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Aerobic mono vs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coculture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itle 28">
            <a:extLst>
              <a:ext uri="{FF2B5EF4-FFF2-40B4-BE49-F238E27FC236}">
                <a16:creationId xmlns:a16="http://schemas.microsoft.com/office/drawing/2014/main" id="{5D91CA04-A5EE-5BB0-6E49-6DA045614AB8}"/>
              </a:ext>
            </a:extLst>
          </p:cNvPr>
          <p:cNvSpPr txBox="1">
            <a:spLocks/>
          </p:cNvSpPr>
          <p:nvPr/>
        </p:nvSpPr>
        <p:spPr>
          <a:xfrm>
            <a:off x="1186672" y="2372649"/>
            <a:ext cx="676665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Anaerobic mono vs coculture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F9D55B-7419-9C50-9DB4-58280A6B46FE}"/>
              </a:ext>
            </a:extLst>
          </p:cNvPr>
          <p:cNvGrpSpPr/>
          <p:nvPr/>
        </p:nvGrpSpPr>
        <p:grpSpPr>
          <a:xfrm>
            <a:off x="4272125" y="3717949"/>
            <a:ext cx="854721" cy="612628"/>
            <a:chOff x="3429000" y="1580606"/>
            <a:chExt cx="1139627" cy="81683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74E5847-DF0E-D302-24C5-451A53BB5EF1}"/>
                </a:ext>
              </a:extLst>
            </p:cNvPr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C65BF0E-00B5-35F7-0370-5D9C1C18FCD4}"/>
                </a:ext>
              </a:extLst>
            </p:cNvPr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C0BAF9-382D-FCE8-1B9B-7E193EF50597}"/>
                </a:ext>
              </a:extLst>
            </p:cNvPr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7D05510-6FF5-6B83-ABC2-122D89174043}"/>
                </a:ext>
              </a:extLst>
            </p:cNvPr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356D82-701B-F239-7E1B-BC3E47C66CF0}"/>
                </a:ext>
              </a:extLst>
            </p:cNvPr>
            <p:cNvSpPr txBox="1"/>
            <p:nvPr/>
          </p:nvSpPr>
          <p:spPr>
            <a:xfrm>
              <a:off x="3429000" y="1905000"/>
              <a:ext cx="113962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mitis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AB4314E1-8D1E-FCF9-B00F-A7632686C3CA}"/>
              </a:ext>
            </a:extLst>
          </p:cNvPr>
          <p:cNvSpPr/>
          <p:nvPr/>
        </p:nvSpPr>
        <p:spPr>
          <a:xfrm rot="481010">
            <a:off x="6825897" y="3592677"/>
            <a:ext cx="1028700" cy="538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041668-F193-A43C-EBF3-F87DF8696C76}"/>
              </a:ext>
            </a:extLst>
          </p:cNvPr>
          <p:cNvSpPr txBox="1"/>
          <p:nvPr/>
        </p:nvSpPr>
        <p:spPr>
          <a:xfrm>
            <a:off x="6586675" y="3692657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C. </a:t>
            </a:r>
            <a:r>
              <a:rPr lang="en-US" i="1" dirty="0" err="1"/>
              <a:t>matruchotii</a:t>
            </a:r>
            <a:endParaRPr lang="en-US" i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D32B4E5-8C1D-A697-72B7-6617AED06044}"/>
              </a:ext>
            </a:extLst>
          </p:cNvPr>
          <p:cNvSpPr/>
          <p:nvPr/>
        </p:nvSpPr>
        <p:spPr>
          <a:xfrm>
            <a:off x="2070586" y="3346176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1796EC7-555A-00BE-BB2E-A2A4238B65EE}"/>
              </a:ext>
            </a:extLst>
          </p:cNvPr>
          <p:cNvSpPr/>
          <p:nvPr/>
        </p:nvSpPr>
        <p:spPr>
          <a:xfrm rot="948124">
            <a:off x="2184886" y="3460476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24CD8E-F2F9-8F76-0D2B-55BCB0811237}"/>
              </a:ext>
            </a:extLst>
          </p:cNvPr>
          <p:cNvSpPr/>
          <p:nvPr/>
        </p:nvSpPr>
        <p:spPr>
          <a:xfrm rot="948124">
            <a:off x="2028624" y="3562618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440387-BD25-9B50-763A-85CCE2B71835}"/>
              </a:ext>
            </a:extLst>
          </p:cNvPr>
          <p:cNvSpPr txBox="1"/>
          <p:nvPr/>
        </p:nvSpPr>
        <p:spPr>
          <a:xfrm>
            <a:off x="1239714" y="3717949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H. </a:t>
            </a:r>
            <a:r>
              <a:rPr lang="en-US" i="1" dirty="0" err="1"/>
              <a:t>parainfluenzae</a:t>
            </a:r>
            <a:endParaRPr lang="en-US" i="1" dirty="0"/>
          </a:p>
        </p:txBody>
      </p:sp>
      <p:sp>
        <p:nvSpPr>
          <p:cNvPr id="40" name="Right Arrow 19">
            <a:extLst>
              <a:ext uri="{FF2B5EF4-FFF2-40B4-BE49-F238E27FC236}">
                <a16:creationId xmlns:a16="http://schemas.microsoft.com/office/drawing/2014/main" id="{61A4547E-9913-625E-2F41-98BD202B1CD0}"/>
              </a:ext>
            </a:extLst>
          </p:cNvPr>
          <p:cNvSpPr/>
          <p:nvPr/>
        </p:nvSpPr>
        <p:spPr>
          <a:xfrm rot="10800000">
            <a:off x="3289419" y="3817300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565E682-CBBF-E449-EF30-5144B9D14957}"/>
              </a:ext>
            </a:extLst>
          </p:cNvPr>
          <p:cNvGrpSpPr/>
          <p:nvPr/>
        </p:nvGrpSpPr>
        <p:grpSpPr>
          <a:xfrm rot="5400000">
            <a:off x="5772150" y="3654557"/>
            <a:ext cx="285750" cy="514350"/>
            <a:chOff x="2286000" y="1066800"/>
            <a:chExt cx="381000" cy="6858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86368C2-7FB5-B70B-0C43-7E8A32C20A04}"/>
                </a:ext>
              </a:extLst>
            </p:cNvPr>
            <p:cNvCxnSpPr/>
            <p:nvPr/>
          </p:nvCxnSpPr>
          <p:spPr>
            <a:xfrm>
              <a:off x="2476500" y="1066800"/>
              <a:ext cx="0" cy="685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BE2853-BB8F-2669-CB3B-37A8CDBFDFB6}"/>
                </a:ext>
              </a:extLst>
            </p:cNvPr>
            <p:cNvCxnSpPr/>
            <p:nvPr/>
          </p:nvCxnSpPr>
          <p:spPr>
            <a:xfrm flipH="1">
              <a:off x="2286000" y="1066800"/>
              <a:ext cx="381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Google Shape;267;p19">
            <a:extLst>
              <a:ext uri="{FF2B5EF4-FFF2-40B4-BE49-F238E27FC236}">
                <a16:creationId xmlns:a16="http://schemas.microsoft.com/office/drawing/2014/main" id="{51FEB305-E4DE-C985-EE48-8CF09B60C007}"/>
              </a:ext>
            </a:extLst>
          </p:cNvPr>
          <p:cNvSpPr/>
          <p:nvPr/>
        </p:nvSpPr>
        <p:spPr>
          <a:xfrm>
            <a:off x="4953000" y="4629150"/>
            <a:ext cx="41319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Perera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D., McLean, A., Mark Welch, J, Ramsey, M. (2021), </a:t>
            </a:r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ISME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Almeida, A., et al (2022), </a:t>
            </a:r>
            <a:r>
              <a:rPr lang="en-US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bioRxiv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6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Interactions With Oral Streptococci</a:t>
            </a:r>
            <a:endParaRPr/>
          </a:p>
        </p:txBody>
      </p:sp>
      <p:grpSp>
        <p:nvGrpSpPr>
          <p:cNvPr id="292" name="Google Shape;292;p22"/>
          <p:cNvGrpSpPr/>
          <p:nvPr/>
        </p:nvGrpSpPr>
        <p:grpSpPr>
          <a:xfrm>
            <a:off x="1696812" y="2628260"/>
            <a:ext cx="1801990" cy="466944"/>
            <a:chOff x="860143" y="2057401"/>
            <a:chExt cx="3041513" cy="756855"/>
          </a:xfrm>
        </p:grpSpPr>
        <p:sp>
          <p:nvSpPr>
            <p:cNvPr id="293" name="Google Shape;293;p22"/>
            <p:cNvSpPr/>
            <p:nvPr/>
          </p:nvSpPr>
          <p:spPr>
            <a:xfrm rot="-1302772">
              <a:off x="914400" y="23622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 rot="-791441">
              <a:off x="1317342" y="2204656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 rot="-177689">
              <a:off x="2556078" y="2242489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 rot="-177689">
              <a:off x="2962263" y="2221357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 rot="-1023573">
              <a:off x="3398628" y="2116082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22"/>
          <p:cNvGrpSpPr/>
          <p:nvPr/>
        </p:nvGrpSpPr>
        <p:grpSpPr>
          <a:xfrm>
            <a:off x="4480095" y="3757387"/>
            <a:ext cx="1136650" cy="914400"/>
            <a:chOff x="2508" y="1585"/>
            <a:chExt cx="716" cy="576"/>
          </a:xfrm>
        </p:grpSpPr>
        <p:sp>
          <p:nvSpPr>
            <p:cNvPr id="301" name="Google Shape;301;p22"/>
            <p:cNvSpPr/>
            <p:nvPr/>
          </p:nvSpPr>
          <p:spPr>
            <a:xfrm>
              <a:off x="2508" y="1585"/>
              <a:ext cx="716" cy="576"/>
            </a:xfrm>
            <a:prstGeom prst="irregularSeal1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2"/>
            <p:cNvSpPr txBox="1"/>
            <p:nvPr/>
          </p:nvSpPr>
          <p:spPr>
            <a:xfrm>
              <a:off x="2620" y="1738"/>
              <a:ext cx="438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1800" b="1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en-US" sz="1800" b="1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03" name="Google Shape;303;p22"/>
          <p:cNvSpPr txBox="1"/>
          <p:nvPr/>
        </p:nvSpPr>
        <p:spPr>
          <a:xfrm>
            <a:off x="4397316" y="1547587"/>
            <a:ext cx="1194558" cy="46166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Lactate</a:t>
            </a:r>
            <a:endParaRPr/>
          </a:p>
        </p:txBody>
      </p:sp>
      <p:cxnSp>
        <p:nvCxnSpPr>
          <p:cNvPr id="304" name="Google Shape;304;p22"/>
          <p:cNvCxnSpPr/>
          <p:nvPr/>
        </p:nvCxnSpPr>
        <p:spPr>
          <a:xfrm rot="10800000" flipH="1">
            <a:off x="3501597" y="1872407"/>
            <a:ext cx="657215" cy="25933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05" name="Google Shape;305;p22"/>
          <p:cNvCxnSpPr/>
          <p:nvPr/>
        </p:nvCxnSpPr>
        <p:spPr>
          <a:xfrm>
            <a:off x="5869158" y="1987264"/>
            <a:ext cx="750380" cy="432086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06" name="Google Shape;306;p22"/>
          <p:cNvCxnSpPr/>
          <p:nvPr/>
        </p:nvCxnSpPr>
        <p:spPr>
          <a:xfrm>
            <a:off x="3320612" y="3443825"/>
            <a:ext cx="838200" cy="627123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07" name="Google Shape;307;p22"/>
          <p:cNvCxnSpPr/>
          <p:nvPr/>
        </p:nvCxnSpPr>
        <p:spPr>
          <a:xfrm rot="10800000" flipH="1">
            <a:off x="5844857" y="3757386"/>
            <a:ext cx="871987" cy="426246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08" name="Google Shape;308;p22"/>
          <p:cNvSpPr txBox="1"/>
          <p:nvPr/>
        </p:nvSpPr>
        <p:spPr>
          <a:xfrm>
            <a:off x="271025" y="1842383"/>
            <a:ext cx="33025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Streptococcus sp.</a:t>
            </a:r>
            <a:endParaRPr/>
          </a:p>
        </p:txBody>
      </p:sp>
      <p:sp>
        <p:nvSpPr>
          <p:cNvPr id="309" name="Google Shape;309;p22"/>
          <p:cNvSpPr txBox="1"/>
          <p:nvPr/>
        </p:nvSpPr>
        <p:spPr>
          <a:xfrm>
            <a:off x="6039236" y="1352550"/>
            <a:ext cx="5803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10" name="Google Shape;310;p22"/>
          <p:cNvSpPr txBox="1"/>
          <p:nvPr/>
        </p:nvSpPr>
        <p:spPr>
          <a:xfrm>
            <a:off x="6015704" y="3294067"/>
            <a:ext cx="8052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11" name="Google Shape;311;p22"/>
          <p:cNvSpPr/>
          <p:nvPr/>
        </p:nvSpPr>
        <p:spPr>
          <a:xfrm>
            <a:off x="4782114" y="2657342"/>
            <a:ext cx="424962" cy="424962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4759272" y="2628667"/>
            <a:ext cx="4924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13" name="Google Shape;313;p22"/>
          <p:cNvSpPr txBox="1"/>
          <p:nvPr/>
        </p:nvSpPr>
        <p:spPr>
          <a:xfrm>
            <a:off x="6139014" y="2661568"/>
            <a:ext cx="28193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Adjacent species</a:t>
            </a:r>
            <a:endParaRPr dirty="0"/>
          </a:p>
        </p:txBody>
      </p:sp>
      <p:cxnSp>
        <p:nvCxnSpPr>
          <p:cNvPr id="314" name="Google Shape;314;p22"/>
          <p:cNvCxnSpPr/>
          <p:nvPr/>
        </p:nvCxnSpPr>
        <p:spPr>
          <a:xfrm rot="10800000" flipH="1">
            <a:off x="1712364" y="3867150"/>
            <a:ext cx="1031347" cy="53863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5" name="Google Shape;315;p22"/>
          <p:cNvSpPr txBox="1"/>
          <p:nvPr/>
        </p:nvSpPr>
        <p:spPr>
          <a:xfrm>
            <a:off x="762000" y="4324350"/>
            <a:ext cx="8792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Sugars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9A89-8A2B-E52D-A425-2558D8BB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Interactions with </a:t>
            </a:r>
            <a:r>
              <a:rPr lang="en-US" i="1" dirty="0">
                <a:solidFill>
                  <a:schemeClr val="tx2"/>
                </a:solidFill>
              </a:rPr>
              <a:t>Streptococcus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BD154-CDA3-1124-560C-FDDF34672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H. parainfluenzae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14574-5041-6B02-7A12-A4F7A12C1D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Needs NAD+ from adjacent mitis-group </a:t>
            </a:r>
            <a:r>
              <a:rPr lang="en-US" i="1" dirty="0"/>
              <a:t>Streptococcus</a:t>
            </a:r>
            <a:endParaRPr lang="en-US" dirty="0"/>
          </a:p>
          <a:p>
            <a:r>
              <a:rPr lang="en-US" dirty="0"/>
              <a:t>Upregulates potential genes for mucin catabolism</a:t>
            </a:r>
          </a:p>
          <a:p>
            <a:r>
              <a:rPr lang="en-US" dirty="0"/>
              <a:t>Highly redundant H2O2 defense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57F9F-CEDB-2A09-A303-79A6F6108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/>
              <a:t>C. matruchotii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F9F7F-12AF-1266-CCBE-412A0395A97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Must consume lactate to help </a:t>
            </a:r>
            <a:r>
              <a:rPr lang="en-US" i="1" dirty="0"/>
              <a:t>Streptococcus </a:t>
            </a:r>
            <a:r>
              <a:rPr lang="en-US" dirty="0"/>
              <a:t>grow</a:t>
            </a:r>
          </a:p>
          <a:p>
            <a:r>
              <a:rPr lang="en-US" dirty="0"/>
              <a:t>Catalase only H2O2  defense</a:t>
            </a:r>
          </a:p>
          <a:p>
            <a:r>
              <a:rPr lang="en-US" dirty="0"/>
              <a:t>Potential source of biotin to some </a:t>
            </a:r>
            <a:r>
              <a:rPr lang="en-US" i="1" dirty="0"/>
              <a:t>Streptococcus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7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0451" y="4552950"/>
            <a:ext cx="289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2011. </a:t>
            </a:r>
            <a:r>
              <a:rPr lang="en-US" sz="1600" dirty="0" err="1"/>
              <a:t>Valm</a:t>
            </a:r>
            <a:r>
              <a:rPr lang="en-US" sz="1600" dirty="0"/>
              <a:t>, Borisy, </a:t>
            </a:r>
            <a:r>
              <a:rPr lang="en-US" sz="1600" i="1" dirty="0"/>
              <a:t>PNAS.</a:t>
            </a:r>
          </a:p>
          <a:p>
            <a:r>
              <a:rPr lang="en-US" sz="1600" dirty="0"/>
              <a:t>2016. Mark Welch, </a:t>
            </a:r>
            <a:r>
              <a:rPr lang="en-US" sz="1600" dirty="0" err="1"/>
              <a:t>Borisy</a:t>
            </a:r>
            <a:r>
              <a:rPr lang="en-US" sz="1600" dirty="0"/>
              <a:t>, </a:t>
            </a:r>
            <a:r>
              <a:rPr lang="en-US" sz="1600" i="1" dirty="0"/>
              <a:t>PNAS</a:t>
            </a:r>
            <a:r>
              <a:rPr lang="en-US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9910" y="2647950"/>
            <a:ext cx="265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Jessica Mark Welch PhD</a:t>
            </a:r>
          </a:p>
          <a:p>
            <a:pPr algn="ctr"/>
            <a:r>
              <a:rPr lang="en-US" sz="1600" dirty="0"/>
              <a:t>Associate Scientist</a:t>
            </a:r>
          </a:p>
          <a:p>
            <a:pPr algn="ctr"/>
            <a:r>
              <a:rPr lang="en-US" sz="1600" dirty="0"/>
              <a:t>Marine Biology Lab / University of Chicago. Woods Hole, MA</a:t>
            </a:r>
          </a:p>
        </p:txBody>
      </p:sp>
      <p:pic>
        <p:nvPicPr>
          <p:cNvPr id="7" name="Picture 3" descr="C:\Users\Matthew\OneDrive\Pictures\Screenshots\2016-1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jessica mark welch m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93" y="209550"/>
            <a:ext cx="2200014" cy="22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tthew\OneDrive\Pictures\Screenshots\2016-10-12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11" y="344912"/>
            <a:ext cx="4481808" cy="412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597</Words>
  <Application>Microsoft Office PowerPoint</Application>
  <PresentationFormat>On-screen Show (16:9)</PresentationFormat>
  <Paragraphs>119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Mechanisms underlying spatial interaction in the oral microbiota</vt:lpstr>
      <vt:lpstr>PowerPoint Presentation</vt:lpstr>
      <vt:lpstr>PowerPoint Presentation</vt:lpstr>
      <vt:lpstr>Choosing Pairs</vt:lpstr>
      <vt:lpstr>In vitro testing</vt:lpstr>
      <vt:lpstr>Aerobic mono vs coculture</vt:lpstr>
      <vt:lpstr>Interactions With Oral Streptococci</vt:lpstr>
      <vt:lpstr>Interactions with Streptococcus</vt:lpstr>
      <vt:lpstr>PowerPoint Presentation</vt:lpstr>
      <vt:lpstr>Scanning Electrochemical Microscopy</vt:lpstr>
      <vt:lpstr>PowerPoint Presentation</vt:lpstr>
      <vt:lpstr>PowerPoint Presentation</vt:lpstr>
      <vt:lpstr>What’s next?</vt:lpstr>
      <vt:lpstr>Acknowledgements</vt:lpstr>
      <vt:lpstr>C. matruchotii</vt:lpstr>
      <vt:lpstr>Aerobic cocultures</vt:lpstr>
      <vt:lpstr>Why is streptococcal growth increased in the presence of  C. matruchotii?</vt:lpstr>
      <vt:lpstr>What about lactate?</vt:lpstr>
      <vt:lpstr>Anaerobic Coculture</vt:lpstr>
      <vt:lpstr>Cm interaction summary</vt:lpstr>
      <vt:lpstr>Why is streptococcal growth increased in the presence of  C. matruchotii?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spatial interaction in the oral microbiota</dc:title>
  <dc:creator>matthew ramsey</dc:creator>
  <cp:lastModifiedBy>Matthew Ramsey</cp:lastModifiedBy>
  <cp:revision>62</cp:revision>
  <dcterms:created xsi:type="dcterms:W3CDTF">2021-10-25T11:32:09Z</dcterms:created>
  <dcterms:modified xsi:type="dcterms:W3CDTF">2023-02-07T19:53:08Z</dcterms:modified>
</cp:coreProperties>
</file>