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81" r:id="rId5"/>
    <p:sldId id="277" r:id="rId6"/>
    <p:sldId id="283" r:id="rId7"/>
    <p:sldId id="316" r:id="rId8"/>
    <p:sldId id="296" r:id="rId9"/>
    <p:sldId id="289" r:id="rId10"/>
    <p:sldId id="314" r:id="rId11"/>
    <p:sldId id="272" r:id="rId12"/>
    <p:sldId id="315" r:id="rId13"/>
    <p:sldId id="291" r:id="rId14"/>
    <p:sldId id="317" r:id="rId15"/>
    <p:sldId id="294" r:id="rId16"/>
    <p:sldId id="29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126" y="11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34F5C-1AF1-48AE-8364-07E871C535D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9323-63C5-4902-AD20-98533E8C9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4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6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6DE6-1D99-4F59-9DD6-4BF29E6EBD5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1BA2-10E8-46C8-93F9-0CCBED87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2.05.09.49123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8"/>
          <a:stretch/>
        </p:blipFill>
        <p:spPr bwMode="auto">
          <a:xfrm>
            <a:off x="-16888" y="0"/>
            <a:ext cx="91608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2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54331A-8E0A-B47D-44F8-55F64216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Scanning Electrochemical Microscopy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9A067-B166-38FA-A3BF-C62D87451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585" y="1200151"/>
            <a:ext cx="3693255" cy="3636258"/>
          </a:xfrm>
        </p:spPr>
        <p:txBody>
          <a:bodyPr>
            <a:normAutofit/>
          </a:bodyPr>
          <a:lstStyle/>
          <a:p>
            <a:r>
              <a:rPr lang="en-US" dirty="0"/>
              <a:t>SECM</a:t>
            </a:r>
          </a:p>
          <a:p>
            <a:r>
              <a:rPr lang="en-US" sz="2400" dirty="0"/>
              <a:t>Uses current measurement at set redox potential to quantify specific molecules in real-time in 3-dimensions in sub-micron scales</a:t>
            </a:r>
          </a:p>
        </p:txBody>
      </p:sp>
      <p:pic>
        <p:nvPicPr>
          <p:cNvPr id="5" name="Picture 4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21D9BEAA-D3A4-A11C-CD79-23EF87756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36" y="1200151"/>
            <a:ext cx="4907575" cy="363625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7EB08-62FF-A95E-D077-0CBAF4283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31" y="1047605"/>
            <a:ext cx="2314183" cy="3048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7388D-29E0-66F1-552C-998B8B9351BA}"/>
              </a:ext>
            </a:extLst>
          </p:cNvPr>
          <p:cNvSpPr txBox="1"/>
          <p:nvPr/>
        </p:nvSpPr>
        <p:spPr>
          <a:xfrm>
            <a:off x="5254366" y="4142987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Dr. Jiyeon Kim</a:t>
            </a:r>
          </a:p>
          <a:p>
            <a:pPr algn="ctr"/>
            <a:r>
              <a:rPr lang="en-US" sz="1800" dirty="0"/>
              <a:t>URI Dept. of Chemistry</a:t>
            </a:r>
          </a:p>
        </p:txBody>
      </p:sp>
    </p:spTree>
    <p:extLst>
      <p:ext uri="{BB962C8B-B14F-4D97-AF65-F5344CB8AC3E}">
        <p14:creationId xmlns:p14="http://schemas.microsoft.com/office/powerpoint/2010/main" val="9660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792" y="1253478"/>
            <a:ext cx="3215335" cy="2923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7"/>
          <p:cNvSpPr txBox="1"/>
          <p:nvPr/>
        </p:nvSpPr>
        <p:spPr>
          <a:xfrm>
            <a:off x="1481096" y="343818"/>
            <a:ext cx="2634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with TEA</a:t>
            </a:r>
            <a:endParaRPr dirty="0"/>
          </a:p>
        </p:txBody>
      </p:sp>
      <p:sp>
        <p:nvSpPr>
          <p:cNvPr id="241" name="Google Shape;241;p17"/>
          <p:cNvSpPr txBox="1"/>
          <p:nvPr/>
        </p:nvSpPr>
        <p:spPr>
          <a:xfrm>
            <a:off x="5357309" y="260341"/>
            <a:ext cx="2108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for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Lactate Detection</a:t>
            </a:r>
            <a:endParaRPr dirty="0"/>
          </a:p>
        </p:txBody>
      </p:sp>
      <p:sp>
        <p:nvSpPr>
          <p:cNvPr id="242" name="Google Shape;242;p17"/>
          <p:cNvSpPr txBox="1"/>
          <p:nvPr/>
        </p:nvSpPr>
        <p:spPr>
          <a:xfrm>
            <a:off x="1421038" y="4293044"/>
            <a:ext cx="31102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Demonstrates object presence by lack of permeability to TEA</a:t>
            </a:r>
            <a:endParaRPr dirty="0"/>
          </a:p>
        </p:txBody>
      </p:sp>
      <p:pic>
        <p:nvPicPr>
          <p:cNvPr id="244" name="Google Shape;24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6672" y="1253478"/>
            <a:ext cx="3325241" cy="292303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7"/>
          <p:cNvSpPr txBox="1"/>
          <p:nvPr/>
        </p:nvSpPr>
        <p:spPr>
          <a:xfrm>
            <a:off x="4249133" y="1705621"/>
            <a:ext cx="4844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x10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 pA</a:t>
            </a: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7527072" y="1700179"/>
            <a:ext cx="52129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x10</a:t>
            </a: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 pA</a:t>
            </a: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1286671" y="888907"/>
            <a:ext cx="3284874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2.85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μm, 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0.75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μm (1.8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d/a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 b="1" i="1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4746641" y="859945"/>
            <a:ext cx="309251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2.6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μm, 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350" b="1" i="1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0.5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μm (1.2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d/a</a:t>
            </a:r>
            <a:r>
              <a:rPr lang="en-US" sz="13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35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50" b="1" i="1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17"/>
          <p:cNvGrpSpPr/>
          <p:nvPr/>
        </p:nvGrpSpPr>
        <p:grpSpPr>
          <a:xfrm>
            <a:off x="6520181" y="2629099"/>
            <a:ext cx="973308" cy="658850"/>
            <a:chOff x="7169574" y="3505466"/>
            <a:chExt cx="1297744" cy="878466"/>
          </a:xfrm>
        </p:grpSpPr>
        <p:cxnSp>
          <p:nvCxnSpPr>
            <p:cNvPr id="250" name="Google Shape;250;p17"/>
            <p:cNvCxnSpPr/>
            <p:nvPr/>
          </p:nvCxnSpPr>
          <p:spPr>
            <a:xfrm flipH="1">
              <a:off x="7256834" y="3813243"/>
              <a:ext cx="252919" cy="2334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1" name="Google Shape;251;p17"/>
            <p:cNvCxnSpPr/>
            <p:nvPr/>
          </p:nvCxnSpPr>
          <p:spPr>
            <a:xfrm flipH="1">
              <a:off x="7769923" y="4150469"/>
              <a:ext cx="252919" cy="23346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52" name="Google Shape;252;p17"/>
            <p:cNvSpPr txBox="1"/>
            <p:nvPr/>
          </p:nvSpPr>
          <p:spPr>
            <a:xfrm>
              <a:off x="7169574" y="3505466"/>
              <a:ext cx="9194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S.mitis</a:t>
              </a:r>
              <a:endParaRPr sz="1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7"/>
            <p:cNvSpPr txBox="1"/>
            <p:nvPr/>
          </p:nvSpPr>
          <p:spPr>
            <a:xfrm>
              <a:off x="7652565" y="3844020"/>
              <a:ext cx="8147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C.mat</a:t>
              </a:r>
              <a:endParaRPr sz="1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46" grpId="0"/>
      <p:bldP spid="2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4538C-4C40-8F8E-4BF3-EF86B54DB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21" y="1200150"/>
            <a:ext cx="7763958" cy="2429214"/>
          </a:xfrm>
          <a:prstGeom prst="rect">
            <a:avLst/>
          </a:prstGeom>
        </p:spPr>
      </p:pic>
      <p:sp>
        <p:nvSpPr>
          <p:cNvPr id="4" name="Google Shape;240;p17">
            <a:extLst>
              <a:ext uri="{FF2B5EF4-FFF2-40B4-BE49-F238E27FC236}">
                <a16:creationId xmlns:a16="http://schemas.microsoft.com/office/drawing/2014/main" id="{A6523ADC-DCD0-84E2-3DD2-5713FA918696}"/>
              </a:ext>
            </a:extLst>
          </p:cNvPr>
          <p:cNvSpPr txBox="1"/>
          <p:nvPr/>
        </p:nvSpPr>
        <p:spPr>
          <a:xfrm>
            <a:off x="3048000" y="846937"/>
            <a:ext cx="2634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with TEA</a:t>
            </a:r>
            <a:endParaRPr dirty="0"/>
          </a:p>
        </p:txBody>
      </p:sp>
      <p:sp>
        <p:nvSpPr>
          <p:cNvPr id="5" name="Google Shape;241;p17">
            <a:extLst>
              <a:ext uri="{FF2B5EF4-FFF2-40B4-BE49-F238E27FC236}">
                <a16:creationId xmlns:a16="http://schemas.microsoft.com/office/drawing/2014/main" id="{520EC6DF-DFA8-6156-6599-F14F26C5BF7E}"/>
              </a:ext>
            </a:extLst>
          </p:cNvPr>
          <p:cNvSpPr txBox="1"/>
          <p:nvPr/>
        </p:nvSpPr>
        <p:spPr>
          <a:xfrm>
            <a:off x="6096000" y="583126"/>
            <a:ext cx="2108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SECM Image for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Lactate Detection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DA70D-53D6-4CE5-7895-582E65C87545}"/>
              </a:ext>
            </a:extLst>
          </p:cNvPr>
          <p:cNvSpPr txBox="1"/>
          <p:nvPr/>
        </p:nvSpPr>
        <p:spPr>
          <a:xfrm>
            <a:off x="4731125" y="4560374"/>
            <a:ext cx="4412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Almeida et al </a:t>
            </a:r>
            <a:r>
              <a:rPr lang="en-US" sz="1400" dirty="0">
                <a:hlinkClick r:id="rId3"/>
              </a:rPr>
              <a:t>https://doi.org/10.1101/2022.05.09.491233</a:t>
            </a:r>
            <a:endParaRPr lang="en-US" sz="1400" dirty="0"/>
          </a:p>
          <a:p>
            <a:r>
              <a:rPr lang="en-US" sz="1400" dirty="0"/>
              <a:t>Puri et al (in submission @ JACS) </a:t>
            </a:r>
          </a:p>
        </p:txBody>
      </p:sp>
    </p:spTree>
    <p:extLst>
      <p:ext uri="{BB962C8B-B14F-4D97-AF65-F5344CB8AC3E}">
        <p14:creationId xmlns:p14="http://schemas.microsoft.com/office/powerpoint/2010/main" val="31067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Cm </a:t>
            </a:r>
            <a:r>
              <a:rPr lang="en-US" dirty="0">
                <a:solidFill>
                  <a:schemeClr val="tx2"/>
                </a:solidFill>
              </a:rPr>
              <a:t>interaction summary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removal enhances </a:t>
            </a:r>
            <a:r>
              <a:rPr lang="en-US" i="1" dirty="0"/>
              <a:t>S. mitis </a:t>
            </a:r>
            <a:r>
              <a:rPr lang="en-US" dirty="0"/>
              <a:t>growth and </a:t>
            </a:r>
            <a:r>
              <a:rPr lang="en-US" i="1" dirty="0"/>
              <a:t>Cm </a:t>
            </a:r>
            <a:r>
              <a:rPr lang="en-US" dirty="0"/>
              <a:t>survival is required for full </a:t>
            </a:r>
            <a:r>
              <a:rPr lang="en-US" i="1" dirty="0"/>
              <a:t>Sm </a:t>
            </a:r>
            <a:r>
              <a:rPr lang="en-US" dirty="0"/>
              <a:t>yields</a:t>
            </a:r>
          </a:p>
          <a:p>
            <a:endParaRPr lang="en-US" dirty="0"/>
          </a:p>
          <a:p>
            <a:r>
              <a:rPr lang="en-US" dirty="0"/>
              <a:t>Lactate utilization by </a:t>
            </a:r>
            <a:r>
              <a:rPr lang="en-US" i="1" dirty="0"/>
              <a:t>Cm </a:t>
            </a:r>
            <a:r>
              <a:rPr lang="en-US" dirty="0"/>
              <a:t>also enhances </a:t>
            </a:r>
            <a:r>
              <a:rPr lang="en-US" i="1" dirty="0"/>
              <a:t>S. mitis </a:t>
            </a:r>
            <a:r>
              <a:rPr lang="en-US" dirty="0"/>
              <a:t>yield and is NOT dependent on pH modulation (not shown)</a:t>
            </a:r>
          </a:p>
        </p:txBody>
      </p:sp>
    </p:spTree>
    <p:extLst>
      <p:ext uri="{BB962C8B-B14F-4D97-AF65-F5344CB8AC3E}">
        <p14:creationId xmlns:p14="http://schemas.microsoft.com/office/powerpoint/2010/main" val="380971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859-4531-474F-9AF3-AB72094B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streptococcal growth increased in the presence of </a:t>
            </a:r>
            <a:br>
              <a:rPr lang="en-US" dirty="0"/>
            </a:br>
            <a:r>
              <a:rPr lang="en-US" i="1" dirty="0"/>
              <a:t>C. </a:t>
            </a:r>
            <a:r>
              <a:rPr lang="en-US" i="1" dirty="0" err="1"/>
              <a:t>matruchotii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2955-8E63-8A41-A811-561B253D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66950"/>
            <a:ext cx="7467600" cy="1905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Hypotheses: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</a:t>
            </a:r>
            <a:r>
              <a:rPr lang="en-US" sz="2400" dirty="0">
                <a:solidFill>
                  <a:schemeClr val="tx2"/>
                </a:solidFill>
              </a:rPr>
              <a:t> mitigates streptococcal-produced H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ROS (TRUE)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 </a:t>
            </a:r>
            <a:r>
              <a:rPr lang="en-US" sz="2400" dirty="0">
                <a:solidFill>
                  <a:schemeClr val="tx2"/>
                </a:solidFill>
              </a:rPr>
              <a:t>catabolizes streptococcal metabolic end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acid stress (FALSE)</a:t>
            </a:r>
          </a:p>
        </p:txBody>
      </p:sp>
    </p:spTree>
    <p:extLst>
      <p:ext uri="{BB962C8B-B14F-4D97-AF65-F5344CB8AC3E}">
        <p14:creationId xmlns:p14="http://schemas.microsoft.com/office/powerpoint/2010/main" val="2211175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SECM to test metabolite transfer of cofactors</a:t>
            </a:r>
          </a:p>
          <a:p>
            <a:r>
              <a:rPr lang="en-US" dirty="0"/>
              <a:t>Anaerobic </a:t>
            </a:r>
            <a:r>
              <a:rPr lang="en-US" dirty="0" err="1"/>
              <a:t>interx</a:t>
            </a:r>
            <a:r>
              <a:rPr lang="en-US" dirty="0"/>
              <a:t> of </a:t>
            </a:r>
            <a:r>
              <a:rPr lang="en-US" i="1" dirty="0"/>
              <a:t>C. matruchotii </a:t>
            </a:r>
            <a:r>
              <a:rPr lang="en-US" dirty="0"/>
              <a:t>with oral commensals and opportunists</a:t>
            </a:r>
          </a:p>
          <a:p>
            <a:r>
              <a:rPr lang="en-US" dirty="0"/>
              <a:t>What is the impact on immune activation for more complex healthy communities? 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1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77" y="38813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02" y="67992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" y="4400550"/>
            <a:ext cx="2185521" cy="7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590550"/>
            <a:ext cx="2310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Labossiere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2038350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318321"/>
            <a:ext cx="4096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 / </a:t>
            </a:r>
            <a:r>
              <a:rPr lang="en-US" sz="1600" dirty="0" err="1"/>
              <a:t>Hatice</a:t>
            </a:r>
            <a:r>
              <a:rPr lang="en-US" sz="1600" dirty="0"/>
              <a:t> </a:t>
            </a:r>
            <a:r>
              <a:rPr lang="en-US" sz="1600" dirty="0" err="1"/>
              <a:t>Hasturk</a:t>
            </a:r>
            <a:r>
              <a:rPr lang="en-US" sz="1600" dirty="0"/>
              <a:t> (Forsyth)</a:t>
            </a:r>
          </a:p>
          <a:p>
            <a:r>
              <a:rPr lang="en-US" sz="1600" dirty="0"/>
              <a:t>Jessica Mark Welch (U Chicago / MBL)</a:t>
            </a:r>
          </a:p>
          <a:p>
            <a:r>
              <a:rPr lang="en-US" sz="1600" dirty="0" err="1"/>
              <a:t>Jiyeon</a:t>
            </a:r>
            <a:r>
              <a:rPr lang="en-US" sz="1600" dirty="0"/>
              <a:t> Kim (URI)</a:t>
            </a:r>
          </a:p>
        </p:txBody>
      </p:sp>
      <p:pic>
        <p:nvPicPr>
          <p:cNvPr id="2050" name="Picture 2" descr="E:\Google Drive\Ramsey Lab\Presentations\RamseyLab2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75" y="171449"/>
            <a:ext cx="4749825" cy="35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4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368677"/>
            <a:ext cx="8610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exploit them for our benefit.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My laboratory studies interactions within supragingival plaque (for now)  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How do we choose the right ones?</a:t>
            </a:r>
          </a:p>
        </p:txBody>
      </p:sp>
    </p:spTree>
    <p:extLst>
      <p:ext uri="{BB962C8B-B14F-4D97-AF65-F5344CB8AC3E}">
        <p14:creationId xmlns:p14="http://schemas.microsoft.com/office/powerpoint/2010/main" val="29136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0451" y="4552950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Mark Welch,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11" y="344912"/>
            <a:ext cx="4481808" cy="41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C. matruchotii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positive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Plaque ‘specialist’ </a:t>
            </a:r>
          </a:p>
          <a:p>
            <a:r>
              <a:rPr lang="en-US" dirty="0"/>
              <a:t>Commensal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ED721-F8BD-4417-B1E9-D5ECE85E8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r="18390"/>
          <a:stretch/>
        </p:blipFill>
        <p:spPr>
          <a:xfrm>
            <a:off x="5562600" y="989714"/>
            <a:ext cx="2236795" cy="3384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5171" y="440055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Eric Almeida</a:t>
            </a:r>
          </a:p>
        </p:txBody>
      </p:sp>
    </p:spTree>
    <p:extLst>
      <p:ext uri="{BB962C8B-B14F-4D97-AF65-F5344CB8AC3E}">
        <p14:creationId xmlns:p14="http://schemas.microsoft.com/office/powerpoint/2010/main" val="45820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2"/>
                </a:solidFill>
              </a:rPr>
              <a:t>Interactions With Oral Streptococci</a:t>
            </a:r>
            <a:endParaRPr/>
          </a:p>
        </p:txBody>
      </p:sp>
      <p:grpSp>
        <p:nvGrpSpPr>
          <p:cNvPr id="292" name="Google Shape;292;p22"/>
          <p:cNvGrpSpPr/>
          <p:nvPr/>
        </p:nvGrpSpPr>
        <p:grpSpPr>
          <a:xfrm>
            <a:off x="1696812" y="2628260"/>
            <a:ext cx="1801990" cy="466944"/>
            <a:chOff x="860143" y="2057401"/>
            <a:chExt cx="3041513" cy="756855"/>
          </a:xfrm>
        </p:grpSpPr>
        <p:sp>
          <p:nvSpPr>
            <p:cNvPr id="293" name="Google Shape;293;p22"/>
            <p:cNvSpPr/>
            <p:nvPr/>
          </p:nvSpPr>
          <p:spPr>
            <a:xfrm rot="-1302772">
              <a:off x="914400" y="23622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 rot="-791441">
              <a:off x="1317342" y="2204656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 rot="-177689">
              <a:off x="2556078" y="2242489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 rot="-177689">
              <a:off x="2962263" y="2221357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 rot="-1023573">
              <a:off x="3398628" y="2116082"/>
              <a:ext cx="457200" cy="381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2"/>
          <p:cNvGrpSpPr/>
          <p:nvPr/>
        </p:nvGrpSpPr>
        <p:grpSpPr>
          <a:xfrm>
            <a:off x="4480095" y="3757387"/>
            <a:ext cx="1136650" cy="914400"/>
            <a:chOff x="2508" y="1585"/>
            <a:chExt cx="716" cy="576"/>
          </a:xfrm>
        </p:grpSpPr>
        <p:sp>
          <p:nvSpPr>
            <p:cNvPr id="301" name="Google Shape;301;p22"/>
            <p:cNvSpPr/>
            <p:nvPr/>
          </p:nvSpPr>
          <p:spPr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2620" y="1738"/>
              <a:ext cx="438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1800" b="1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1800" b="1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3" name="Google Shape;303;p22"/>
          <p:cNvSpPr txBox="1"/>
          <p:nvPr/>
        </p:nvSpPr>
        <p:spPr>
          <a:xfrm>
            <a:off x="4397316" y="1547587"/>
            <a:ext cx="1194558" cy="46166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Lactate</a:t>
            </a:r>
            <a:endParaRPr/>
          </a:p>
        </p:txBody>
      </p:sp>
      <p:cxnSp>
        <p:nvCxnSpPr>
          <p:cNvPr id="304" name="Google Shape;304;p22"/>
          <p:cNvCxnSpPr/>
          <p:nvPr/>
        </p:nvCxnSpPr>
        <p:spPr>
          <a:xfrm rot="10800000" flipH="1">
            <a:off x="3501597" y="1872407"/>
            <a:ext cx="657215" cy="25933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5" name="Google Shape;305;p22"/>
          <p:cNvCxnSpPr/>
          <p:nvPr/>
        </p:nvCxnSpPr>
        <p:spPr>
          <a:xfrm>
            <a:off x="5869158" y="1987264"/>
            <a:ext cx="750380" cy="43208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6" name="Google Shape;306;p22"/>
          <p:cNvCxnSpPr/>
          <p:nvPr/>
        </p:nvCxnSpPr>
        <p:spPr>
          <a:xfrm>
            <a:off x="3320612" y="3443825"/>
            <a:ext cx="838200" cy="62712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07" name="Google Shape;307;p22"/>
          <p:cNvCxnSpPr/>
          <p:nvPr/>
        </p:nvCxnSpPr>
        <p:spPr>
          <a:xfrm rot="10800000" flipH="1">
            <a:off x="5844857" y="3757386"/>
            <a:ext cx="871987" cy="42624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08" name="Google Shape;308;p22"/>
          <p:cNvSpPr txBox="1"/>
          <p:nvPr/>
        </p:nvSpPr>
        <p:spPr>
          <a:xfrm>
            <a:off x="271025" y="1842383"/>
            <a:ext cx="33025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Streptococcus sp.</a:t>
            </a:r>
            <a:endParaRPr/>
          </a:p>
        </p:txBody>
      </p:sp>
      <p:sp>
        <p:nvSpPr>
          <p:cNvPr id="309" name="Google Shape;309;p22"/>
          <p:cNvSpPr txBox="1"/>
          <p:nvPr/>
        </p:nvSpPr>
        <p:spPr>
          <a:xfrm>
            <a:off x="6039236" y="1352550"/>
            <a:ext cx="5803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6015704" y="3294067"/>
            <a:ext cx="8052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4782114" y="2657342"/>
            <a:ext cx="424962" cy="424962"/>
          </a:xfrm>
          <a:prstGeom prst="rect">
            <a:avLst/>
          </a:prstGeom>
          <a:solidFill>
            <a:srgbClr val="00B0F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4759272" y="2628667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6139014" y="2661568"/>
            <a:ext cx="28193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Adjacent species</a:t>
            </a:r>
            <a:endParaRPr dirty="0"/>
          </a:p>
        </p:txBody>
      </p:sp>
      <p:cxnSp>
        <p:nvCxnSpPr>
          <p:cNvPr id="314" name="Google Shape;314;p22"/>
          <p:cNvCxnSpPr/>
          <p:nvPr/>
        </p:nvCxnSpPr>
        <p:spPr>
          <a:xfrm rot="10800000" flipH="1">
            <a:off x="1712364" y="3867150"/>
            <a:ext cx="1031347" cy="53863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15" name="Google Shape;315;p22"/>
          <p:cNvSpPr txBox="1"/>
          <p:nvPr/>
        </p:nvSpPr>
        <p:spPr>
          <a:xfrm>
            <a:off x="762000" y="4324350"/>
            <a:ext cx="8792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Aerobic cocultures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AE6A84-4E79-8E45-BFE6-2ACFB2989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76350"/>
            <a:ext cx="5105400" cy="358846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91000" y="3562350"/>
            <a:ext cx="9906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55264" y="3686840"/>
            <a:ext cx="14478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338" y="120015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" y="120015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0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E859-4531-474F-9AF3-AB72094B8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Why is streptococcal growth increased in the presence of </a:t>
            </a:r>
            <a:br>
              <a:rPr lang="en-US" dirty="0"/>
            </a:br>
            <a:r>
              <a:rPr lang="en-US" i="1" dirty="0"/>
              <a:t>C. </a:t>
            </a:r>
            <a:r>
              <a:rPr lang="en-US" i="1" dirty="0" err="1"/>
              <a:t>matruchotii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2955-8E63-8A41-A811-561B253D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66950"/>
            <a:ext cx="7467600" cy="1905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Hypotheses: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</a:t>
            </a:r>
            <a:r>
              <a:rPr lang="en-US" sz="2400" dirty="0">
                <a:solidFill>
                  <a:schemeClr val="tx2"/>
                </a:solidFill>
              </a:rPr>
              <a:t> mitigates streptococcal-produced H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O</a:t>
            </a:r>
            <a:r>
              <a:rPr lang="en-US" sz="2400" baseline="-25000" dirty="0">
                <a:solidFill>
                  <a:schemeClr val="tx2"/>
                </a:solidFill>
              </a:rPr>
              <a:t>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ROS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2"/>
                </a:solidFill>
              </a:rPr>
              <a:t>C. matruchotii </a:t>
            </a:r>
            <a:r>
              <a:rPr lang="en-US" sz="2400" dirty="0">
                <a:solidFill>
                  <a:schemeClr val="tx2"/>
                </a:solidFill>
              </a:rPr>
              <a:t>catabolizes streptococcal metabolic end products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Removal of acid stress</a:t>
            </a:r>
          </a:p>
        </p:txBody>
      </p:sp>
    </p:spTree>
    <p:extLst>
      <p:ext uri="{BB962C8B-B14F-4D97-AF65-F5344CB8AC3E}">
        <p14:creationId xmlns:p14="http://schemas.microsoft.com/office/powerpoint/2010/main" val="41168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5295-C47F-4D99-B7BC-01A7E490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about lactate?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EF92-E87C-42E0-896B-CE8FAEC77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Cm </a:t>
            </a:r>
            <a:r>
              <a:rPr lang="en-US" dirty="0"/>
              <a:t>upregulates the </a:t>
            </a:r>
            <a:r>
              <a:rPr lang="en-US" i="1" dirty="0"/>
              <a:t>lutABC </a:t>
            </a:r>
            <a:r>
              <a:rPr lang="en-US" dirty="0"/>
              <a:t>operon in coculture with either streptococci</a:t>
            </a:r>
          </a:p>
          <a:p>
            <a:r>
              <a:rPr lang="el-GR" i="1" dirty="0"/>
              <a:t>Δ</a:t>
            </a:r>
            <a:r>
              <a:rPr lang="en-US" i="1" dirty="0"/>
              <a:t>lutA</a:t>
            </a:r>
            <a:r>
              <a:rPr lang="en-US" dirty="0"/>
              <a:t> deletion strains are deficient in lactate catabolism</a:t>
            </a:r>
          </a:p>
          <a:p>
            <a:r>
              <a:rPr lang="en-US" i="1" dirty="0"/>
              <a:t>Cm </a:t>
            </a:r>
            <a:r>
              <a:rPr lang="el-GR" i="1" dirty="0"/>
              <a:t>Δ</a:t>
            </a:r>
            <a:r>
              <a:rPr lang="en-US" i="1" dirty="0"/>
              <a:t>lutA </a:t>
            </a:r>
            <a:r>
              <a:rPr lang="en-US" dirty="0"/>
              <a:t>and </a:t>
            </a:r>
            <a:r>
              <a:rPr lang="en-US" i="1" dirty="0" err="1"/>
              <a:t>Sm</a:t>
            </a:r>
            <a:r>
              <a:rPr lang="en-US" i="1" dirty="0"/>
              <a:t> </a:t>
            </a:r>
            <a:r>
              <a:rPr lang="en-US" dirty="0"/>
              <a:t>yields decrease in coculture</a:t>
            </a:r>
          </a:p>
          <a:p>
            <a:pPr lvl="1"/>
            <a:r>
              <a:rPr lang="en-US" dirty="0"/>
              <a:t>Additional pH buffering does not help…</a:t>
            </a:r>
          </a:p>
        </p:txBody>
      </p:sp>
    </p:spTree>
    <p:extLst>
      <p:ext uri="{BB962C8B-B14F-4D97-AF65-F5344CB8AC3E}">
        <p14:creationId xmlns:p14="http://schemas.microsoft.com/office/powerpoint/2010/main" val="218227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F816-BBF9-AA49-A4CA-A24BD61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Anaerobic Coculture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1AA9-70C7-424A-8897-4827F2D10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6470"/>
            <a:ext cx="4933950" cy="3429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1F7647-A50C-7249-A681-65245FB82B2E}"/>
              </a:ext>
            </a:extLst>
          </p:cNvPr>
          <p:cNvCxnSpPr>
            <a:cxnSpLocks/>
          </p:cNvCxnSpPr>
          <p:nvPr/>
        </p:nvCxnSpPr>
        <p:spPr>
          <a:xfrm>
            <a:off x="1282987" y="3447535"/>
            <a:ext cx="98045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0003AD-26A0-6F4C-A0D2-B1B8EF957056}"/>
              </a:ext>
            </a:extLst>
          </p:cNvPr>
          <p:cNvCxnSpPr>
            <a:cxnSpLocks/>
          </p:cNvCxnSpPr>
          <p:nvPr/>
        </p:nvCxnSpPr>
        <p:spPr>
          <a:xfrm>
            <a:off x="2405550" y="3589637"/>
            <a:ext cx="140558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12AD4B6-7180-9040-92F3-5EBB8F77E41E}"/>
              </a:ext>
            </a:extLst>
          </p:cNvPr>
          <p:cNvSpPr/>
          <p:nvPr/>
        </p:nvSpPr>
        <p:spPr>
          <a:xfrm>
            <a:off x="2353500" y="1069954"/>
            <a:ext cx="3768810" cy="379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5450" y="1515070"/>
            <a:ext cx="322549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503</Words>
  <Application>Microsoft Office PowerPoint</Application>
  <PresentationFormat>On-screen Show (16:9)</PresentationFormat>
  <Paragraphs>92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PowerPoint Presentation</vt:lpstr>
      <vt:lpstr>C. matruchotii</vt:lpstr>
      <vt:lpstr>Interactions With Oral Streptococci</vt:lpstr>
      <vt:lpstr>Aerobic cocultures</vt:lpstr>
      <vt:lpstr>Why is streptococcal growth increased in the presence of  C. matruchotii?</vt:lpstr>
      <vt:lpstr>What about lactate?</vt:lpstr>
      <vt:lpstr>Anaerobic Coculture</vt:lpstr>
      <vt:lpstr>Scanning Electrochemical Microscopy</vt:lpstr>
      <vt:lpstr>PowerPoint Presentation</vt:lpstr>
      <vt:lpstr>PowerPoint Presentation</vt:lpstr>
      <vt:lpstr>Cm interaction summary</vt:lpstr>
      <vt:lpstr>Why is streptococcal growth increased in the presence of  C. matruchotii?</vt:lpstr>
      <vt:lpstr>What’s next?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52</cp:revision>
  <dcterms:created xsi:type="dcterms:W3CDTF">2021-10-25T11:32:09Z</dcterms:created>
  <dcterms:modified xsi:type="dcterms:W3CDTF">2023-02-06T19:24:27Z</dcterms:modified>
</cp:coreProperties>
</file>