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58" r:id="rId9"/>
    <p:sldId id="259" r:id="rId10"/>
    <p:sldId id="270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440" r:id="rId22"/>
    <p:sldId id="44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C6AD-2AA0-7AEE-CCFB-AE3270B94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9C787-AD12-B8BF-D793-D3D27ABC6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B1A4D-F376-EE6A-8016-125E8262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8E5-BDB8-487B-BB2B-4F4F9609140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58610-0D76-2EF1-6B13-B51B08E5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3BE24-DF51-9752-EF14-37D7768C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2717-7380-4904-9024-EE47B8437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5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92F3-5029-076B-5482-3C24DDAB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9DC89-D57F-93D0-69AD-B7D608992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A1DAD-D105-ECF6-3E65-FF675B07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8E5-BDB8-487B-BB2B-4F4F9609140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86FE3-81EB-F2E1-C6E5-4F4F050D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7106C-620D-E391-34F7-7E0323F4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2717-7380-4904-9024-EE47B8437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02615F-ECF8-E813-73F4-1E33E92AA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22511-05C6-18F9-AAFB-CC685301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A7717-982F-AF97-16CE-89A0AC6F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8E5-BDB8-487B-BB2B-4F4F9609140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458D1-B584-C09F-3601-D88952A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A90D0-6257-E547-1CB8-A185C48B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2717-7380-4904-9024-EE47B8437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3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57D16-0B5E-D835-8CAB-38EDC0DB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4C6B6-2E5D-541D-9AC6-46ADBD6EE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3C4F8-B40E-9AC9-8C28-CF0FEC53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8E5-BDB8-487B-BB2B-4F4F9609140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E6BAA-FFCE-6192-5356-FF5B22E4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A87F6-E718-5FED-40EC-60DE4473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2717-7380-4904-9024-EE47B8437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8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AC3C-8E1D-FCBB-356A-C76EB81F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DFE3C-3A68-F803-8815-55CE992B8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41A3-057A-1315-15D7-14A1C8C5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8E5-BDB8-487B-BB2B-4F4F9609140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654FE-BF96-6C9F-8700-E0112441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DD799-BF21-F7EB-F1D4-021118A5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2717-7380-4904-9024-EE47B8437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4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59C1B-7AE4-CC42-A338-640878BE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ECD3C-79CC-3E16-FE7E-22B2915EF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0B7E5-F8FA-8180-0DE2-A69AE90E2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9ED50-F8E1-683F-5305-0BD11583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8E5-BDB8-487B-BB2B-4F4F9609140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4F35F-2B20-7593-3CA4-7749BBF6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4721B-9505-220E-333C-A76AA6AC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2717-7380-4904-9024-EE47B8437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99270-6C20-194F-A897-879F410E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78A2B-2B45-5251-CF87-F63624DF6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33A33-E1CB-38D2-7117-77132D8F9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AB9E7-AF1E-27BC-774B-47942904A3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15CE1-A928-D56B-4FB8-D2BF374E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74E7D-8E84-1321-E8C3-DC652398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8E5-BDB8-487B-BB2B-4F4F9609140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EE3671-DF17-B871-B57C-C97532F3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DEEE4-596D-0B4F-ABBC-CD9B09F7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2717-7380-4904-9024-EE47B8437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1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9BD9-944B-58E7-EDB0-278F28B9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F89ABC-E743-0CE7-7C23-2AE39B5B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8E5-BDB8-487B-BB2B-4F4F9609140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E0F6D-9727-85C6-06DD-C715E38A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9A577-2035-1C17-BA17-C124311E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2717-7380-4904-9024-EE47B8437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5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2260D-0456-35A5-190A-C3628936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8E5-BDB8-487B-BB2B-4F4F9609140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31F08-7CB6-8529-7001-BAB734B1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32880-688B-650E-9586-B261241E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2717-7380-4904-9024-EE47B8437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3868-6449-3ADE-BE66-7FE1FE4C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360D-ACD0-7216-A375-E13562FBD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36775-B771-8B06-DB86-05EB44C45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95502-7D9C-32A3-58A3-8206141B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8E5-BDB8-487B-BB2B-4F4F9609140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F5D30-5E5F-3FEE-70D9-4099DE3C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BF6CB-445A-4E40-BAEE-D77CF310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2717-7380-4904-9024-EE47B8437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8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8818-81EC-5EF5-67C9-ACCA5388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37624-21AE-4521-B451-46A46EC7B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5D6F7-0292-9BD8-5461-2E94AB0AE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6F88B-6BE4-C09F-77D4-61594803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F8E5-BDB8-487B-BB2B-4F4F9609140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3BF67-8E23-85B2-D267-D0B66E91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8365C-12D8-DD05-5A6A-226F22FF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2717-7380-4904-9024-EE47B8437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E820E-C4C3-3A6D-5E62-AE55AF7D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7720-A199-D9CC-7CDE-A2856DB2A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DFF22-4E13-D414-B4A8-DED5DC4B1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1F8E5-BDB8-487B-BB2B-4F4F9609140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2CE02-C7A3-581B-7CC9-E3AD7870E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7CAC9-DF96-8494-1F07-0D40FC7F5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D2717-7380-4904-9024-EE47B8437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7985-D881-FC8E-9236-E5582765F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Matthew Ramsey</a:t>
            </a:r>
            <a:br>
              <a:rPr lang="en-US" dirty="0"/>
            </a:br>
            <a:r>
              <a:rPr lang="en-US" dirty="0"/>
              <a:t>College Professor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6F7C8-A5CA-1A63-CFAE-AE524A6C09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MS – University of Oklahoma 2003</a:t>
            </a:r>
          </a:p>
        </p:txBody>
      </p:sp>
    </p:spTree>
    <p:extLst>
      <p:ext uri="{BB962C8B-B14F-4D97-AF65-F5344CB8AC3E}">
        <p14:creationId xmlns:p14="http://schemas.microsoft.com/office/powerpoint/2010/main" val="404477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7834-832F-794E-6BFC-BD6780D2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C7D5-EDAC-C87A-9C1F-AD1FF0AFE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can afford to be lazy and relax, I try to make the most of that. </a:t>
            </a:r>
          </a:p>
          <a:p>
            <a:r>
              <a:rPr lang="en-US" dirty="0"/>
              <a:t>Setting boundaries for your time is important. Be realistic. </a:t>
            </a:r>
          </a:p>
          <a:p>
            <a:r>
              <a:rPr lang="en-US" dirty="0"/>
              <a:t>Multitasking is constant, setting good habits now for time organization and learning how to prioritize is of the highest importance for grad school and for professors. </a:t>
            </a:r>
          </a:p>
          <a:p>
            <a:endParaRPr lang="en-US" dirty="0"/>
          </a:p>
          <a:p>
            <a:r>
              <a:rPr lang="en-US" dirty="0"/>
              <a:t>Meetings will eat up as much time as you allow them to. </a:t>
            </a:r>
          </a:p>
        </p:txBody>
      </p:sp>
    </p:spTree>
    <p:extLst>
      <p:ext uri="{BB962C8B-B14F-4D97-AF65-F5344CB8AC3E}">
        <p14:creationId xmlns:p14="http://schemas.microsoft.com/office/powerpoint/2010/main" val="309668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C1D2-0212-55D3-F231-F430B282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Biographical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3DC23-85E3-364A-8887-68F0D0EC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Born in 1979, New Orleans, LA</a:t>
            </a:r>
          </a:p>
          <a:p>
            <a:r>
              <a:rPr lang="en-US" dirty="0"/>
              <a:t>High School in LA, 1996</a:t>
            </a:r>
          </a:p>
          <a:p>
            <a:r>
              <a:rPr lang="en-US" dirty="0"/>
              <a:t>College at Louisiana Tech University, 2000</a:t>
            </a:r>
          </a:p>
          <a:p>
            <a:r>
              <a:rPr lang="en-US" dirty="0"/>
              <a:t>MS degree at OU 2000-2002/3</a:t>
            </a:r>
          </a:p>
          <a:p>
            <a:r>
              <a:rPr lang="en-US" dirty="0"/>
              <a:t>Core Facility Technician, Dean McGee Eye Institute, OKC. 2003-2005</a:t>
            </a:r>
          </a:p>
          <a:p>
            <a:r>
              <a:rPr lang="en-US" dirty="0"/>
              <a:t>PhD University of Texas 2006-2011</a:t>
            </a:r>
          </a:p>
          <a:p>
            <a:r>
              <a:rPr lang="en-US" dirty="0"/>
              <a:t>Postdoc, Harvard Medical School 2013</a:t>
            </a:r>
          </a:p>
          <a:p>
            <a:r>
              <a:rPr lang="en-US" dirty="0"/>
              <a:t>Postdoc, The Forsyth Institute 2016</a:t>
            </a:r>
          </a:p>
          <a:p>
            <a:r>
              <a:rPr lang="en-US" dirty="0"/>
              <a:t>University of Rhode Island 2016 - Present</a:t>
            </a:r>
          </a:p>
        </p:txBody>
      </p:sp>
    </p:spTree>
    <p:extLst>
      <p:ext uri="{BB962C8B-B14F-4D97-AF65-F5344CB8AC3E}">
        <p14:creationId xmlns:p14="http://schemas.microsoft.com/office/powerpoint/2010/main" val="85439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7D32-A7AA-75C4-AB37-78969B3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did I know it was what I wanted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D2B68-CD5B-B38F-464A-897DF48FF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in undergrad</a:t>
            </a:r>
          </a:p>
          <a:p>
            <a:pPr lvl="1"/>
            <a:r>
              <a:rPr lang="en-US" dirty="0"/>
              <a:t>More just thinking it was a possible career path</a:t>
            </a:r>
          </a:p>
          <a:p>
            <a:r>
              <a:rPr lang="en-US" dirty="0"/>
              <a:t>I didn’t really know if I was going to be a professor back then, but I 1</a:t>
            </a:r>
            <a:r>
              <a:rPr lang="en-US" baseline="30000" dirty="0"/>
              <a:t>st</a:t>
            </a:r>
            <a:r>
              <a:rPr lang="en-US" dirty="0"/>
              <a:t> considered at that time. </a:t>
            </a:r>
          </a:p>
          <a:p>
            <a:r>
              <a:rPr lang="en-US" dirty="0"/>
              <a:t>I knew I loved the science, microbiology in particular</a:t>
            </a:r>
          </a:p>
          <a:p>
            <a:r>
              <a:rPr lang="en-US" dirty="0"/>
              <a:t>I was considering other options right up until I started grad school </a:t>
            </a:r>
          </a:p>
          <a:p>
            <a:pPr lvl="1"/>
            <a:r>
              <a:rPr lang="en-US" dirty="0"/>
              <a:t>I was considering other options not long after too!</a:t>
            </a:r>
          </a:p>
        </p:txBody>
      </p:sp>
    </p:spTree>
    <p:extLst>
      <p:ext uri="{BB962C8B-B14F-4D97-AF65-F5344CB8AC3E}">
        <p14:creationId xmlns:p14="http://schemas.microsoft.com/office/powerpoint/2010/main" val="37411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F9E6-4BA2-0143-6E1C-FF2A331F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to Grad school (pt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62969-2C95-7F75-FBEA-FC7C69DE7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due to monetary concerns I went straight into grad school </a:t>
            </a:r>
          </a:p>
          <a:p>
            <a:pPr lvl="1"/>
            <a:r>
              <a:rPr lang="en-US" dirty="0"/>
              <a:t>More on that later</a:t>
            </a:r>
          </a:p>
          <a:p>
            <a:r>
              <a:rPr lang="en-US" dirty="0"/>
              <a:t>I started in one lab but after 6 months it wasn’t a great fit</a:t>
            </a:r>
          </a:p>
          <a:p>
            <a:r>
              <a:rPr lang="en-US" dirty="0"/>
              <a:t>I moved to a different lab and went for a MS degree instead of PhD </a:t>
            </a:r>
          </a:p>
          <a:p>
            <a:r>
              <a:rPr lang="en-US" dirty="0"/>
              <a:t>I needed to work and get more financial independence</a:t>
            </a:r>
          </a:p>
          <a:p>
            <a:r>
              <a:rPr lang="en-US" dirty="0"/>
              <a:t>I also just needed to “get my shit together” </a:t>
            </a:r>
          </a:p>
        </p:txBody>
      </p:sp>
    </p:spTree>
    <p:extLst>
      <p:ext uri="{BB962C8B-B14F-4D97-AF65-F5344CB8AC3E}">
        <p14:creationId xmlns:p14="http://schemas.microsoft.com/office/powerpoint/2010/main" val="375847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D3C9-9400-804A-9258-41675BCD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1</a:t>
            </a:r>
            <a:r>
              <a:rPr lang="en-US" baseline="30000" dirty="0"/>
              <a:t>st</a:t>
            </a:r>
            <a:r>
              <a:rPr lang="en-US" dirty="0"/>
              <a:t> science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CFC1-B8A1-0AFF-1E12-95AB871E5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Directly due to the skills I learned in my MS degree I got a job</a:t>
            </a:r>
          </a:p>
          <a:p>
            <a:r>
              <a:rPr lang="en-US" dirty="0"/>
              <a:t>I ran confocal and flow cytometry instruments at the Dean McGee Eye Institute in OKC.</a:t>
            </a:r>
          </a:p>
          <a:p>
            <a:pPr lvl="1"/>
            <a:r>
              <a:rPr lang="en-US" dirty="0"/>
              <a:t>I commuted from my apartment in Norman for the 1</a:t>
            </a:r>
            <a:r>
              <a:rPr lang="en-US" baseline="30000" dirty="0"/>
              <a:t>st</a:t>
            </a:r>
            <a:r>
              <a:rPr lang="en-US" dirty="0"/>
              <a:t> year (do not recommend)</a:t>
            </a:r>
          </a:p>
          <a:p>
            <a:r>
              <a:rPr lang="en-US" dirty="0"/>
              <a:t>I enjoyed the work and the major supervisor there was a good and caring mentor</a:t>
            </a:r>
          </a:p>
          <a:p>
            <a:pPr lvl="1"/>
            <a:r>
              <a:rPr lang="en-US" dirty="0"/>
              <a:t>My direct supervisor was not</a:t>
            </a:r>
          </a:p>
          <a:p>
            <a:r>
              <a:rPr lang="en-US" dirty="0"/>
              <a:t>After working for a few years, I realized I still was thinking about research of my own</a:t>
            </a:r>
          </a:p>
        </p:txBody>
      </p:sp>
    </p:spTree>
    <p:extLst>
      <p:ext uri="{BB962C8B-B14F-4D97-AF65-F5344CB8AC3E}">
        <p14:creationId xmlns:p14="http://schemas.microsoft.com/office/powerpoint/2010/main" val="212255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EB04-0288-88B7-23F8-F6DF1804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to Grad school (pt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1D2D0-1C5D-8B94-EB12-656E4CBCE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reached out to my MS advisor and friends from the lab</a:t>
            </a:r>
          </a:p>
          <a:p>
            <a:r>
              <a:rPr lang="en-US" dirty="0"/>
              <a:t>There was a brand new project starting up and it was more interesting than to me than what I had done before. </a:t>
            </a:r>
          </a:p>
          <a:p>
            <a:r>
              <a:rPr lang="en-US" dirty="0"/>
              <a:t>I had a very bad 1</a:t>
            </a:r>
            <a:r>
              <a:rPr lang="en-US" baseline="30000" dirty="0"/>
              <a:t>st</a:t>
            </a:r>
            <a:r>
              <a:rPr lang="en-US" dirty="0"/>
              <a:t> year (more later)</a:t>
            </a:r>
          </a:p>
          <a:p>
            <a:r>
              <a:rPr lang="en-US" dirty="0"/>
              <a:t>After that things improved a lot </a:t>
            </a:r>
          </a:p>
          <a:p>
            <a:r>
              <a:rPr lang="en-US" dirty="0"/>
              <a:t>I was lucky but I was also very persistent.</a:t>
            </a:r>
          </a:p>
          <a:p>
            <a:pPr lvl="1"/>
            <a:r>
              <a:rPr lang="en-US" dirty="0"/>
              <a:t>External funding </a:t>
            </a:r>
          </a:p>
          <a:p>
            <a:endParaRPr lang="en-US" dirty="0"/>
          </a:p>
          <a:p>
            <a:r>
              <a:rPr lang="en-US" dirty="0"/>
              <a:t>Graduate school is more like learning a new language, the more you are immersed in it, the better you will understand and perform. </a:t>
            </a:r>
          </a:p>
        </p:txBody>
      </p:sp>
    </p:spTree>
    <p:extLst>
      <p:ext uri="{BB962C8B-B14F-4D97-AF65-F5344CB8AC3E}">
        <p14:creationId xmlns:p14="http://schemas.microsoft.com/office/powerpoint/2010/main" val="234188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5C72-5E1B-6993-B75E-6F25D808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Postdoc (pt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CF5B9-8B06-5BEA-8DD5-14D5ED0C6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connections from my PhD advisor, I joined a lab starting a new project that I was a good fit for. </a:t>
            </a:r>
          </a:p>
          <a:p>
            <a:r>
              <a:rPr lang="en-US" dirty="0"/>
              <a:t>I really loved the project.</a:t>
            </a:r>
          </a:p>
          <a:p>
            <a:r>
              <a:rPr lang="en-US" dirty="0"/>
              <a:t>The advisor was very difficult. </a:t>
            </a:r>
          </a:p>
          <a:p>
            <a:endParaRPr lang="en-US" dirty="0"/>
          </a:p>
          <a:p>
            <a:r>
              <a:rPr lang="en-US" dirty="0"/>
              <a:t>I began looking for another postdoc. </a:t>
            </a:r>
          </a:p>
        </p:txBody>
      </p:sp>
    </p:spTree>
    <p:extLst>
      <p:ext uri="{BB962C8B-B14F-4D97-AF65-F5344CB8AC3E}">
        <p14:creationId xmlns:p14="http://schemas.microsoft.com/office/powerpoint/2010/main" val="2653400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F48E-312C-779B-6486-9A000792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Postdoc (Pt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18B0-27B8-8DD6-A39B-221DADB03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was fortunate to find another advisor who had funding in a similar enough area that my work could continue. </a:t>
            </a:r>
          </a:p>
          <a:p>
            <a:r>
              <a:rPr lang="en-US" dirty="0"/>
              <a:t>This mentor was fantastic and we are still close. </a:t>
            </a:r>
          </a:p>
          <a:p>
            <a:r>
              <a:rPr lang="en-US" dirty="0"/>
              <a:t>I enjoyed my time here even though the institute had some troubles. </a:t>
            </a:r>
          </a:p>
          <a:p>
            <a:pPr lvl="1"/>
            <a:r>
              <a:rPr lang="en-US" dirty="0"/>
              <a:t>Important life lesson </a:t>
            </a:r>
          </a:p>
          <a:p>
            <a:r>
              <a:rPr lang="en-US" dirty="0"/>
              <a:t>I was just starting to go on the academic job market and had a chance meeting. </a:t>
            </a:r>
          </a:p>
          <a:p>
            <a:pPr lvl="1"/>
            <a:r>
              <a:rPr lang="en-US" dirty="0"/>
              <a:t>Another life lesson</a:t>
            </a:r>
          </a:p>
        </p:txBody>
      </p:sp>
    </p:spTree>
    <p:extLst>
      <p:ext uri="{BB962C8B-B14F-4D97-AF65-F5344CB8AC3E}">
        <p14:creationId xmlns:p14="http://schemas.microsoft.com/office/powerpoint/2010/main" val="28569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B8CD-F321-9542-8410-D7CB4C07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an academic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756C-2EA5-8B11-1F77-4BA600C48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it’s what you want to do, know that it’s difficult. </a:t>
            </a:r>
          </a:p>
          <a:p>
            <a:r>
              <a:rPr lang="en-US" dirty="0"/>
              <a:t>Not that science is particularly hard (if you love it), its just the numbers. </a:t>
            </a:r>
          </a:p>
          <a:p>
            <a:r>
              <a:rPr lang="en-US" dirty="0"/>
              <a:t>Where you go to school does influence the odds</a:t>
            </a:r>
          </a:p>
          <a:p>
            <a:endParaRPr lang="en-US" dirty="0"/>
          </a:p>
          <a:p>
            <a:r>
              <a:rPr lang="en-US" dirty="0"/>
              <a:t>Ultimately you as an individual needs to get results</a:t>
            </a:r>
          </a:p>
        </p:txBody>
      </p:sp>
    </p:spTree>
    <p:extLst>
      <p:ext uri="{BB962C8B-B14F-4D97-AF65-F5344CB8AC3E}">
        <p14:creationId xmlns:p14="http://schemas.microsoft.com/office/powerpoint/2010/main" val="796844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C0244-3979-8A2E-A5A7-70F9BC96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life of a Graduate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859FB-0EE7-7B85-DA74-AAB3E7C0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sometimes fun. </a:t>
            </a:r>
          </a:p>
          <a:p>
            <a:r>
              <a:rPr lang="en-US" dirty="0"/>
              <a:t>It’s often frustrating. </a:t>
            </a:r>
          </a:p>
          <a:p>
            <a:r>
              <a:rPr lang="en-US" dirty="0"/>
              <a:t>You’re going to be broke. </a:t>
            </a:r>
          </a:p>
          <a:p>
            <a:r>
              <a:rPr lang="en-US" dirty="0"/>
              <a:t>You are getting paid to learn! Make the most of it! </a:t>
            </a:r>
          </a:p>
          <a:p>
            <a:r>
              <a:rPr lang="en-US" dirty="0"/>
              <a:t>Your fit with your advisor and lab are critical. If its not good when things are good, its not going to work. </a:t>
            </a:r>
          </a:p>
          <a:p>
            <a:endParaRPr lang="en-US" dirty="0"/>
          </a:p>
          <a:p>
            <a:r>
              <a:rPr lang="en-US" dirty="0"/>
              <a:t>Time management is the single greatest skill you will learn. </a:t>
            </a:r>
          </a:p>
        </p:txBody>
      </p:sp>
    </p:spTree>
    <p:extLst>
      <p:ext uri="{BB962C8B-B14F-4D97-AF65-F5344CB8AC3E}">
        <p14:creationId xmlns:p14="http://schemas.microsoft.com/office/powerpoint/2010/main" val="256679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ykLq0rXhVB7UM76qhhlNp7QKaVbokgUs9_F4u1plnq9nnPofc8tRQx6YF4BsSt7ySGyQarsUy9yUaYTgv4HcoUY5IjqXNR5QFTevApCEMGqN7WljBkkcpMGTwEPznJmHswVEKVHi2Kd96w3TATRwV0GfiRXpFM5YG27_MRfnbmZNDSjfVdU52zaer49GIWHvdExxdNobA2Zk5oZsg-fDIbVCqncAEhS_9hPT1GR82MQ5lAVRfCMlFlbUq0tDqfHXBasiYdJv_CF90gkRa0cgHMAAHMcc66XL-eBMLcDKWhs_77ImzzQu9yu1npSm7CPmE2TyHkJ0oVt8xPGrAeV-ctMyofzL0uBRUajyIuJp-B8PDMONwo1l-qNbWaWVyYHzfjDdCp_rt8a1ji82dfUvsJwiaGXXDP6aFRxhfD2gdIkEOJDJbOzj2ZLSI57BaxjGcS2BOQUKk5TGt62-M68K9_b6uR8pa3-lAgJJIWckrisWzvKyLZQ2jJjU1CNGNf_pyg4hC8_bvaABvQ55u0D2hj60JDOiiLzkLC6G-2lNdsk3psdiqqkSz59Hk3rgHiCtsVB-ofUmdo-QmufD3KXwvvpKr34JTQ627VoUlUaOJ82BtTN7BeB_IHM2YGrW968zS2hTO_P85496ocma0So1FGi1kjwly6U=w1264-h948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08" y="885008"/>
            <a:ext cx="6820989" cy="51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066802"/>
            <a:ext cx="7772400" cy="110251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Mechanisms underlying spatial interaction in the oral microbiota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47116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Matthew M. Ramsey, PhD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Rhode Island</a:t>
            </a:r>
          </a:p>
        </p:txBody>
      </p:sp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164" y="5568188"/>
            <a:ext cx="1177836" cy="12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91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F1AE-52D7-2A32-DF77-6927E489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Graduate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2374E-CDB2-EF42-D81E-2A6A48EBB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095224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Mental health and graduate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3800"/>
            <a:ext cx="10972800" cy="5486400"/>
          </a:xfrm>
        </p:spPr>
        <p:txBody>
          <a:bodyPr>
            <a:noAutofit/>
          </a:bodyPr>
          <a:lstStyle/>
          <a:p>
            <a:r>
              <a:rPr lang="en-US" sz="3733" dirty="0"/>
              <a:t>You are not your project</a:t>
            </a:r>
          </a:p>
          <a:p>
            <a:pPr lvl="1"/>
            <a:r>
              <a:rPr lang="en-US" sz="3200" dirty="0"/>
              <a:t>But </a:t>
            </a:r>
            <a:r>
              <a:rPr lang="en-US" sz="3200" b="1" dirty="0"/>
              <a:t>you and </a:t>
            </a:r>
            <a:r>
              <a:rPr lang="en-US" sz="3200" dirty="0"/>
              <a:t>your advisor both need results</a:t>
            </a:r>
          </a:p>
          <a:p>
            <a:r>
              <a:rPr lang="en-US" sz="3733" dirty="0"/>
              <a:t>This is a job</a:t>
            </a:r>
          </a:p>
          <a:p>
            <a:pPr lvl="1"/>
            <a:r>
              <a:rPr lang="en-US" sz="3200" dirty="0"/>
              <a:t>Take it as seriously as one</a:t>
            </a:r>
          </a:p>
          <a:p>
            <a:r>
              <a:rPr lang="en-US" sz="3733" dirty="0"/>
              <a:t>You can say no</a:t>
            </a:r>
          </a:p>
          <a:p>
            <a:pPr lvl="1"/>
            <a:r>
              <a:rPr lang="en-US" sz="3200" dirty="0"/>
              <a:t>You will not always enjoy what needs to be done to succeed</a:t>
            </a:r>
          </a:p>
          <a:p>
            <a:r>
              <a:rPr lang="en-US" sz="3733" dirty="0"/>
              <a:t>Protect your own time / interests</a:t>
            </a:r>
          </a:p>
          <a:p>
            <a:pPr lvl="1"/>
            <a:r>
              <a:rPr lang="en-US" sz="3200" dirty="0"/>
              <a:t>Take care of your physical </a:t>
            </a:r>
            <a:r>
              <a:rPr lang="en-US" sz="3200" b="1" dirty="0"/>
              <a:t>AND mental</a:t>
            </a:r>
            <a:r>
              <a:rPr lang="en-US" sz="3200" dirty="0"/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305107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26AD-B471-4483-89CB-61D0F759E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Impostor syndrome</a:t>
            </a:r>
          </a:p>
          <a:p>
            <a:pPr lvl="1"/>
            <a:r>
              <a:rPr lang="en-US" dirty="0"/>
              <a:t>It’s never going to go away</a:t>
            </a:r>
          </a:p>
          <a:p>
            <a:r>
              <a:rPr lang="en-US" dirty="0"/>
              <a:t>Looking for a way out?</a:t>
            </a:r>
          </a:p>
          <a:p>
            <a:pPr lvl="1"/>
            <a:r>
              <a:rPr lang="en-US" dirty="0"/>
              <a:t>Thinking about quitting happens, be sure its real</a:t>
            </a:r>
          </a:p>
          <a:p>
            <a:r>
              <a:rPr lang="en-US" dirty="0"/>
              <a:t>Consider your career choices early</a:t>
            </a:r>
          </a:p>
          <a:p>
            <a:pPr lvl="1"/>
            <a:r>
              <a:rPr lang="en-US" dirty="0"/>
              <a:t>Academic employment is rare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77949-391B-2A80-5CD4-7245D0CC700B}"/>
              </a:ext>
            </a:extLst>
          </p:cNvPr>
          <p:cNvSpPr txBox="1">
            <a:spLocks/>
          </p:cNvSpPr>
          <p:nvPr/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Mental health and graduate school</a:t>
            </a:r>
          </a:p>
        </p:txBody>
      </p:sp>
    </p:spTree>
    <p:extLst>
      <p:ext uri="{BB962C8B-B14F-4D97-AF65-F5344CB8AC3E}">
        <p14:creationId xmlns:p14="http://schemas.microsoft.com/office/powerpoint/2010/main" val="298728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3F32-5E3B-4F9A-B0C9-F7FC2D97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Microbiome Standard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F305D-3205-40C1-9D54-4688B2512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295400"/>
            <a:ext cx="6500813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E318E0-BCE8-4B3C-A8F7-69EC2406E9C1}"/>
              </a:ext>
            </a:extLst>
          </p:cNvPr>
          <p:cNvSpPr txBox="1"/>
          <p:nvPr/>
        </p:nvSpPr>
        <p:spPr>
          <a:xfrm>
            <a:off x="1701614" y="1490990"/>
            <a:ext cx="23369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13 </a:t>
            </a:r>
            <a:r>
              <a:rPr lang="en-US" sz="2000" i="1" dirty="0"/>
              <a:t>Odocoileus </a:t>
            </a:r>
            <a:r>
              <a:rPr lang="en-US" sz="2000" dirty="0"/>
              <a:t>(deer)</a:t>
            </a:r>
            <a:endParaRPr lang="en-US" sz="2000" i="1" dirty="0"/>
          </a:p>
          <a:p>
            <a:r>
              <a:rPr lang="en-US" sz="2000" dirty="0"/>
              <a:t>3 tree Genus X</a:t>
            </a:r>
          </a:p>
          <a:p>
            <a:r>
              <a:rPr lang="en-US" sz="2000" dirty="0"/>
              <a:t>2 tree Genus Y</a:t>
            </a:r>
          </a:p>
          <a:p>
            <a:r>
              <a:rPr lang="en-US" sz="2000" dirty="0"/>
              <a:t>17 shrub Genus X</a:t>
            </a:r>
          </a:p>
          <a:p>
            <a:r>
              <a:rPr lang="en-US" sz="2000" dirty="0"/>
              <a:t>2 shrub Genus Y</a:t>
            </a:r>
          </a:p>
          <a:p>
            <a:r>
              <a:rPr lang="en-US" sz="2000" dirty="0"/>
              <a:t>125 grass Genus X</a:t>
            </a:r>
          </a:p>
          <a:p>
            <a:r>
              <a:rPr lang="en-US" sz="2000" dirty="0"/>
              <a:t>27 grass Genus Y</a:t>
            </a:r>
          </a:p>
          <a:p>
            <a:r>
              <a:rPr lang="en-US" sz="2000" dirty="0"/>
              <a:t>4 bird Genus X</a:t>
            </a:r>
          </a:p>
          <a:p>
            <a:r>
              <a:rPr lang="en-US" sz="2000" dirty="0"/>
              <a:t>5 bird Genus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6CCFC-19F9-463E-A451-D64574312CEC}"/>
              </a:ext>
            </a:extLst>
          </p:cNvPr>
          <p:cNvSpPr txBox="1"/>
          <p:nvPr/>
        </p:nvSpPr>
        <p:spPr>
          <a:xfrm>
            <a:off x="2399123" y="5300990"/>
            <a:ext cx="7393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hypotheses could you generate from a list? </a:t>
            </a:r>
          </a:p>
        </p:txBody>
      </p:sp>
    </p:spTree>
    <p:extLst>
      <p:ext uri="{BB962C8B-B14F-4D97-AF65-F5344CB8AC3E}">
        <p14:creationId xmlns:p14="http://schemas.microsoft.com/office/powerpoint/2010/main" val="14784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9C1E-DF4C-44C1-99FF-0520562B3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6038"/>
            <a:ext cx="8229600" cy="792162"/>
          </a:xfrm>
        </p:spPr>
        <p:txBody>
          <a:bodyPr/>
          <a:lstStyle/>
          <a:p>
            <a:r>
              <a:rPr lang="en-US" dirty="0"/>
              <a:t>Human oral plaque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F7A08-E3EF-459B-840C-F178BE582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153" y="838200"/>
            <a:ext cx="5009820" cy="601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EE8D9B-6D6B-4127-B749-C56D32BDD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1066800"/>
            <a:ext cx="6143625" cy="2495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1B278-0615-4A3B-8682-E8351E030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623705"/>
            <a:ext cx="6248400" cy="5019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089685-BC83-480B-BFB3-DCC388F26AD2}"/>
              </a:ext>
            </a:extLst>
          </p:cNvPr>
          <p:cNvSpPr txBox="1"/>
          <p:nvPr/>
        </p:nvSpPr>
        <p:spPr>
          <a:xfrm>
            <a:off x="8169683" y="6544723"/>
            <a:ext cx="235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c/o Jessica Mark Welch</a:t>
            </a:r>
          </a:p>
        </p:txBody>
      </p:sp>
    </p:spTree>
    <p:extLst>
      <p:ext uri="{BB962C8B-B14F-4D97-AF65-F5344CB8AC3E}">
        <p14:creationId xmlns:p14="http://schemas.microsoft.com/office/powerpoint/2010/main" val="4647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B0010E-D73C-4D07-B62F-C2AC4559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"/>
            <a:ext cx="6343650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8EA537-73CF-4A84-879C-0A9156361B18}"/>
              </a:ext>
            </a:extLst>
          </p:cNvPr>
          <p:cNvSpPr txBox="1"/>
          <p:nvPr/>
        </p:nvSpPr>
        <p:spPr>
          <a:xfrm>
            <a:off x="7696200" y="1143000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need species-level identification to test mechanistic hypotheses</a:t>
            </a:r>
          </a:p>
        </p:txBody>
      </p:sp>
    </p:spTree>
    <p:extLst>
      <p:ext uri="{BB962C8B-B14F-4D97-AF65-F5344CB8AC3E}">
        <p14:creationId xmlns:p14="http://schemas.microsoft.com/office/powerpoint/2010/main" val="250177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58402C-7400-4FB2-8969-A598BB41E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8945026" cy="25908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7D524A-22AF-463B-80E7-9713DAE997DB}"/>
              </a:ext>
            </a:extLst>
          </p:cNvPr>
          <p:cNvSpPr/>
          <p:nvPr/>
        </p:nvSpPr>
        <p:spPr>
          <a:xfrm>
            <a:off x="2133600" y="762000"/>
            <a:ext cx="1371600" cy="2438400"/>
          </a:xfrm>
          <a:prstGeom prst="roundRect">
            <a:avLst/>
          </a:prstGeom>
          <a:solidFill>
            <a:srgbClr val="7F7F7F">
              <a:alpha val="45098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9AC36-7E89-4EEA-B8ED-8BA3C5C75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406888"/>
            <a:ext cx="5118857" cy="2765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0DF5F5-B847-4F4F-B4B7-76352CF458EB}"/>
              </a:ext>
            </a:extLst>
          </p:cNvPr>
          <p:cNvSpPr txBox="1"/>
          <p:nvPr/>
        </p:nvSpPr>
        <p:spPr>
          <a:xfrm>
            <a:off x="1617197" y="5772090"/>
            <a:ext cx="3471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Do these also interact directly?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8C1C7-A488-4906-A188-E387F3A52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166" y="3505200"/>
            <a:ext cx="2319634" cy="18634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B7E70E-3D55-41BD-8282-C580533442B8}"/>
              </a:ext>
            </a:extLst>
          </p:cNvPr>
          <p:cNvCxnSpPr>
            <a:cxnSpLocks/>
          </p:cNvCxnSpPr>
          <p:nvPr/>
        </p:nvCxnSpPr>
        <p:spPr>
          <a:xfrm flipH="1">
            <a:off x="4724400" y="3962400"/>
            <a:ext cx="18288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ED31FB-90A1-41E0-9FE7-3BD7804D5A1E}"/>
              </a:ext>
            </a:extLst>
          </p:cNvPr>
          <p:cNvSpPr txBox="1"/>
          <p:nvPr/>
        </p:nvSpPr>
        <p:spPr>
          <a:xfrm>
            <a:off x="2424612" y="201674"/>
            <a:ext cx="539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Species-assigned human oral microbiome data (n=117)</a:t>
            </a:r>
          </a:p>
        </p:txBody>
      </p:sp>
    </p:spTree>
    <p:extLst>
      <p:ext uri="{BB962C8B-B14F-4D97-AF65-F5344CB8AC3E}">
        <p14:creationId xmlns:p14="http://schemas.microsoft.com/office/powerpoint/2010/main" val="26942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7CB9-4C87-4514-B3AA-FFACE2B6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 these predicted species interact </a:t>
            </a:r>
            <a:r>
              <a:rPr lang="en-US" i="1" dirty="0"/>
              <a:t>in vivo</a:t>
            </a:r>
            <a:r>
              <a:rPr lang="en-US" dirty="0"/>
              <a:t>?</a:t>
            </a:r>
          </a:p>
        </p:txBody>
      </p:sp>
      <p:pic>
        <p:nvPicPr>
          <p:cNvPr id="3" name="Picture 2" descr="E:\Google Drive\Ramsey Lab\Final Grant Documents\R01 Spatial Interactions of oral bacterial communities\Figure Stuff\For Lectures\comlex-fish3.png">
            <a:extLst>
              <a:ext uri="{FF2B5EF4-FFF2-40B4-BE49-F238E27FC236}">
                <a16:creationId xmlns:a16="http://schemas.microsoft.com/office/drawing/2014/main" id="{7A163D46-C6A3-4A2B-AD83-1F57AE49A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25E167-7741-4C60-9AD2-DF24414D9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560" y="964877"/>
            <a:ext cx="36576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01DB5C-E882-44D2-A63E-1813614039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17" t="13339" r="27491" b="21941"/>
          <a:stretch/>
        </p:blipFill>
        <p:spPr>
          <a:xfrm>
            <a:off x="8083120" y="4495801"/>
            <a:ext cx="2281561" cy="228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5E85-92F0-E322-F929-6F7FE5DF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week as a professor -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6273-43E6-D09E-69BD-28236BE65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teach two 1h 15m lectures per week.</a:t>
            </a:r>
          </a:p>
          <a:p>
            <a:pPr lvl="1"/>
            <a:r>
              <a:rPr lang="en-US" dirty="0"/>
              <a:t>~1h per lecture prepping slides (2-3x longer if its brand new)</a:t>
            </a:r>
          </a:p>
          <a:p>
            <a:pPr lvl="1"/>
            <a:r>
              <a:rPr lang="en-US" dirty="0"/>
              <a:t>~2h per week for office hours set aside</a:t>
            </a:r>
          </a:p>
          <a:p>
            <a:pPr lvl="1"/>
            <a:r>
              <a:rPr lang="en-US" dirty="0"/>
              <a:t>Grading and administrative work is another ~2h per week </a:t>
            </a:r>
          </a:p>
          <a:p>
            <a:r>
              <a:rPr lang="en-US" dirty="0"/>
              <a:t>I manage a 1h per week seminar course. </a:t>
            </a:r>
          </a:p>
          <a:p>
            <a:pPr lvl="1"/>
            <a:r>
              <a:rPr lang="en-US" dirty="0"/>
              <a:t>Little work other than setting the schedule and making announcements / moderating the course discussion.</a:t>
            </a:r>
          </a:p>
          <a:p>
            <a:r>
              <a:rPr lang="en-US" dirty="0"/>
              <a:t>I have a 1h faculty meeting every 1-2 weeks.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BD65-5E63-246B-A4AA-4E8E42E8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week as a professor -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46E2E-BED8-4F0E-AAD3-4B9BD76CF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a 2h lab meeting per week</a:t>
            </a:r>
          </a:p>
          <a:p>
            <a:r>
              <a:rPr lang="en-US" dirty="0"/>
              <a:t>I spend anywhere from 2-20h per week working directly with the students (in person or zoom)</a:t>
            </a:r>
          </a:p>
          <a:p>
            <a:r>
              <a:rPr lang="en-US" dirty="0"/>
              <a:t>On average I spend another 5h per week working on editing and writing. (this is 20-30h some weeks, 1-2h others)</a:t>
            </a:r>
          </a:p>
          <a:p>
            <a:r>
              <a:rPr lang="en-US" dirty="0"/>
              <a:t>Grant writing can be all consuming up to the deadline. </a:t>
            </a:r>
          </a:p>
          <a:p>
            <a:r>
              <a:rPr lang="en-US" dirty="0"/>
              <a:t>I work on a grant review panel and 6 weeks out of the year spend ~10h per week reviewing and 6 full workdays in conference. </a:t>
            </a:r>
          </a:p>
        </p:txBody>
      </p:sp>
    </p:spTree>
    <p:extLst>
      <p:ext uri="{BB962C8B-B14F-4D97-AF65-F5344CB8AC3E}">
        <p14:creationId xmlns:p14="http://schemas.microsoft.com/office/powerpoint/2010/main" val="283152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1112</Words>
  <Application>Microsoft Office PowerPoint</Application>
  <PresentationFormat>Widescreen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Matthew Ramsey College Professor</vt:lpstr>
      <vt:lpstr>Mechanisms underlying spatial interaction in the oral microbiota</vt:lpstr>
      <vt:lpstr>Current Microbiome Standard</vt:lpstr>
      <vt:lpstr>Human oral plaque</vt:lpstr>
      <vt:lpstr>PowerPoint Presentation</vt:lpstr>
      <vt:lpstr>PowerPoint Presentation</vt:lpstr>
      <vt:lpstr>Do these predicted species interact in vivo?</vt:lpstr>
      <vt:lpstr>Average week as a professor - teaching</vt:lpstr>
      <vt:lpstr>Average week as a professor - research</vt:lpstr>
      <vt:lpstr>Some takeaways</vt:lpstr>
      <vt:lpstr>Biographical</vt:lpstr>
      <vt:lpstr>When did I know it was what I wanted to do?</vt:lpstr>
      <vt:lpstr>Going to Grad school (pt 1)</vt:lpstr>
      <vt:lpstr>My 1st science job</vt:lpstr>
      <vt:lpstr>Going to Grad school (pt 2)</vt:lpstr>
      <vt:lpstr>Postdoc (pt 1)</vt:lpstr>
      <vt:lpstr>Postdoc (Pt 2)</vt:lpstr>
      <vt:lpstr>Getting an academic job</vt:lpstr>
      <vt:lpstr>The life of a Graduate student</vt:lpstr>
      <vt:lpstr>Tips for Graduate School</vt:lpstr>
      <vt:lpstr>Mental health and graduate school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Ramsey College Professor</dc:title>
  <dc:creator>Matthew Ramsey</dc:creator>
  <cp:lastModifiedBy>Matthew Ramsey</cp:lastModifiedBy>
  <cp:revision>17</cp:revision>
  <dcterms:created xsi:type="dcterms:W3CDTF">2023-03-30T16:36:04Z</dcterms:created>
  <dcterms:modified xsi:type="dcterms:W3CDTF">2023-03-30T18:06:55Z</dcterms:modified>
</cp:coreProperties>
</file>