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5"/>
  </p:notesMasterIdLst>
  <p:sldIdLst>
    <p:sldId id="256" r:id="rId2"/>
    <p:sldId id="257" r:id="rId3"/>
    <p:sldId id="306" r:id="rId4"/>
    <p:sldId id="307" r:id="rId5"/>
    <p:sldId id="275" r:id="rId6"/>
    <p:sldId id="276" r:id="rId7"/>
    <p:sldId id="308" r:id="rId8"/>
    <p:sldId id="313" r:id="rId9"/>
    <p:sldId id="309" r:id="rId10"/>
    <p:sldId id="310" r:id="rId11"/>
    <p:sldId id="311" r:id="rId12"/>
    <p:sldId id="312" r:id="rId13"/>
    <p:sldId id="259" r:id="rId14"/>
    <p:sldId id="258" r:id="rId15"/>
    <p:sldId id="305" r:id="rId16"/>
    <p:sldId id="260" r:id="rId17"/>
    <p:sldId id="304" r:id="rId18"/>
    <p:sldId id="263" r:id="rId19"/>
    <p:sldId id="261" r:id="rId20"/>
    <p:sldId id="262" r:id="rId21"/>
    <p:sldId id="264" r:id="rId22"/>
    <p:sldId id="265" r:id="rId23"/>
    <p:sldId id="267" r:id="rId24"/>
    <p:sldId id="268" r:id="rId25"/>
    <p:sldId id="315" r:id="rId26"/>
    <p:sldId id="269" r:id="rId27"/>
    <p:sldId id="270" r:id="rId28"/>
    <p:sldId id="271" r:id="rId29"/>
    <p:sldId id="314" r:id="rId30"/>
    <p:sldId id="272" r:id="rId31"/>
    <p:sldId id="316" r:id="rId32"/>
    <p:sldId id="302" r:id="rId33"/>
    <p:sldId id="303" r:id="rId34"/>
  </p:sldIdLst>
  <p:sldSz cx="9144000" cy="5143500" type="screen16x9"/>
  <p:notesSz cx="6858000" cy="9144000"/>
  <p:embeddedFontLst>
    <p:embeddedFont>
      <p:font typeface="Calibri" panose="020F050202020403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1" roundtripDataSignature="AMtx7mg4BASl7Ykc1v4U4Q/kJOJc085Vq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8143C13-BF21-4214-87D5-168EB79A0C19}">
  <a:tblStyle styleId="{F8143C13-BF21-4214-87D5-168EB79A0C19}"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6" d="100"/>
          <a:sy n="146" d="100"/>
        </p:scale>
        <p:origin x="603" y="6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61" Type="http://customschemas.google.com/relationships/presentationmetadata" Target="NUL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64"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1609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2805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And when we look at a mutant of S. mitis that cannot produce peroxide, the spxB mutant, we see there is still a growth benefit but it is smaller compared to S. mitis wildtype and cmat.</a:t>
            </a:r>
            <a:endParaRPr/>
          </a:p>
        </p:txBody>
      </p:sp>
      <p:sp>
        <p:nvSpPr>
          <p:cNvPr id="172" name="Google Shape;172;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 name="Google Shape;558;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3683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367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7207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5238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Hpara is an NAD auxotroph- it cannot synthesize its own NAD, it needs to get it from its environment. We’ve tested saliva and it doesn’t appear to have sufficient free NAD to support hpara growth, so other microbes could be an important source. </a:t>
            </a:r>
            <a:endParaRPr/>
          </a:p>
          <a:p>
            <a:pPr marL="0" lvl="0" indent="0" algn="l" rtl="0">
              <a:spcBef>
                <a:spcPts val="0"/>
              </a:spcBef>
              <a:spcAft>
                <a:spcPts val="0"/>
              </a:spcAft>
              <a:buNone/>
            </a:pPr>
            <a:endParaRPr/>
          </a:p>
          <a:p>
            <a:pPr marL="0" lvl="0" indent="0" algn="l" rtl="0">
              <a:spcBef>
                <a:spcPts val="0"/>
              </a:spcBef>
              <a:spcAft>
                <a:spcPts val="0"/>
              </a:spcAft>
              <a:buNone/>
            </a:pPr>
            <a:r>
              <a:rPr lang="en-US"/>
              <a:t>I spread hpara on plates lacking NAD and spotted equal inoculums of some of the most abundant species found in plaque and incubated together for 48 hours.</a:t>
            </a:r>
            <a:endParaRPr/>
          </a:p>
          <a:p>
            <a:pPr marL="0" lvl="0" indent="0" algn="l" rtl="0">
              <a:spcBef>
                <a:spcPts val="0"/>
              </a:spcBef>
              <a:spcAft>
                <a:spcPts val="0"/>
              </a:spcAft>
              <a:buNone/>
            </a:pPr>
            <a:endParaRPr/>
          </a:p>
          <a:p>
            <a:pPr marL="0" lvl="0" indent="0" algn="l" rtl="0">
              <a:spcBef>
                <a:spcPts val="0"/>
              </a:spcBef>
              <a:spcAft>
                <a:spcPts val="0"/>
              </a:spcAft>
              <a:buNone/>
            </a:pPr>
            <a:r>
              <a:rPr lang="en-US"/>
              <a:t>We see good growth of hpara when next to mitis, some growth with other streps, and very little if any with the coryne’s.</a:t>
            </a:r>
            <a:endParaRPr/>
          </a:p>
          <a:p>
            <a:pPr marL="0" lvl="0" indent="0" algn="l" rtl="0">
              <a:spcBef>
                <a:spcPts val="0"/>
              </a:spcBef>
              <a:spcAft>
                <a:spcPts val="0"/>
              </a:spcAft>
              <a:buNone/>
            </a:pPr>
            <a:endParaRPr/>
          </a:p>
          <a:p>
            <a:pPr marL="0" lvl="0" indent="0" algn="l" rtl="0">
              <a:spcBef>
                <a:spcPts val="0"/>
              </a:spcBef>
              <a:spcAft>
                <a:spcPts val="0"/>
              </a:spcAft>
              <a:buNone/>
            </a:pPr>
            <a:r>
              <a:rPr lang="en-US"/>
              <a:t>So despite being killed by mitis due to hydrogen peroxide, hpara prefers to be around mitis because it can be an important source of NAD  </a:t>
            </a:r>
            <a:endParaRPr/>
          </a:p>
          <a:p>
            <a:pPr marL="0" lvl="0" indent="0" algn="l" rtl="0">
              <a:spcBef>
                <a:spcPts val="0"/>
              </a:spcBef>
              <a:spcAft>
                <a:spcPts val="0"/>
              </a:spcAft>
              <a:buNone/>
            </a:pPr>
            <a:endParaRPr/>
          </a:p>
        </p:txBody>
      </p:sp>
      <p:sp>
        <p:nvSpPr>
          <p:cNvPr id="332" name="Google Shape;332;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1441910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0"/>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0"/>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5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5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9"/>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5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0"/>
          <p:cNvSpPr txBox="1">
            <a:spLocks noGrp="1"/>
          </p:cNvSpPr>
          <p:nvPr>
            <p:ph type="title"/>
          </p:nvPr>
        </p:nvSpPr>
        <p:spPr>
          <a:xfrm rot="5400000">
            <a:off x="6012656" y="771525"/>
            <a:ext cx="3290888"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0"/>
          <p:cNvSpPr txBox="1">
            <a:spLocks noGrp="1"/>
          </p:cNvSpPr>
          <p:nvPr>
            <p:ph type="body" idx="1"/>
          </p:nvPr>
        </p:nvSpPr>
        <p:spPr>
          <a:xfrm rot="5400000">
            <a:off x="1821656" y="-1209675"/>
            <a:ext cx="3290888"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6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5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5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5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5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2"/>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5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5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54"/>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54"/>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9" name="Google Shape;39;p5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5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5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55"/>
          <p:cNvSpPr txBox="1">
            <a:spLocks noGrp="1"/>
          </p:cNvSpPr>
          <p:nvPr>
            <p:ph type="body" idx="1"/>
          </p:nvPr>
        </p:nvSpPr>
        <p:spPr>
          <a:xfrm>
            <a:off x="457200" y="900113"/>
            <a:ext cx="4038600" cy="2545556"/>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5" name="Google Shape;45;p55"/>
          <p:cNvSpPr txBox="1">
            <a:spLocks noGrp="1"/>
          </p:cNvSpPr>
          <p:nvPr>
            <p:ph type="body" idx="2"/>
          </p:nvPr>
        </p:nvSpPr>
        <p:spPr>
          <a:xfrm>
            <a:off x="4648200" y="900113"/>
            <a:ext cx="4038600" cy="2545556"/>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6" name="Google Shape;46;p5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5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6"/>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2" name="Google Shape;52;p56"/>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3" name="Google Shape;53;p56"/>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4" name="Google Shape;54;p56"/>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5" name="Google Shape;55;p5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57"/>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7"/>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57"/>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5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8"/>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8"/>
          <p:cNvSpPr>
            <a:spLocks noGrp="1"/>
          </p:cNvSpPr>
          <p:nvPr>
            <p:ph type="pic" idx="2"/>
          </p:nvPr>
        </p:nvSpPr>
        <p:spPr>
          <a:xfrm>
            <a:off x="1792288" y="459581"/>
            <a:ext cx="5486400" cy="3086100"/>
          </a:xfrm>
          <a:prstGeom prst="rect">
            <a:avLst/>
          </a:prstGeom>
          <a:noFill/>
          <a:ln>
            <a:noFill/>
          </a:ln>
        </p:spPr>
      </p:sp>
      <p:sp>
        <p:nvSpPr>
          <p:cNvPr id="68" name="Google Shape;68;p58"/>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5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9"/>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4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png"/><Relationship Id="rId4" Type="http://schemas.openxmlformats.org/officeDocument/2006/relationships/image" Target="../media/image27.gif"/></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descr="https://lh3.googleusercontent.com/ykLq0rXhVB7UM76qhhlNp7QKaVbokgUs9_F4u1plnq9nnPofc8tRQx6YF4BsSt7ySGyQarsUy9yUaYTgv4HcoUY5IjqXNR5QFTevApCEMGqN7WljBkkcpMGTwEPznJmHswVEKVHi2Kd96w3TATRwV0GfiRXpFM5YG27_MRfnbmZNDSjfVdU52zaer49GIWHvdExxdNobA2Zk5oZsg-fDIbVCqncAEhS_9hPT1GR82MQ5lAVRfCMlFlbUq0tDqfHXBasiYdJv_CF90gkRa0cgHMAAHMcc66XL-eBMLcDKWhs_77ImzzQu9yu1npSm7CPmE2TyHkJ0oVt8xPGrAeV-ctMyofzL0uBRUajyIuJp-B8PDMONwo1l-qNbWaWVyYHzfjDdCp_rt8a1ji82dfUvsJwiaGXXDP6aFRxhfD2gdIkEOJDJbOzj2ZLSI57BaxjGcS2BOQUKk5TGt62-M68K9_b6uR8pa3-lAgJJIWckrisWzvKyLZQ2jJjU1CNGNf_pyg4hC8_bvaABvQ55u0D2hj60JDOiiLzkLC6G-2lNdsk3psdiqqkSz59Hk3rgHiCtsVB-ofUmdo-QmufD3KXwvvpKr34JTQ627VoUlUaOJ82BtTN7BeB_IHM2YGrW968zS2hTO_P85496ocma0So1FGi1kjwly6U=w1264-h948-no"/>
          <p:cNvPicPr preferRelativeResize="0"/>
          <p:nvPr/>
        </p:nvPicPr>
        <p:blipFill rotWithShape="1">
          <a:blip r:embed="rId3">
            <a:alphaModFix/>
          </a:blip>
          <a:srcRect b="25137"/>
          <a:stretch/>
        </p:blipFill>
        <p:spPr>
          <a:xfrm>
            <a:off x="-16888" y="0"/>
            <a:ext cx="9160888" cy="5143500"/>
          </a:xfrm>
          <a:prstGeom prst="rect">
            <a:avLst/>
          </a:prstGeom>
          <a:noFill/>
          <a:ln>
            <a:noFill/>
          </a:ln>
        </p:spPr>
      </p:pic>
      <p:sp>
        <p:nvSpPr>
          <p:cNvPr id="89" name="Google Shape;89;p1"/>
          <p:cNvSpPr txBox="1">
            <a:spLocks noGrp="1"/>
          </p:cNvSpPr>
          <p:nvPr>
            <p:ph type="ctrTitle"/>
          </p:nvPr>
        </p:nvSpPr>
        <p:spPr>
          <a:xfrm>
            <a:off x="685800" y="133350"/>
            <a:ext cx="7772400" cy="1102519"/>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E5B8B7"/>
              </a:buClr>
              <a:buSzPct val="100000"/>
              <a:buFont typeface="Calibri"/>
              <a:buNone/>
            </a:pPr>
            <a:r>
              <a:rPr lang="en-US" dirty="0">
                <a:solidFill>
                  <a:srgbClr val="E5B8B7"/>
                </a:solidFill>
              </a:rPr>
              <a:t>Mechanisms underlying spatial interaction in the oral microbiota</a:t>
            </a:r>
            <a:endParaRPr dirty="0"/>
          </a:p>
        </p:txBody>
      </p:sp>
      <p:sp>
        <p:nvSpPr>
          <p:cNvPr id="90" name="Google Shape;90;p1"/>
          <p:cNvSpPr txBox="1">
            <a:spLocks noGrp="1"/>
          </p:cNvSpPr>
          <p:nvPr>
            <p:ph type="subTitle" idx="1"/>
          </p:nvPr>
        </p:nvSpPr>
        <p:spPr>
          <a:xfrm>
            <a:off x="2307771" y="3701000"/>
            <a:ext cx="4528457" cy="1102519"/>
          </a:xfrm>
          <a:prstGeom prst="rect">
            <a:avLst/>
          </a:prstGeom>
          <a:solidFill>
            <a:srgbClr val="7F7F7F">
              <a:alpha val="72157"/>
            </a:srgbClr>
          </a:solidFill>
          <a:ln>
            <a:noFill/>
          </a:ln>
        </p:spPr>
        <p:txBody>
          <a:bodyPr spcFirstLastPara="1" wrap="square" lIns="91425" tIns="45700" rIns="91425" bIns="45700" anchor="t" anchorCtr="0">
            <a:normAutofit lnSpcReduction="10000"/>
          </a:bodyPr>
          <a:lstStyle/>
          <a:p>
            <a:pPr marL="0" lvl="0" indent="0" algn="ctr" rtl="0">
              <a:spcBef>
                <a:spcPts val="0"/>
              </a:spcBef>
              <a:spcAft>
                <a:spcPts val="0"/>
              </a:spcAft>
              <a:buClr>
                <a:schemeClr val="lt1"/>
              </a:buClr>
              <a:buSzPts val="3200"/>
              <a:buNone/>
            </a:pPr>
            <a:r>
              <a:rPr lang="en-US" dirty="0">
                <a:solidFill>
                  <a:schemeClr val="lt1"/>
                </a:solidFill>
              </a:rPr>
              <a:t>Matthew M. Ramsey, PhD</a:t>
            </a:r>
            <a:endParaRPr dirty="0"/>
          </a:p>
          <a:p>
            <a:pPr marL="0" lvl="0" indent="0" algn="ctr" rtl="0">
              <a:spcBef>
                <a:spcPts val="640"/>
              </a:spcBef>
              <a:spcAft>
                <a:spcPts val="0"/>
              </a:spcAft>
              <a:buClr>
                <a:schemeClr val="lt1"/>
              </a:buClr>
              <a:buSzPts val="3200"/>
              <a:buNone/>
            </a:pPr>
            <a:r>
              <a:rPr lang="en-US" dirty="0">
                <a:solidFill>
                  <a:schemeClr val="lt1"/>
                </a:solidFill>
              </a:rPr>
              <a:t>University of Rhode Island</a:t>
            </a:r>
            <a:endParaRPr dirty="0"/>
          </a:p>
        </p:txBody>
      </p:sp>
      <p:pic>
        <p:nvPicPr>
          <p:cNvPr id="91" name="Google Shape;91;p1" descr="Image result for uri logo"/>
          <p:cNvPicPr preferRelativeResize="0"/>
          <p:nvPr/>
        </p:nvPicPr>
        <p:blipFill rotWithShape="1">
          <a:blip r:embed="rId4">
            <a:alphaModFix/>
          </a:blip>
          <a:srcRect/>
          <a:stretch/>
        </p:blipFill>
        <p:spPr>
          <a:xfrm>
            <a:off x="7479072" y="3181350"/>
            <a:ext cx="1664928" cy="182321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2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2"/>
              </a:buClr>
              <a:buSzPct val="100000"/>
              <a:buFont typeface="Calibri"/>
              <a:buNone/>
            </a:pPr>
            <a:r>
              <a:rPr lang="en-US" sz="4000">
                <a:solidFill>
                  <a:schemeClr val="dk2"/>
                </a:solidFill>
              </a:rPr>
              <a:t>Mitis-group streptococci complement NAD auxotrophy</a:t>
            </a:r>
            <a:endParaRPr sz="4000">
              <a:solidFill>
                <a:schemeClr val="dk2"/>
              </a:solidFill>
            </a:endParaRPr>
          </a:p>
        </p:txBody>
      </p:sp>
      <p:sp>
        <p:nvSpPr>
          <p:cNvPr id="335" name="Google Shape;335;p25"/>
          <p:cNvSpPr txBox="1"/>
          <p:nvPr/>
        </p:nvSpPr>
        <p:spPr>
          <a:xfrm>
            <a:off x="7010400" y="3409950"/>
            <a:ext cx="1300767" cy="117724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Media: </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BHI +YE +Hemin + Catalase</a:t>
            </a:r>
            <a:endParaRPr/>
          </a:p>
        </p:txBody>
      </p:sp>
      <p:sp>
        <p:nvSpPr>
          <p:cNvPr id="336" name="Google Shape;336;p25"/>
          <p:cNvSpPr txBox="1"/>
          <p:nvPr/>
        </p:nvSpPr>
        <p:spPr>
          <a:xfrm>
            <a:off x="533400" y="983482"/>
            <a:ext cx="103906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Hp</a:t>
            </a:r>
            <a:r>
              <a:rPr lang="en-US" sz="1800">
                <a:solidFill>
                  <a:schemeClr val="dk1"/>
                </a:solidFill>
                <a:latin typeface="Calibri"/>
                <a:ea typeface="Calibri"/>
                <a:cs typeface="Calibri"/>
                <a:sym typeface="Calibri"/>
              </a:rPr>
              <a:t> lawns</a:t>
            </a:r>
            <a:endParaRPr sz="1800" i="1">
              <a:solidFill>
                <a:schemeClr val="dk1"/>
              </a:solidFill>
              <a:latin typeface="Calibri"/>
              <a:ea typeface="Calibri"/>
              <a:cs typeface="Calibri"/>
              <a:sym typeface="Calibri"/>
            </a:endParaRPr>
          </a:p>
        </p:txBody>
      </p:sp>
      <p:pic>
        <p:nvPicPr>
          <p:cNvPr id="337" name="Google Shape;337;p25" descr="E:\Google Drive\Ramsey Lab Shared Documents\Manuscripts\2020_Hpara_aerobic_peroxide\FINAL submission Documents\figures\Fig5.png"/>
          <p:cNvPicPr preferRelativeResize="0"/>
          <p:nvPr/>
        </p:nvPicPr>
        <p:blipFill rotWithShape="1">
          <a:blip r:embed="rId3">
            <a:alphaModFix/>
          </a:blip>
          <a:srcRect/>
          <a:stretch/>
        </p:blipFill>
        <p:spPr>
          <a:xfrm>
            <a:off x="1181100" y="1428750"/>
            <a:ext cx="6781800" cy="3249613"/>
          </a:xfrm>
          <a:prstGeom prst="rect">
            <a:avLst/>
          </a:prstGeom>
          <a:noFill/>
          <a:ln>
            <a:noFill/>
          </a:ln>
        </p:spPr>
      </p:pic>
    </p:spTree>
    <p:extLst>
      <p:ext uri="{BB962C8B-B14F-4D97-AF65-F5344CB8AC3E}">
        <p14:creationId xmlns:p14="http://schemas.microsoft.com/office/powerpoint/2010/main" val="78334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9CB67-64E8-F7C8-1FD4-0576CDC4AB43}"/>
              </a:ext>
            </a:extLst>
          </p:cNvPr>
          <p:cNvSpPr>
            <a:spLocks noGrp="1"/>
          </p:cNvSpPr>
          <p:nvPr>
            <p:ph type="title"/>
          </p:nvPr>
        </p:nvSpPr>
        <p:spPr/>
        <p:txBody>
          <a:bodyPr/>
          <a:lstStyle/>
          <a:p>
            <a:r>
              <a:rPr lang="en-US" dirty="0">
                <a:solidFill>
                  <a:schemeClr val="bg2"/>
                </a:solidFill>
              </a:rPr>
              <a:t>Summary / </a:t>
            </a:r>
            <a:r>
              <a:rPr lang="en-US" dirty="0">
                <a:solidFill>
                  <a:srgbClr val="C00000"/>
                </a:solidFill>
              </a:rPr>
              <a:t>Function</a:t>
            </a:r>
          </a:p>
        </p:txBody>
      </p:sp>
      <p:sp>
        <p:nvSpPr>
          <p:cNvPr id="3" name="Text Placeholder 2">
            <a:extLst>
              <a:ext uri="{FF2B5EF4-FFF2-40B4-BE49-F238E27FC236}">
                <a16:creationId xmlns:a16="http://schemas.microsoft.com/office/drawing/2014/main" id="{85BB6D90-D863-D995-5135-F9D9E66172E5}"/>
              </a:ext>
            </a:extLst>
          </p:cNvPr>
          <p:cNvSpPr>
            <a:spLocks noGrp="1"/>
          </p:cNvSpPr>
          <p:nvPr>
            <p:ph type="body" idx="1"/>
          </p:nvPr>
        </p:nvSpPr>
        <p:spPr/>
        <p:txBody>
          <a:bodyPr/>
          <a:lstStyle/>
          <a:p>
            <a:r>
              <a:rPr lang="en-US" dirty="0"/>
              <a:t>Mechanisms suggested for cooperative mucin degradation in coculture</a:t>
            </a:r>
          </a:p>
          <a:p>
            <a:r>
              <a:rPr lang="en-US" dirty="0"/>
              <a:t>The mechanism for NAD release by </a:t>
            </a:r>
            <a:r>
              <a:rPr lang="en-US" i="1" dirty="0"/>
              <a:t>Streptococcus </a:t>
            </a:r>
            <a:r>
              <a:rPr lang="en-US" dirty="0"/>
              <a:t>is not yet known (ideas?)</a:t>
            </a:r>
          </a:p>
          <a:p>
            <a:r>
              <a:rPr lang="en-US" dirty="0"/>
              <a:t>New data indicates </a:t>
            </a:r>
            <a:r>
              <a:rPr lang="en-US" i="1" dirty="0"/>
              <a:t>Hp </a:t>
            </a:r>
            <a:r>
              <a:rPr lang="en-US" dirty="0"/>
              <a:t>coculture enhances </a:t>
            </a:r>
            <a:r>
              <a:rPr lang="en-US" i="1" dirty="0" err="1"/>
              <a:t>Sm</a:t>
            </a:r>
            <a:r>
              <a:rPr lang="en-US" i="1" dirty="0"/>
              <a:t> </a:t>
            </a:r>
            <a:r>
              <a:rPr lang="en-US" dirty="0"/>
              <a:t>resistance to phagocytosis </a:t>
            </a:r>
          </a:p>
          <a:p>
            <a:endParaRPr lang="en-US" dirty="0"/>
          </a:p>
        </p:txBody>
      </p:sp>
      <p:sp>
        <p:nvSpPr>
          <p:cNvPr id="4" name="Google Shape;267;p19">
            <a:extLst>
              <a:ext uri="{FF2B5EF4-FFF2-40B4-BE49-F238E27FC236}">
                <a16:creationId xmlns:a16="http://schemas.microsoft.com/office/drawing/2014/main" id="{9FCC09E6-BE1D-7E4F-BFC7-DABA84ADF452}"/>
              </a:ext>
            </a:extLst>
          </p:cNvPr>
          <p:cNvSpPr/>
          <p:nvPr/>
        </p:nvSpPr>
        <p:spPr>
          <a:xfrm>
            <a:off x="3070448" y="4774168"/>
            <a:ext cx="607355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err="1">
                <a:solidFill>
                  <a:schemeClr val="dk1"/>
                </a:solidFill>
                <a:latin typeface="Calibri"/>
                <a:ea typeface="Calibri"/>
                <a:cs typeface="Calibri"/>
                <a:sym typeface="Calibri"/>
              </a:rPr>
              <a:t>Perera</a:t>
            </a:r>
            <a:r>
              <a:rPr lang="en-US" sz="1800" dirty="0">
                <a:solidFill>
                  <a:schemeClr val="dk1"/>
                </a:solidFill>
                <a:latin typeface="Calibri"/>
                <a:ea typeface="Calibri"/>
                <a:cs typeface="Calibri"/>
                <a:sym typeface="Calibri"/>
              </a:rPr>
              <a:t> D., McLean, A., Mark Welch, J, Ramsey, M. (2021), </a:t>
            </a:r>
            <a:r>
              <a:rPr lang="en-US" sz="1800" i="1" dirty="0">
                <a:solidFill>
                  <a:schemeClr val="dk1"/>
                </a:solidFill>
                <a:latin typeface="Calibri"/>
                <a:ea typeface="Calibri"/>
                <a:cs typeface="Calibri"/>
                <a:sym typeface="Calibri"/>
              </a:rPr>
              <a:t>ISME</a:t>
            </a:r>
            <a:endParaRPr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7055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p:nvPr/>
        </p:nvSpPr>
        <p:spPr>
          <a:xfrm>
            <a:off x="876300" y="590550"/>
            <a:ext cx="7391400" cy="39703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dirty="0">
                <a:solidFill>
                  <a:schemeClr val="dk2"/>
                </a:solidFill>
                <a:latin typeface="Calibri"/>
                <a:ea typeface="Calibri"/>
                <a:cs typeface="Calibri"/>
                <a:sym typeface="Calibri"/>
              </a:rPr>
              <a:t>If we want to understand mechanisms of interaction in a healthy community, where do we start looking? </a:t>
            </a:r>
            <a:endParaRPr dirty="0"/>
          </a:p>
          <a:p>
            <a:pPr marL="0" marR="0" lvl="0" indent="0" algn="ctr" rtl="0">
              <a:spcBef>
                <a:spcPts val="0"/>
              </a:spcBef>
              <a:spcAft>
                <a:spcPts val="0"/>
              </a:spcAft>
              <a:buNone/>
            </a:pPr>
            <a:endParaRPr sz="2800" b="0" i="0" u="none" strike="noStrike" cap="none" dirty="0">
              <a:solidFill>
                <a:schemeClr val="dk2"/>
              </a:solidFill>
              <a:latin typeface="Calibri"/>
              <a:ea typeface="Calibri"/>
              <a:cs typeface="Calibri"/>
              <a:sym typeface="Calibri"/>
            </a:endParaRPr>
          </a:p>
          <a:p>
            <a:pPr marL="0" marR="0" lvl="0" indent="0" algn="ctr" rtl="0">
              <a:spcBef>
                <a:spcPts val="0"/>
              </a:spcBef>
              <a:spcAft>
                <a:spcPts val="0"/>
              </a:spcAft>
              <a:buNone/>
            </a:pPr>
            <a:r>
              <a:rPr lang="en-US" sz="2800" b="0" i="0" u="none" strike="noStrike" cap="none" dirty="0">
                <a:solidFill>
                  <a:schemeClr val="dk2"/>
                </a:solidFill>
                <a:latin typeface="Calibri"/>
                <a:ea typeface="Calibri"/>
                <a:cs typeface="Calibri"/>
                <a:sym typeface="Calibri"/>
              </a:rPr>
              <a:t>How do we choose our species and interactions of interest?</a:t>
            </a:r>
            <a:endParaRPr dirty="0"/>
          </a:p>
          <a:p>
            <a:pPr marL="0" marR="0" lvl="0" indent="0" algn="ctr" rtl="0">
              <a:spcBef>
                <a:spcPts val="0"/>
              </a:spcBef>
              <a:spcAft>
                <a:spcPts val="0"/>
              </a:spcAft>
              <a:buNone/>
            </a:pPr>
            <a:endParaRPr sz="2800" b="0" i="0" u="none" strike="noStrike" cap="none" dirty="0">
              <a:solidFill>
                <a:schemeClr val="dk2"/>
              </a:solidFill>
              <a:latin typeface="Calibri"/>
              <a:ea typeface="Calibri"/>
              <a:cs typeface="Calibri"/>
              <a:sym typeface="Calibri"/>
            </a:endParaRPr>
          </a:p>
          <a:p>
            <a:pPr marL="0" marR="0" lvl="0" indent="0" algn="ctr" rtl="0">
              <a:spcBef>
                <a:spcPts val="0"/>
              </a:spcBef>
              <a:spcAft>
                <a:spcPts val="0"/>
              </a:spcAft>
              <a:buNone/>
            </a:pPr>
            <a:endParaRPr sz="2800" b="0" i="0" u="none" strike="noStrike" cap="none" dirty="0">
              <a:solidFill>
                <a:schemeClr val="dk2"/>
              </a:solidFill>
              <a:latin typeface="Calibri"/>
              <a:ea typeface="Calibri"/>
              <a:cs typeface="Calibri"/>
              <a:sym typeface="Calibri"/>
            </a:endParaRPr>
          </a:p>
          <a:p>
            <a:pPr marL="0" marR="0" lvl="0" indent="0" algn="ctr" rtl="0">
              <a:spcBef>
                <a:spcPts val="0"/>
              </a:spcBef>
              <a:spcAft>
                <a:spcPts val="0"/>
              </a:spcAft>
              <a:buNone/>
            </a:pPr>
            <a:r>
              <a:rPr lang="en-US" sz="2800" b="1" i="0" u="none" strike="noStrike" cap="none" dirty="0">
                <a:solidFill>
                  <a:srgbClr val="C00000"/>
                </a:solidFill>
                <a:latin typeface="Calibri"/>
                <a:ea typeface="Calibri"/>
                <a:cs typeface="Calibri"/>
                <a:sym typeface="Calibri"/>
              </a:rPr>
              <a:t>Composition &gt; Structure &gt; Function</a:t>
            </a:r>
            <a:endParaRPr dirty="0"/>
          </a:p>
        </p:txBody>
      </p:sp>
    </p:spTree>
    <p:extLst>
      <p:ext uri="{BB962C8B-B14F-4D97-AF65-F5344CB8AC3E}">
        <p14:creationId xmlns:p14="http://schemas.microsoft.com/office/powerpoint/2010/main" val="1604839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4"/>
          <p:cNvPicPr preferRelativeResize="0"/>
          <p:nvPr/>
        </p:nvPicPr>
        <p:blipFill rotWithShape="1">
          <a:blip r:embed="rId3">
            <a:alphaModFix/>
          </a:blip>
          <a:srcRect/>
          <a:stretch/>
        </p:blipFill>
        <p:spPr>
          <a:xfrm>
            <a:off x="228599" y="1165860"/>
            <a:ext cx="8628017" cy="2643101"/>
          </a:xfrm>
          <a:prstGeom prst="rect">
            <a:avLst/>
          </a:prstGeom>
          <a:noFill/>
          <a:ln>
            <a:noFill/>
          </a:ln>
        </p:spPr>
      </p:pic>
      <p:pic>
        <p:nvPicPr>
          <p:cNvPr id="113" name="Google Shape;113;p4"/>
          <p:cNvPicPr preferRelativeResize="0"/>
          <p:nvPr/>
        </p:nvPicPr>
        <p:blipFill rotWithShape="1">
          <a:blip r:embed="rId4">
            <a:alphaModFix/>
          </a:blip>
          <a:srcRect/>
          <a:stretch/>
        </p:blipFill>
        <p:spPr>
          <a:xfrm>
            <a:off x="228600" y="4019550"/>
            <a:ext cx="934127" cy="934127"/>
          </a:xfrm>
          <a:prstGeom prst="rect">
            <a:avLst/>
          </a:prstGeom>
          <a:noFill/>
          <a:ln>
            <a:noFill/>
          </a:ln>
        </p:spPr>
      </p:pic>
      <p:sp>
        <p:nvSpPr>
          <p:cNvPr id="2" name="Title 1">
            <a:extLst>
              <a:ext uri="{FF2B5EF4-FFF2-40B4-BE49-F238E27FC236}">
                <a16:creationId xmlns:a16="http://schemas.microsoft.com/office/drawing/2014/main" id="{1FAA2B47-0B20-02CB-B8E6-C4AC88A21652}"/>
              </a:ext>
            </a:extLst>
          </p:cNvPr>
          <p:cNvSpPr>
            <a:spLocks noGrp="1"/>
          </p:cNvSpPr>
          <p:nvPr>
            <p:ph type="title"/>
          </p:nvPr>
        </p:nvSpPr>
        <p:spPr/>
        <p:txBody>
          <a:bodyPr/>
          <a:lstStyle/>
          <a:p>
            <a:r>
              <a:rPr lang="en-US" dirty="0">
                <a:solidFill>
                  <a:srgbClr val="C00000"/>
                </a:solidFill>
              </a:rPr>
              <a:t>Composition</a:t>
            </a:r>
          </a:p>
        </p:txBody>
      </p:sp>
      <p:sp>
        <p:nvSpPr>
          <p:cNvPr id="3" name="TextBox 2">
            <a:extLst>
              <a:ext uri="{FF2B5EF4-FFF2-40B4-BE49-F238E27FC236}">
                <a16:creationId xmlns:a16="http://schemas.microsoft.com/office/drawing/2014/main" id="{7B0FF424-3C21-F71C-31A6-8FFA4689D076}"/>
              </a:ext>
            </a:extLst>
          </p:cNvPr>
          <p:cNvSpPr txBox="1"/>
          <p:nvPr/>
        </p:nvSpPr>
        <p:spPr>
          <a:xfrm>
            <a:off x="4572000" y="4332724"/>
            <a:ext cx="3055645" cy="307777"/>
          </a:xfrm>
          <a:prstGeom prst="rect">
            <a:avLst/>
          </a:prstGeom>
          <a:noFill/>
        </p:spPr>
        <p:txBody>
          <a:bodyPr wrap="none" rtlCol="0">
            <a:spAutoFit/>
          </a:bodyPr>
          <a:lstStyle/>
          <a:p>
            <a:r>
              <a:rPr lang="en-US" dirty="0"/>
              <a:t>Human Supragingival Plaque n=117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txBox="1"/>
          <p:nvPr/>
        </p:nvSpPr>
        <p:spPr>
          <a:xfrm>
            <a:off x="6903309" y="4681876"/>
            <a:ext cx="2240691"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2011. </a:t>
            </a:r>
            <a:r>
              <a:rPr lang="en-US" sz="1200" b="0" i="0" u="none" strike="noStrike" cap="none" dirty="0" err="1">
                <a:solidFill>
                  <a:schemeClr val="dk1"/>
                </a:solidFill>
                <a:latin typeface="Calibri"/>
                <a:ea typeface="Calibri"/>
                <a:cs typeface="Calibri"/>
                <a:sym typeface="Calibri"/>
              </a:rPr>
              <a:t>Valm</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Borisy</a:t>
            </a:r>
            <a:r>
              <a:rPr lang="en-US" sz="1200" b="0" i="0" u="none" strike="noStrike" cap="none" dirty="0">
                <a:solidFill>
                  <a:schemeClr val="dk1"/>
                </a:solidFill>
                <a:latin typeface="Calibri"/>
                <a:ea typeface="Calibri"/>
                <a:cs typeface="Calibri"/>
                <a:sym typeface="Calibri"/>
              </a:rPr>
              <a:t>, </a:t>
            </a:r>
            <a:r>
              <a:rPr lang="en-US" sz="1200" b="0" i="1" u="none" strike="noStrike" cap="none" dirty="0">
                <a:solidFill>
                  <a:schemeClr val="dk1"/>
                </a:solidFill>
                <a:latin typeface="Calibri"/>
                <a:ea typeface="Calibri"/>
                <a:cs typeface="Calibri"/>
                <a:sym typeface="Calibri"/>
              </a:rPr>
              <a:t>PNAS.</a:t>
            </a:r>
            <a:endParaRPr sz="1100" dirty="0"/>
          </a:p>
          <a:p>
            <a:pPr marL="0" marR="0" lvl="0" indent="0" algn="l" rtl="0">
              <a:spcBef>
                <a:spcPts val="0"/>
              </a:spcBef>
              <a:spcAft>
                <a:spcPts val="0"/>
              </a:spcAft>
              <a:buNone/>
            </a:pPr>
            <a:r>
              <a:rPr lang="en-US" sz="1200" dirty="0">
                <a:solidFill>
                  <a:schemeClr val="dk1"/>
                </a:solidFill>
                <a:latin typeface="Calibri"/>
                <a:ea typeface="Calibri"/>
                <a:cs typeface="Calibri"/>
                <a:sym typeface="Calibri"/>
              </a:rPr>
              <a:t>2016. Mark Welch, </a:t>
            </a:r>
            <a:r>
              <a:rPr lang="en-US" sz="1200" dirty="0" err="1">
                <a:solidFill>
                  <a:schemeClr val="dk1"/>
                </a:solidFill>
                <a:latin typeface="Calibri"/>
                <a:ea typeface="Calibri"/>
                <a:cs typeface="Calibri"/>
                <a:sym typeface="Calibri"/>
              </a:rPr>
              <a:t>Borisy</a:t>
            </a:r>
            <a:r>
              <a:rPr lang="en-US" sz="1200" dirty="0">
                <a:solidFill>
                  <a:schemeClr val="dk1"/>
                </a:solidFill>
                <a:latin typeface="Calibri"/>
                <a:ea typeface="Calibri"/>
                <a:cs typeface="Calibri"/>
                <a:sym typeface="Calibri"/>
              </a:rPr>
              <a:t>, </a:t>
            </a:r>
            <a:r>
              <a:rPr lang="en-US" sz="1200" i="1" dirty="0">
                <a:solidFill>
                  <a:schemeClr val="dk1"/>
                </a:solidFill>
                <a:latin typeface="Calibri"/>
                <a:ea typeface="Calibri"/>
                <a:cs typeface="Calibri"/>
                <a:sym typeface="Calibri"/>
              </a:rPr>
              <a:t>PNAS</a:t>
            </a:r>
            <a:r>
              <a:rPr lang="en-US" sz="1200" dirty="0">
                <a:solidFill>
                  <a:schemeClr val="dk1"/>
                </a:solidFill>
                <a:latin typeface="Calibri"/>
                <a:ea typeface="Calibri"/>
                <a:cs typeface="Calibri"/>
                <a:sym typeface="Calibri"/>
              </a:rPr>
              <a:t>.</a:t>
            </a:r>
            <a:endParaRPr sz="1100" dirty="0"/>
          </a:p>
        </p:txBody>
      </p:sp>
      <p:sp>
        <p:nvSpPr>
          <p:cNvPr id="102" name="Google Shape;102;p3"/>
          <p:cNvSpPr txBox="1"/>
          <p:nvPr/>
        </p:nvSpPr>
        <p:spPr>
          <a:xfrm>
            <a:off x="5299910" y="2647950"/>
            <a:ext cx="2658979"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Jessica Mark Welch PhD</a:t>
            </a:r>
            <a:endParaRPr/>
          </a:p>
          <a:p>
            <a:pPr marL="0" marR="0" lvl="0" indent="0" algn="ctr" rtl="0">
              <a:spcBef>
                <a:spcPts val="0"/>
              </a:spcBef>
              <a:spcAft>
                <a:spcPts val="0"/>
              </a:spcAft>
              <a:buNone/>
            </a:pPr>
            <a:r>
              <a:rPr lang="en-US" sz="1600">
                <a:solidFill>
                  <a:schemeClr val="dk1"/>
                </a:solidFill>
                <a:latin typeface="Calibri"/>
                <a:ea typeface="Calibri"/>
                <a:cs typeface="Calibri"/>
                <a:sym typeface="Calibri"/>
              </a:rPr>
              <a:t>Associate Scientist</a:t>
            </a:r>
            <a:endParaRPr/>
          </a:p>
          <a:p>
            <a:pPr marL="0" marR="0" lvl="0" indent="0" algn="ctr" rtl="0">
              <a:spcBef>
                <a:spcPts val="0"/>
              </a:spcBef>
              <a:spcAft>
                <a:spcPts val="0"/>
              </a:spcAft>
              <a:buNone/>
            </a:pPr>
            <a:r>
              <a:rPr lang="en-US" sz="1600">
                <a:solidFill>
                  <a:schemeClr val="dk1"/>
                </a:solidFill>
                <a:latin typeface="Calibri"/>
                <a:ea typeface="Calibri"/>
                <a:cs typeface="Calibri"/>
                <a:sym typeface="Calibri"/>
              </a:rPr>
              <a:t>Marine Biology Lab / University of Chicago. Woods Hole, MA</a:t>
            </a:r>
            <a:endParaRPr/>
          </a:p>
        </p:txBody>
      </p:sp>
      <p:pic>
        <p:nvPicPr>
          <p:cNvPr id="103" name="Google Shape;103;p3" descr="C:\Users\Matthew\OneDrive\Pictures\Screenshots\2016-10-12.png"/>
          <p:cNvPicPr preferRelativeResize="0"/>
          <p:nvPr/>
        </p:nvPicPr>
        <p:blipFill rotWithShape="1">
          <a:blip r:embed="rId3">
            <a:alphaModFix/>
          </a:blip>
          <a:srcRect/>
          <a:stretch/>
        </p:blipFill>
        <p:spPr>
          <a:xfrm>
            <a:off x="0" y="0"/>
            <a:ext cx="4572000" cy="5124802"/>
          </a:xfrm>
          <a:prstGeom prst="rect">
            <a:avLst/>
          </a:prstGeom>
          <a:noFill/>
          <a:ln>
            <a:noFill/>
          </a:ln>
        </p:spPr>
      </p:pic>
      <p:pic>
        <p:nvPicPr>
          <p:cNvPr id="104" name="Google Shape;104;p3" descr="Image result for jessica mark welch mbl"/>
          <p:cNvPicPr preferRelativeResize="0"/>
          <p:nvPr/>
        </p:nvPicPr>
        <p:blipFill rotWithShape="1">
          <a:blip r:embed="rId4">
            <a:alphaModFix/>
          </a:blip>
          <a:srcRect/>
          <a:stretch/>
        </p:blipFill>
        <p:spPr>
          <a:xfrm>
            <a:off x="5529393" y="209550"/>
            <a:ext cx="2200014" cy="2200015"/>
          </a:xfrm>
          <a:prstGeom prst="rect">
            <a:avLst/>
          </a:prstGeom>
          <a:noFill/>
          <a:ln>
            <a:noFill/>
          </a:ln>
        </p:spPr>
      </p:pic>
      <p:pic>
        <p:nvPicPr>
          <p:cNvPr id="105" name="Google Shape;105;p3" descr="C:\Users\Matthew\OneDrive\Pictures\Screenshots\2016-10-12 (2).png"/>
          <p:cNvPicPr preferRelativeResize="0"/>
          <p:nvPr/>
        </p:nvPicPr>
        <p:blipFill rotWithShape="1">
          <a:blip r:embed="rId5">
            <a:alphaModFix/>
          </a:blip>
          <a:srcRect/>
          <a:stretch/>
        </p:blipFill>
        <p:spPr>
          <a:xfrm>
            <a:off x="4662192" y="197327"/>
            <a:ext cx="4481808" cy="412930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fade">
                                      <p:cBhvr>
                                        <p:cTn id="10" dur="500"/>
                                        <p:tgtEl>
                                          <p:spTgt spid="102"/>
                                        </p:tgtEl>
                                      </p:cBhvr>
                                    </p:animEffect>
                                  </p:childTnLst>
                                </p:cTn>
                              </p:par>
                              <p:par>
                                <p:cTn id="11" presetID="10" presetClass="entr" presetSubtype="0" fill="hold" nodeType="withEffect">
                                  <p:stCondLst>
                                    <p:cond delay="0"/>
                                  </p:stCondLst>
                                  <p:childTnLst>
                                    <p:set>
                                      <p:cBhvr>
                                        <p:cTn id="12" dur="1" fill="hold">
                                          <p:stCondLst>
                                            <p:cond delay="0"/>
                                          </p:stCondLst>
                                        </p:cTn>
                                        <p:tgtEl>
                                          <p:spTgt spid="103"/>
                                        </p:tgtEl>
                                        <p:attrNameLst>
                                          <p:attrName>style.visibility</p:attrName>
                                        </p:attrNameLst>
                                      </p:cBhvr>
                                      <p:to>
                                        <p:strVal val="visible"/>
                                      </p:to>
                                    </p:set>
                                    <p:animEffect transition="in" filter="fade">
                                      <p:cBhvr>
                                        <p:cTn id="13" dur="500"/>
                                        <p:tgtEl>
                                          <p:spTgt spid="10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5"/>
                                        </p:tgtEl>
                                        <p:attrNameLst>
                                          <p:attrName>style.visibility</p:attrName>
                                        </p:attrNameLst>
                                      </p:cBhvr>
                                      <p:to>
                                        <p:strVal val="visible"/>
                                      </p:to>
                                    </p:set>
                                    <p:animEffect transition="in" filter="fade">
                                      <p:cBhvr>
                                        <p:cTn id="18" dur="500"/>
                                        <p:tgtEl>
                                          <p:spTgt spid="10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fade">
                                      <p:cBhvr>
                                        <p:cTn id="21"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EBC2C-7928-C92B-E9DB-3F9B75482F38}"/>
              </a:ext>
            </a:extLst>
          </p:cNvPr>
          <p:cNvSpPr>
            <a:spLocks noGrp="1"/>
          </p:cNvSpPr>
          <p:nvPr>
            <p:ph type="title"/>
          </p:nvPr>
        </p:nvSpPr>
        <p:spPr>
          <a:xfrm>
            <a:off x="457200" y="129777"/>
            <a:ext cx="8229600" cy="857250"/>
          </a:xfrm>
        </p:spPr>
        <p:txBody>
          <a:bodyPr/>
          <a:lstStyle/>
          <a:p>
            <a:r>
              <a:rPr lang="en-US" dirty="0">
                <a:solidFill>
                  <a:srgbClr val="C00000"/>
                </a:solidFill>
              </a:rPr>
              <a:t>Structure</a:t>
            </a:r>
          </a:p>
        </p:txBody>
      </p:sp>
      <p:pic>
        <p:nvPicPr>
          <p:cNvPr id="3" name="Google Shape;133;p6" descr="E:\Google Drive\Ramsey Lab\Final Grant Documents\R01 Spatial Interactions of oral bacterial communities\Figure Stuff\For Lectures\comlex-fish3.png">
            <a:extLst>
              <a:ext uri="{FF2B5EF4-FFF2-40B4-BE49-F238E27FC236}">
                <a16:creationId xmlns:a16="http://schemas.microsoft.com/office/drawing/2014/main" id="{5CE2CF8D-D108-B808-7B1D-93350D534CF3}"/>
              </a:ext>
            </a:extLst>
          </p:cNvPr>
          <p:cNvPicPr preferRelativeResize="0"/>
          <p:nvPr/>
        </p:nvPicPr>
        <p:blipFill rotWithShape="1">
          <a:blip r:embed="rId2">
            <a:alphaModFix/>
          </a:blip>
          <a:srcRect/>
          <a:stretch/>
        </p:blipFill>
        <p:spPr>
          <a:xfrm>
            <a:off x="261257" y="968830"/>
            <a:ext cx="3799116" cy="3603170"/>
          </a:xfrm>
          <a:prstGeom prst="rect">
            <a:avLst/>
          </a:prstGeom>
          <a:noFill/>
          <a:ln>
            <a:noFill/>
          </a:ln>
        </p:spPr>
      </p:pic>
      <p:sp>
        <p:nvSpPr>
          <p:cNvPr id="4" name="TextBox 3">
            <a:extLst>
              <a:ext uri="{FF2B5EF4-FFF2-40B4-BE49-F238E27FC236}">
                <a16:creationId xmlns:a16="http://schemas.microsoft.com/office/drawing/2014/main" id="{45A6274B-10B3-7028-25C6-CD42FC8511A1}"/>
              </a:ext>
            </a:extLst>
          </p:cNvPr>
          <p:cNvSpPr txBox="1"/>
          <p:nvPr/>
        </p:nvSpPr>
        <p:spPr>
          <a:xfrm>
            <a:off x="4060373" y="1784746"/>
            <a:ext cx="4822370" cy="830997"/>
          </a:xfrm>
          <a:prstGeom prst="rect">
            <a:avLst/>
          </a:prstGeom>
          <a:noFill/>
        </p:spPr>
        <p:txBody>
          <a:bodyPr wrap="square" rtlCol="0">
            <a:spAutoFit/>
          </a:bodyPr>
          <a:lstStyle/>
          <a:p>
            <a:r>
              <a:rPr lang="en-US" sz="2400" dirty="0"/>
              <a:t>Predicted species level correlation also observed in direct proximity</a:t>
            </a:r>
          </a:p>
        </p:txBody>
      </p:sp>
    </p:spTree>
    <p:extLst>
      <p:ext uri="{BB962C8B-B14F-4D97-AF65-F5344CB8AC3E}">
        <p14:creationId xmlns:p14="http://schemas.microsoft.com/office/powerpoint/2010/main" val="49717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5"/>
          <p:cNvSpPr txBox="1">
            <a:spLocks noGrp="1"/>
          </p:cNvSpPr>
          <p:nvPr>
            <p:ph type="title"/>
          </p:nvPr>
        </p:nvSpPr>
        <p:spPr>
          <a:xfrm>
            <a:off x="457200" y="57150"/>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4400"/>
              <a:buFont typeface="Calibri"/>
              <a:buNone/>
            </a:pPr>
            <a:r>
              <a:rPr lang="en-US" i="1" dirty="0">
                <a:solidFill>
                  <a:schemeClr val="dk2"/>
                </a:solidFill>
              </a:rPr>
              <a:t>Corynebacterium matruchotii</a:t>
            </a:r>
            <a:endParaRPr dirty="0"/>
          </a:p>
        </p:txBody>
      </p:sp>
      <p:sp>
        <p:nvSpPr>
          <p:cNvPr id="120" name="Google Shape;120;p5"/>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a:t>Gram positive</a:t>
            </a:r>
            <a:endParaRPr/>
          </a:p>
          <a:p>
            <a:pPr marL="342900" lvl="0" indent="-342900" algn="l" rtl="0">
              <a:spcBef>
                <a:spcPts val="640"/>
              </a:spcBef>
              <a:spcAft>
                <a:spcPts val="0"/>
              </a:spcAft>
              <a:buClr>
                <a:schemeClr val="dk1"/>
              </a:buClr>
              <a:buSzPts val="3200"/>
              <a:buChar char="•"/>
            </a:pPr>
            <a:r>
              <a:rPr lang="en-US"/>
              <a:t>Facultative anaerobe</a:t>
            </a:r>
            <a:endParaRPr/>
          </a:p>
          <a:p>
            <a:pPr marL="342900" lvl="0" indent="-342900" algn="l" rtl="0">
              <a:spcBef>
                <a:spcPts val="640"/>
              </a:spcBef>
              <a:spcAft>
                <a:spcPts val="0"/>
              </a:spcAft>
              <a:buClr>
                <a:schemeClr val="dk1"/>
              </a:buClr>
              <a:buSzPts val="3200"/>
              <a:buChar char="•"/>
            </a:pPr>
            <a:r>
              <a:rPr lang="en-US"/>
              <a:t>Plaque ‘specialist’ </a:t>
            </a:r>
            <a:endParaRPr/>
          </a:p>
          <a:p>
            <a:pPr marL="342900" lvl="0" indent="-342900" algn="l" rtl="0">
              <a:spcBef>
                <a:spcPts val="640"/>
              </a:spcBef>
              <a:spcAft>
                <a:spcPts val="0"/>
              </a:spcAft>
              <a:buClr>
                <a:schemeClr val="dk1"/>
              </a:buClr>
              <a:buSzPts val="3200"/>
              <a:buChar char="•"/>
            </a:pPr>
            <a:r>
              <a:rPr lang="en-US"/>
              <a:t>Commensal</a:t>
            </a:r>
            <a:endParaRPr/>
          </a:p>
        </p:txBody>
      </p:sp>
      <p:pic>
        <p:nvPicPr>
          <p:cNvPr id="121" name="Google Shape;121;p5"/>
          <p:cNvPicPr preferRelativeResize="0"/>
          <p:nvPr/>
        </p:nvPicPr>
        <p:blipFill rotWithShape="1">
          <a:blip r:embed="rId3">
            <a:alphaModFix/>
          </a:blip>
          <a:srcRect l="22278" r="18390"/>
          <a:stretch/>
        </p:blipFill>
        <p:spPr>
          <a:xfrm>
            <a:off x="5562600" y="989714"/>
            <a:ext cx="2236795" cy="3384489"/>
          </a:xfrm>
          <a:prstGeom prst="rect">
            <a:avLst/>
          </a:prstGeom>
          <a:noFill/>
          <a:ln>
            <a:noFill/>
          </a:ln>
        </p:spPr>
      </p:pic>
      <p:sp>
        <p:nvSpPr>
          <p:cNvPr id="122" name="Google Shape;122;p5"/>
          <p:cNvSpPr txBox="1"/>
          <p:nvPr/>
        </p:nvSpPr>
        <p:spPr>
          <a:xfrm>
            <a:off x="6005171" y="4400550"/>
            <a:ext cx="135165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Eric Almeida</a:t>
            </a:r>
            <a:endParaRPr/>
          </a:p>
        </p:txBody>
      </p:sp>
      <p:pic>
        <p:nvPicPr>
          <p:cNvPr id="123" name="Google Shape;123;p5"/>
          <p:cNvPicPr preferRelativeResize="0"/>
          <p:nvPr/>
        </p:nvPicPr>
        <p:blipFill rotWithShape="1">
          <a:blip r:embed="rId4">
            <a:alphaModFix/>
          </a:blip>
          <a:srcRect/>
          <a:stretch/>
        </p:blipFill>
        <p:spPr>
          <a:xfrm>
            <a:off x="4572000" y="959425"/>
            <a:ext cx="3886202" cy="38862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4400"/>
              <a:buFont typeface="Calibri"/>
              <a:buNone/>
            </a:pPr>
            <a:r>
              <a:rPr lang="en-US">
                <a:solidFill>
                  <a:schemeClr val="dk2"/>
                </a:solidFill>
              </a:rPr>
              <a:t>Interactions With Oral Streptococci</a:t>
            </a:r>
            <a:endParaRPr/>
          </a:p>
        </p:txBody>
      </p:sp>
      <p:grpSp>
        <p:nvGrpSpPr>
          <p:cNvPr id="292" name="Google Shape;292;p22"/>
          <p:cNvGrpSpPr/>
          <p:nvPr/>
        </p:nvGrpSpPr>
        <p:grpSpPr>
          <a:xfrm>
            <a:off x="1696812" y="2628260"/>
            <a:ext cx="1801990" cy="466944"/>
            <a:chOff x="860143" y="2057401"/>
            <a:chExt cx="3041513" cy="756855"/>
          </a:xfrm>
        </p:grpSpPr>
        <p:sp>
          <p:nvSpPr>
            <p:cNvPr id="293" name="Google Shape;293;p22"/>
            <p:cNvSpPr/>
            <p:nvPr/>
          </p:nvSpPr>
          <p:spPr>
            <a:xfrm rot="-1302772">
              <a:off x="914400" y="2362200"/>
              <a:ext cx="457200" cy="3810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4" name="Google Shape;294;p22"/>
            <p:cNvSpPr/>
            <p:nvPr/>
          </p:nvSpPr>
          <p:spPr>
            <a:xfrm rot="-791441">
              <a:off x="1317342" y="2204656"/>
              <a:ext cx="457200" cy="3810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5" name="Google Shape;295;p22"/>
            <p:cNvSpPr/>
            <p:nvPr/>
          </p:nvSpPr>
          <p:spPr>
            <a:xfrm>
              <a:off x="1715160" y="2104539"/>
              <a:ext cx="457200" cy="3810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6" name="Google Shape;296;p22"/>
            <p:cNvSpPr/>
            <p:nvPr/>
          </p:nvSpPr>
          <p:spPr>
            <a:xfrm rot="722714">
              <a:off x="2133600" y="2133600"/>
              <a:ext cx="457200" cy="3810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7" name="Google Shape;297;p22"/>
            <p:cNvSpPr/>
            <p:nvPr/>
          </p:nvSpPr>
          <p:spPr>
            <a:xfrm rot="-177689">
              <a:off x="2556078" y="2242489"/>
              <a:ext cx="457200" cy="3810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8" name="Google Shape;298;p22"/>
            <p:cNvSpPr/>
            <p:nvPr/>
          </p:nvSpPr>
          <p:spPr>
            <a:xfrm rot="-177689">
              <a:off x="2962263" y="2221357"/>
              <a:ext cx="457200" cy="3810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9" name="Google Shape;299;p22"/>
            <p:cNvSpPr/>
            <p:nvPr/>
          </p:nvSpPr>
          <p:spPr>
            <a:xfrm rot="-1023573">
              <a:off x="3398628" y="2116082"/>
              <a:ext cx="457200" cy="3810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300" name="Google Shape;300;p22"/>
          <p:cNvGrpSpPr/>
          <p:nvPr/>
        </p:nvGrpSpPr>
        <p:grpSpPr>
          <a:xfrm>
            <a:off x="4480095" y="3757387"/>
            <a:ext cx="1136650" cy="914400"/>
            <a:chOff x="2508" y="1585"/>
            <a:chExt cx="716" cy="576"/>
          </a:xfrm>
        </p:grpSpPr>
        <p:sp>
          <p:nvSpPr>
            <p:cNvPr id="301" name="Google Shape;301;p22"/>
            <p:cNvSpPr/>
            <p:nvPr/>
          </p:nvSpPr>
          <p:spPr>
            <a:xfrm>
              <a:off x="2508" y="1585"/>
              <a:ext cx="716" cy="576"/>
            </a:xfrm>
            <a:prstGeom prst="irregularSeal1">
              <a:avLst/>
            </a:prstGeom>
            <a:solidFill>
              <a:srgbClr val="FF00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2" name="Google Shape;302;p22"/>
            <p:cNvSpPr txBox="1"/>
            <p:nvPr/>
          </p:nvSpPr>
          <p:spPr>
            <a:xfrm>
              <a:off x="2620" y="1738"/>
              <a:ext cx="438"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H</a:t>
              </a:r>
              <a:r>
                <a:rPr lang="en-US" sz="1800" b="1" baseline="-25000">
                  <a:solidFill>
                    <a:schemeClr val="lt1"/>
                  </a:solidFill>
                  <a:latin typeface="Arial"/>
                  <a:ea typeface="Arial"/>
                  <a:cs typeface="Arial"/>
                  <a:sym typeface="Arial"/>
                </a:rPr>
                <a:t>2</a:t>
              </a:r>
              <a:r>
                <a:rPr lang="en-US" sz="1800" b="1">
                  <a:solidFill>
                    <a:schemeClr val="lt1"/>
                  </a:solidFill>
                  <a:latin typeface="Arial"/>
                  <a:ea typeface="Arial"/>
                  <a:cs typeface="Arial"/>
                  <a:sym typeface="Arial"/>
                </a:rPr>
                <a:t>O</a:t>
              </a:r>
              <a:r>
                <a:rPr lang="en-US" sz="1800" b="1" baseline="-25000">
                  <a:solidFill>
                    <a:schemeClr val="lt1"/>
                  </a:solidFill>
                  <a:latin typeface="Arial"/>
                  <a:ea typeface="Arial"/>
                  <a:cs typeface="Arial"/>
                  <a:sym typeface="Arial"/>
                </a:rPr>
                <a:t>2</a:t>
              </a:r>
              <a:endParaRPr/>
            </a:p>
          </p:txBody>
        </p:sp>
      </p:grpSp>
      <p:sp>
        <p:nvSpPr>
          <p:cNvPr id="303" name="Google Shape;303;p22"/>
          <p:cNvSpPr txBox="1"/>
          <p:nvPr/>
        </p:nvSpPr>
        <p:spPr>
          <a:xfrm>
            <a:off x="4397316" y="1547587"/>
            <a:ext cx="1194558" cy="461665"/>
          </a:xfrm>
          <a:prstGeom prst="rect">
            <a:avLst/>
          </a:prstGeom>
          <a:noFill/>
          <a:ln w="2857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Arial"/>
                <a:ea typeface="Arial"/>
                <a:cs typeface="Arial"/>
                <a:sym typeface="Arial"/>
              </a:rPr>
              <a:t>Lactate</a:t>
            </a:r>
            <a:endParaRPr/>
          </a:p>
        </p:txBody>
      </p:sp>
      <p:cxnSp>
        <p:nvCxnSpPr>
          <p:cNvPr id="304" name="Google Shape;304;p22"/>
          <p:cNvCxnSpPr/>
          <p:nvPr/>
        </p:nvCxnSpPr>
        <p:spPr>
          <a:xfrm rot="10800000" flipH="1">
            <a:off x="3501597" y="1872407"/>
            <a:ext cx="657215" cy="259335"/>
          </a:xfrm>
          <a:prstGeom prst="straightConnector1">
            <a:avLst/>
          </a:prstGeom>
          <a:noFill/>
          <a:ln w="57150" cap="flat" cmpd="sng">
            <a:solidFill>
              <a:schemeClr val="dk1"/>
            </a:solidFill>
            <a:prstDash val="solid"/>
            <a:round/>
            <a:headEnd type="none" w="sm" len="sm"/>
            <a:tailEnd type="stealth" w="med" len="med"/>
          </a:ln>
        </p:spPr>
      </p:cxnSp>
      <p:cxnSp>
        <p:nvCxnSpPr>
          <p:cNvPr id="305" name="Google Shape;305;p22"/>
          <p:cNvCxnSpPr/>
          <p:nvPr/>
        </p:nvCxnSpPr>
        <p:spPr>
          <a:xfrm>
            <a:off x="5869158" y="1987264"/>
            <a:ext cx="750380" cy="432086"/>
          </a:xfrm>
          <a:prstGeom prst="straightConnector1">
            <a:avLst/>
          </a:prstGeom>
          <a:noFill/>
          <a:ln w="57150" cap="flat" cmpd="sng">
            <a:solidFill>
              <a:schemeClr val="dk1"/>
            </a:solidFill>
            <a:prstDash val="solid"/>
            <a:round/>
            <a:headEnd type="none" w="sm" len="sm"/>
            <a:tailEnd type="stealth" w="med" len="med"/>
          </a:ln>
        </p:spPr>
      </p:cxnSp>
      <p:cxnSp>
        <p:nvCxnSpPr>
          <p:cNvPr id="306" name="Google Shape;306;p22"/>
          <p:cNvCxnSpPr/>
          <p:nvPr/>
        </p:nvCxnSpPr>
        <p:spPr>
          <a:xfrm>
            <a:off x="3320612" y="3443825"/>
            <a:ext cx="838200" cy="627123"/>
          </a:xfrm>
          <a:prstGeom prst="straightConnector1">
            <a:avLst/>
          </a:prstGeom>
          <a:noFill/>
          <a:ln w="57150" cap="flat" cmpd="sng">
            <a:solidFill>
              <a:schemeClr val="dk1"/>
            </a:solidFill>
            <a:prstDash val="solid"/>
            <a:round/>
            <a:headEnd type="none" w="sm" len="sm"/>
            <a:tailEnd type="stealth" w="med" len="med"/>
          </a:ln>
        </p:spPr>
      </p:cxnSp>
      <p:cxnSp>
        <p:nvCxnSpPr>
          <p:cNvPr id="307" name="Google Shape;307;p22"/>
          <p:cNvCxnSpPr/>
          <p:nvPr/>
        </p:nvCxnSpPr>
        <p:spPr>
          <a:xfrm rot="10800000" flipH="1">
            <a:off x="5844857" y="3757386"/>
            <a:ext cx="871987" cy="426246"/>
          </a:xfrm>
          <a:prstGeom prst="straightConnector1">
            <a:avLst/>
          </a:prstGeom>
          <a:noFill/>
          <a:ln w="57150" cap="flat" cmpd="sng">
            <a:solidFill>
              <a:schemeClr val="dk1"/>
            </a:solidFill>
            <a:prstDash val="solid"/>
            <a:round/>
            <a:headEnd type="none" w="sm" len="sm"/>
            <a:tailEnd type="stealth" w="med" len="med"/>
          </a:ln>
        </p:spPr>
      </p:cxnSp>
      <p:sp>
        <p:nvSpPr>
          <p:cNvPr id="308" name="Google Shape;308;p22"/>
          <p:cNvSpPr txBox="1"/>
          <p:nvPr/>
        </p:nvSpPr>
        <p:spPr>
          <a:xfrm>
            <a:off x="271025" y="1842383"/>
            <a:ext cx="330250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1">
                <a:solidFill>
                  <a:schemeClr val="dk1"/>
                </a:solidFill>
                <a:latin typeface="Arial"/>
                <a:ea typeface="Arial"/>
                <a:cs typeface="Arial"/>
                <a:sym typeface="Arial"/>
              </a:rPr>
              <a:t>Streptococcus sp.</a:t>
            </a:r>
            <a:endParaRPr/>
          </a:p>
        </p:txBody>
      </p:sp>
      <p:sp>
        <p:nvSpPr>
          <p:cNvPr id="309" name="Google Shape;309;p22"/>
          <p:cNvSpPr txBox="1"/>
          <p:nvPr/>
        </p:nvSpPr>
        <p:spPr>
          <a:xfrm>
            <a:off x="6039236" y="1352550"/>
            <a:ext cx="58030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a:t>
            </a:r>
            <a:endParaRPr/>
          </a:p>
        </p:txBody>
      </p:sp>
      <p:sp>
        <p:nvSpPr>
          <p:cNvPr id="310" name="Google Shape;310;p22"/>
          <p:cNvSpPr txBox="1"/>
          <p:nvPr/>
        </p:nvSpPr>
        <p:spPr>
          <a:xfrm>
            <a:off x="6015704" y="3294067"/>
            <a:ext cx="80527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a:t>
            </a:r>
            <a:endParaRPr/>
          </a:p>
        </p:txBody>
      </p:sp>
      <p:sp>
        <p:nvSpPr>
          <p:cNvPr id="311" name="Google Shape;311;p22"/>
          <p:cNvSpPr/>
          <p:nvPr/>
        </p:nvSpPr>
        <p:spPr>
          <a:xfrm>
            <a:off x="4782114" y="2657342"/>
            <a:ext cx="424962" cy="424962"/>
          </a:xfrm>
          <a:prstGeom prst="rect">
            <a:avLst/>
          </a:prstGeom>
          <a:solidFill>
            <a:srgbClr val="00B0F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2" name="Google Shape;312;p22"/>
          <p:cNvSpPr txBox="1"/>
          <p:nvPr/>
        </p:nvSpPr>
        <p:spPr>
          <a:xfrm>
            <a:off x="4759272" y="2628667"/>
            <a:ext cx="49244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O</a:t>
            </a:r>
            <a:r>
              <a:rPr lang="en-US" sz="2400" baseline="-25000">
                <a:solidFill>
                  <a:schemeClr val="dk1"/>
                </a:solidFill>
                <a:latin typeface="Calibri"/>
                <a:ea typeface="Calibri"/>
                <a:cs typeface="Calibri"/>
                <a:sym typeface="Calibri"/>
              </a:rPr>
              <a:t>2</a:t>
            </a:r>
            <a:endParaRPr/>
          </a:p>
        </p:txBody>
      </p:sp>
      <p:sp>
        <p:nvSpPr>
          <p:cNvPr id="313" name="Google Shape;313;p22"/>
          <p:cNvSpPr txBox="1"/>
          <p:nvPr/>
        </p:nvSpPr>
        <p:spPr>
          <a:xfrm>
            <a:off x="6139014" y="2661568"/>
            <a:ext cx="281936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1" dirty="0">
                <a:solidFill>
                  <a:schemeClr val="dk1"/>
                </a:solidFill>
                <a:latin typeface="Calibri"/>
                <a:ea typeface="Calibri"/>
                <a:cs typeface="Calibri"/>
                <a:sym typeface="Calibri"/>
              </a:rPr>
              <a:t>Your organism</a:t>
            </a:r>
            <a:endParaRPr dirty="0"/>
          </a:p>
        </p:txBody>
      </p:sp>
      <p:cxnSp>
        <p:nvCxnSpPr>
          <p:cNvPr id="314" name="Google Shape;314;p22"/>
          <p:cNvCxnSpPr/>
          <p:nvPr/>
        </p:nvCxnSpPr>
        <p:spPr>
          <a:xfrm rot="10800000" flipH="1">
            <a:off x="1712364" y="3867150"/>
            <a:ext cx="1031347" cy="538637"/>
          </a:xfrm>
          <a:prstGeom prst="straightConnector1">
            <a:avLst/>
          </a:prstGeom>
          <a:noFill/>
          <a:ln w="57150" cap="flat" cmpd="sng">
            <a:solidFill>
              <a:schemeClr val="dk1"/>
            </a:solidFill>
            <a:prstDash val="solid"/>
            <a:round/>
            <a:headEnd type="none" w="sm" len="sm"/>
            <a:tailEnd type="stealth" w="med" len="med"/>
          </a:ln>
        </p:spPr>
      </p:cxnSp>
      <p:sp>
        <p:nvSpPr>
          <p:cNvPr id="315" name="Google Shape;315;p22"/>
          <p:cNvSpPr txBox="1"/>
          <p:nvPr/>
        </p:nvSpPr>
        <p:spPr>
          <a:xfrm>
            <a:off x="762000" y="4324350"/>
            <a:ext cx="87928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Sugars</a:t>
            </a:r>
            <a:endParaRPr/>
          </a:p>
        </p:txBody>
      </p:sp>
    </p:spTree>
    <p:extLst>
      <p:ext uri="{BB962C8B-B14F-4D97-AF65-F5344CB8AC3E}">
        <p14:creationId xmlns:p14="http://schemas.microsoft.com/office/powerpoint/2010/main" val="3312446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4400"/>
              <a:buFont typeface="Calibri"/>
              <a:buNone/>
            </a:pPr>
            <a:r>
              <a:rPr lang="en-US" dirty="0">
                <a:solidFill>
                  <a:schemeClr val="dk2"/>
                </a:solidFill>
              </a:rPr>
              <a:t>Hypothesized interactions</a:t>
            </a:r>
            <a:endParaRPr dirty="0"/>
          </a:p>
        </p:txBody>
      </p:sp>
      <p:sp>
        <p:nvSpPr>
          <p:cNvPr id="145" name="Google Shape;145;p8"/>
          <p:cNvSpPr/>
          <p:nvPr/>
        </p:nvSpPr>
        <p:spPr>
          <a:xfrm rot="-1674118">
            <a:off x="2849199" y="2398928"/>
            <a:ext cx="3127572" cy="160167"/>
          </a:xfrm>
          <a:prstGeom prst="ellipse">
            <a:avLst/>
          </a:prstGeom>
          <a:gradFill>
            <a:gsLst>
              <a:gs pos="0">
                <a:srgbClr val="55416D"/>
              </a:gs>
              <a:gs pos="48000">
                <a:srgbClr val="8268A4"/>
              </a:gs>
              <a:gs pos="100000">
                <a:srgbClr val="B2A0C7"/>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6" name="Google Shape;146;p8"/>
          <p:cNvSpPr/>
          <p:nvPr/>
        </p:nvSpPr>
        <p:spPr>
          <a:xfrm rot="-2031269">
            <a:off x="846282" y="3657935"/>
            <a:ext cx="3127572" cy="160167"/>
          </a:xfrm>
          <a:prstGeom prst="ellipse">
            <a:avLst/>
          </a:prstGeom>
          <a:gradFill>
            <a:gsLst>
              <a:gs pos="0">
                <a:srgbClr val="55416D"/>
              </a:gs>
              <a:gs pos="48000">
                <a:srgbClr val="8268A4"/>
              </a:gs>
              <a:gs pos="100000">
                <a:srgbClr val="B2A0C7"/>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 name="Google Shape;147;p8"/>
          <p:cNvSpPr/>
          <p:nvPr/>
        </p:nvSpPr>
        <p:spPr>
          <a:xfrm>
            <a:off x="5265244" y="1528543"/>
            <a:ext cx="297864" cy="320334"/>
          </a:xfrm>
          <a:prstGeom prst="ellipse">
            <a:avLst/>
          </a:prstGeom>
          <a:gradFill>
            <a:gsLst>
              <a:gs pos="0">
                <a:srgbClr val="2B768A"/>
              </a:gs>
              <a:gs pos="48000">
                <a:srgbClr val="4FAEC7"/>
              </a:gs>
              <a:gs pos="100000">
                <a:srgbClr val="92CCDC"/>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8"/>
          <p:cNvSpPr/>
          <p:nvPr/>
        </p:nvSpPr>
        <p:spPr>
          <a:xfrm>
            <a:off x="5417644" y="1475496"/>
            <a:ext cx="297864" cy="320334"/>
          </a:xfrm>
          <a:prstGeom prst="ellipse">
            <a:avLst/>
          </a:prstGeom>
          <a:gradFill>
            <a:gsLst>
              <a:gs pos="0">
                <a:srgbClr val="2B768A"/>
              </a:gs>
              <a:gs pos="48000">
                <a:srgbClr val="4FAEC7"/>
              </a:gs>
              <a:gs pos="100000">
                <a:srgbClr val="92CCDC"/>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49" name="Google Shape;149;p8"/>
          <p:cNvCxnSpPr/>
          <p:nvPr/>
        </p:nvCxnSpPr>
        <p:spPr>
          <a:xfrm rot="10800000">
            <a:off x="4953000" y="1528543"/>
            <a:ext cx="1752600" cy="0"/>
          </a:xfrm>
          <a:prstGeom prst="straightConnector1">
            <a:avLst/>
          </a:prstGeom>
          <a:noFill/>
          <a:ln w="28575" cap="flat" cmpd="sng">
            <a:solidFill>
              <a:schemeClr val="dk1"/>
            </a:solidFill>
            <a:prstDash val="solid"/>
            <a:round/>
            <a:headEnd type="none" w="sm" len="sm"/>
            <a:tailEnd type="triangle" w="med" len="med"/>
          </a:ln>
        </p:spPr>
      </p:cxnSp>
      <p:sp>
        <p:nvSpPr>
          <p:cNvPr id="150" name="Google Shape;150;p8"/>
          <p:cNvSpPr/>
          <p:nvPr/>
        </p:nvSpPr>
        <p:spPr>
          <a:xfrm>
            <a:off x="5569536" y="1409994"/>
            <a:ext cx="297864" cy="320334"/>
          </a:xfrm>
          <a:prstGeom prst="ellipse">
            <a:avLst/>
          </a:prstGeom>
          <a:gradFill>
            <a:gsLst>
              <a:gs pos="0">
                <a:srgbClr val="2B768A"/>
              </a:gs>
              <a:gs pos="48000">
                <a:srgbClr val="4FAEC7"/>
              </a:gs>
              <a:gs pos="100000">
                <a:srgbClr val="92CCDC"/>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 name="Google Shape;151;p8"/>
          <p:cNvSpPr/>
          <p:nvPr/>
        </p:nvSpPr>
        <p:spPr>
          <a:xfrm>
            <a:off x="5645736" y="1809750"/>
            <a:ext cx="297864" cy="320334"/>
          </a:xfrm>
          <a:prstGeom prst="ellipse">
            <a:avLst/>
          </a:prstGeom>
          <a:gradFill>
            <a:gsLst>
              <a:gs pos="0">
                <a:srgbClr val="2B768A"/>
              </a:gs>
              <a:gs pos="48000">
                <a:srgbClr val="4FAEC7"/>
              </a:gs>
              <a:gs pos="100000">
                <a:srgbClr val="92CCDC"/>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 name="Google Shape;152;p8"/>
          <p:cNvSpPr/>
          <p:nvPr/>
        </p:nvSpPr>
        <p:spPr>
          <a:xfrm>
            <a:off x="5492828" y="1889027"/>
            <a:ext cx="297864" cy="320334"/>
          </a:xfrm>
          <a:prstGeom prst="ellipse">
            <a:avLst/>
          </a:prstGeom>
          <a:gradFill>
            <a:gsLst>
              <a:gs pos="0">
                <a:srgbClr val="2B768A"/>
              </a:gs>
              <a:gs pos="48000">
                <a:srgbClr val="4FAEC7"/>
              </a:gs>
              <a:gs pos="100000">
                <a:srgbClr val="92CCDC"/>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 name="Google Shape;153;p8"/>
          <p:cNvSpPr/>
          <p:nvPr/>
        </p:nvSpPr>
        <p:spPr>
          <a:xfrm>
            <a:off x="5340428" y="1987697"/>
            <a:ext cx="297864" cy="320334"/>
          </a:xfrm>
          <a:prstGeom prst="ellipse">
            <a:avLst/>
          </a:prstGeom>
          <a:gradFill>
            <a:gsLst>
              <a:gs pos="0">
                <a:srgbClr val="2B768A"/>
              </a:gs>
              <a:gs pos="48000">
                <a:srgbClr val="4FAEC7"/>
              </a:gs>
              <a:gs pos="100000">
                <a:srgbClr val="92CCDC"/>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p8"/>
          <p:cNvSpPr txBox="1"/>
          <p:nvPr/>
        </p:nvSpPr>
        <p:spPr>
          <a:xfrm>
            <a:off x="6858000" y="1266933"/>
            <a:ext cx="59663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O</a:t>
            </a:r>
            <a:r>
              <a:rPr lang="en-US" sz="2800" baseline="-25000">
                <a:solidFill>
                  <a:schemeClr val="dk1"/>
                </a:solidFill>
                <a:latin typeface="Arial"/>
                <a:ea typeface="Arial"/>
                <a:cs typeface="Arial"/>
                <a:sym typeface="Arial"/>
              </a:rPr>
              <a:t>2</a:t>
            </a:r>
            <a:endParaRPr/>
          </a:p>
        </p:txBody>
      </p:sp>
      <p:sp>
        <p:nvSpPr>
          <p:cNvPr id="155" name="Google Shape;155;p8"/>
          <p:cNvSpPr txBox="1"/>
          <p:nvPr/>
        </p:nvSpPr>
        <p:spPr>
          <a:xfrm>
            <a:off x="3963627" y="1266933"/>
            <a:ext cx="98937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H</a:t>
            </a:r>
            <a:r>
              <a:rPr lang="en-US" sz="2800" baseline="-250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O</a:t>
            </a:r>
            <a:r>
              <a:rPr lang="en-US" sz="2800" baseline="-25000">
                <a:solidFill>
                  <a:schemeClr val="dk1"/>
                </a:solidFill>
                <a:latin typeface="Arial"/>
                <a:ea typeface="Arial"/>
                <a:cs typeface="Arial"/>
                <a:sym typeface="Arial"/>
              </a:rPr>
              <a:t>2</a:t>
            </a:r>
            <a:endParaRPr/>
          </a:p>
        </p:txBody>
      </p:sp>
      <p:grpSp>
        <p:nvGrpSpPr>
          <p:cNvPr id="156" name="Google Shape;156;p8"/>
          <p:cNvGrpSpPr/>
          <p:nvPr/>
        </p:nvGrpSpPr>
        <p:grpSpPr>
          <a:xfrm>
            <a:off x="3556903" y="1501234"/>
            <a:ext cx="1421081" cy="1620920"/>
            <a:chOff x="3556903" y="1501234"/>
            <a:chExt cx="1421081" cy="1620920"/>
          </a:xfrm>
        </p:grpSpPr>
        <p:sp>
          <p:nvSpPr>
            <p:cNvPr id="157" name="Google Shape;157;p8"/>
            <p:cNvSpPr/>
            <p:nvPr/>
          </p:nvSpPr>
          <p:spPr>
            <a:xfrm rot="-6980253">
              <a:off x="3589445" y="1854494"/>
              <a:ext cx="1355997" cy="914400"/>
            </a:xfrm>
            <a:prstGeom prst="arc">
              <a:avLst>
                <a:gd name="adj1" fmla="val 16200000"/>
                <a:gd name="adj2" fmla="val 0"/>
              </a:avLst>
            </a:prstGeom>
            <a:noFill/>
            <a:ln w="57150" cap="flat" cmpd="sng">
              <a:solidFill>
                <a:srgbClr val="95373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cxnSp>
          <p:nvCxnSpPr>
            <p:cNvPr id="158" name="Google Shape;158;p8"/>
            <p:cNvCxnSpPr/>
            <p:nvPr/>
          </p:nvCxnSpPr>
          <p:spPr>
            <a:xfrm>
              <a:off x="3928684" y="1581150"/>
              <a:ext cx="109916" cy="209003"/>
            </a:xfrm>
            <a:prstGeom prst="straightConnector1">
              <a:avLst/>
            </a:prstGeom>
            <a:noFill/>
            <a:ln w="57150" cap="flat" cmpd="sng">
              <a:solidFill>
                <a:srgbClr val="953734"/>
              </a:solidFill>
              <a:prstDash val="solid"/>
              <a:round/>
              <a:headEnd type="none" w="sm" len="sm"/>
              <a:tailEnd type="none" w="sm" len="sm"/>
            </a:ln>
          </p:spPr>
        </p:cxnSp>
      </p:grpSp>
      <p:sp>
        <p:nvSpPr>
          <p:cNvPr id="159" name="Google Shape;159;p8"/>
          <p:cNvSpPr/>
          <p:nvPr/>
        </p:nvSpPr>
        <p:spPr>
          <a:xfrm rot="6717585">
            <a:off x="4581078" y="1768400"/>
            <a:ext cx="914400" cy="914400"/>
          </a:xfrm>
          <a:prstGeom prst="arc">
            <a:avLst>
              <a:gd name="adj1" fmla="val 16200000"/>
              <a:gd name="adj2" fmla="val 0"/>
            </a:avLst>
          </a:prstGeom>
          <a:noFill/>
          <a:ln w="28575" cap="flat" cmpd="sng">
            <a:solidFill>
              <a:schemeClr val="dk1"/>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60" name="Google Shape;160;p8"/>
          <p:cNvSpPr txBox="1"/>
          <p:nvPr/>
        </p:nvSpPr>
        <p:spPr>
          <a:xfrm>
            <a:off x="4078334" y="2644784"/>
            <a:ext cx="136447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Lactate</a:t>
            </a:r>
            <a:endParaRPr sz="2800" baseline="-25000">
              <a:solidFill>
                <a:schemeClr val="dk1"/>
              </a:solidFill>
              <a:latin typeface="Arial"/>
              <a:ea typeface="Arial"/>
              <a:cs typeface="Arial"/>
              <a:sym typeface="Arial"/>
            </a:endParaRPr>
          </a:p>
        </p:txBody>
      </p:sp>
      <p:sp>
        <p:nvSpPr>
          <p:cNvPr id="161" name="Google Shape;161;p8"/>
          <p:cNvSpPr/>
          <p:nvPr/>
        </p:nvSpPr>
        <p:spPr>
          <a:xfrm rot="199931" flipH="1">
            <a:off x="3542890" y="2840169"/>
            <a:ext cx="914400" cy="914400"/>
          </a:xfrm>
          <a:prstGeom prst="arc">
            <a:avLst>
              <a:gd name="adj1" fmla="val 16200000"/>
              <a:gd name="adj2" fmla="val 0"/>
            </a:avLst>
          </a:prstGeom>
          <a:noFill/>
          <a:ln w="28575" cap="flat" cmpd="sng">
            <a:solidFill>
              <a:schemeClr val="dk1"/>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62" name="Google Shape;162;p8"/>
          <p:cNvSpPr txBox="1"/>
          <p:nvPr/>
        </p:nvSpPr>
        <p:spPr>
          <a:xfrm>
            <a:off x="3160780" y="3185518"/>
            <a:ext cx="85632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CO</a:t>
            </a:r>
            <a:r>
              <a:rPr lang="en-US" sz="2800" baseline="-25000">
                <a:solidFill>
                  <a:schemeClr val="dk1"/>
                </a:solidFill>
                <a:latin typeface="Arial"/>
                <a:ea typeface="Arial"/>
                <a:cs typeface="Arial"/>
                <a:sym typeface="Arial"/>
              </a:rPr>
              <a:t>2</a:t>
            </a:r>
            <a:endParaRPr/>
          </a:p>
        </p:txBody>
      </p:sp>
      <p:sp>
        <p:nvSpPr>
          <p:cNvPr id="21" name="Google Shape;114;p4">
            <a:extLst>
              <a:ext uri="{FF2B5EF4-FFF2-40B4-BE49-F238E27FC236}">
                <a16:creationId xmlns:a16="http://schemas.microsoft.com/office/drawing/2014/main" id="{34F2F3A6-6AF8-A1D3-06C8-699C4500E709}"/>
              </a:ext>
            </a:extLst>
          </p:cNvPr>
          <p:cNvSpPr txBox="1"/>
          <p:nvPr/>
        </p:nvSpPr>
        <p:spPr>
          <a:xfrm>
            <a:off x="372596" y="1702380"/>
            <a:ext cx="207300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rgbClr val="C00000"/>
                </a:solidFill>
                <a:latin typeface="Calibri"/>
                <a:ea typeface="Calibri"/>
                <a:cs typeface="Calibri"/>
                <a:sym typeface="Calibri"/>
              </a:rPr>
              <a:t>Function</a:t>
            </a:r>
            <a:endParaRPr dirty="0"/>
          </a:p>
        </p:txBody>
      </p:sp>
      <p:sp>
        <p:nvSpPr>
          <p:cNvPr id="2" name="TextBox 1">
            <a:extLst>
              <a:ext uri="{FF2B5EF4-FFF2-40B4-BE49-F238E27FC236}">
                <a16:creationId xmlns:a16="http://schemas.microsoft.com/office/drawing/2014/main" id="{A9EE2C91-89E6-3B1A-D941-FC031E5D098A}"/>
              </a:ext>
            </a:extLst>
          </p:cNvPr>
          <p:cNvSpPr txBox="1"/>
          <p:nvPr/>
        </p:nvSpPr>
        <p:spPr>
          <a:xfrm>
            <a:off x="1740654" y="4207591"/>
            <a:ext cx="2169184" cy="461665"/>
          </a:xfrm>
          <a:prstGeom prst="rect">
            <a:avLst/>
          </a:prstGeom>
          <a:noFill/>
        </p:spPr>
        <p:txBody>
          <a:bodyPr wrap="none" rtlCol="0">
            <a:spAutoFit/>
          </a:bodyPr>
          <a:lstStyle/>
          <a:p>
            <a:r>
              <a:rPr lang="en-US" sz="2400" i="1" dirty="0"/>
              <a:t>C. matruchotii </a:t>
            </a:r>
          </a:p>
        </p:txBody>
      </p:sp>
      <p:sp>
        <p:nvSpPr>
          <p:cNvPr id="23" name="TextBox 22">
            <a:extLst>
              <a:ext uri="{FF2B5EF4-FFF2-40B4-BE49-F238E27FC236}">
                <a16:creationId xmlns:a16="http://schemas.microsoft.com/office/drawing/2014/main" id="{5B732102-B0B1-5139-6C5E-6C503829E434}"/>
              </a:ext>
            </a:extLst>
          </p:cNvPr>
          <p:cNvSpPr txBox="1"/>
          <p:nvPr/>
        </p:nvSpPr>
        <p:spPr>
          <a:xfrm>
            <a:off x="6305535" y="2155663"/>
            <a:ext cx="1192955" cy="461665"/>
          </a:xfrm>
          <a:prstGeom prst="rect">
            <a:avLst/>
          </a:prstGeom>
          <a:noFill/>
        </p:spPr>
        <p:txBody>
          <a:bodyPr wrap="none" rtlCol="0">
            <a:spAutoFit/>
          </a:bodyPr>
          <a:lstStyle/>
          <a:p>
            <a:r>
              <a:rPr lang="en-US" sz="2400" i="1" dirty="0"/>
              <a:t>S. mitis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cBhvr additive="base">
                                        <p:cTn id="7" dur="500"/>
                                        <p:tgtEl>
                                          <p:spTgt spid="149"/>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155"/>
                                        </p:tgtEl>
                                        <p:attrNameLst>
                                          <p:attrName>style.visibility</p:attrName>
                                        </p:attrNameLst>
                                      </p:cBhvr>
                                      <p:to>
                                        <p:strVal val="visible"/>
                                      </p:to>
                                    </p:set>
                                    <p:anim calcmode="lin" valueType="num">
                                      <p:cBhvr additive="base">
                                        <p:cTn id="10" dur="500"/>
                                        <p:tgtEl>
                                          <p:spTgt spid="155"/>
                                        </p:tgtEl>
                                        <p:attrNameLst>
                                          <p:attrName>ppt_x</p:attrName>
                                        </p:attrNameLst>
                                      </p:cBhvr>
                                      <p:tavLst>
                                        <p:tav tm="0">
                                          <p:val>
                                            <p:strVal val="#ppt_x+1"/>
                                          </p:val>
                                        </p:tav>
                                        <p:tav tm="100000">
                                          <p:val>
                                            <p:strVal val="#ppt_x"/>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56"/>
                                        </p:tgtEl>
                                        <p:attrNameLst>
                                          <p:attrName>style.visibility</p:attrName>
                                        </p:attrNameLst>
                                      </p:cBhvr>
                                      <p:to>
                                        <p:strVal val="visible"/>
                                      </p:to>
                                    </p:set>
                                    <p:animEffect transition="in" filter="fade">
                                      <p:cBhvr>
                                        <p:cTn id="14" dur="2000"/>
                                        <p:tgtEl>
                                          <p:spTgt spid="15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0"/>
                                        </p:tgtEl>
                                        <p:attrNameLst>
                                          <p:attrName>style.visibility</p:attrName>
                                        </p:attrNameLst>
                                      </p:cBhvr>
                                      <p:to>
                                        <p:strVal val="visible"/>
                                      </p:to>
                                    </p:set>
                                    <p:animEffect transition="in" filter="fade">
                                      <p:cBhvr>
                                        <p:cTn id="19" dur="500"/>
                                        <p:tgtEl>
                                          <p:spTgt spid="160"/>
                                        </p:tgtEl>
                                      </p:cBhvr>
                                    </p:animEffect>
                                  </p:childTnLst>
                                </p:cTn>
                              </p:par>
                              <p:par>
                                <p:cTn id="20" presetID="10" presetClass="entr" presetSubtype="0" fill="hold" nodeType="withEffect">
                                  <p:stCondLst>
                                    <p:cond delay="0"/>
                                  </p:stCondLst>
                                  <p:childTnLst>
                                    <p:set>
                                      <p:cBhvr>
                                        <p:cTn id="21" dur="1" fill="hold">
                                          <p:stCondLst>
                                            <p:cond delay="0"/>
                                          </p:stCondLst>
                                        </p:cTn>
                                        <p:tgtEl>
                                          <p:spTgt spid="159"/>
                                        </p:tgtEl>
                                        <p:attrNameLst>
                                          <p:attrName>style.visibility</p:attrName>
                                        </p:attrNameLst>
                                      </p:cBhvr>
                                      <p:to>
                                        <p:strVal val="visible"/>
                                      </p:to>
                                    </p:set>
                                    <p:animEffect transition="in" filter="fade">
                                      <p:cBhvr>
                                        <p:cTn id="22" dur="500"/>
                                        <p:tgtEl>
                                          <p:spTgt spid="159"/>
                                        </p:tgtEl>
                                      </p:cBhvr>
                                    </p:animEffect>
                                  </p:childTnLst>
                                </p:cTn>
                              </p:par>
                              <p:par>
                                <p:cTn id="23" presetID="10" presetClass="entr" presetSubtype="0" fill="hold" nodeType="withEffect">
                                  <p:stCondLst>
                                    <p:cond delay="0"/>
                                  </p:stCondLst>
                                  <p:childTnLst>
                                    <p:set>
                                      <p:cBhvr>
                                        <p:cTn id="24" dur="1" fill="hold">
                                          <p:stCondLst>
                                            <p:cond delay="0"/>
                                          </p:stCondLst>
                                        </p:cTn>
                                        <p:tgtEl>
                                          <p:spTgt spid="161"/>
                                        </p:tgtEl>
                                        <p:attrNameLst>
                                          <p:attrName>style.visibility</p:attrName>
                                        </p:attrNameLst>
                                      </p:cBhvr>
                                      <p:to>
                                        <p:strVal val="visible"/>
                                      </p:to>
                                    </p:set>
                                    <p:animEffect transition="in" filter="fade">
                                      <p:cBhvr>
                                        <p:cTn id="25" dur="500"/>
                                        <p:tgtEl>
                                          <p:spTgt spid="161"/>
                                        </p:tgtEl>
                                      </p:cBhvr>
                                    </p:animEffect>
                                  </p:childTnLst>
                                </p:cTn>
                              </p:par>
                              <p:par>
                                <p:cTn id="26" presetID="10" presetClass="entr" presetSubtype="0" fill="hold" nodeType="withEffect">
                                  <p:stCondLst>
                                    <p:cond delay="0"/>
                                  </p:stCondLst>
                                  <p:childTnLst>
                                    <p:set>
                                      <p:cBhvr>
                                        <p:cTn id="27" dur="1" fill="hold">
                                          <p:stCondLst>
                                            <p:cond delay="0"/>
                                          </p:stCondLst>
                                        </p:cTn>
                                        <p:tgtEl>
                                          <p:spTgt spid="162"/>
                                        </p:tgtEl>
                                        <p:attrNameLst>
                                          <p:attrName>style.visibility</p:attrName>
                                        </p:attrNameLst>
                                      </p:cBhvr>
                                      <p:to>
                                        <p:strVal val="visible"/>
                                      </p:to>
                                    </p:set>
                                    <p:animEffect transition="in" filter="fade">
                                      <p:cBhvr>
                                        <p:cTn id="28" dur="5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4400"/>
              <a:buFont typeface="Calibri"/>
              <a:buNone/>
            </a:pPr>
            <a:r>
              <a:rPr lang="en-US">
                <a:solidFill>
                  <a:schemeClr val="dk2"/>
                </a:solidFill>
              </a:rPr>
              <a:t>Aerobic cocultures</a:t>
            </a:r>
            <a:endParaRPr/>
          </a:p>
        </p:txBody>
      </p:sp>
      <p:pic>
        <p:nvPicPr>
          <p:cNvPr id="129" name="Google Shape;129;p6"/>
          <p:cNvPicPr preferRelativeResize="0">
            <a:picLocks noGrp="1"/>
          </p:cNvPicPr>
          <p:nvPr>
            <p:ph type="body" idx="1"/>
          </p:nvPr>
        </p:nvPicPr>
        <p:blipFill rotWithShape="1">
          <a:blip r:embed="rId3">
            <a:alphaModFix/>
          </a:blip>
          <a:srcRect/>
          <a:stretch/>
        </p:blipFill>
        <p:spPr>
          <a:xfrm>
            <a:off x="3505200" y="1276350"/>
            <a:ext cx="5105400" cy="3588462"/>
          </a:xfrm>
          <a:prstGeom prst="rect">
            <a:avLst/>
          </a:prstGeom>
          <a:noFill/>
          <a:ln>
            <a:noFill/>
          </a:ln>
        </p:spPr>
      </p:pic>
      <p:cxnSp>
        <p:nvCxnSpPr>
          <p:cNvPr id="130" name="Google Shape;130;p6"/>
          <p:cNvCxnSpPr/>
          <p:nvPr/>
        </p:nvCxnSpPr>
        <p:spPr>
          <a:xfrm>
            <a:off x="4191000" y="3562350"/>
            <a:ext cx="990600" cy="0"/>
          </a:xfrm>
          <a:prstGeom prst="straightConnector1">
            <a:avLst/>
          </a:prstGeom>
          <a:noFill/>
          <a:ln w="38100" cap="flat" cmpd="sng">
            <a:solidFill>
              <a:schemeClr val="dk1"/>
            </a:solidFill>
            <a:prstDash val="dash"/>
            <a:round/>
            <a:headEnd type="none" w="sm" len="sm"/>
            <a:tailEnd type="none" w="sm" len="sm"/>
          </a:ln>
        </p:spPr>
      </p:cxnSp>
      <p:cxnSp>
        <p:nvCxnSpPr>
          <p:cNvPr id="131" name="Google Shape;131;p6"/>
          <p:cNvCxnSpPr/>
          <p:nvPr/>
        </p:nvCxnSpPr>
        <p:spPr>
          <a:xfrm>
            <a:off x="5355264" y="3686840"/>
            <a:ext cx="1447800" cy="0"/>
          </a:xfrm>
          <a:prstGeom prst="straightConnector1">
            <a:avLst/>
          </a:prstGeom>
          <a:noFill/>
          <a:ln w="38100" cap="flat" cmpd="sng">
            <a:solidFill>
              <a:schemeClr val="dk1"/>
            </a:solidFill>
            <a:prstDash val="dash"/>
            <a:round/>
            <a:headEnd type="none" w="sm" len="sm"/>
            <a:tailEnd type="none" w="sm" len="sm"/>
          </a:ln>
        </p:spPr>
      </p:cxnSp>
      <p:pic>
        <p:nvPicPr>
          <p:cNvPr id="132" name="Google Shape;132;p6" descr="C:\Users\Matthew\OneDrive\Pictures\Screenshots\2016-10-12 (2).png"/>
          <p:cNvPicPr preferRelativeResize="0"/>
          <p:nvPr/>
        </p:nvPicPr>
        <p:blipFill rotWithShape="1">
          <a:blip r:embed="rId4">
            <a:alphaModFix/>
          </a:blip>
          <a:srcRect/>
          <a:stretch/>
        </p:blipFill>
        <p:spPr>
          <a:xfrm>
            <a:off x="147338" y="1200150"/>
            <a:ext cx="3225490" cy="2971800"/>
          </a:xfrm>
          <a:prstGeom prst="rect">
            <a:avLst/>
          </a:prstGeom>
          <a:noFill/>
          <a:ln>
            <a:noFill/>
          </a:ln>
        </p:spPr>
      </p:pic>
      <p:pic>
        <p:nvPicPr>
          <p:cNvPr id="133" name="Google Shape;133;p6" descr="E:\Google Drive\Ramsey Lab\Final Grant Documents\R01 Spatial Interactions of oral bacterial communities\Figure Stuff\For Lectures\comlex-fish3.png"/>
          <p:cNvPicPr preferRelativeResize="0"/>
          <p:nvPr/>
        </p:nvPicPr>
        <p:blipFill rotWithShape="1">
          <a:blip r:embed="rId5">
            <a:alphaModFix/>
          </a:blip>
          <a:srcRect/>
          <a:stretch/>
        </p:blipFill>
        <p:spPr>
          <a:xfrm>
            <a:off x="147338" y="1200150"/>
            <a:ext cx="3276600" cy="3276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500"/>
                                        <p:tgtEl>
                                          <p:spTgt spid="1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
                                        </p:tgtEl>
                                        <p:attrNameLst>
                                          <p:attrName>style.visibility</p:attrName>
                                        </p:attrNameLst>
                                      </p:cBhvr>
                                      <p:to>
                                        <p:strVal val="visible"/>
                                      </p:to>
                                    </p:set>
                                    <p:animEffect transition="in" filter="fade">
                                      <p:cBhvr>
                                        <p:cTn id="12" dur="500"/>
                                        <p:tgtEl>
                                          <p:spTgt spid="1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9"/>
                                        </p:tgtEl>
                                        <p:attrNameLst>
                                          <p:attrName>style.visibility</p:attrName>
                                        </p:attrNameLst>
                                      </p:cBhvr>
                                      <p:to>
                                        <p:strVal val="visible"/>
                                      </p:to>
                                    </p:set>
                                    <p:animEffect transition="in" filter="fade">
                                      <p:cBhvr>
                                        <p:cTn id="17" dur="500"/>
                                        <p:tgtEl>
                                          <p:spTgt spid="129"/>
                                        </p:tgtEl>
                                      </p:cBhvr>
                                    </p:animEffect>
                                  </p:childTnLst>
                                </p:cTn>
                              </p:par>
                              <p:par>
                                <p:cTn id="18" presetID="10" presetClass="entr" presetSubtype="0" fill="hold" nodeType="withEffect">
                                  <p:stCondLst>
                                    <p:cond delay="0"/>
                                  </p:stCondLst>
                                  <p:childTnLst>
                                    <p:set>
                                      <p:cBhvr>
                                        <p:cTn id="19" dur="1" fill="hold">
                                          <p:stCondLst>
                                            <p:cond delay="0"/>
                                          </p:stCondLst>
                                        </p:cTn>
                                        <p:tgtEl>
                                          <p:spTgt spid="130"/>
                                        </p:tgtEl>
                                        <p:attrNameLst>
                                          <p:attrName>style.visibility</p:attrName>
                                        </p:attrNameLst>
                                      </p:cBhvr>
                                      <p:to>
                                        <p:strVal val="visible"/>
                                      </p:to>
                                    </p:set>
                                    <p:animEffect transition="in" filter="fade">
                                      <p:cBhvr>
                                        <p:cTn id="20" dur="500"/>
                                        <p:tgtEl>
                                          <p:spTgt spid="130"/>
                                        </p:tgtEl>
                                      </p:cBhvr>
                                    </p:animEffect>
                                  </p:childTnLst>
                                </p:cTn>
                              </p:par>
                              <p:par>
                                <p:cTn id="21" presetID="10" presetClass="entr" presetSubtype="0" fill="hold" nodeType="withEffect">
                                  <p:stCondLst>
                                    <p:cond delay="0"/>
                                  </p:stCondLst>
                                  <p:childTnLst>
                                    <p:set>
                                      <p:cBhvr>
                                        <p:cTn id="22" dur="1" fill="hold">
                                          <p:stCondLst>
                                            <p:cond delay="0"/>
                                          </p:stCondLst>
                                        </p:cTn>
                                        <p:tgtEl>
                                          <p:spTgt spid="131"/>
                                        </p:tgtEl>
                                        <p:attrNameLst>
                                          <p:attrName>style.visibility</p:attrName>
                                        </p:attrNameLst>
                                      </p:cBhvr>
                                      <p:to>
                                        <p:strVal val="visible"/>
                                      </p:to>
                                    </p:set>
                                    <p:animEffect transition="in" filter="fade">
                                      <p:cBhvr>
                                        <p:cTn id="23"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p:nvPr/>
        </p:nvSpPr>
        <p:spPr>
          <a:xfrm>
            <a:off x="876300" y="590550"/>
            <a:ext cx="7391400" cy="39703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dirty="0">
                <a:solidFill>
                  <a:schemeClr val="dk2"/>
                </a:solidFill>
                <a:latin typeface="Calibri"/>
                <a:ea typeface="Calibri"/>
                <a:cs typeface="Calibri"/>
                <a:sym typeface="Calibri"/>
              </a:rPr>
              <a:t>If we want to understand mechanisms of interaction in a healthy community, where do we start looking? </a:t>
            </a:r>
            <a:endParaRPr dirty="0"/>
          </a:p>
          <a:p>
            <a:pPr marL="0" marR="0" lvl="0" indent="0" algn="ctr" rtl="0">
              <a:spcBef>
                <a:spcPts val="0"/>
              </a:spcBef>
              <a:spcAft>
                <a:spcPts val="0"/>
              </a:spcAft>
              <a:buNone/>
            </a:pPr>
            <a:endParaRPr sz="2800" b="0" i="0" u="none" strike="noStrike" cap="none" dirty="0">
              <a:solidFill>
                <a:schemeClr val="dk2"/>
              </a:solidFill>
              <a:latin typeface="Calibri"/>
              <a:ea typeface="Calibri"/>
              <a:cs typeface="Calibri"/>
              <a:sym typeface="Calibri"/>
            </a:endParaRPr>
          </a:p>
          <a:p>
            <a:pPr marL="0" marR="0" lvl="0" indent="0" algn="ctr" rtl="0">
              <a:spcBef>
                <a:spcPts val="0"/>
              </a:spcBef>
              <a:spcAft>
                <a:spcPts val="0"/>
              </a:spcAft>
              <a:buNone/>
            </a:pPr>
            <a:r>
              <a:rPr lang="en-US" sz="2800" b="0" i="0" u="none" strike="noStrike" cap="none" dirty="0">
                <a:solidFill>
                  <a:schemeClr val="dk2"/>
                </a:solidFill>
                <a:latin typeface="Calibri"/>
                <a:ea typeface="Calibri"/>
                <a:cs typeface="Calibri"/>
                <a:sym typeface="Calibri"/>
              </a:rPr>
              <a:t>How do we choose our species and interactions of interest?</a:t>
            </a:r>
            <a:endParaRPr dirty="0"/>
          </a:p>
          <a:p>
            <a:pPr marL="0" marR="0" lvl="0" indent="0" algn="ctr" rtl="0">
              <a:spcBef>
                <a:spcPts val="0"/>
              </a:spcBef>
              <a:spcAft>
                <a:spcPts val="0"/>
              </a:spcAft>
              <a:buNone/>
            </a:pPr>
            <a:endParaRPr sz="2800" b="0" i="0" u="none" strike="noStrike" cap="none" dirty="0">
              <a:solidFill>
                <a:schemeClr val="dk2"/>
              </a:solidFill>
              <a:latin typeface="Calibri"/>
              <a:ea typeface="Calibri"/>
              <a:cs typeface="Calibri"/>
              <a:sym typeface="Calibri"/>
            </a:endParaRPr>
          </a:p>
          <a:p>
            <a:pPr marL="0" marR="0" lvl="0" indent="0" algn="ctr" rtl="0">
              <a:spcBef>
                <a:spcPts val="0"/>
              </a:spcBef>
              <a:spcAft>
                <a:spcPts val="0"/>
              </a:spcAft>
              <a:buNone/>
            </a:pPr>
            <a:endParaRPr sz="2800" b="0" i="0" u="none" strike="noStrike" cap="none" dirty="0">
              <a:solidFill>
                <a:schemeClr val="dk2"/>
              </a:solidFill>
              <a:latin typeface="Calibri"/>
              <a:ea typeface="Calibri"/>
              <a:cs typeface="Calibri"/>
              <a:sym typeface="Calibri"/>
            </a:endParaRPr>
          </a:p>
          <a:p>
            <a:pPr marL="0" marR="0" lvl="0" indent="0" algn="ctr" rtl="0">
              <a:spcBef>
                <a:spcPts val="0"/>
              </a:spcBef>
              <a:spcAft>
                <a:spcPts val="0"/>
              </a:spcAft>
              <a:buNone/>
            </a:pPr>
            <a:r>
              <a:rPr lang="en-US" sz="2800" b="1" i="0" u="none" strike="noStrike" cap="none" dirty="0">
                <a:solidFill>
                  <a:srgbClr val="C00000"/>
                </a:solidFill>
                <a:latin typeface="Calibri"/>
                <a:ea typeface="Calibri"/>
                <a:cs typeface="Calibri"/>
                <a:sym typeface="Calibri"/>
              </a:rPr>
              <a:t>Composition &gt; Structure &gt; Function</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7"/>
          <p:cNvSpPr txBox="1">
            <a:spLocks noGrp="1"/>
          </p:cNvSpPr>
          <p:nvPr>
            <p:ph type="ctrTitle"/>
          </p:nvPr>
        </p:nvSpPr>
        <p:spPr>
          <a:xfrm>
            <a:off x="685800" y="895350"/>
            <a:ext cx="7772400" cy="1102519"/>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Why is streptococcal growth increased in the presence of </a:t>
            </a:r>
            <a:br>
              <a:rPr lang="en-US"/>
            </a:br>
            <a:r>
              <a:rPr lang="en-US" i="1"/>
              <a:t>C. matruchotii</a:t>
            </a:r>
            <a:r>
              <a:rPr lang="en-US"/>
              <a:t>?</a:t>
            </a:r>
            <a:endParaRPr/>
          </a:p>
        </p:txBody>
      </p:sp>
      <p:sp>
        <p:nvSpPr>
          <p:cNvPr id="139" name="Google Shape;139;p7"/>
          <p:cNvSpPr txBox="1">
            <a:spLocks noGrp="1"/>
          </p:cNvSpPr>
          <p:nvPr>
            <p:ph type="subTitle" idx="1"/>
          </p:nvPr>
        </p:nvSpPr>
        <p:spPr>
          <a:xfrm>
            <a:off x="914400" y="2495550"/>
            <a:ext cx="7467600" cy="131445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2"/>
              </a:buClr>
              <a:buSzPts val="2400"/>
              <a:buNone/>
            </a:pPr>
            <a:r>
              <a:rPr lang="en-US" sz="2400">
                <a:solidFill>
                  <a:schemeClr val="dk2"/>
                </a:solidFill>
              </a:rPr>
              <a:t>Hypotheses:</a:t>
            </a:r>
            <a:endParaRPr/>
          </a:p>
          <a:p>
            <a:pPr marL="0" lvl="0" indent="0" algn="ctr" rtl="0">
              <a:spcBef>
                <a:spcPts val="480"/>
              </a:spcBef>
              <a:spcAft>
                <a:spcPts val="0"/>
              </a:spcAft>
              <a:buClr>
                <a:schemeClr val="dk2"/>
              </a:buClr>
              <a:buSzPts val="2400"/>
              <a:buNone/>
            </a:pPr>
            <a:r>
              <a:rPr lang="en-US" sz="2400" i="1">
                <a:solidFill>
                  <a:schemeClr val="dk2"/>
                </a:solidFill>
              </a:rPr>
              <a:t>C. matruchotii</a:t>
            </a:r>
            <a:r>
              <a:rPr lang="en-US" sz="2400">
                <a:solidFill>
                  <a:schemeClr val="dk2"/>
                </a:solidFill>
              </a:rPr>
              <a:t> mitigates streptococcal-produced H</a:t>
            </a:r>
            <a:r>
              <a:rPr lang="en-US" sz="2400" baseline="-25000">
                <a:solidFill>
                  <a:schemeClr val="dk2"/>
                </a:solidFill>
              </a:rPr>
              <a:t>2</a:t>
            </a:r>
            <a:r>
              <a:rPr lang="en-US" sz="2400">
                <a:solidFill>
                  <a:schemeClr val="dk2"/>
                </a:solidFill>
              </a:rPr>
              <a:t>O</a:t>
            </a:r>
            <a:r>
              <a:rPr lang="en-US" sz="2400" baseline="-25000">
                <a:solidFill>
                  <a:schemeClr val="dk2"/>
                </a:solidFill>
              </a:rPr>
              <a:t>2</a:t>
            </a:r>
            <a:endParaRPr/>
          </a:p>
          <a:p>
            <a:pPr marL="0" lvl="0" indent="0" algn="ctr" rtl="0">
              <a:spcBef>
                <a:spcPts val="480"/>
              </a:spcBef>
              <a:spcAft>
                <a:spcPts val="0"/>
              </a:spcAft>
              <a:buClr>
                <a:schemeClr val="dk2"/>
              </a:buClr>
              <a:buSzPts val="2400"/>
              <a:buNone/>
            </a:pPr>
            <a:r>
              <a:rPr lang="en-US" sz="2400" i="1">
                <a:solidFill>
                  <a:schemeClr val="dk2"/>
                </a:solidFill>
              </a:rPr>
              <a:t>C. matruchotii </a:t>
            </a:r>
            <a:r>
              <a:rPr lang="en-US" sz="2400">
                <a:solidFill>
                  <a:schemeClr val="dk2"/>
                </a:solidFill>
              </a:rPr>
              <a:t>catabolizes streptococcal metabolic end products</a:t>
            </a:r>
            <a:endParaRPr sz="2400" i="1">
              <a:solidFill>
                <a:schemeClr val="dk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4400"/>
              <a:buFont typeface="Calibri"/>
              <a:buNone/>
            </a:pPr>
            <a:r>
              <a:rPr lang="en-US" i="1">
                <a:solidFill>
                  <a:schemeClr val="dk2"/>
                </a:solidFill>
              </a:rPr>
              <a:t>Cm </a:t>
            </a:r>
            <a:r>
              <a:rPr lang="en-US">
                <a:solidFill>
                  <a:schemeClr val="dk2"/>
                </a:solidFill>
              </a:rPr>
              <a:t>oxidative stress responses</a:t>
            </a:r>
            <a:endParaRPr i="1">
              <a:solidFill>
                <a:schemeClr val="dk2"/>
              </a:solidFill>
            </a:endParaRPr>
          </a:p>
        </p:txBody>
      </p:sp>
      <p:sp>
        <p:nvSpPr>
          <p:cNvPr id="168" name="Google Shape;168;p9"/>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dirty="0"/>
              <a:t>Single catalase </a:t>
            </a:r>
            <a:r>
              <a:rPr lang="en-US" i="1" dirty="0"/>
              <a:t>(katA)</a:t>
            </a:r>
            <a:r>
              <a:rPr lang="en-US" dirty="0"/>
              <a:t> maximally expressed aerobically</a:t>
            </a:r>
          </a:p>
          <a:p>
            <a:pPr marL="342900" lvl="0" indent="-342900" algn="l" rtl="0">
              <a:spcBef>
                <a:spcPts val="0"/>
              </a:spcBef>
              <a:spcAft>
                <a:spcPts val="0"/>
              </a:spcAft>
              <a:buClr>
                <a:schemeClr val="dk1"/>
              </a:buClr>
              <a:buSzPts val="3200"/>
              <a:buChar char="•"/>
            </a:pPr>
            <a:endParaRPr dirty="0"/>
          </a:p>
          <a:p>
            <a:pPr marL="342900" lvl="0" indent="-342900" algn="l" rtl="0">
              <a:spcBef>
                <a:spcPts val="640"/>
              </a:spcBef>
              <a:spcAft>
                <a:spcPts val="0"/>
              </a:spcAft>
              <a:buClr>
                <a:schemeClr val="dk1"/>
              </a:buClr>
              <a:buSzPts val="3200"/>
              <a:buChar char="•"/>
            </a:pPr>
            <a:r>
              <a:rPr lang="en-US" dirty="0"/>
              <a:t>Catalase mutants don’t grow aerobically! </a:t>
            </a:r>
          </a:p>
          <a:p>
            <a:pPr marL="342900" lvl="0" indent="-342900" algn="l" rtl="0">
              <a:spcBef>
                <a:spcPts val="640"/>
              </a:spcBef>
              <a:spcAft>
                <a:spcPts val="0"/>
              </a:spcAft>
              <a:buClr>
                <a:schemeClr val="dk1"/>
              </a:buClr>
              <a:buSzPts val="3200"/>
              <a:buChar char="•"/>
            </a:pPr>
            <a:endParaRPr lang="en-US" dirty="0"/>
          </a:p>
          <a:p>
            <a:pPr marL="342900" lvl="0" indent="-342900" algn="l" rtl="0">
              <a:spcBef>
                <a:spcPts val="640"/>
              </a:spcBef>
              <a:spcAft>
                <a:spcPts val="0"/>
              </a:spcAft>
              <a:buClr>
                <a:schemeClr val="dk1"/>
              </a:buClr>
              <a:buSzPts val="3200"/>
              <a:buChar char="•"/>
            </a:pPr>
            <a:r>
              <a:rPr lang="en-US" dirty="0"/>
              <a:t>We stopped </a:t>
            </a:r>
            <a:r>
              <a:rPr lang="en-US" i="1" dirty="0"/>
              <a:t>S. mitis </a:t>
            </a:r>
            <a:r>
              <a:rPr lang="en-US" dirty="0"/>
              <a:t>from making H</a:t>
            </a:r>
            <a:r>
              <a:rPr lang="en-US" baseline="-25000" dirty="0"/>
              <a:t>2</a:t>
            </a:r>
            <a:r>
              <a:rPr lang="en-US" dirty="0"/>
              <a:t>O</a:t>
            </a:r>
            <a:r>
              <a:rPr lang="en-US" baseline="-25000" dirty="0"/>
              <a:t>2</a:t>
            </a:r>
            <a:r>
              <a:rPr lang="en-US" dirty="0"/>
              <a:t> instead</a:t>
            </a:r>
            <a:endParaRPr dirty="0"/>
          </a:p>
          <a:p>
            <a:pPr marL="342900" lvl="0" indent="-139700" algn="l" rtl="0">
              <a:spcBef>
                <a:spcPts val="640"/>
              </a:spcBef>
              <a:spcAft>
                <a:spcPts val="0"/>
              </a:spcAft>
              <a:buClr>
                <a:schemeClr val="dk1"/>
              </a:buClr>
              <a:buSzPts val="3200"/>
              <a:buNone/>
            </a:pPr>
            <a:endParaRPr dirty="0"/>
          </a:p>
          <a:p>
            <a:pPr marL="342900" lvl="0" indent="-139700" algn="l" rtl="0">
              <a:spcBef>
                <a:spcPts val="640"/>
              </a:spcBef>
              <a:spcAft>
                <a:spcPts val="0"/>
              </a:spcAft>
              <a:buClr>
                <a:schemeClr val="dk1"/>
              </a:buClr>
              <a:buSzPts val="3200"/>
              <a:buNone/>
            </a:pP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0"/>
          <p:cNvSpPr txBox="1">
            <a:spLocks noGrp="1"/>
          </p:cNvSpPr>
          <p:nvPr>
            <p:ph type="title"/>
          </p:nvPr>
        </p:nvSpPr>
        <p:spPr>
          <a:xfrm>
            <a:off x="457200" y="133350"/>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4400"/>
              <a:buFont typeface="Calibri"/>
              <a:buNone/>
            </a:pPr>
            <a:r>
              <a:rPr lang="en-US" i="1" dirty="0" err="1">
                <a:solidFill>
                  <a:schemeClr val="dk2"/>
                </a:solidFill>
              </a:rPr>
              <a:t>Sm</a:t>
            </a:r>
            <a:r>
              <a:rPr lang="en-US" i="1" dirty="0">
                <a:solidFill>
                  <a:schemeClr val="dk2"/>
                </a:solidFill>
              </a:rPr>
              <a:t> </a:t>
            </a:r>
            <a:r>
              <a:rPr lang="en-US" i="1" dirty="0" err="1">
                <a:solidFill>
                  <a:schemeClr val="dk2"/>
                </a:solidFill>
              </a:rPr>
              <a:t>ΔspxB</a:t>
            </a:r>
            <a:r>
              <a:rPr lang="en-US" i="1" dirty="0">
                <a:solidFill>
                  <a:schemeClr val="dk2"/>
                </a:solidFill>
              </a:rPr>
              <a:t> </a:t>
            </a:r>
            <a:r>
              <a:rPr lang="en-US" dirty="0">
                <a:solidFill>
                  <a:schemeClr val="dk2"/>
                </a:solidFill>
              </a:rPr>
              <a:t>Coculture</a:t>
            </a:r>
            <a:endParaRPr dirty="0"/>
          </a:p>
        </p:txBody>
      </p:sp>
      <p:pic>
        <p:nvPicPr>
          <p:cNvPr id="175" name="Google Shape;175;p10"/>
          <p:cNvPicPr preferRelativeResize="0">
            <a:picLocks noGrp="1"/>
          </p:cNvPicPr>
          <p:nvPr>
            <p:ph type="body" idx="1"/>
          </p:nvPr>
        </p:nvPicPr>
        <p:blipFill rotWithShape="1">
          <a:blip r:embed="rId3">
            <a:alphaModFix/>
          </a:blip>
          <a:srcRect/>
          <a:stretch/>
        </p:blipFill>
        <p:spPr>
          <a:xfrm>
            <a:off x="2557463" y="1097756"/>
            <a:ext cx="4029075" cy="3771900"/>
          </a:xfrm>
          <a:prstGeom prst="rect">
            <a:avLst/>
          </a:prstGeom>
          <a:noFill/>
          <a:ln>
            <a:noFill/>
          </a:ln>
        </p:spPr>
      </p:pic>
      <p:cxnSp>
        <p:nvCxnSpPr>
          <p:cNvPr id="176" name="Google Shape;176;p10"/>
          <p:cNvCxnSpPr/>
          <p:nvPr/>
        </p:nvCxnSpPr>
        <p:spPr>
          <a:xfrm rot="10800000" flipH="1">
            <a:off x="4800600" y="2343150"/>
            <a:ext cx="914400" cy="640557"/>
          </a:xfrm>
          <a:prstGeom prst="straightConnector1">
            <a:avLst/>
          </a:prstGeom>
          <a:noFill/>
          <a:ln w="76200" cap="flat" cmpd="sng">
            <a:solidFill>
              <a:srgbClr val="953734"/>
            </a:solidFill>
            <a:prstDash val="solid"/>
            <a:round/>
            <a:headEnd type="none" w="sm" len="sm"/>
            <a:tailEnd type="triangle" w="med" len="med"/>
          </a:ln>
        </p:spPr>
      </p:cxnSp>
      <p:sp>
        <p:nvSpPr>
          <p:cNvPr id="3" name="TextBox 2">
            <a:extLst>
              <a:ext uri="{FF2B5EF4-FFF2-40B4-BE49-F238E27FC236}">
                <a16:creationId xmlns:a16="http://schemas.microsoft.com/office/drawing/2014/main" id="{A56DFEDA-D4DD-E25E-D6DD-82AAD0E17DB7}"/>
              </a:ext>
            </a:extLst>
          </p:cNvPr>
          <p:cNvSpPr txBox="1"/>
          <p:nvPr/>
        </p:nvSpPr>
        <p:spPr>
          <a:xfrm>
            <a:off x="6829425" y="2921794"/>
            <a:ext cx="2107406" cy="584775"/>
          </a:xfrm>
          <a:prstGeom prst="rect">
            <a:avLst/>
          </a:prstGeom>
          <a:noFill/>
        </p:spPr>
        <p:txBody>
          <a:bodyPr wrap="square" rtlCol="0">
            <a:spAutoFit/>
          </a:bodyPr>
          <a:lstStyle/>
          <a:p>
            <a:r>
              <a:rPr lang="en-US" sz="1600" i="1" dirty="0" err="1">
                <a:solidFill>
                  <a:schemeClr val="dk2"/>
                </a:solidFill>
              </a:rPr>
              <a:t>ΔspxB</a:t>
            </a:r>
            <a:r>
              <a:rPr lang="en-US" sz="1600" i="1" dirty="0">
                <a:solidFill>
                  <a:schemeClr val="dk2"/>
                </a:solidFill>
              </a:rPr>
              <a:t> </a:t>
            </a:r>
            <a:r>
              <a:rPr lang="en-US" sz="1600" dirty="0">
                <a:solidFill>
                  <a:schemeClr val="dk2"/>
                </a:solidFill>
              </a:rPr>
              <a:t>strains cannot produce H</a:t>
            </a:r>
            <a:r>
              <a:rPr lang="en-US" sz="1600" baseline="-25000" dirty="0">
                <a:solidFill>
                  <a:schemeClr val="dk2"/>
                </a:solidFill>
              </a:rPr>
              <a:t>2</a:t>
            </a:r>
            <a:r>
              <a:rPr lang="en-US" sz="1600" dirty="0">
                <a:solidFill>
                  <a:schemeClr val="dk2"/>
                </a:solidFill>
              </a:rPr>
              <a:t>O</a:t>
            </a:r>
            <a:r>
              <a:rPr lang="en-US" sz="1600" baseline="-25000" dirty="0">
                <a:solidFill>
                  <a:schemeClr val="dk2"/>
                </a:solidFill>
              </a:rPr>
              <a:t>2</a:t>
            </a:r>
            <a:endParaRPr lang="en-US" sz="1600"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4400"/>
              <a:buFont typeface="Calibri"/>
              <a:buNone/>
            </a:pPr>
            <a:r>
              <a:rPr lang="en-US">
                <a:solidFill>
                  <a:schemeClr val="dk2"/>
                </a:solidFill>
              </a:rPr>
              <a:t>What about lactate?</a:t>
            </a:r>
            <a:endParaRPr/>
          </a:p>
        </p:txBody>
      </p:sp>
      <p:sp>
        <p:nvSpPr>
          <p:cNvPr id="189" name="Google Shape;189;p12"/>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i="1" dirty="0"/>
              <a:t>Cm </a:t>
            </a:r>
            <a:r>
              <a:rPr lang="en-US" dirty="0"/>
              <a:t>upregulates the </a:t>
            </a:r>
            <a:r>
              <a:rPr lang="en-US" i="1" dirty="0"/>
              <a:t>lutABC </a:t>
            </a:r>
            <a:r>
              <a:rPr lang="en-US" dirty="0"/>
              <a:t>operon in coculture with either streptococci</a:t>
            </a:r>
          </a:p>
          <a:p>
            <a:pPr marL="342900" lvl="0" indent="-342900" algn="l" rtl="0">
              <a:spcBef>
                <a:spcPts val="0"/>
              </a:spcBef>
              <a:spcAft>
                <a:spcPts val="0"/>
              </a:spcAft>
              <a:buClr>
                <a:schemeClr val="dk1"/>
              </a:buClr>
              <a:buSzPts val="3200"/>
              <a:buChar char="•"/>
            </a:pPr>
            <a:endParaRPr dirty="0"/>
          </a:p>
          <a:p>
            <a:pPr marL="342900" lvl="0" indent="-342900" algn="l" rtl="0">
              <a:spcBef>
                <a:spcPts val="640"/>
              </a:spcBef>
              <a:spcAft>
                <a:spcPts val="0"/>
              </a:spcAft>
              <a:buClr>
                <a:schemeClr val="dk1"/>
              </a:buClr>
              <a:buSzPts val="3200"/>
              <a:buChar char="•"/>
            </a:pPr>
            <a:r>
              <a:rPr lang="en-US" i="1" dirty="0"/>
              <a:t>ΔlutA</a:t>
            </a:r>
            <a:r>
              <a:rPr lang="en-US" dirty="0"/>
              <a:t> deletion strains are deficient in lactate catabolism</a:t>
            </a:r>
          </a:p>
          <a:p>
            <a:pPr marL="800100" lvl="1">
              <a:spcBef>
                <a:spcPts val="640"/>
              </a:spcBef>
              <a:buSzPts val="3200"/>
              <a:buChar char="•"/>
            </a:pPr>
            <a:r>
              <a:rPr lang="en-US" dirty="0"/>
              <a:t>&lt; 50% yield and growth rate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4400"/>
              <a:buFont typeface="Calibri"/>
              <a:buNone/>
            </a:pPr>
            <a:r>
              <a:rPr lang="en-US">
                <a:solidFill>
                  <a:schemeClr val="dk2"/>
                </a:solidFill>
              </a:rPr>
              <a:t>Partial loss of lactate oxidation</a:t>
            </a:r>
            <a:endParaRPr/>
          </a:p>
        </p:txBody>
      </p:sp>
      <p:pic>
        <p:nvPicPr>
          <p:cNvPr id="195" name="Google Shape;195;p13" descr="A picture containing icon&#10;&#10;Description automatically generated"/>
          <p:cNvPicPr preferRelativeResize="0">
            <a:picLocks noGrp="1"/>
          </p:cNvPicPr>
          <p:nvPr>
            <p:ph type="body" idx="1"/>
          </p:nvPr>
        </p:nvPicPr>
        <p:blipFill rotWithShape="1">
          <a:blip r:embed="rId3">
            <a:alphaModFix/>
          </a:blip>
          <a:srcRect/>
          <a:stretch/>
        </p:blipFill>
        <p:spPr>
          <a:xfrm>
            <a:off x="2667000" y="1021316"/>
            <a:ext cx="3657600" cy="3914862"/>
          </a:xfrm>
          <a:prstGeom prst="rect">
            <a:avLst/>
          </a:prstGeom>
          <a:noFill/>
          <a:ln>
            <a:noFill/>
          </a:ln>
        </p:spPr>
      </p:pic>
      <p:sp>
        <p:nvSpPr>
          <p:cNvPr id="2" name="TextBox 1">
            <a:extLst>
              <a:ext uri="{FF2B5EF4-FFF2-40B4-BE49-F238E27FC236}">
                <a16:creationId xmlns:a16="http://schemas.microsoft.com/office/drawing/2014/main" id="{DE51BF32-7AAB-EFDF-221F-04F97ED86A6A}"/>
              </a:ext>
            </a:extLst>
          </p:cNvPr>
          <p:cNvSpPr txBox="1"/>
          <p:nvPr/>
        </p:nvSpPr>
        <p:spPr>
          <a:xfrm>
            <a:off x="128588" y="2310140"/>
            <a:ext cx="2307431" cy="523220"/>
          </a:xfrm>
          <a:prstGeom prst="rect">
            <a:avLst/>
          </a:prstGeom>
          <a:noFill/>
        </p:spPr>
        <p:txBody>
          <a:bodyPr wrap="square" rtlCol="0">
            <a:spAutoFit/>
          </a:bodyPr>
          <a:lstStyle/>
          <a:p>
            <a:r>
              <a:rPr lang="en-US" dirty="0"/>
              <a:t>Cells grown under limited glucose conditions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8B9EB9-1BED-E6AB-6FF3-D69C4410B3E2}"/>
              </a:ext>
            </a:extLst>
          </p:cNvPr>
          <p:cNvSpPr>
            <a:spLocks noGrp="1"/>
          </p:cNvSpPr>
          <p:nvPr>
            <p:ph type="title"/>
          </p:nvPr>
        </p:nvSpPr>
        <p:spPr/>
        <p:txBody>
          <a:bodyPr/>
          <a:lstStyle/>
          <a:p>
            <a:r>
              <a:rPr lang="en-US" dirty="0">
                <a:solidFill>
                  <a:schemeClr val="bg2"/>
                </a:solidFill>
              </a:rPr>
              <a:t>pH mitigation was not a factor</a:t>
            </a:r>
          </a:p>
        </p:txBody>
      </p:sp>
      <p:sp>
        <p:nvSpPr>
          <p:cNvPr id="4" name="Text Placeholder 3">
            <a:extLst>
              <a:ext uri="{FF2B5EF4-FFF2-40B4-BE49-F238E27FC236}">
                <a16:creationId xmlns:a16="http://schemas.microsoft.com/office/drawing/2014/main" id="{80FA0011-751A-9521-2E16-180F7B649FC8}"/>
              </a:ext>
            </a:extLst>
          </p:cNvPr>
          <p:cNvSpPr>
            <a:spLocks noGrp="1"/>
          </p:cNvSpPr>
          <p:nvPr>
            <p:ph type="body" idx="1"/>
          </p:nvPr>
        </p:nvSpPr>
        <p:spPr/>
        <p:txBody>
          <a:bodyPr/>
          <a:lstStyle/>
          <a:p>
            <a:r>
              <a:rPr lang="en-US" i="1" dirty="0"/>
              <a:t>Cm ΔlutA </a:t>
            </a:r>
            <a:r>
              <a:rPr lang="en-US" dirty="0"/>
              <a:t>and </a:t>
            </a:r>
            <a:r>
              <a:rPr lang="en-US" i="1" dirty="0" err="1"/>
              <a:t>Sm</a:t>
            </a:r>
            <a:r>
              <a:rPr lang="en-US" i="1" dirty="0"/>
              <a:t> </a:t>
            </a:r>
            <a:r>
              <a:rPr lang="en-US" dirty="0"/>
              <a:t>yields decrease in coculture</a:t>
            </a:r>
          </a:p>
          <a:p>
            <a:r>
              <a:rPr lang="en-US" dirty="0"/>
              <a:t>Additional pH buffering does not help</a:t>
            </a:r>
          </a:p>
          <a:p>
            <a:endParaRPr lang="en-US" dirty="0"/>
          </a:p>
          <a:p>
            <a:r>
              <a:rPr lang="en-US" dirty="0"/>
              <a:t>Lactate consumption is likely alleviating feedback inhibition in </a:t>
            </a:r>
            <a:r>
              <a:rPr lang="en-US" i="1" dirty="0"/>
              <a:t>S. mitis </a:t>
            </a:r>
            <a:r>
              <a:rPr lang="en-US" dirty="0"/>
              <a:t>allowing further glucose oxidation</a:t>
            </a:r>
          </a:p>
          <a:p>
            <a:endParaRPr lang="en-US" dirty="0"/>
          </a:p>
          <a:p>
            <a:endParaRPr lang="en-US" dirty="0"/>
          </a:p>
        </p:txBody>
      </p:sp>
    </p:spTree>
    <p:extLst>
      <p:ext uri="{BB962C8B-B14F-4D97-AF65-F5344CB8AC3E}">
        <p14:creationId xmlns:p14="http://schemas.microsoft.com/office/powerpoint/2010/main" val="3867555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4400"/>
              <a:buFont typeface="Calibri"/>
              <a:buNone/>
            </a:pPr>
            <a:r>
              <a:rPr lang="en-US">
                <a:solidFill>
                  <a:schemeClr val="dk2"/>
                </a:solidFill>
              </a:rPr>
              <a:t>Presumed interactions</a:t>
            </a:r>
            <a:endParaRPr/>
          </a:p>
        </p:txBody>
      </p:sp>
      <p:sp>
        <p:nvSpPr>
          <p:cNvPr id="201" name="Google Shape;201;p14"/>
          <p:cNvSpPr/>
          <p:nvPr/>
        </p:nvSpPr>
        <p:spPr>
          <a:xfrm rot="-1674118">
            <a:off x="2849199" y="2398928"/>
            <a:ext cx="3127572" cy="160167"/>
          </a:xfrm>
          <a:prstGeom prst="ellipse">
            <a:avLst/>
          </a:prstGeom>
          <a:gradFill>
            <a:gsLst>
              <a:gs pos="0">
                <a:srgbClr val="55416D"/>
              </a:gs>
              <a:gs pos="48000">
                <a:srgbClr val="8268A4"/>
              </a:gs>
              <a:gs pos="100000">
                <a:srgbClr val="B2A0C7"/>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14"/>
          <p:cNvSpPr/>
          <p:nvPr/>
        </p:nvSpPr>
        <p:spPr>
          <a:xfrm rot="-2031269">
            <a:off x="846282" y="3657935"/>
            <a:ext cx="3127572" cy="160167"/>
          </a:xfrm>
          <a:prstGeom prst="ellipse">
            <a:avLst/>
          </a:prstGeom>
          <a:gradFill>
            <a:gsLst>
              <a:gs pos="0">
                <a:srgbClr val="55416D"/>
              </a:gs>
              <a:gs pos="48000">
                <a:srgbClr val="8268A4"/>
              </a:gs>
              <a:gs pos="100000">
                <a:srgbClr val="B2A0C7"/>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3" name="Google Shape;203;p14"/>
          <p:cNvSpPr/>
          <p:nvPr/>
        </p:nvSpPr>
        <p:spPr>
          <a:xfrm>
            <a:off x="5265244" y="1528543"/>
            <a:ext cx="297864" cy="320334"/>
          </a:xfrm>
          <a:prstGeom prst="ellipse">
            <a:avLst/>
          </a:prstGeom>
          <a:gradFill>
            <a:gsLst>
              <a:gs pos="0">
                <a:srgbClr val="2B768A"/>
              </a:gs>
              <a:gs pos="48000">
                <a:srgbClr val="4FAEC7"/>
              </a:gs>
              <a:gs pos="100000">
                <a:srgbClr val="92CCDC"/>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4" name="Google Shape;204;p14"/>
          <p:cNvSpPr/>
          <p:nvPr/>
        </p:nvSpPr>
        <p:spPr>
          <a:xfrm>
            <a:off x="5417644" y="1475496"/>
            <a:ext cx="297864" cy="320334"/>
          </a:xfrm>
          <a:prstGeom prst="ellipse">
            <a:avLst/>
          </a:prstGeom>
          <a:gradFill>
            <a:gsLst>
              <a:gs pos="0">
                <a:srgbClr val="2B768A"/>
              </a:gs>
              <a:gs pos="48000">
                <a:srgbClr val="4FAEC7"/>
              </a:gs>
              <a:gs pos="100000">
                <a:srgbClr val="92CCDC"/>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5" name="Google Shape;205;p14"/>
          <p:cNvSpPr/>
          <p:nvPr/>
        </p:nvSpPr>
        <p:spPr>
          <a:xfrm>
            <a:off x="5569536" y="1409994"/>
            <a:ext cx="297864" cy="320334"/>
          </a:xfrm>
          <a:prstGeom prst="ellipse">
            <a:avLst/>
          </a:prstGeom>
          <a:gradFill>
            <a:gsLst>
              <a:gs pos="0">
                <a:srgbClr val="2B768A"/>
              </a:gs>
              <a:gs pos="48000">
                <a:srgbClr val="4FAEC7"/>
              </a:gs>
              <a:gs pos="100000">
                <a:srgbClr val="92CCDC"/>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6" name="Google Shape;206;p14"/>
          <p:cNvSpPr/>
          <p:nvPr/>
        </p:nvSpPr>
        <p:spPr>
          <a:xfrm>
            <a:off x="5645736" y="1809750"/>
            <a:ext cx="297864" cy="320334"/>
          </a:xfrm>
          <a:prstGeom prst="ellipse">
            <a:avLst/>
          </a:prstGeom>
          <a:gradFill>
            <a:gsLst>
              <a:gs pos="0">
                <a:srgbClr val="2B768A"/>
              </a:gs>
              <a:gs pos="48000">
                <a:srgbClr val="4FAEC7"/>
              </a:gs>
              <a:gs pos="100000">
                <a:srgbClr val="92CCDC"/>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7" name="Google Shape;207;p14"/>
          <p:cNvSpPr/>
          <p:nvPr/>
        </p:nvSpPr>
        <p:spPr>
          <a:xfrm>
            <a:off x="5492828" y="1889027"/>
            <a:ext cx="297864" cy="320334"/>
          </a:xfrm>
          <a:prstGeom prst="ellipse">
            <a:avLst/>
          </a:prstGeom>
          <a:gradFill>
            <a:gsLst>
              <a:gs pos="0">
                <a:srgbClr val="2B768A"/>
              </a:gs>
              <a:gs pos="48000">
                <a:srgbClr val="4FAEC7"/>
              </a:gs>
              <a:gs pos="100000">
                <a:srgbClr val="92CCDC"/>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8" name="Google Shape;208;p14"/>
          <p:cNvSpPr/>
          <p:nvPr/>
        </p:nvSpPr>
        <p:spPr>
          <a:xfrm>
            <a:off x="5340428" y="1987697"/>
            <a:ext cx="297864" cy="320334"/>
          </a:xfrm>
          <a:prstGeom prst="ellipse">
            <a:avLst/>
          </a:prstGeom>
          <a:gradFill>
            <a:gsLst>
              <a:gs pos="0">
                <a:srgbClr val="2B768A"/>
              </a:gs>
              <a:gs pos="48000">
                <a:srgbClr val="4FAEC7"/>
              </a:gs>
              <a:gs pos="100000">
                <a:srgbClr val="92CCDC"/>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9" name="Google Shape;209;p14"/>
          <p:cNvSpPr txBox="1"/>
          <p:nvPr/>
        </p:nvSpPr>
        <p:spPr>
          <a:xfrm>
            <a:off x="6858000" y="1266933"/>
            <a:ext cx="59663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O</a:t>
            </a:r>
            <a:r>
              <a:rPr lang="en-US" sz="2800" baseline="-25000">
                <a:solidFill>
                  <a:schemeClr val="dk1"/>
                </a:solidFill>
                <a:latin typeface="Arial"/>
                <a:ea typeface="Arial"/>
                <a:cs typeface="Arial"/>
                <a:sym typeface="Arial"/>
              </a:rPr>
              <a:t>2</a:t>
            </a:r>
            <a:endParaRPr/>
          </a:p>
        </p:txBody>
      </p:sp>
      <p:sp>
        <p:nvSpPr>
          <p:cNvPr id="210" name="Google Shape;210;p14"/>
          <p:cNvSpPr/>
          <p:nvPr/>
        </p:nvSpPr>
        <p:spPr>
          <a:xfrm rot="6717585">
            <a:off x="4581078" y="1768400"/>
            <a:ext cx="914400" cy="914400"/>
          </a:xfrm>
          <a:prstGeom prst="arc">
            <a:avLst>
              <a:gd name="adj1" fmla="val 16200000"/>
              <a:gd name="adj2" fmla="val 0"/>
            </a:avLst>
          </a:prstGeom>
          <a:noFill/>
          <a:ln w="28575" cap="flat" cmpd="sng">
            <a:solidFill>
              <a:schemeClr val="dk1"/>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11" name="Google Shape;211;p14"/>
          <p:cNvSpPr txBox="1"/>
          <p:nvPr/>
        </p:nvSpPr>
        <p:spPr>
          <a:xfrm>
            <a:off x="4078334" y="2644784"/>
            <a:ext cx="136447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Lactate</a:t>
            </a:r>
            <a:endParaRPr sz="2800" baseline="-25000">
              <a:solidFill>
                <a:schemeClr val="dk1"/>
              </a:solidFill>
              <a:latin typeface="Arial"/>
              <a:ea typeface="Arial"/>
              <a:cs typeface="Arial"/>
              <a:sym typeface="Arial"/>
            </a:endParaRPr>
          </a:p>
        </p:txBody>
      </p:sp>
      <p:sp>
        <p:nvSpPr>
          <p:cNvPr id="212" name="Google Shape;212;p14"/>
          <p:cNvSpPr/>
          <p:nvPr/>
        </p:nvSpPr>
        <p:spPr>
          <a:xfrm rot="199931" flipH="1">
            <a:off x="3542890" y="2840169"/>
            <a:ext cx="914400" cy="914400"/>
          </a:xfrm>
          <a:prstGeom prst="arc">
            <a:avLst>
              <a:gd name="adj1" fmla="val 16200000"/>
              <a:gd name="adj2" fmla="val 0"/>
            </a:avLst>
          </a:prstGeom>
          <a:noFill/>
          <a:ln w="28575" cap="flat" cmpd="sng">
            <a:solidFill>
              <a:schemeClr val="dk1"/>
            </a:solidFill>
            <a:prstDash val="solid"/>
            <a:round/>
            <a:headEnd type="none" w="sm" len="sm"/>
            <a:tailEnd type="triangl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13" name="Google Shape;213;p14"/>
          <p:cNvSpPr txBox="1"/>
          <p:nvPr/>
        </p:nvSpPr>
        <p:spPr>
          <a:xfrm>
            <a:off x="3160780" y="3185518"/>
            <a:ext cx="85632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CO</a:t>
            </a:r>
            <a:r>
              <a:rPr lang="en-US" sz="2800" baseline="-25000">
                <a:solidFill>
                  <a:schemeClr val="dk1"/>
                </a:solidFill>
                <a:latin typeface="Arial"/>
                <a:ea typeface="Arial"/>
                <a:cs typeface="Arial"/>
                <a:sym typeface="Arial"/>
              </a:rPr>
              <a:t>2</a:t>
            </a:r>
            <a:endParaRPr/>
          </a:p>
        </p:txBody>
      </p:sp>
      <p:grpSp>
        <p:nvGrpSpPr>
          <p:cNvPr id="214" name="Google Shape;214;p14"/>
          <p:cNvGrpSpPr/>
          <p:nvPr/>
        </p:nvGrpSpPr>
        <p:grpSpPr>
          <a:xfrm>
            <a:off x="4452288" y="3480470"/>
            <a:ext cx="616567" cy="769441"/>
            <a:chOff x="1656471" y="4290966"/>
            <a:chExt cx="616567" cy="769441"/>
          </a:xfrm>
        </p:grpSpPr>
        <p:sp>
          <p:nvSpPr>
            <p:cNvPr id="215" name="Google Shape;215;p14"/>
            <p:cNvSpPr txBox="1"/>
            <p:nvPr/>
          </p:nvSpPr>
          <p:spPr>
            <a:xfrm>
              <a:off x="1676400" y="4414077"/>
              <a:ext cx="59663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O</a:t>
              </a:r>
              <a:r>
                <a:rPr lang="en-US" sz="2800" baseline="-25000">
                  <a:solidFill>
                    <a:schemeClr val="dk1"/>
                  </a:solidFill>
                  <a:latin typeface="Arial"/>
                  <a:ea typeface="Arial"/>
                  <a:cs typeface="Arial"/>
                  <a:sym typeface="Arial"/>
                </a:rPr>
                <a:t>2</a:t>
              </a:r>
              <a:endParaRPr/>
            </a:p>
          </p:txBody>
        </p:sp>
        <p:sp>
          <p:nvSpPr>
            <p:cNvPr id="216" name="Google Shape;216;p14"/>
            <p:cNvSpPr txBox="1"/>
            <p:nvPr/>
          </p:nvSpPr>
          <p:spPr>
            <a:xfrm>
              <a:off x="1656471" y="4290966"/>
              <a:ext cx="561372"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rgbClr val="FF0000"/>
                  </a:solidFill>
                  <a:latin typeface="Arial"/>
                  <a:ea typeface="Arial"/>
                  <a:cs typeface="Arial"/>
                  <a:sym typeface="Arial"/>
                </a:rPr>
                <a:t>X</a:t>
              </a:r>
              <a:endParaRPr sz="4400" baseline="-25000">
                <a:solidFill>
                  <a:srgbClr val="FF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500"/>
                                        <p:tgtEl>
                                          <p:spTgt spid="211"/>
                                        </p:tgtEl>
                                      </p:cBhvr>
                                    </p:animEffect>
                                  </p:childTnLst>
                                </p:cTn>
                              </p:par>
                              <p:par>
                                <p:cTn id="8" presetID="10" presetClass="entr" presetSubtype="0" fill="hold" nodeType="withEffect">
                                  <p:stCondLst>
                                    <p:cond delay="0"/>
                                  </p:stCondLst>
                                  <p:childTnLst>
                                    <p:set>
                                      <p:cBhvr>
                                        <p:cTn id="9" dur="1" fill="hold">
                                          <p:stCondLst>
                                            <p:cond delay="0"/>
                                          </p:stCondLst>
                                        </p:cTn>
                                        <p:tgtEl>
                                          <p:spTgt spid="210"/>
                                        </p:tgtEl>
                                        <p:attrNameLst>
                                          <p:attrName>style.visibility</p:attrName>
                                        </p:attrNameLst>
                                      </p:cBhvr>
                                      <p:to>
                                        <p:strVal val="visible"/>
                                      </p:to>
                                    </p:set>
                                    <p:animEffect transition="in" filter="fade">
                                      <p:cBhvr>
                                        <p:cTn id="10" dur="500"/>
                                        <p:tgtEl>
                                          <p:spTgt spid="210"/>
                                        </p:tgtEl>
                                      </p:cBhvr>
                                    </p:animEffect>
                                  </p:childTnLst>
                                </p:cTn>
                              </p:par>
                              <p:par>
                                <p:cTn id="11" presetID="10" presetClass="entr" presetSubtype="0" fill="hold" nodeType="withEffect">
                                  <p:stCondLst>
                                    <p:cond delay="0"/>
                                  </p:stCondLst>
                                  <p:childTnLst>
                                    <p:set>
                                      <p:cBhvr>
                                        <p:cTn id="12" dur="1" fill="hold">
                                          <p:stCondLst>
                                            <p:cond delay="0"/>
                                          </p:stCondLst>
                                        </p:cTn>
                                        <p:tgtEl>
                                          <p:spTgt spid="212"/>
                                        </p:tgtEl>
                                        <p:attrNameLst>
                                          <p:attrName>style.visibility</p:attrName>
                                        </p:attrNameLst>
                                      </p:cBhvr>
                                      <p:to>
                                        <p:strVal val="visible"/>
                                      </p:to>
                                    </p:set>
                                    <p:animEffect transition="in" filter="fade">
                                      <p:cBhvr>
                                        <p:cTn id="13" dur="500"/>
                                        <p:tgtEl>
                                          <p:spTgt spid="212"/>
                                        </p:tgtEl>
                                      </p:cBhvr>
                                    </p:animEffect>
                                  </p:childTnLst>
                                </p:cTn>
                              </p:par>
                              <p:par>
                                <p:cTn id="14" presetID="10" presetClass="entr" presetSubtype="0" fill="hold" nodeType="withEffect">
                                  <p:stCondLst>
                                    <p:cond delay="0"/>
                                  </p:stCondLst>
                                  <p:childTnLst>
                                    <p:set>
                                      <p:cBhvr>
                                        <p:cTn id="15" dur="1" fill="hold">
                                          <p:stCondLst>
                                            <p:cond delay="0"/>
                                          </p:stCondLst>
                                        </p:cTn>
                                        <p:tgtEl>
                                          <p:spTgt spid="213"/>
                                        </p:tgtEl>
                                        <p:attrNameLst>
                                          <p:attrName>style.visibility</p:attrName>
                                        </p:attrNameLst>
                                      </p:cBhvr>
                                      <p:to>
                                        <p:strVal val="visible"/>
                                      </p:to>
                                    </p:set>
                                    <p:animEffect transition="in" filter="fade">
                                      <p:cBhvr>
                                        <p:cTn id="16" dur="500"/>
                                        <p:tgtEl>
                                          <p:spTgt spid="2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09"/>
                                        </p:tgtEl>
                                      </p:cBhvr>
                                    </p:animEffect>
                                    <p:set>
                                      <p:cBhvr>
                                        <p:cTn id="21" dur="1" fill="hold">
                                          <p:stCondLst>
                                            <p:cond delay="500"/>
                                          </p:stCondLst>
                                        </p:cTn>
                                        <p:tgtEl>
                                          <p:spTgt spid="209"/>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2000"/>
                                        <p:tgtEl>
                                          <p:spTgt spid="212"/>
                                        </p:tgtEl>
                                      </p:cBhvr>
                                    </p:animEffect>
                                    <p:set>
                                      <p:cBhvr>
                                        <p:cTn id="30" dur="1" fill="hold">
                                          <p:stCondLst>
                                            <p:cond delay="2000"/>
                                          </p:stCondLst>
                                        </p:cTn>
                                        <p:tgtEl>
                                          <p:spTgt spid="212"/>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2000"/>
                                        <p:tgtEl>
                                          <p:spTgt spid="213"/>
                                        </p:tgtEl>
                                      </p:cBhvr>
                                    </p:animEffect>
                                    <p:set>
                                      <p:cBhvr>
                                        <p:cTn id="33" dur="1" fill="hold">
                                          <p:stCondLst>
                                            <p:cond delay="2000"/>
                                          </p:stCondLst>
                                        </p:cTn>
                                        <p:tgtEl>
                                          <p:spTgt spid="2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5"/>
          <p:cNvSpPr txBox="1">
            <a:spLocks noGrp="1"/>
          </p:cNvSpPr>
          <p:nvPr>
            <p:ph type="title"/>
          </p:nvPr>
        </p:nvSpPr>
        <p:spPr>
          <a:xfrm>
            <a:off x="457200" y="133350"/>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4400"/>
              <a:buFont typeface="Calibri"/>
              <a:buNone/>
            </a:pPr>
            <a:r>
              <a:rPr lang="en-US">
                <a:solidFill>
                  <a:schemeClr val="dk2"/>
                </a:solidFill>
              </a:rPr>
              <a:t>Anaerobic Coculture</a:t>
            </a:r>
            <a:endParaRPr/>
          </a:p>
        </p:txBody>
      </p:sp>
      <p:pic>
        <p:nvPicPr>
          <p:cNvPr id="223" name="Google Shape;223;p15"/>
          <p:cNvPicPr preferRelativeResize="0"/>
          <p:nvPr/>
        </p:nvPicPr>
        <p:blipFill rotWithShape="1">
          <a:blip r:embed="rId3">
            <a:alphaModFix/>
          </a:blip>
          <a:srcRect/>
          <a:stretch/>
        </p:blipFill>
        <p:spPr>
          <a:xfrm>
            <a:off x="609600" y="1286470"/>
            <a:ext cx="4933950" cy="3429000"/>
          </a:xfrm>
          <a:prstGeom prst="rect">
            <a:avLst/>
          </a:prstGeom>
          <a:noFill/>
          <a:ln>
            <a:noFill/>
          </a:ln>
        </p:spPr>
      </p:pic>
      <p:cxnSp>
        <p:nvCxnSpPr>
          <p:cNvPr id="224" name="Google Shape;224;p15"/>
          <p:cNvCxnSpPr/>
          <p:nvPr/>
        </p:nvCxnSpPr>
        <p:spPr>
          <a:xfrm>
            <a:off x="1282987" y="3447535"/>
            <a:ext cx="980459" cy="0"/>
          </a:xfrm>
          <a:prstGeom prst="straightConnector1">
            <a:avLst/>
          </a:prstGeom>
          <a:noFill/>
          <a:ln w="28575" cap="flat" cmpd="sng">
            <a:solidFill>
              <a:schemeClr val="dk1"/>
            </a:solidFill>
            <a:prstDash val="dash"/>
            <a:round/>
            <a:headEnd type="none" w="sm" len="sm"/>
            <a:tailEnd type="none" w="sm" len="sm"/>
          </a:ln>
        </p:spPr>
      </p:cxnSp>
      <p:cxnSp>
        <p:nvCxnSpPr>
          <p:cNvPr id="225" name="Google Shape;225;p15"/>
          <p:cNvCxnSpPr/>
          <p:nvPr/>
        </p:nvCxnSpPr>
        <p:spPr>
          <a:xfrm>
            <a:off x="2405550" y="3589637"/>
            <a:ext cx="1405580" cy="0"/>
          </a:xfrm>
          <a:prstGeom prst="straightConnector1">
            <a:avLst/>
          </a:prstGeom>
          <a:noFill/>
          <a:ln w="28575" cap="flat" cmpd="sng">
            <a:solidFill>
              <a:schemeClr val="dk1"/>
            </a:solidFill>
            <a:prstDash val="dash"/>
            <a:round/>
            <a:headEnd type="none" w="sm" len="sm"/>
            <a:tailEnd type="none" w="sm" len="sm"/>
          </a:ln>
        </p:spPr>
      </p:cxnSp>
      <p:sp>
        <p:nvSpPr>
          <p:cNvPr id="226" name="Google Shape;226;p15"/>
          <p:cNvSpPr/>
          <p:nvPr/>
        </p:nvSpPr>
        <p:spPr>
          <a:xfrm>
            <a:off x="2353500" y="1069954"/>
            <a:ext cx="3768810" cy="3799703"/>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7" name="Google Shape;227;p15" descr="C:\Users\Matthew\OneDrive\Pictures\Screenshots\2016-10-12 (2).png"/>
          <p:cNvPicPr preferRelativeResize="0"/>
          <p:nvPr/>
        </p:nvPicPr>
        <p:blipFill rotWithShape="1">
          <a:blip r:embed="rId4">
            <a:alphaModFix/>
          </a:blip>
          <a:srcRect/>
          <a:stretch/>
        </p:blipFill>
        <p:spPr>
          <a:xfrm>
            <a:off x="5505450" y="1515070"/>
            <a:ext cx="3225490" cy="2971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7"/>
                                        </p:tgtEl>
                                        <p:attrNameLst>
                                          <p:attrName>style.visibility</p:attrName>
                                        </p:attrNameLst>
                                      </p:cBhvr>
                                      <p:to>
                                        <p:strVal val="visible"/>
                                      </p:to>
                                    </p:set>
                                    <p:animEffect transition="in" filter="fade">
                                      <p:cBhvr>
                                        <p:cTn id="11"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4400"/>
              <a:buFont typeface="Calibri"/>
              <a:buNone/>
            </a:pPr>
            <a:r>
              <a:rPr lang="en-US" i="1">
                <a:solidFill>
                  <a:schemeClr val="dk2"/>
                </a:solidFill>
              </a:rPr>
              <a:t>Cm </a:t>
            </a:r>
            <a:r>
              <a:rPr lang="en-US">
                <a:solidFill>
                  <a:schemeClr val="dk2"/>
                </a:solidFill>
              </a:rPr>
              <a:t>interaction summary</a:t>
            </a:r>
            <a:endParaRPr i="1">
              <a:solidFill>
                <a:schemeClr val="dk2"/>
              </a:solidFill>
            </a:endParaRPr>
          </a:p>
        </p:txBody>
      </p:sp>
      <p:sp>
        <p:nvSpPr>
          <p:cNvPr id="233" name="Google Shape;233;p16"/>
          <p:cNvSpPr txBox="1">
            <a:spLocks noGrp="1"/>
          </p:cNvSpPr>
          <p:nvPr>
            <p:ph type="body" idx="1"/>
          </p:nvPr>
        </p:nvSpPr>
        <p:spPr>
          <a:xfrm>
            <a:off x="76200" y="1657350"/>
            <a:ext cx="8229600" cy="339447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a:t>H</a:t>
            </a:r>
            <a:r>
              <a:rPr lang="en-US" baseline="-25000"/>
              <a:t>2</a:t>
            </a:r>
            <a:r>
              <a:rPr lang="en-US"/>
              <a:t>O</a:t>
            </a:r>
            <a:r>
              <a:rPr lang="en-US" baseline="-25000"/>
              <a:t>2</a:t>
            </a:r>
            <a:r>
              <a:rPr lang="en-US"/>
              <a:t> removal enhances </a:t>
            </a:r>
            <a:r>
              <a:rPr lang="en-US" i="1"/>
              <a:t>S. mitis </a:t>
            </a:r>
            <a:r>
              <a:rPr lang="en-US"/>
              <a:t>growth and </a:t>
            </a:r>
            <a:r>
              <a:rPr lang="en-US" i="1"/>
              <a:t>Cm </a:t>
            </a:r>
            <a:r>
              <a:rPr lang="en-US"/>
              <a:t>survival is required for full </a:t>
            </a:r>
            <a:r>
              <a:rPr lang="en-US" i="1"/>
              <a:t>Sm </a:t>
            </a:r>
            <a:r>
              <a:rPr lang="en-US"/>
              <a:t>yields</a:t>
            </a:r>
            <a:endParaRPr/>
          </a:p>
          <a:p>
            <a:pPr marL="342900" lvl="0" indent="-139700" algn="l" rtl="0">
              <a:spcBef>
                <a:spcPts val="640"/>
              </a:spcBef>
              <a:spcAft>
                <a:spcPts val="0"/>
              </a:spcAft>
              <a:buClr>
                <a:schemeClr val="dk1"/>
              </a:buClr>
              <a:buSzPts val="3200"/>
              <a:buNone/>
            </a:pPr>
            <a:endParaRPr/>
          </a:p>
          <a:p>
            <a:pPr marL="342900" lvl="0" indent="-342900" algn="l" rtl="0">
              <a:spcBef>
                <a:spcPts val="640"/>
              </a:spcBef>
              <a:spcAft>
                <a:spcPts val="0"/>
              </a:spcAft>
              <a:buClr>
                <a:schemeClr val="dk1"/>
              </a:buClr>
              <a:buSzPts val="3200"/>
              <a:buChar char="•"/>
            </a:pPr>
            <a:r>
              <a:rPr lang="en-US" i="1"/>
              <a:t>Cm</a:t>
            </a:r>
            <a:r>
              <a:rPr lang="en-US"/>
              <a:t> lactate consumption enhances </a:t>
            </a:r>
            <a:r>
              <a:rPr lang="en-US" i="1"/>
              <a:t>S. mitis </a:t>
            </a:r>
            <a:r>
              <a:rPr lang="en-US"/>
              <a:t>yield and is NOT dependent on pH modulation</a:t>
            </a:r>
            <a:endParaRPr/>
          </a:p>
          <a:p>
            <a:pPr marL="742950" lvl="1" indent="-285750" algn="l" rtl="0">
              <a:spcBef>
                <a:spcPts val="560"/>
              </a:spcBef>
              <a:spcAft>
                <a:spcPts val="0"/>
              </a:spcAft>
              <a:buClr>
                <a:schemeClr val="dk1"/>
              </a:buClr>
              <a:buSzPts val="2800"/>
              <a:buChar char="–"/>
            </a:pPr>
            <a:r>
              <a:rPr lang="en-US"/>
              <a:t>Direct proximity?</a:t>
            </a:r>
            <a:endParaRPr/>
          </a:p>
        </p:txBody>
      </p:sp>
      <p:pic>
        <p:nvPicPr>
          <p:cNvPr id="234" name="Google Shape;234;p16"/>
          <p:cNvPicPr preferRelativeResize="0"/>
          <p:nvPr/>
        </p:nvPicPr>
        <p:blipFill rotWithShape="1">
          <a:blip r:embed="rId3">
            <a:alphaModFix/>
          </a:blip>
          <a:srcRect l="29717" t="13339" r="27491" b="21941"/>
          <a:stretch/>
        </p:blipFill>
        <p:spPr>
          <a:xfrm>
            <a:off x="6781800" y="1047750"/>
            <a:ext cx="2205111" cy="220511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5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54331A-8E0A-B47D-44F8-55F64216FA82}"/>
              </a:ext>
            </a:extLst>
          </p:cNvPr>
          <p:cNvSpPr>
            <a:spLocks noGrp="1"/>
          </p:cNvSpPr>
          <p:nvPr>
            <p:ph type="title"/>
          </p:nvPr>
        </p:nvSpPr>
        <p:spPr/>
        <p:txBody>
          <a:bodyPr>
            <a:normAutofit fontScale="90000"/>
          </a:bodyPr>
          <a:lstStyle/>
          <a:p>
            <a:r>
              <a:rPr lang="en-US" dirty="0">
                <a:solidFill>
                  <a:schemeClr val="bg2"/>
                </a:solidFill>
              </a:rPr>
              <a:t>Scanning Electrochemical Microscopy</a:t>
            </a:r>
          </a:p>
        </p:txBody>
      </p:sp>
      <p:sp>
        <p:nvSpPr>
          <p:cNvPr id="4" name="Text Placeholder 3">
            <a:extLst>
              <a:ext uri="{FF2B5EF4-FFF2-40B4-BE49-F238E27FC236}">
                <a16:creationId xmlns:a16="http://schemas.microsoft.com/office/drawing/2014/main" id="{F289A067-B166-38FA-A3BF-C62D874514D4}"/>
              </a:ext>
            </a:extLst>
          </p:cNvPr>
          <p:cNvSpPr>
            <a:spLocks noGrp="1"/>
          </p:cNvSpPr>
          <p:nvPr>
            <p:ph type="body" idx="1"/>
          </p:nvPr>
        </p:nvSpPr>
        <p:spPr>
          <a:xfrm>
            <a:off x="271585" y="1200151"/>
            <a:ext cx="3693255" cy="3636258"/>
          </a:xfrm>
        </p:spPr>
        <p:txBody>
          <a:bodyPr>
            <a:normAutofit/>
          </a:bodyPr>
          <a:lstStyle/>
          <a:p>
            <a:r>
              <a:rPr lang="en-US" dirty="0"/>
              <a:t>SECM</a:t>
            </a:r>
          </a:p>
          <a:p>
            <a:r>
              <a:rPr lang="en-US" sz="2400" dirty="0"/>
              <a:t>Uses current measurement at set redox potential to quantify specific molecules in real-time in 3-dimensions in sub-micron scales</a:t>
            </a:r>
          </a:p>
        </p:txBody>
      </p:sp>
      <p:pic>
        <p:nvPicPr>
          <p:cNvPr id="5" name="Picture 4" descr="Graphical user interface, diagram, application&#10;&#10;Description automatically generated">
            <a:extLst>
              <a:ext uri="{FF2B5EF4-FFF2-40B4-BE49-F238E27FC236}">
                <a16:creationId xmlns:a16="http://schemas.microsoft.com/office/drawing/2014/main" id="{21D9BEAA-D3A4-A11C-CD79-23EF877567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79136" y="1200151"/>
            <a:ext cx="4907575" cy="3636259"/>
          </a:xfrm>
          <a:prstGeom prst="rect">
            <a:avLst/>
          </a:prstGeom>
          <a:noFill/>
        </p:spPr>
      </p:pic>
      <p:pic>
        <p:nvPicPr>
          <p:cNvPr id="6" name="Picture 5">
            <a:extLst>
              <a:ext uri="{FF2B5EF4-FFF2-40B4-BE49-F238E27FC236}">
                <a16:creationId xmlns:a16="http://schemas.microsoft.com/office/drawing/2014/main" id="{BC47EB08-62FF-A95E-D077-0CBAF4283F1D}"/>
              </a:ext>
            </a:extLst>
          </p:cNvPr>
          <p:cNvPicPr>
            <a:picLocks noChangeAspect="1"/>
          </p:cNvPicPr>
          <p:nvPr/>
        </p:nvPicPr>
        <p:blipFill>
          <a:blip r:embed="rId3"/>
          <a:stretch>
            <a:fillRect/>
          </a:stretch>
        </p:blipFill>
        <p:spPr>
          <a:xfrm>
            <a:off x="5375831" y="1047605"/>
            <a:ext cx="2314183" cy="3048290"/>
          </a:xfrm>
          <a:prstGeom prst="rect">
            <a:avLst/>
          </a:prstGeom>
        </p:spPr>
      </p:pic>
      <p:sp>
        <p:nvSpPr>
          <p:cNvPr id="7" name="TextBox 6">
            <a:extLst>
              <a:ext uri="{FF2B5EF4-FFF2-40B4-BE49-F238E27FC236}">
                <a16:creationId xmlns:a16="http://schemas.microsoft.com/office/drawing/2014/main" id="{2E87388D-29E0-66F1-552C-998B8B9351BA}"/>
              </a:ext>
            </a:extLst>
          </p:cNvPr>
          <p:cNvSpPr txBox="1"/>
          <p:nvPr/>
        </p:nvSpPr>
        <p:spPr>
          <a:xfrm>
            <a:off x="5254366" y="4142987"/>
            <a:ext cx="2557111" cy="646331"/>
          </a:xfrm>
          <a:prstGeom prst="rect">
            <a:avLst/>
          </a:prstGeom>
          <a:noFill/>
        </p:spPr>
        <p:txBody>
          <a:bodyPr wrap="none" rtlCol="0">
            <a:spAutoFit/>
          </a:bodyPr>
          <a:lstStyle/>
          <a:p>
            <a:pPr algn="ctr"/>
            <a:r>
              <a:rPr lang="en-US" sz="1800" dirty="0"/>
              <a:t>Dr. Jiyeon Kim</a:t>
            </a:r>
          </a:p>
          <a:p>
            <a:pPr algn="ctr"/>
            <a:r>
              <a:rPr lang="en-US" sz="1800" dirty="0"/>
              <a:t>URI Dept. of Chemistry</a:t>
            </a:r>
          </a:p>
        </p:txBody>
      </p:sp>
    </p:spTree>
    <p:extLst>
      <p:ext uri="{BB962C8B-B14F-4D97-AF65-F5344CB8AC3E}">
        <p14:creationId xmlns:p14="http://schemas.microsoft.com/office/powerpoint/2010/main" val="96602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par>
                          <p:cTn id="12" fill="hold">
                            <p:stCondLst>
                              <p:cond delay="1000"/>
                            </p:stCondLst>
                            <p:childTnLst>
                              <p:par>
                                <p:cTn id="13" presetID="10" presetClass="exit" presetSubtype="0" fill="hold" grpId="0" nodeType="after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Google Drive\Ramsey Lab Shared Documents\Manuscripts\2020_Hpara_aerobic_peroxide\Figures and Figure materials\Fi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619" y="958850"/>
            <a:ext cx="7878763" cy="322421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B0B2A31E-CE9C-0096-1FA4-5E79604E35E3}"/>
              </a:ext>
            </a:extLst>
          </p:cNvPr>
          <p:cNvSpPr txBox="1">
            <a:spLocks/>
          </p:cNvSpPr>
          <p:nvPr/>
        </p:nvSpPr>
        <p:spPr>
          <a:xfrm>
            <a:off x="457200" y="205979"/>
            <a:ext cx="8229600" cy="8572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dirty="0">
                <a:solidFill>
                  <a:srgbClr val="C00000"/>
                </a:solidFill>
              </a:rPr>
              <a:t>Composition</a:t>
            </a:r>
          </a:p>
        </p:txBody>
      </p:sp>
      <p:sp>
        <p:nvSpPr>
          <p:cNvPr id="7" name="Google Shape;267;p19">
            <a:extLst>
              <a:ext uri="{FF2B5EF4-FFF2-40B4-BE49-F238E27FC236}">
                <a16:creationId xmlns:a16="http://schemas.microsoft.com/office/drawing/2014/main" id="{AE73ACFB-AACC-5E8F-0C65-E755B00EF1F6}"/>
              </a:ext>
            </a:extLst>
          </p:cNvPr>
          <p:cNvSpPr/>
          <p:nvPr/>
        </p:nvSpPr>
        <p:spPr>
          <a:xfrm>
            <a:off x="2320354" y="4759880"/>
            <a:ext cx="710225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err="1">
                <a:solidFill>
                  <a:schemeClr val="dk1"/>
                </a:solidFill>
                <a:latin typeface="Calibri"/>
                <a:ea typeface="Calibri"/>
                <a:cs typeface="Calibri"/>
                <a:sym typeface="Calibri"/>
              </a:rPr>
              <a:t>Perera</a:t>
            </a:r>
            <a:r>
              <a:rPr lang="en-US" sz="1800" dirty="0">
                <a:solidFill>
                  <a:schemeClr val="dk1"/>
                </a:solidFill>
                <a:latin typeface="Calibri"/>
                <a:ea typeface="Calibri"/>
                <a:cs typeface="Calibri"/>
                <a:sym typeface="Calibri"/>
              </a:rPr>
              <a:t> D., McLean, A., Mark Welch, J, Ramsey, M. (2021), </a:t>
            </a:r>
            <a:r>
              <a:rPr lang="en-US" sz="1800" i="1" dirty="0">
                <a:solidFill>
                  <a:schemeClr val="dk1"/>
                </a:solidFill>
                <a:latin typeface="Calibri"/>
                <a:ea typeface="Calibri"/>
                <a:cs typeface="Calibri"/>
                <a:sym typeface="Calibri"/>
              </a:rPr>
              <a:t>ISME</a:t>
            </a:r>
            <a:endParaRPr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392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17"/>
          <p:cNvPicPr preferRelativeResize="0"/>
          <p:nvPr/>
        </p:nvPicPr>
        <p:blipFill rotWithShape="1">
          <a:blip r:embed="rId3">
            <a:alphaModFix/>
          </a:blip>
          <a:srcRect/>
          <a:stretch/>
        </p:blipFill>
        <p:spPr>
          <a:xfrm>
            <a:off x="4685792" y="1253478"/>
            <a:ext cx="3215335" cy="2923032"/>
          </a:xfrm>
          <a:prstGeom prst="rect">
            <a:avLst/>
          </a:prstGeom>
          <a:noFill/>
          <a:ln>
            <a:noFill/>
          </a:ln>
        </p:spPr>
      </p:pic>
      <p:sp>
        <p:nvSpPr>
          <p:cNvPr id="240" name="Google Shape;240;p17"/>
          <p:cNvSpPr txBox="1"/>
          <p:nvPr/>
        </p:nvSpPr>
        <p:spPr>
          <a:xfrm>
            <a:off x="1481096" y="343818"/>
            <a:ext cx="263405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SECM Image with TEA</a:t>
            </a:r>
            <a:endParaRPr/>
          </a:p>
        </p:txBody>
      </p:sp>
      <p:sp>
        <p:nvSpPr>
          <p:cNvPr id="241" name="Google Shape;241;p17"/>
          <p:cNvSpPr txBox="1"/>
          <p:nvPr/>
        </p:nvSpPr>
        <p:spPr>
          <a:xfrm>
            <a:off x="5357309" y="260341"/>
            <a:ext cx="210826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Arial"/>
                <a:ea typeface="Arial"/>
                <a:cs typeface="Arial"/>
                <a:sym typeface="Arial"/>
              </a:rPr>
              <a:t>SECM Image for </a:t>
            </a:r>
            <a:endParaRPr dirty="0"/>
          </a:p>
          <a:p>
            <a:pPr marL="0" marR="0" lvl="0" indent="0" algn="l" rtl="0">
              <a:spcBef>
                <a:spcPts val="0"/>
              </a:spcBef>
              <a:spcAft>
                <a:spcPts val="0"/>
              </a:spcAft>
              <a:buNone/>
            </a:pPr>
            <a:r>
              <a:rPr lang="en-US" sz="1800" b="1" dirty="0">
                <a:solidFill>
                  <a:schemeClr val="dk1"/>
                </a:solidFill>
                <a:latin typeface="Arial"/>
                <a:ea typeface="Arial"/>
                <a:cs typeface="Arial"/>
                <a:sym typeface="Arial"/>
              </a:rPr>
              <a:t>Lactate Detection</a:t>
            </a:r>
            <a:endParaRPr dirty="0"/>
          </a:p>
        </p:txBody>
      </p:sp>
      <p:sp>
        <p:nvSpPr>
          <p:cNvPr id="242" name="Google Shape;242;p17"/>
          <p:cNvSpPr txBox="1"/>
          <p:nvPr/>
        </p:nvSpPr>
        <p:spPr>
          <a:xfrm>
            <a:off x="1421038" y="4293044"/>
            <a:ext cx="311027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t>Demonstrates object presence by lack of permeability to TEA</a:t>
            </a:r>
            <a:endParaRPr dirty="0"/>
          </a:p>
        </p:txBody>
      </p:sp>
      <p:pic>
        <p:nvPicPr>
          <p:cNvPr id="244" name="Google Shape;244;p17"/>
          <p:cNvPicPr preferRelativeResize="0"/>
          <p:nvPr/>
        </p:nvPicPr>
        <p:blipFill rotWithShape="1">
          <a:blip r:embed="rId4">
            <a:alphaModFix/>
          </a:blip>
          <a:srcRect/>
          <a:stretch/>
        </p:blipFill>
        <p:spPr>
          <a:xfrm>
            <a:off x="1286672" y="1253478"/>
            <a:ext cx="3325241" cy="2923032"/>
          </a:xfrm>
          <a:prstGeom prst="rect">
            <a:avLst/>
          </a:prstGeom>
          <a:noFill/>
          <a:ln>
            <a:noFill/>
          </a:ln>
        </p:spPr>
      </p:pic>
      <p:sp>
        <p:nvSpPr>
          <p:cNvPr id="245" name="Google Shape;245;p17"/>
          <p:cNvSpPr txBox="1"/>
          <p:nvPr/>
        </p:nvSpPr>
        <p:spPr>
          <a:xfrm>
            <a:off x="4249133" y="1705621"/>
            <a:ext cx="484428"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i="1">
                <a:solidFill>
                  <a:schemeClr val="lt1"/>
                </a:solidFill>
                <a:latin typeface="Arial"/>
                <a:ea typeface="Arial"/>
                <a:cs typeface="Arial"/>
                <a:sym typeface="Arial"/>
              </a:rPr>
              <a:t>I</a:t>
            </a:r>
            <a:r>
              <a:rPr lang="en-US" sz="1050" b="1">
                <a:solidFill>
                  <a:schemeClr val="lt1"/>
                </a:solidFill>
                <a:latin typeface="Arial"/>
                <a:ea typeface="Arial"/>
                <a:cs typeface="Arial"/>
                <a:sym typeface="Arial"/>
              </a:rPr>
              <a:t> x10</a:t>
            </a:r>
            <a:endParaRPr/>
          </a:p>
          <a:p>
            <a:pPr marL="0" marR="0" lvl="0" indent="0" algn="l" rtl="0">
              <a:spcBef>
                <a:spcPts val="0"/>
              </a:spcBef>
              <a:spcAft>
                <a:spcPts val="0"/>
              </a:spcAft>
              <a:buNone/>
            </a:pPr>
            <a:r>
              <a:rPr lang="en-US" sz="1050" b="1">
                <a:solidFill>
                  <a:schemeClr val="lt1"/>
                </a:solidFill>
                <a:latin typeface="Arial"/>
                <a:ea typeface="Arial"/>
                <a:cs typeface="Arial"/>
                <a:sym typeface="Arial"/>
              </a:rPr>
              <a:t>/ pA</a:t>
            </a:r>
            <a:endParaRPr sz="1050" b="1">
              <a:solidFill>
                <a:schemeClr val="lt1"/>
              </a:solidFill>
              <a:latin typeface="Arial"/>
              <a:ea typeface="Arial"/>
              <a:cs typeface="Arial"/>
              <a:sym typeface="Arial"/>
            </a:endParaRPr>
          </a:p>
        </p:txBody>
      </p:sp>
      <p:sp>
        <p:nvSpPr>
          <p:cNvPr id="246" name="Google Shape;246;p17"/>
          <p:cNvSpPr txBox="1"/>
          <p:nvPr/>
        </p:nvSpPr>
        <p:spPr>
          <a:xfrm>
            <a:off x="7527072" y="1700179"/>
            <a:ext cx="521297"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i="1">
                <a:solidFill>
                  <a:schemeClr val="lt1"/>
                </a:solidFill>
                <a:latin typeface="Arial"/>
                <a:ea typeface="Arial"/>
                <a:cs typeface="Arial"/>
                <a:sym typeface="Arial"/>
              </a:rPr>
              <a:t>I x10</a:t>
            </a:r>
            <a:r>
              <a:rPr lang="en-US" sz="1050" b="1">
                <a:solidFill>
                  <a:schemeClr val="lt1"/>
                </a:solidFill>
                <a:latin typeface="Arial"/>
                <a:ea typeface="Arial"/>
                <a:cs typeface="Arial"/>
                <a:sym typeface="Arial"/>
              </a:rPr>
              <a:t> </a:t>
            </a:r>
            <a:endParaRPr/>
          </a:p>
          <a:p>
            <a:pPr marL="0" marR="0" lvl="0" indent="0" algn="l" rtl="0">
              <a:spcBef>
                <a:spcPts val="0"/>
              </a:spcBef>
              <a:spcAft>
                <a:spcPts val="0"/>
              </a:spcAft>
              <a:buNone/>
            </a:pPr>
            <a:r>
              <a:rPr lang="en-US" sz="1050" b="1">
                <a:solidFill>
                  <a:schemeClr val="lt1"/>
                </a:solidFill>
                <a:latin typeface="Arial"/>
                <a:ea typeface="Arial"/>
                <a:cs typeface="Arial"/>
                <a:sym typeface="Arial"/>
              </a:rPr>
              <a:t>/ pA</a:t>
            </a:r>
            <a:endParaRPr sz="1050" b="1">
              <a:solidFill>
                <a:schemeClr val="lt1"/>
              </a:solidFill>
              <a:latin typeface="Arial"/>
              <a:ea typeface="Arial"/>
              <a:cs typeface="Arial"/>
              <a:sym typeface="Arial"/>
            </a:endParaRPr>
          </a:p>
        </p:txBody>
      </p:sp>
      <p:sp>
        <p:nvSpPr>
          <p:cNvPr id="247" name="Google Shape;247;p17"/>
          <p:cNvSpPr txBox="1"/>
          <p:nvPr/>
        </p:nvSpPr>
        <p:spPr>
          <a:xfrm>
            <a:off x="1286671" y="888907"/>
            <a:ext cx="3284874"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50" b="1" i="1">
                <a:solidFill>
                  <a:schemeClr val="dk1"/>
                </a:solidFill>
                <a:latin typeface="Arial"/>
                <a:ea typeface="Arial"/>
                <a:cs typeface="Arial"/>
                <a:sym typeface="Arial"/>
              </a:rPr>
              <a:t>At d</a:t>
            </a:r>
            <a:r>
              <a:rPr lang="en-US" sz="1350" b="1" i="1" baseline="-25000">
                <a:solidFill>
                  <a:schemeClr val="dk1"/>
                </a:solidFill>
                <a:latin typeface="Arial"/>
                <a:ea typeface="Arial"/>
                <a:cs typeface="Arial"/>
                <a:sym typeface="Arial"/>
              </a:rPr>
              <a:t>a</a:t>
            </a:r>
            <a:r>
              <a:rPr lang="en-US" sz="1350" b="1" i="1">
                <a:solidFill>
                  <a:schemeClr val="dk1"/>
                </a:solidFill>
                <a:latin typeface="Arial"/>
                <a:ea typeface="Arial"/>
                <a:cs typeface="Arial"/>
                <a:sym typeface="Arial"/>
              </a:rPr>
              <a:t> = </a:t>
            </a:r>
            <a:r>
              <a:rPr lang="en-US" sz="1350" b="1">
                <a:solidFill>
                  <a:schemeClr val="dk1"/>
                </a:solidFill>
                <a:latin typeface="Arial"/>
                <a:ea typeface="Arial"/>
                <a:cs typeface="Arial"/>
                <a:sym typeface="Arial"/>
              </a:rPr>
              <a:t>2.85</a:t>
            </a:r>
            <a:r>
              <a:rPr lang="en-US" sz="1350" b="1" i="1">
                <a:solidFill>
                  <a:schemeClr val="dk1"/>
                </a:solidFill>
                <a:latin typeface="Arial"/>
                <a:ea typeface="Arial"/>
                <a:cs typeface="Arial"/>
                <a:sym typeface="Arial"/>
              </a:rPr>
              <a:t> </a:t>
            </a:r>
            <a:r>
              <a:rPr lang="en-US" sz="1350" b="1">
                <a:solidFill>
                  <a:schemeClr val="dk1"/>
                </a:solidFill>
                <a:latin typeface="Arial"/>
                <a:ea typeface="Arial"/>
                <a:cs typeface="Arial"/>
                <a:sym typeface="Arial"/>
              </a:rPr>
              <a:t>μm, </a:t>
            </a:r>
            <a:r>
              <a:rPr lang="en-US" sz="1350" b="1" i="1">
                <a:solidFill>
                  <a:schemeClr val="dk1"/>
                </a:solidFill>
                <a:latin typeface="Arial"/>
                <a:ea typeface="Arial"/>
                <a:cs typeface="Arial"/>
                <a:sym typeface="Arial"/>
              </a:rPr>
              <a:t>d</a:t>
            </a:r>
            <a:r>
              <a:rPr lang="en-US" sz="1350" b="1" i="1" baseline="-25000">
                <a:solidFill>
                  <a:schemeClr val="dk1"/>
                </a:solidFill>
                <a:latin typeface="Arial"/>
                <a:ea typeface="Arial"/>
                <a:cs typeface="Arial"/>
                <a:sym typeface="Arial"/>
              </a:rPr>
              <a:t>c</a:t>
            </a:r>
            <a:r>
              <a:rPr lang="en-US" sz="1350" b="1" i="1">
                <a:solidFill>
                  <a:schemeClr val="dk1"/>
                </a:solidFill>
                <a:latin typeface="Arial"/>
                <a:ea typeface="Arial"/>
                <a:cs typeface="Arial"/>
                <a:sym typeface="Arial"/>
              </a:rPr>
              <a:t> = 0.75</a:t>
            </a:r>
            <a:r>
              <a:rPr lang="en-US" sz="1350" b="1">
                <a:solidFill>
                  <a:schemeClr val="dk1"/>
                </a:solidFill>
                <a:latin typeface="Arial"/>
                <a:ea typeface="Arial"/>
                <a:cs typeface="Arial"/>
                <a:sym typeface="Arial"/>
              </a:rPr>
              <a:t> μm (1.8</a:t>
            </a:r>
            <a:r>
              <a:rPr lang="en-US" sz="1350" b="1" i="1">
                <a:solidFill>
                  <a:schemeClr val="dk1"/>
                </a:solidFill>
                <a:latin typeface="Arial"/>
                <a:ea typeface="Arial"/>
                <a:cs typeface="Arial"/>
                <a:sym typeface="Arial"/>
              </a:rPr>
              <a:t> d/a</a:t>
            </a:r>
            <a:r>
              <a:rPr lang="en-US" sz="1350" b="1">
                <a:solidFill>
                  <a:schemeClr val="dk1"/>
                </a:solidFill>
                <a:latin typeface="Arial"/>
                <a:ea typeface="Arial"/>
                <a:cs typeface="Arial"/>
                <a:sym typeface="Arial"/>
              </a:rPr>
              <a:t>)</a:t>
            </a:r>
            <a:r>
              <a:rPr lang="en-US" sz="1350" b="1" i="1">
                <a:solidFill>
                  <a:schemeClr val="dk1"/>
                </a:solidFill>
                <a:latin typeface="Arial"/>
                <a:ea typeface="Arial"/>
                <a:cs typeface="Arial"/>
                <a:sym typeface="Arial"/>
              </a:rPr>
              <a:t> </a:t>
            </a:r>
            <a:endParaRPr sz="1350" b="1" i="1" baseline="-25000">
              <a:solidFill>
                <a:schemeClr val="dk1"/>
              </a:solidFill>
              <a:latin typeface="Arial"/>
              <a:ea typeface="Arial"/>
              <a:cs typeface="Arial"/>
              <a:sym typeface="Arial"/>
            </a:endParaRPr>
          </a:p>
        </p:txBody>
      </p:sp>
      <p:sp>
        <p:nvSpPr>
          <p:cNvPr id="248" name="Google Shape;248;p17"/>
          <p:cNvSpPr txBox="1"/>
          <p:nvPr/>
        </p:nvSpPr>
        <p:spPr>
          <a:xfrm>
            <a:off x="4746641" y="859945"/>
            <a:ext cx="3092513"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50" b="1" i="1">
                <a:solidFill>
                  <a:schemeClr val="dk1"/>
                </a:solidFill>
                <a:latin typeface="Arial"/>
                <a:ea typeface="Arial"/>
                <a:cs typeface="Arial"/>
                <a:sym typeface="Arial"/>
              </a:rPr>
              <a:t>At d</a:t>
            </a:r>
            <a:r>
              <a:rPr lang="en-US" sz="1350" b="1" i="1" baseline="-25000">
                <a:solidFill>
                  <a:schemeClr val="dk1"/>
                </a:solidFill>
                <a:latin typeface="Arial"/>
                <a:ea typeface="Arial"/>
                <a:cs typeface="Arial"/>
                <a:sym typeface="Arial"/>
              </a:rPr>
              <a:t>a</a:t>
            </a:r>
            <a:r>
              <a:rPr lang="en-US" sz="1350" b="1" i="1">
                <a:solidFill>
                  <a:schemeClr val="dk1"/>
                </a:solidFill>
                <a:latin typeface="Arial"/>
                <a:ea typeface="Arial"/>
                <a:cs typeface="Arial"/>
                <a:sym typeface="Arial"/>
              </a:rPr>
              <a:t> = </a:t>
            </a:r>
            <a:r>
              <a:rPr lang="en-US" sz="1350" b="1">
                <a:solidFill>
                  <a:schemeClr val="dk1"/>
                </a:solidFill>
                <a:latin typeface="Arial"/>
                <a:ea typeface="Arial"/>
                <a:cs typeface="Arial"/>
                <a:sym typeface="Arial"/>
              </a:rPr>
              <a:t>2.6</a:t>
            </a:r>
            <a:r>
              <a:rPr lang="en-US" sz="1350" b="1" i="1">
                <a:solidFill>
                  <a:schemeClr val="dk1"/>
                </a:solidFill>
                <a:latin typeface="Arial"/>
                <a:ea typeface="Arial"/>
                <a:cs typeface="Arial"/>
                <a:sym typeface="Arial"/>
              </a:rPr>
              <a:t> </a:t>
            </a:r>
            <a:r>
              <a:rPr lang="en-US" sz="1350" b="1">
                <a:solidFill>
                  <a:schemeClr val="dk1"/>
                </a:solidFill>
                <a:latin typeface="Arial"/>
                <a:ea typeface="Arial"/>
                <a:cs typeface="Arial"/>
                <a:sym typeface="Arial"/>
              </a:rPr>
              <a:t>μm, </a:t>
            </a:r>
            <a:r>
              <a:rPr lang="en-US" sz="1350" b="1" i="1">
                <a:solidFill>
                  <a:schemeClr val="dk1"/>
                </a:solidFill>
                <a:latin typeface="Arial"/>
                <a:ea typeface="Arial"/>
                <a:cs typeface="Arial"/>
                <a:sym typeface="Arial"/>
              </a:rPr>
              <a:t>d</a:t>
            </a:r>
            <a:r>
              <a:rPr lang="en-US" sz="1350" b="1" i="1" baseline="-25000">
                <a:solidFill>
                  <a:schemeClr val="dk1"/>
                </a:solidFill>
                <a:latin typeface="Arial"/>
                <a:ea typeface="Arial"/>
                <a:cs typeface="Arial"/>
                <a:sym typeface="Arial"/>
              </a:rPr>
              <a:t>c</a:t>
            </a:r>
            <a:r>
              <a:rPr lang="en-US" sz="1350" b="1" i="1">
                <a:solidFill>
                  <a:schemeClr val="dk1"/>
                </a:solidFill>
                <a:latin typeface="Arial"/>
                <a:ea typeface="Arial"/>
                <a:cs typeface="Arial"/>
                <a:sym typeface="Arial"/>
              </a:rPr>
              <a:t> = 0.5</a:t>
            </a:r>
            <a:r>
              <a:rPr lang="en-US" sz="1350" b="1">
                <a:solidFill>
                  <a:schemeClr val="dk1"/>
                </a:solidFill>
                <a:latin typeface="Arial"/>
                <a:ea typeface="Arial"/>
                <a:cs typeface="Arial"/>
                <a:sym typeface="Arial"/>
              </a:rPr>
              <a:t> μm (1.2</a:t>
            </a:r>
            <a:r>
              <a:rPr lang="en-US" sz="1350" b="1" i="1">
                <a:solidFill>
                  <a:schemeClr val="dk1"/>
                </a:solidFill>
                <a:latin typeface="Arial"/>
                <a:ea typeface="Arial"/>
                <a:cs typeface="Arial"/>
                <a:sym typeface="Arial"/>
              </a:rPr>
              <a:t> d/a</a:t>
            </a:r>
            <a:r>
              <a:rPr lang="en-US" sz="1350" b="1">
                <a:solidFill>
                  <a:schemeClr val="dk1"/>
                </a:solidFill>
                <a:latin typeface="Arial"/>
                <a:ea typeface="Arial"/>
                <a:cs typeface="Arial"/>
                <a:sym typeface="Arial"/>
              </a:rPr>
              <a:t>)</a:t>
            </a:r>
            <a:r>
              <a:rPr lang="en-US" sz="1350" b="1" i="1">
                <a:solidFill>
                  <a:schemeClr val="dk1"/>
                </a:solidFill>
                <a:latin typeface="Arial"/>
                <a:ea typeface="Arial"/>
                <a:cs typeface="Arial"/>
                <a:sym typeface="Arial"/>
              </a:rPr>
              <a:t> </a:t>
            </a:r>
            <a:endParaRPr sz="1350" b="1" i="1" baseline="-25000">
              <a:solidFill>
                <a:schemeClr val="dk1"/>
              </a:solidFill>
              <a:latin typeface="Arial"/>
              <a:ea typeface="Arial"/>
              <a:cs typeface="Arial"/>
              <a:sym typeface="Arial"/>
            </a:endParaRPr>
          </a:p>
        </p:txBody>
      </p:sp>
      <p:grpSp>
        <p:nvGrpSpPr>
          <p:cNvPr id="249" name="Google Shape;249;p17"/>
          <p:cNvGrpSpPr/>
          <p:nvPr/>
        </p:nvGrpSpPr>
        <p:grpSpPr>
          <a:xfrm>
            <a:off x="6520181" y="2629099"/>
            <a:ext cx="973308" cy="658850"/>
            <a:chOff x="7169574" y="3505466"/>
            <a:chExt cx="1297744" cy="878466"/>
          </a:xfrm>
        </p:grpSpPr>
        <p:cxnSp>
          <p:nvCxnSpPr>
            <p:cNvPr id="250" name="Google Shape;250;p17"/>
            <p:cNvCxnSpPr/>
            <p:nvPr/>
          </p:nvCxnSpPr>
          <p:spPr>
            <a:xfrm flipH="1">
              <a:off x="7256834" y="3813243"/>
              <a:ext cx="252919" cy="233463"/>
            </a:xfrm>
            <a:prstGeom prst="straightConnector1">
              <a:avLst/>
            </a:prstGeom>
            <a:noFill/>
            <a:ln w="9525" cap="flat" cmpd="sng">
              <a:solidFill>
                <a:schemeClr val="dk1"/>
              </a:solidFill>
              <a:prstDash val="solid"/>
              <a:round/>
              <a:headEnd type="none" w="sm" len="sm"/>
              <a:tailEnd type="triangle" w="med" len="med"/>
            </a:ln>
          </p:spPr>
        </p:cxnSp>
        <p:cxnSp>
          <p:nvCxnSpPr>
            <p:cNvPr id="251" name="Google Shape;251;p17"/>
            <p:cNvCxnSpPr/>
            <p:nvPr/>
          </p:nvCxnSpPr>
          <p:spPr>
            <a:xfrm flipH="1">
              <a:off x="7769923" y="4150469"/>
              <a:ext cx="252919" cy="233463"/>
            </a:xfrm>
            <a:prstGeom prst="straightConnector1">
              <a:avLst/>
            </a:prstGeom>
            <a:noFill/>
            <a:ln w="9525" cap="flat" cmpd="sng">
              <a:solidFill>
                <a:schemeClr val="dk1"/>
              </a:solidFill>
              <a:prstDash val="solid"/>
              <a:round/>
              <a:headEnd type="none" w="sm" len="sm"/>
              <a:tailEnd type="triangle" w="med" len="med"/>
            </a:ln>
          </p:spPr>
        </p:cxnSp>
        <p:sp>
          <p:nvSpPr>
            <p:cNvPr id="252" name="Google Shape;252;p17"/>
            <p:cNvSpPr txBox="1"/>
            <p:nvPr/>
          </p:nvSpPr>
          <p:spPr>
            <a:xfrm>
              <a:off x="7169574" y="3505466"/>
              <a:ext cx="91948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i="1" dirty="0" err="1">
                  <a:solidFill>
                    <a:schemeClr val="dk1"/>
                  </a:solidFill>
                  <a:latin typeface="Arial"/>
                  <a:ea typeface="Arial"/>
                  <a:cs typeface="Arial"/>
                  <a:sym typeface="Arial"/>
                </a:rPr>
                <a:t>S.mitis</a:t>
              </a:r>
              <a:endParaRPr sz="1200" b="1" i="1" dirty="0">
                <a:solidFill>
                  <a:schemeClr val="dk1"/>
                </a:solidFill>
                <a:latin typeface="Arial"/>
                <a:ea typeface="Arial"/>
                <a:cs typeface="Arial"/>
                <a:sym typeface="Arial"/>
              </a:endParaRPr>
            </a:p>
          </p:txBody>
        </p:sp>
        <p:sp>
          <p:nvSpPr>
            <p:cNvPr id="253" name="Google Shape;253;p17"/>
            <p:cNvSpPr txBox="1"/>
            <p:nvPr/>
          </p:nvSpPr>
          <p:spPr>
            <a:xfrm>
              <a:off x="7652565" y="3844020"/>
              <a:ext cx="81475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i="1" dirty="0" err="1">
                  <a:solidFill>
                    <a:schemeClr val="dk1"/>
                  </a:solidFill>
                  <a:latin typeface="Arial"/>
                  <a:ea typeface="Arial"/>
                  <a:cs typeface="Arial"/>
                  <a:sym typeface="Arial"/>
                </a:rPr>
                <a:t>C.mat</a:t>
              </a:r>
              <a:endParaRPr sz="1200" b="1" i="1" dirty="0">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500"/>
                                        <p:tgtEl>
                                          <p:spTgt spid="249"/>
                                        </p:tgtEl>
                                      </p:cBhvr>
                                    </p:animEffect>
                                  </p:childTnLst>
                                </p:cTn>
                              </p:par>
                              <p:par>
                                <p:cTn id="8" presetID="10" presetClass="entr" presetSubtype="0" fill="hold" nodeType="withEffect">
                                  <p:stCondLst>
                                    <p:cond delay="0"/>
                                  </p:stCondLst>
                                  <p:childTnLst>
                                    <p:set>
                                      <p:cBhvr>
                                        <p:cTn id="9" dur="1" fill="hold">
                                          <p:stCondLst>
                                            <p:cond delay="0"/>
                                          </p:stCondLst>
                                        </p:cTn>
                                        <p:tgtEl>
                                          <p:spTgt spid="239"/>
                                        </p:tgtEl>
                                        <p:attrNameLst>
                                          <p:attrName>style.visibility</p:attrName>
                                        </p:attrNameLst>
                                      </p:cBhvr>
                                      <p:to>
                                        <p:strVal val="visible"/>
                                      </p:to>
                                    </p:set>
                                    <p:animEffect transition="in" filter="fade">
                                      <p:cBhvr>
                                        <p:cTn id="10" dur="500"/>
                                        <p:tgtEl>
                                          <p:spTgt spid="2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1"/>
                                        </p:tgtEl>
                                        <p:attrNameLst>
                                          <p:attrName>style.visibility</p:attrName>
                                        </p:attrNameLst>
                                      </p:cBhvr>
                                      <p:to>
                                        <p:strVal val="visible"/>
                                      </p:to>
                                    </p:set>
                                    <p:animEffect transition="in" filter="fade">
                                      <p:cBhvr>
                                        <p:cTn id="13" dur="500"/>
                                        <p:tgtEl>
                                          <p:spTgt spid="24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6"/>
                                        </p:tgtEl>
                                        <p:attrNameLst>
                                          <p:attrName>style.visibility</p:attrName>
                                        </p:attrNameLst>
                                      </p:cBhvr>
                                      <p:to>
                                        <p:strVal val="visible"/>
                                      </p:to>
                                    </p:set>
                                    <p:animEffect transition="in" filter="fade">
                                      <p:cBhvr>
                                        <p:cTn id="16" dur="500"/>
                                        <p:tgtEl>
                                          <p:spTgt spid="24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8"/>
                                        </p:tgtEl>
                                        <p:attrNameLst>
                                          <p:attrName>style.visibility</p:attrName>
                                        </p:attrNameLst>
                                      </p:cBhvr>
                                      <p:to>
                                        <p:strVal val="visible"/>
                                      </p:to>
                                    </p:set>
                                    <p:animEffect transition="in" filter="fade">
                                      <p:cBhvr>
                                        <p:cTn id="19" dur="50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p:bldP spid="246" grpId="0"/>
      <p:bldP spid="24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53A734D-FD5E-3508-FB76-251D8B6F6987}"/>
              </a:ext>
            </a:extLst>
          </p:cNvPr>
          <p:cNvSpPr>
            <a:spLocks noGrp="1"/>
          </p:cNvSpPr>
          <p:nvPr>
            <p:ph type="body" idx="1"/>
          </p:nvPr>
        </p:nvSpPr>
        <p:spPr>
          <a:xfrm>
            <a:off x="457200" y="1506048"/>
            <a:ext cx="8229600" cy="3394472"/>
          </a:xfrm>
        </p:spPr>
        <p:txBody>
          <a:bodyPr/>
          <a:lstStyle/>
          <a:p>
            <a:r>
              <a:rPr lang="en-US" dirty="0"/>
              <a:t>NAD(H) transfer from </a:t>
            </a:r>
            <a:r>
              <a:rPr lang="en-US" i="1" dirty="0"/>
              <a:t>S. mitis </a:t>
            </a:r>
            <a:r>
              <a:rPr lang="en-US" dirty="0"/>
              <a:t>to </a:t>
            </a:r>
            <a:r>
              <a:rPr lang="en-US" i="1" dirty="0"/>
              <a:t>H. parainfluenzae</a:t>
            </a:r>
            <a:endParaRPr lang="en-US" dirty="0"/>
          </a:p>
          <a:p>
            <a:endParaRPr lang="en-US" dirty="0"/>
          </a:p>
          <a:p>
            <a:r>
              <a:rPr lang="en-US" dirty="0"/>
              <a:t>Aerobic lactate oxidation and H</a:t>
            </a:r>
            <a:r>
              <a:rPr lang="en-US" baseline="-25000" dirty="0"/>
              <a:t>2</a:t>
            </a:r>
            <a:r>
              <a:rPr lang="en-US" dirty="0"/>
              <a:t>O</a:t>
            </a:r>
            <a:r>
              <a:rPr lang="en-US" baseline="-25000" dirty="0"/>
              <a:t>2</a:t>
            </a:r>
            <a:r>
              <a:rPr lang="en-US" dirty="0"/>
              <a:t> decomposition drive </a:t>
            </a:r>
            <a:r>
              <a:rPr lang="en-US" i="1" dirty="0"/>
              <a:t>C. matruchotii / S. mitis </a:t>
            </a:r>
            <a:r>
              <a:rPr lang="en-US" dirty="0"/>
              <a:t>arrangements</a:t>
            </a:r>
          </a:p>
        </p:txBody>
      </p:sp>
      <p:sp>
        <p:nvSpPr>
          <p:cNvPr id="4" name="Google Shape;89;p1">
            <a:extLst>
              <a:ext uri="{FF2B5EF4-FFF2-40B4-BE49-F238E27FC236}">
                <a16:creationId xmlns:a16="http://schemas.microsoft.com/office/drawing/2014/main" id="{F176BB02-3A21-BEB2-E3F8-76EC5343ABF8}"/>
              </a:ext>
            </a:extLst>
          </p:cNvPr>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E5B8B7"/>
              </a:buClr>
              <a:buSzPct val="100000"/>
              <a:buFont typeface="Calibri"/>
              <a:buNone/>
            </a:pPr>
            <a:r>
              <a:rPr lang="en-US" dirty="0">
                <a:solidFill>
                  <a:schemeClr val="bg2"/>
                </a:solidFill>
              </a:rPr>
              <a:t>Mechanisms underlying spatial interaction in the oral microbiota</a:t>
            </a:r>
            <a:endParaRPr dirty="0">
              <a:solidFill>
                <a:schemeClr val="bg2"/>
              </a:solidFill>
            </a:endParaRPr>
          </a:p>
        </p:txBody>
      </p:sp>
    </p:spTree>
    <p:extLst>
      <p:ext uri="{BB962C8B-B14F-4D97-AF65-F5344CB8AC3E}">
        <p14:creationId xmlns:p14="http://schemas.microsoft.com/office/powerpoint/2010/main" val="2774937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4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4400"/>
              <a:buFont typeface="Calibri"/>
              <a:buNone/>
            </a:pPr>
            <a:r>
              <a:rPr lang="en-US" dirty="0">
                <a:solidFill>
                  <a:schemeClr val="dk2"/>
                </a:solidFill>
              </a:rPr>
              <a:t>What’s next?</a:t>
            </a:r>
            <a:endParaRPr dirty="0"/>
          </a:p>
        </p:txBody>
      </p:sp>
      <p:sp>
        <p:nvSpPr>
          <p:cNvPr id="555" name="Google Shape;555;p47"/>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spcBef>
                <a:spcPts val="592"/>
              </a:spcBef>
              <a:spcAft>
                <a:spcPts val="0"/>
              </a:spcAft>
              <a:buClr>
                <a:schemeClr val="dk1"/>
              </a:buClr>
              <a:buSzPct val="100000"/>
              <a:buChar char="•"/>
            </a:pPr>
            <a:r>
              <a:rPr lang="en-US" dirty="0"/>
              <a:t>Test mechanisms of interaction from </a:t>
            </a:r>
            <a:r>
              <a:rPr lang="en-US" i="1" dirty="0"/>
              <a:t>Streptococcus</a:t>
            </a:r>
            <a:r>
              <a:rPr lang="en-US" dirty="0"/>
              <a:t> side</a:t>
            </a:r>
            <a:endParaRPr dirty="0"/>
          </a:p>
          <a:p>
            <a:pPr marL="342900">
              <a:spcBef>
                <a:spcPts val="592"/>
              </a:spcBef>
              <a:buSzPct val="100000"/>
            </a:pPr>
            <a:r>
              <a:rPr lang="en-US" dirty="0"/>
              <a:t>Development of a more complex </a:t>
            </a:r>
            <a:r>
              <a:rPr lang="en-US" i="1" dirty="0"/>
              <a:t>in vitro </a:t>
            </a:r>
            <a:r>
              <a:rPr lang="en-US" dirty="0"/>
              <a:t>plaque model (in progress) </a:t>
            </a:r>
          </a:p>
          <a:p>
            <a:pPr marL="342900" lvl="0" indent="-342900" algn="l" rtl="0">
              <a:spcBef>
                <a:spcPts val="592"/>
              </a:spcBef>
              <a:spcAft>
                <a:spcPts val="0"/>
              </a:spcAft>
              <a:buClr>
                <a:schemeClr val="dk1"/>
              </a:buClr>
              <a:buSzPct val="100000"/>
              <a:buChar char="•"/>
            </a:pPr>
            <a:r>
              <a:rPr lang="en-US" dirty="0"/>
              <a:t>What is the impact on immune activation for more complex healthy communities? </a:t>
            </a:r>
            <a:endParaRPr dirty="0"/>
          </a:p>
          <a:p>
            <a:pPr marL="342900" lvl="0" indent="-342900" algn="l" rtl="0">
              <a:spcBef>
                <a:spcPts val="592"/>
              </a:spcBef>
              <a:spcAft>
                <a:spcPts val="0"/>
              </a:spcAft>
              <a:buClr>
                <a:schemeClr val="dk1"/>
              </a:buClr>
              <a:buSzPct val="100000"/>
              <a:buChar char="•"/>
            </a:pPr>
            <a:r>
              <a:rPr lang="en-US" dirty="0"/>
              <a:t>Physical parameters of attachment</a:t>
            </a:r>
            <a:r>
              <a:rPr lang="en-US" i="1" dirty="0"/>
              <a:t> </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p48"/>
          <p:cNvPicPr preferRelativeResize="0"/>
          <p:nvPr/>
        </p:nvPicPr>
        <p:blipFill rotWithShape="1">
          <a:blip r:embed="rId3">
            <a:alphaModFix/>
          </a:blip>
          <a:srcRect/>
          <a:stretch/>
        </p:blipFill>
        <p:spPr>
          <a:xfrm>
            <a:off x="5012076" y="3986500"/>
            <a:ext cx="2658811" cy="1042325"/>
          </a:xfrm>
          <a:prstGeom prst="rect">
            <a:avLst/>
          </a:prstGeom>
          <a:noFill/>
          <a:ln>
            <a:noFill/>
          </a:ln>
        </p:spPr>
      </p:pic>
      <p:sp>
        <p:nvSpPr>
          <p:cNvPr id="561" name="Google Shape;561;p48"/>
          <p:cNvSpPr txBox="1">
            <a:spLocks noGrp="1"/>
          </p:cNvSpPr>
          <p:nvPr>
            <p:ph type="title"/>
          </p:nvPr>
        </p:nvSpPr>
        <p:spPr>
          <a:xfrm>
            <a:off x="-762000" y="16241"/>
            <a:ext cx="6172200" cy="62865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2"/>
              </a:buClr>
              <a:buSzPct val="100000"/>
              <a:buFont typeface="Calibri"/>
              <a:buNone/>
            </a:pPr>
            <a:r>
              <a:rPr lang="en-US">
                <a:solidFill>
                  <a:schemeClr val="dk2"/>
                </a:solidFill>
              </a:rPr>
              <a:t>Acknowledgements</a:t>
            </a:r>
            <a:endParaRPr/>
          </a:p>
        </p:txBody>
      </p:sp>
      <p:pic>
        <p:nvPicPr>
          <p:cNvPr id="562" name="Google Shape;562;p48" descr="logo_nih.gif"/>
          <p:cNvPicPr preferRelativeResize="0"/>
          <p:nvPr/>
        </p:nvPicPr>
        <p:blipFill rotWithShape="1">
          <a:blip r:embed="rId4">
            <a:alphaModFix/>
          </a:blip>
          <a:srcRect/>
          <a:stretch/>
        </p:blipFill>
        <p:spPr>
          <a:xfrm>
            <a:off x="7862777" y="3881327"/>
            <a:ext cx="1128823" cy="1128823"/>
          </a:xfrm>
          <a:prstGeom prst="rect">
            <a:avLst/>
          </a:prstGeom>
          <a:noFill/>
          <a:ln>
            <a:noFill/>
          </a:ln>
        </p:spPr>
      </p:pic>
      <p:pic>
        <p:nvPicPr>
          <p:cNvPr id="563" name="Google Shape;563;p48" descr="Image result for uri logo"/>
          <p:cNvPicPr preferRelativeResize="0"/>
          <p:nvPr/>
        </p:nvPicPr>
        <p:blipFill rotWithShape="1">
          <a:blip r:embed="rId5">
            <a:alphaModFix/>
          </a:blip>
          <a:srcRect/>
          <a:stretch/>
        </p:blipFill>
        <p:spPr>
          <a:xfrm>
            <a:off x="2817702" y="679920"/>
            <a:ext cx="1222596" cy="1338828"/>
          </a:xfrm>
          <a:prstGeom prst="rect">
            <a:avLst/>
          </a:prstGeom>
          <a:noFill/>
          <a:ln>
            <a:noFill/>
          </a:ln>
        </p:spPr>
      </p:pic>
      <p:pic>
        <p:nvPicPr>
          <p:cNvPr id="564" name="Google Shape;564;p48" descr="Rhode Island Foundation"/>
          <p:cNvPicPr preferRelativeResize="0"/>
          <p:nvPr/>
        </p:nvPicPr>
        <p:blipFill rotWithShape="1">
          <a:blip r:embed="rId6">
            <a:alphaModFix/>
          </a:blip>
          <a:srcRect/>
          <a:stretch/>
        </p:blipFill>
        <p:spPr>
          <a:xfrm>
            <a:off x="60979" y="4400550"/>
            <a:ext cx="2185521" cy="707082"/>
          </a:xfrm>
          <a:prstGeom prst="rect">
            <a:avLst/>
          </a:prstGeom>
          <a:noFill/>
          <a:ln>
            <a:noFill/>
          </a:ln>
        </p:spPr>
      </p:pic>
      <p:sp>
        <p:nvSpPr>
          <p:cNvPr id="565" name="Google Shape;565;p48"/>
          <p:cNvSpPr txBox="1"/>
          <p:nvPr/>
        </p:nvSpPr>
        <p:spPr>
          <a:xfrm>
            <a:off x="198119" y="590550"/>
            <a:ext cx="2310184"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Graduate Students:</a:t>
            </a:r>
            <a:endParaRPr dirty="0"/>
          </a:p>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Dr. Eric Almeida</a:t>
            </a:r>
            <a:endParaRPr b="1" dirty="0"/>
          </a:p>
          <a:p>
            <a:r>
              <a:rPr lang="en-US" sz="1800" b="1" dirty="0">
                <a:solidFill>
                  <a:schemeClr val="dk1"/>
                </a:solidFill>
                <a:latin typeface="Calibri"/>
                <a:ea typeface="Calibri"/>
                <a:cs typeface="Calibri"/>
                <a:sym typeface="Calibri"/>
              </a:rPr>
              <a:t>Dr. </a:t>
            </a:r>
            <a:r>
              <a:rPr lang="en-US" sz="1800" b="1" dirty="0" err="1">
                <a:solidFill>
                  <a:schemeClr val="dk1"/>
                </a:solidFill>
                <a:latin typeface="Calibri"/>
                <a:ea typeface="Calibri"/>
                <a:cs typeface="Calibri"/>
                <a:sym typeface="Calibri"/>
              </a:rPr>
              <a:t>Dasith</a:t>
            </a:r>
            <a:r>
              <a:rPr lang="en-US" sz="1800" b="1" dirty="0">
                <a:solidFill>
                  <a:schemeClr val="dk1"/>
                </a:solidFill>
                <a:latin typeface="Calibri"/>
                <a:ea typeface="Calibri"/>
                <a:cs typeface="Calibri"/>
                <a:sym typeface="Calibri"/>
              </a:rPr>
              <a:t> </a:t>
            </a:r>
            <a:r>
              <a:rPr lang="en-US" sz="1800" b="1" dirty="0" err="1">
                <a:solidFill>
                  <a:schemeClr val="dk1"/>
                </a:solidFill>
                <a:latin typeface="Calibri"/>
                <a:ea typeface="Calibri"/>
                <a:cs typeface="Calibri"/>
                <a:sym typeface="Calibri"/>
              </a:rPr>
              <a:t>Perera</a:t>
            </a:r>
            <a:endParaRPr lang="en-US" sz="1800" b="1"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Thais Harder De Palma</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Alex </a:t>
            </a:r>
            <a:r>
              <a:rPr lang="en-US" sz="1800" dirty="0" err="1">
                <a:solidFill>
                  <a:schemeClr val="dk1"/>
                </a:solidFill>
                <a:latin typeface="Calibri"/>
                <a:ea typeface="Calibri"/>
                <a:cs typeface="Calibri"/>
                <a:sym typeface="Calibri"/>
              </a:rPr>
              <a:t>Labossiere</a:t>
            </a:r>
            <a:endParaRPr sz="1800" dirty="0">
              <a:solidFill>
                <a:schemeClr val="dk1"/>
              </a:solidFill>
              <a:latin typeface="Calibri"/>
              <a:ea typeface="Calibri"/>
              <a:cs typeface="Calibri"/>
              <a:sym typeface="Calibri"/>
            </a:endParaRPr>
          </a:p>
        </p:txBody>
      </p:sp>
      <p:sp>
        <p:nvSpPr>
          <p:cNvPr id="566" name="Google Shape;566;p48"/>
          <p:cNvSpPr txBox="1"/>
          <p:nvPr/>
        </p:nvSpPr>
        <p:spPr>
          <a:xfrm>
            <a:off x="198119" y="2038350"/>
            <a:ext cx="4084773"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chemeClr val="dk1"/>
                </a:solidFill>
                <a:latin typeface="Calibri"/>
                <a:ea typeface="Calibri"/>
                <a:cs typeface="Calibri"/>
                <a:sym typeface="Calibri"/>
              </a:rPr>
              <a:t>Funding:</a:t>
            </a:r>
            <a:endParaRPr dirty="0"/>
          </a:p>
          <a:p>
            <a:pPr marL="0" marR="0" lvl="0" indent="0" algn="l" rtl="0">
              <a:spcBef>
                <a:spcPts val="0"/>
              </a:spcBef>
              <a:spcAft>
                <a:spcPts val="0"/>
              </a:spcAft>
              <a:buNone/>
            </a:pPr>
            <a:r>
              <a:rPr lang="en-US" sz="1600" dirty="0">
                <a:solidFill>
                  <a:schemeClr val="dk1"/>
                </a:solidFill>
                <a:latin typeface="Calibri"/>
                <a:ea typeface="Calibri"/>
                <a:cs typeface="Calibri"/>
                <a:sym typeface="Calibri"/>
              </a:rPr>
              <a:t>RI Foundation Medical Research Fund</a:t>
            </a:r>
            <a:endParaRPr dirty="0"/>
          </a:p>
          <a:p>
            <a:pPr marL="0" marR="0" lvl="0" indent="0" algn="l" rtl="0">
              <a:spcBef>
                <a:spcPts val="0"/>
              </a:spcBef>
              <a:spcAft>
                <a:spcPts val="0"/>
              </a:spcAft>
              <a:buNone/>
            </a:pPr>
            <a:r>
              <a:rPr lang="en-US" sz="1600" dirty="0">
                <a:solidFill>
                  <a:schemeClr val="dk1"/>
                </a:solidFill>
                <a:latin typeface="Calibri"/>
                <a:ea typeface="Calibri"/>
                <a:cs typeface="Calibri"/>
                <a:sym typeface="Calibri"/>
              </a:rPr>
              <a:t>RI COBRE - #P20GM104317</a:t>
            </a:r>
            <a:endParaRPr dirty="0"/>
          </a:p>
          <a:p>
            <a:pPr marL="0" marR="0" lvl="0" indent="0" algn="l" rtl="0">
              <a:spcBef>
                <a:spcPts val="0"/>
              </a:spcBef>
              <a:spcAft>
                <a:spcPts val="0"/>
              </a:spcAft>
              <a:buNone/>
            </a:pPr>
            <a:r>
              <a:rPr lang="en-US" sz="1600" dirty="0">
                <a:solidFill>
                  <a:schemeClr val="dk1"/>
                </a:solidFill>
                <a:latin typeface="Calibri"/>
                <a:ea typeface="Calibri"/>
                <a:cs typeface="Calibri"/>
                <a:sym typeface="Calibri"/>
              </a:rPr>
              <a:t>RI INBRE Early Career Award – #P20GM103430</a:t>
            </a:r>
            <a:endParaRPr dirty="0"/>
          </a:p>
          <a:p>
            <a:pPr marL="0" marR="0" lvl="0" indent="0" algn="l" rtl="0">
              <a:spcBef>
                <a:spcPts val="0"/>
              </a:spcBef>
              <a:spcAft>
                <a:spcPts val="0"/>
              </a:spcAft>
              <a:buNone/>
            </a:pPr>
            <a:r>
              <a:rPr lang="en-US" sz="1600" dirty="0">
                <a:solidFill>
                  <a:schemeClr val="dk1"/>
                </a:solidFill>
                <a:latin typeface="Calibri"/>
                <a:ea typeface="Calibri"/>
                <a:cs typeface="Calibri"/>
                <a:sym typeface="Calibri"/>
              </a:rPr>
              <a:t>NIH – NIDCR #R01DE027958</a:t>
            </a:r>
            <a:endParaRPr sz="1600" dirty="0">
              <a:solidFill>
                <a:schemeClr val="dk1"/>
              </a:solidFill>
              <a:latin typeface="Calibri"/>
              <a:ea typeface="Calibri"/>
              <a:cs typeface="Calibri"/>
              <a:sym typeface="Calibri"/>
            </a:endParaRPr>
          </a:p>
        </p:txBody>
      </p:sp>
      <p:sp>
        <p:nvSpPr>
          <p:cNvPr id="567" name="Google Shape;567;p48"/>
          <p:cNvSpPr txBox="1"/>
          <p:nvPr/>
        </p:nvSpPr>
        <p:spPr>
          <a:xfrm>
            <a:off x="198119" y="3318321"/>
            <a:ext cx="4096763"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chemeClr val="dk1"/>
                </a:solidFill>
                <a:latin typeface="Calibri"/>
                <a:ea typeface="Calibri"/>
                <a:cs typeface="Calibri"/>
                <a:sym typeface="Calibri"/>
              </a:rPr>
              <a:t>Collaborators:</a:t>
            </a:r>
            <a:endParaRPr dirty="0"/>
          </a:p>
          <a:p>
            <a:pPr marL="0" marR="0" lvl="0" indent="0" algn="l" rtl="0">
              <a:spcBef>
                <a:spcPts val="0"/>
              </a:spcBef>
              <a:spcAft>
                <a:spcPts val="0"/>
              </a:spcAft>
              <a:buNone/>
            </a:pPr>
            <a:r>
              <a:rPr lang="en-US" sz="1600" dirty="0">
                <a:solidFill>
                  <a:schemeClr val="dk1"/>
                </a:solidFill>
                <a:latin typeface="Calibri"/>
                <a:ea typeface="Calibri"/>
                <a:cs typeface="Calibri"/>
                <a:sym typeface="Calibri"/>
              </a:rPr>
              <a:t>Marcelo Freire (JCVI) / </a:t>
            </a:r>
            <a:r>
              <a:rPr lang="en-US" sz="1600" dirty="0" err="1">
                <a:solidFill>
                  <a:schemeClr val="dk1"/>
                </a:solidFill>
                <a:latin typeface="Calibri"/>
                <a:ea typeface="Calibri"/>
                <a:cs typeface="Calibri"/>
                <a:sym typeface="Calibri"/>
              </a:rPr>
              <a:t>Hatice</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Hasturk</a:t>
            </a:r>
            <a:r>
              <a:rPr lang="en-US" sz="1600" dirty="0">
                <a:solidFill>
                  <a:schemeClr val="dk1"/>
                </a:solidFill>
                <a:latin typeface="Calibri"/>
                <a:ea typeface="Calibri"/>
                <a:cs typeface="Calibri"/>
                <a:sym typeface="Calibri"/>
              </a:rPr>
              <a:t> (Forsyth)</a:t>
            </a:r>
            <a:endParaRPr dirty="0"/>
          </a:p>
          <a:p>
            <a:pPr marL="0" marR="0" lvl="0" indent="0" algn="l" rtl="0">
              <a:spcBef>
                <a:spcPts val="0"/>
              </a:spcBef>
              <a:spcAft>
                <a:spcPts val="0"/>
              </a:spcAft>
              <a:buNone/>
            </a:pPr>
            <a:r>
              <a:rPr lang="en-US" sz="1600" b="1" dirty="0">
                <a:solidFill>
                  <a:schemeClr val="dk1"/>
                </a:solidFill>
                <a:latin typeface="Calibri"/>
                <a:ea typeface="Calibri"/>
                <a:cs typeface="Calibri"/>
                <a:sym typeface="Calibri"/>
              </a:rPr>
              <a:t>Jessica Mark Welch </a:t>
            </a:r>
            <a:r>
              <a:rPr lang="en-US" sz="1600" dirty="0">
                <a:solidFill>
                  <a:schemeClr val="dk1"/>
                </a:solidFill>
                <a:latin typeface="Calibri"/>
                <a:ea typeface="Calibri"/>
                <a:cs typeface="Calibri"/>
                <a:sym typeface="Calibri"/>
              </a:rPr>
              <a:t>(U Chicago / MBL)</a:t>
            </a:r>
            <a:endParaRPr dirty="0"/>
          </a:p>
          <a:p>
            <a:pPr marL="0" marR="0" lvl="0" indent="0" algn="l" rtl="0">
              <a:spcBef>
                <a:spcPts val="0"/>
              </a:spcBef>
              <a:spcAft>
                <a:spcPts val="0"/>
              </a:spcAft>
              <a:buNone/>
            </a:pPr>
            <a:r>
              <a:rPr lang="en-US" sz="1600" b="1" dirty="0">
                <a:solidFill>
                  <a:schemeClr val="dk1"/>
                </a:solidFill>
                <a:latin typeface="Calibri"/>
                <a:ea typeface="Calibri"/>
                <a:cs typeface="Calibri"/>
                <a:sym typeface="Calibri"/>
              </a:rPr>
              <a:t>Jiyeon Kim </a:t>
            </a:r>
            <a:r>
              <a:rPr lang="en-US" sz="1600" dirty="0">
                <a:solidFill>
                  <a:schemeClr val="dk1"/>
                </a:solidFill>
                <a:latin typeface="Calibri"/>
                <a:ea typeface="Calibri"/>
                <a:cs typeface="Calibri"/>
                <a:sym typeface="Calibri"/>
              </a:rPr>
              <a:t>(URI)</a:t>
            </a:r>
            <a:endParaRPr dirty="0"/>
          </a:p>
        </p:txBody>
      </p:sp>
      <p:pic>
        <p:nvPicPr>
          <p:cNvPr id="568" name="Google Shape;568;p48" descr="E:\Google Drive\Ramsey Lab\Presentations\RamseyLab2021.jpg"/>
          <p:cNvPicPr preferRelativeResize="0"/>
          <p:nvPr/>
        </p:nvPicPr>
        <p:blipFill rotWithShape="1">
          <a:blip r:embed="rId7">
            <a:alphaModFix/>
          </a:blip>
          <a:srcRect l="9160" t="16519" r="13596"/>
          <a:stretch/>
        </p:blipFill>
        <p:spPr>
          <a:xfrm>
            <a:off x="4475220" y="133350"/>
            <a:ext cx="4516380" cy="370446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4400"/>
              <a:buFont typeface="Calibri"/>
              <a:buNone/>
            </a:pPr>
            <a:r>
              <a:rPr lang="en-US" i="1">
                <a:solidFill>
                  <a:schemeClr val="dk2"/>
                </a:solidFill>
              </a:rPr>
              <a:t>H. parainfluenzae</a:t>
            </a:r>
            <a:endParaRPr/>
          </a:p>
        </p:txBody>
      </p:sp>
      <p:sp>
        <p:nvSpPr>
          <p:cNvPr id="265" name="Google Shape;265;p19"/>
          <p:cNvSpPr txBox="1">
            <a:spLocks noGrp="1"/>
          </p:cNvSpPr>
          <p:nvPr>
            <p:ph type="body" idx="1"/>
          </p:nvPr>
        </p:nvSpPr>
        <p:spPr>
          <a:xfrm>
            <a:off x="457200" y="1047750"/>
            <a:ext cx="5257800" cy="28956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a:t>Gram negative</a:t>
            </a:r>
            <a:endParaRPr/>
          </a:p>
          <a:p>
            <a:pPr marL="342900" lvl="0" indent="-342900" algn="l" rtl="0">
              <a:spcBef>
                <a:spcPts val="640"/>
              </a:spcBef>
              <a:spcAft>
                <a:spcPts val="0"/>
              </a:spcAft>
              <a:buClr>
                <a:schemeClr val="dk1"/>
              </a:buClr>
              <a:buSzPts val="3200"/>
              <a:buChar char="•"/>
            </a:pPr>
            <a:r>
              <a:rPr lang="en-US"/>
              <a:t>Facultative anaerobe</a:t>
            </a:r>
            <a:endParaRPr/>
          </a:p>
          <a:p>
            <a:pPr marL="342900" lvl="0" indent="-342900" algn="l" rtl="0">
              <a:spcBef>
                <a:spcPts val="640"/>
              </a:spcBef>
              <a:spcAft>
                <a:spcPts val="0"/>
              </a:spcAft>
              <a:buClr>
                <a:schemeClr val="dk1"/>
              </a:buClr>
              <a:buSzPts val="3200"/>
              <a:buChar char="•"/>
            </a:pPr>
            <a:r>
              <a:rPr lang="en-US"/>
              <a:t>Abundant in several oral sites / extraoral</a:t>
            </a:r>
            <a:endParaRPr/>
          </a:p>
          <a:p>
            <a:pPr marL="342900" lvl="0" indent="-342900" algn="l" rtl="0">
              <a:spcBef>
                <a:spcPts val="640"/>
              </a:spcBef>
              <a:spcAft>
                <a:spcPts val="0"/>
              </a:spcAft>
              <a:buClr>
                <a:schemeClr val="dk1"/>
              </a:buClr>
              <a:buSzPts val="3200"/>
              <a:buChar char="•"/>
            </a:pPr>
            <a:r>
              <a:rPr lang="en-US"/>
              <a:t>Opportunist, generalist</a:t>
            </a:r>
            <a:endParaRPr b="1"/>
          </a:p>
        </p:txBody>
      </p:sp>
      <p:pic>
        <p:nvPicPr>
          <p:cNvPr id="266" name="Google Shape;266;p19" descr="A picture containing person, man, outdoor, looking&#10;&#10;Description automatically generated"/>
          <p:cNvPicPr preferRelativeResize="0"/>
          <p:nvPr/>
        </p:nvPicPr>
        <p:blipFill rotWithShape="1">
          <a:blip r:embed="rId3">
            <a:alphaModFix/>
          </a:blip>
          <a:srcRect l="13048" t="23703"/>
          <a:stretch/>
        </p:blipFill>
        <p:spPr>
          <a:xfrm>
            <a:off x="5791200" y="1047750"/>
            <a:ext cx="2944794" cy="3251259"/>
          </a:xfrm>
          <a:prstGeom prst="rect">
            <a:avLst/>
          </a:prstGeom>
          <a:noFill/>
          <a:ln>
            <a:noFill/>
          </a:ln>
        </p:spPr>
      </p:pic>
      <p:sp>
        <p:nvSpPr>
          <p:cNvPr id="268" name="Google Shape;268;p19"/>
          <p:cNvSpPr txBox="1"/>
          <p:nvPr/>
        </p:nvSpPr>
        <p:spPr>
          <a:xfrm>
            <a:off x="6543464" y="4336018"/>
            <a:ext cx="144026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Dasith Perera</a:t>
            </a: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727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0"/>
          <p:cNvSpPr txBox="1">
            <a:spLocks noGrp="1"/>
          </p:cNvSpPr>
          <p:nvPr>
            <p:ph type="title"/>
          </p:nvPr>
        </p:nvSpPr>
        <p:spPr>
          <a:xfrm>
            <a:off x="457200" y="492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3600"/>
              <a:buFont typeface="Calibri"/>
              <a:buNone/>
            </a:pPr>
            <a:r>
              <a:rPr lang="en-US" sz="3600" i="1">
                <a:solidFill>
                  <a:schemeClr val="dk2"/>
                </a:solidFill>
              </a:rPr>
              <a:t>Hp – Sm in vivo</a:t>
            </a:r>
            <a:endParaRPr/>
          </a:p>
        </p:txBody>
      </p:sp>
      <p:sp>
        <p:nvSpPr>
          <p:cNvPr id="274" name="Google Shape;274;p20"/>
          <p:cNvSpPr txBox="1"/>
          <p:nvPr/>
        </p:nvSpPr>
        <p:spPr>
          <a:xfrm>
            <a:off x="259976" y="742950"/>
            <a:ext cx="150823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“mitis-group” </a:t>
            </a:r>
            <a:endParaRPr/>
          </a:p>
        </p:txBody>
      </p:sp>
      <p:pic>
        <p:nvPicPr>
          <p:cNvPr id="275" name="Google Shape;275;p20" descr="E:\Google Drive\Ramsey Lab Shared Documents\Manuscripts\2020_Hpara_aerobic_peroxide\Figures and Figure materials\Fig2.png"/>
          <p:cNvPicPr preferRelativeResize="0"/>
          <p:nvPr/>
        </p:nvPicPr>
        <p:blipFill rotWithShape="1">
          <a:blip r:embed="rId3">
            <a:alphaModFix/>
          </a:blip>
          <a:srcRect t="45442"/>
          <a:stretch/>
        </p:blipFill>
        <p:spPr>
          <a:xfrm>
            <a:off x="152399" y="1187486"/>
            <a:ext cx="8901151" cy="3594064"/>
          </a:xfrm>
          <a:prstGeom prst="rect">
            <a:avLst/>
          </a:prstGeom>
          <a:noFill/>
          <a:ln>
            <a:noFill/>
          </a:ln>
        </p:spPr>
      </p:pic>
      <p:sp>
        <p:nvSpPr>
          <p:cNvPr id="276" name="Google Shape;276;p20"/>
          <p:cNvSpPr/>
          <p:nvPr/>
        </p:nvSpPr>
        <p:spPr>
          <a:xfrm>
            <a:off x="152400" y="1244976"/>
            <a:ext cx="273424" cy="228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7" name="Google Shape;277;p20"/>
          <p:cNvSpPr/>
          <p:nvPr/>
        </p:nvSpPr>
        <p:spPr>
          <a:xfrm>
            <a:off x="3733800" y="1252823"/>
            <a:ext cx="273424" cy="228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AC11C21B-FB05-355C-E398-EDF89FB29D03}"/>
              </a:ext>
            </a:extLst>
          </p:cNvPr>
          <p:cNvSpPr txBox="1"/>
          <p:nvPr/>
        </p:nvSpPr>
        <p:spPr>
          <a:xfrm>
            <a:off x="7015164" y="501613"/>
            <a:ext cx="1782860" cy="523220"/>
          </a:xfrm>
          <a:prstGeom prst="rect">
            <a:avLst/>
          </a:prstGeom>
          <a:noFill/>
        </p:spPr>
        <p:txBody>
          <a:bodyPr wrap="none" rtlCol="0">
            <a:spAutoFit/>
          </a:bodyPr>
          <a:lstStyle/>
          <a:p>
            <a:r>
              <a:rPr lang="en-US" sz="2800" b="1" dirty="0">
                <a:solidFill>
                  <a:srgbClr val="C00000"/>
                </a:solidFill>
              </a:rPr>
              <a:t>Structure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1"/>
          <p:cNvSpPr txBox="1">
            <a:spLocks noGrp="1"/>
          </p:cNvSpPr>
          <p:nvPr>
            <p:ph type="title"/>
          </p:nvPr>
        </p:nvSpPr>
        <p:spPr>
          <a:xfrm>
            <a:off x="457200" y="57150"/>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4000"/>
              <a:buFont typeface="Calibri"/>
              <a:buNone/>
            </a:pPr>
            <a:r>
              <a:rPr lang="en-US" sz="4000" i="1">
                <a:solidFill>
                  <a:schemeClr val="dk2"/>
                </a:solidFill>
              </a:rPr>
              <a:t>Hp</a:t>
            </a:r>
            <a:r>
              <a:rPr lang="en-US" sz="4000">
                <a:solidFill>
                  <a:schemeClr val="dk2"/>
                </a:solidFill>
              </a:rPr>
              <a:t> only found near </a:t>
            </a:r>
            <a:r>
              <a:rPr lang="en-US" sz="4000" i="1">
                <a:solidFill>
                  <a:schemeClr val="dk2"/>
                </a:solidFill>
              </a:rPr>
              <a:t>Sm</a:t>
            </a:r>
            <a:endParaRPr/>
          </a:p>
        </p:txBody>
      </p:sp>
      <p:pic>
        <p:nvPicPr>
          <p:cNvPr id="283" name="Google Shape;283;p21" descr="E:\Google Drive\Ramsey Lab Shared Documents\Manuscripts\2020_Hpara_aerobic_peroxide\Figures and Figure materials\Fig2.png"/>
          <p:cNvPicPr preferRelativeResize="0"/>
          <p:nvPr/>
        </p:nvPicPr>
        <p:blipFill rotWithShape="1">
          <a:blip r:embed="rId3">
            <a:alphaModFix/>
          </a:blip>
          <a:srcRect r="50000" b="55651"/>
          <a:stretch/>
        </p:blipFill>
        <p:spPr>
          <a:xfrm>
            <a:off x="1752600" y="1562100"/>
            <a:ext cx="5334000" cy="3501491"/>
          </a:xfrm>
          <a:prstGeom prst="rect">
            <a:avLst/>
          </a:prstGeom>
          <a:noFill/>
          <a:ln>
            <a:noFill/>
          </a:ln>
        </p:spPr>
      </p:pic>
      <p:sp>
        <p:nvSpPr>
          <p:cNvPr id="284" name="Google Shape;284;p21"/>
          <p:cNvSpPr txBox="1"/>
          <p:nvPr/>
        </p:nvSpPr>
        <p:spPr>
          <a:xfrm>
            <a:off x="2747285" y="1047750"/>
            <a:ext cx="354026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Photos taken based on </a:t>
            </a:r>
            <a:r>
              <a:rPr lang="en-US" sz="1800" i="1">
                <a:solidFill>
                  <a:schemeClr val="dk1"/>
                </a:solidFill>
                <a:latin typeface="Calibri"/>
                <a:ea typeface="Calibri"/>
                <a:cs typeface="Calibri"/>
                <a:sym typeface="Calibri"/>
              </a:rPr>
              <a:t>Hp</a:t>
            </a:r>
            <a:r>
              <a:rPr lang="en-US" sz="1800">
                <a:solidFill>
                  <a:schemeClr val="dk1"/>
                </a:solidFill>
                <a:latin typeface="Calibri"/>
                <a:ea typeface="Calibri"/>
                <a:cs typeface="Calibri"/>
                <a:sym typeface="Calibri"/>
              </a:rPr>
              <a:t> presence</a:t>
            </a:r>
            <a:endParaRPr/>
          </a:p>
        </p:txBody>
      </p:sp>
      <p:sp>
        <p:nvSpPr>
          <p:cNvPr id="285" name="Google Shape;285;p21"/>
          <p:cNvSpPr/>
          <p:nvPr/>
        </p:nvSpPr>
        <p:spPr>
          <a:xfrm>
            <a:off x="228600" y="1581150"/>
            <a:ext cx="273424" cy="228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6" name="Google Shape;286;p21"/>
          <p:cNvSpPr/>
          <p:nvPr/>
        </p:nvSpPr>
        <p:spPr>
          <a:xfrm>
            <a:off x="4648200" y="1581150"/>
            <a:ext cx="273424" cy="228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05797824-D57E-8BE9-186C-45EDA3559176}"/>
              </a:ext>
            </a:extLst>
          </p:cNvPr>
          <p:cNvSpPr/>
          <p:nvPr/>
        </p:nvSpPr>
        <p:spPr>
          <a:xfrm>
            <a:off x="1528354" y="1332411"/>
            <a:ext cx="457200" cy="545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4400"/>
              <a:buFont typeface="Calibri"/>
              <a:buNone/>
            </a:pPr>
            <a:r>
              <a:rPr lang="en-US">
                <a:solidFill>
                  <a:schemeClr val="dk2"/>
                </a:solidFill>
              </a:rPr>
              <a:t>Interactions With Oral Streptococci</a:t>
            </a:r>
            <a:endParaRPr/>
          </a:p>
        </p:txBody>
      </p:sp>
      <p:grpSp>
        <p:nvGrpSpPr>
          <p:cNvPr id="292" name="Google Shape;292;p22"/>
          <p:cNvGrpSpPr/>
          <p:nvPr/>
        </p:nvGrpSpPr>
        <p:grpSpPr>
          <a:xfrm>
            <a:off x="1696812" y="2628260"/>
            <a:ext cx="1801990" cy="466944"/>
            <a:chOff x="860143" y="2057401"/>
            <a:chExt cx="3041513" cy="756855"/>
          </a:xfrm>
        </p:grpSpPr>
        <p:sp>
          <p:nvSpPr>
            <p:cNvPr id="293" name="Google Shape;293;p22"/>
            <p:cNvSpPr/>
            <p:nvPr/>
          </p:nvSpPr>
          <p:spPr>
            <a:xfrm rot="-1302772">
              <a:off x="914400" y="2362200"/>
              <a:ext cx="457200" cy="3810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4" name="Google Shape;294;p22"/>
            <p:cNvSpPr/>
            <p:nvPr/>
          </p:nvSpPr>
          <p:spPr>
            <a:xfrm rot="-791441">
              <a:off x="1317342" y="2204656"/>
              <a:ext cx="457200" cy="3810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5" name="Google Shape;295;p22"/>
            <p:cNvSpPr/>
            <p:nvPr/>
          </p:nvSpPr>
          <p:spPr>
            <a:xfrm>
              <a:off x="1715160" y="2104539"/>
              <a:ext cx="457200" cy="3810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6" name="Google Shape;296;p22"/>
            <p:cNvSpPr/>
            <p:nvPr/>
          </p:nvSpPr>
          <p:spPr>
            <a:xfrm rot="722714">
              <a:off x="2133600" y="2133600"/>
              <a:ext cx="457200" cy="3810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7" name="Google Shape;297;p22"/>
            <p:cNvSpPr/>
            <p:nvPr/>
          </p:nvSpPr>
          <p:spPr>
            <a:xfrm rot="-177689">
              <a:off x="2556078" y="2242489"/>
              <a:ext cx="457200" cy="3810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8" name="Google Shape;298;p22"/>
            <p:cNvSpPr/>
            <p:nvPr/>
          </p:nvSpPr>
          <p:spPr>
            <a:xfrm rot="-177689">
              <a:off x="2962263" y="2221357"/>
              <a:ext cx="457200" cy="3810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9" name="Google Shape;299;p22"/>
            <p:cNvSpPr/>
            <p:nvPr/>
          </p:nvSpPr>
          <p:spPr>
            <a:xfrm rot="-1023573">
              <a:off x="3398628" y="2116082"/>
              <a:ext cx="457200" cy="3810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300" name="Google Shape;300;p22"/>
          <p:cNvGrpSpPr/>
          <p:nvPr/>
        </p:nvGrpSpPr>
        <p:grpSpPr>
          <a:xfrm>
            <a:off x="4480095" y="3757387"/>
            <a:ext cx="1136650" cy="914400"/>
            <a:chOff x="2508" y="1585"/>
            <a:chExt cx="716" cy="576"/>
          </a:xfrm>
        </p:grpSpPr>
        <p:sp>
          <p:nvSpPr>
            <p:cNvPr id="301" name="Google Shape;301;p22"/>
            <p:cNvSpPr/>
            <p:nvPr/>
          </p:nvSpPr>
          <p:spPr>
            <a:xfrm>
              <a:off x="2508" y="1585"/>
              <a:ext cx="716" cy="576"/>
            </a:xfrm>
            <a:prstGeom prst="irregularSeal1">
              <a:avLst/>
            </a:prstGeom>
            <a:solidFill>
              <a:srgbClr val="FF00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2" name="Google Shape;302;p22"/>
            <p:cNvSpPr txBox="1"/>
            <p:nvPr/>
          </p:nvSpPr>
          <p:spPr>
            <a:xfrm>
              <a:off x="2620" y="1738"/>
              <a:ext cx="438"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H</a:t>
              </a:r>
              <a:r>
                <a:rPr lang="en-US" sz="1800" b="1" baseline="-25000">
                  <a:solidFill>
                    <a:schemeClr val="lt1"/>
                  </a:solidFill>
                  <a:latin typeface="Arial"/>
                  <a:ea typeface="Arial"/>
                  <a:cs typeface="Arial"/>
                  <a:sym typeface="Arial"/>
                </a:rPr>
                <a:t>2</a:t>
              </a:r>
              <a:r>
                <a:rPr lang="en-US" sz="1800" b="1">
                  <a:solidFill>
                    <a:schemeClr val="lt1"/>
                  </a:solidFill>
                  <a:latin typeface="Arial"/>
                  <a:ea typeface="Arial"/>
                  <a:cs typeface="Arial"/>
                  <a:sym typeface="Arial"/>
                </a:rPr>
                <a:t>O</a:t>
              </a:r>
              <a:r>
                <a:rPr lang="en-US" sz="1800" b="1" baseline="-25000">
                  <a:solidFill>
                    <a:schemeClr val="lt1"/>
                  </a:solidFill>
                  <a:latin typeface="Arial"/>
                  <a:ea typeface="Arial"/>
                  <a:cs typeface="Arial"/>
                  <a:sym typeface="Arial"/>
                </a:rPr>
                <a:t>2</a:t>
              </a:r>
              <a:endParaRPr/>
            </a:p>
          </p:txBody>
        </p:sp>
      </p:grpSp>
      <p:sp>
        <p:nvSpPr>
          <p:cNvPr id="303" name="Google Shape;303;p22"/>
          <p:cNvSpPr txBox="1"/>
          <p:nvPr/>
        </p:nvSpPr>
        <p:spPr>
          <a:xfrm>
            <a:off x="4397316" y="1547587"/>
            <a:ext cx="1194558" cy="461665"/>
          </a:xfrm>
          <a:prstGeom prst="rect">
            <a:avLst/>
          </a:prstGeom>
          <a:noFill/>
          <a:ln w="2857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Arial"/>
                <a:ea typeface="Arial"/>
                <a:cs typeface="Arial"/>
                <a:sym typeface="Arial"/>
              </a:rPr>
              <a:t>Lactate</a:t>
            </a:r>
            <a:endParaRPr/>
          </a:p>
        </p:txBody>
      </p:sp>
      <p:cxnSp>
        <p:nvCxnSpPr>
          <p:cNvPr id="304" name="Google Shape;304;p22"/>
          <p:cNvCxnSpPr/>
          <p:nvPr/>
        </p:nvCxnSpPr>
        <p:spPr>
          <a:xfrm rot="10800000" flipH="1">
            <a:off x="3501597" y="1872407"/>
            <a:ext cx="657215" cy="259335"/>
          </a:xfrm>
          <a:prstGeom prst="straightConnector1">
            <a:avLst/>
          </a:prstGeom>
          <a:noFill/>
          <a:ln w="57150" cap="flat" cmpd="sng">
            <a:solidFill>
              <a:schemeClr val="dk1"/>
            </a:solidFill>
            <a:prstDash val="solid"/>
            <a:round/>
            <a:headEnd type="none" w="sm" len="sm"/>
            <a:tailEnd type="stealth" w="med" len="med"/>
          </a:ln>
        </p:spPr>
      </p:cxnSp>
      <p:cxnSp>
        <p:nvCxnSpPr>
          <p:cNvPr id="305" name="Google Shape;305;p22"/>
          <p:cNvCxnSpPr/>
          <p:nvPr/>
        </p:nvCxnSpPr>
        <p:spPr>
          <a:xfrm>
            <a:off x="5869158" y="1987264"/>
            <a:ext cx="750380" cy="432086"/>
          </a:xfrm>
          <a:prstGeom prst="straightConnector1">
            <a:avLst/>
          </a:prstGeom>
          <a:noFill/>
          <a:ln w="57150" cap="flat" cmpd="sng">
            <a:solidFill>
              <a:schemeClr val="dk1"/>
            </a:solidFill>
            <a:prstDash val="solid"/>
            <a:round/>
            <a:headEnd type="none" w="sm" len="sm"/>
            <a:tailEnd type="stealth" w="med" len="med"/>
          </a:ln>
        </p:spPr>
      </p:cxnSp>
      <p:cxnSp>
        <p:nvCxnSpPr>
          <p:cNvPr id="306" name="Google Shape;306;p22"/>
          <p:cNvCxnSpPr/>
          <p:nvPr/>
        </p:nvCxnSpPr>
        <p:spPr>
          <a:xfrm>
            <a:off x="3320612" y="3443825"/>
            <a:ext cx="838200" cy="627123"/>
          </a:xfrm>
          <a:prstGeom prst="straightConnector1">
            <a:avLst/>
          </a:prstGeom>
          <a:noFill/>
          <a:ln w="57150" cap="flat" cmpd="sng">
            <a:solidFill>
              <a:schemeClr val="dk1"/>
            </a:solidFill>
            <a:prstDash val="solid"/>
            <a:round/>
            <a:headEnd type="none" w="sm" len="sm"/>
            <a:tailEnd type="stealth" w="med" len="med"/>
          </a:ln>
        </p:spPr>
      </p:cxnSp>
      <p:cxnSp>
        <p:nvCxnSpPr>
          <p:cNvPr id="307" name="Google Shape;307;p22"/>
          <p:cNvCxnSpPr/>
          <p:nvPr/>
        </p:nvCxnSpPr>
        <p:spPr>
          <a:xfrm rot="10800000" flipH="1">
            <a:off x="5844857" y="3757386"/>
            <a:ext cx="871987" cy="426246"/>
          </a:xfrm>
          <a:prstGeom prst="straightConnector1">
            <a:avLst/>
          </a:prstGeom>
          <a:noFill/>
          <a:ln w="57150" cap="flat" cmpd="sng">
            <a:solidFill>
              <a:schemeClr val="dk1"/>
            </a:solidFill>
            <a:prstDash val="solid"/>
            <a:round/>
            <a:headEnd type="none" w="sm" len="sm"/>
            <a:tailEnd type="stealth" w="med" len="med"/>
          </a:ln>
        </p:spPr>
      </p:cxnSp>
      <p:sp>
        <p:nvSpPr>
          <p:cNvPr id="308" name="Google Shape;308;p22"/>
          <p:cNvSpPr txBox="1"/>
          <p:nvPr/>
        </p:nvSpPr>
        <p:spPr>
          <a:xfrm>
            <a:off x="271025" y="1842383"/>
            <a:ext cx="330250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1">
                <a:solidFill>
                  <a:schemeClr val="dk1"/>
                </a:solidFill>
                <a:latin typeface="Arial"/>
                <a:ea typeface="Arial"/>
                <a:cs typeface="Arial"/>
                <a:sym typeface="Arial"/>
              </a:rPr>
              <a:t>Streptococcus sp.</a:t>
            </a:r>
            <a:endParaRPr/>
          </a:p>
        </p:txBody>
      </p:sp>
      <p:sp>
        <p:nvSpPr>
          <p:cNvPr id="309" name="Google Shape;309;p22"/>
          <p:cNvSpPr txBox="1"/>
          <p:nvPr/>
        </p:nvSpPr>
        <p:spPr>
          <a:xfrm>
            <a:off x="6039236" y="1352550"/>
            <a:ext cx="58030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a:t>
            </a:r>
            <a:endParaRPr/>
          </a:p>
        </p:txBody>
      </p:sp>
      <p:sp>
        <p:nvSpPr>
          <p:cNvPr id="310" name="Google Shape;310;p22"/>
          <p:cNvSpPr txBox="1"/>
          <p:nvPr/>
        </p:nvSpPr>
        <p:spPr>
          <a:xfrm>
            <a:off x="6015704" y="3294067"/>
            <a:ext cx="80527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a:t>
            </a:r>
            <a:endParaRPr/>
          </a:p>
        </p:txBody>
      </p:sp>
      <p:sp>
        <p:nvSpPr>
          <p:cNvPr id="311" name="Google Shape;311;p22"/>
          <p:cNvSpPr/>
          <p:nvPr/>
        </p:nvSpPr>
        <p:spPr>
          <a:xfrm>
            <a:off x="4782114" y="2657342"/>
            <a:ext cx="424962" cy="424962"/>
          </a:xfrm>
          <a:prstGeom prst="rect">
            <a:avLst/>
          </a:prstGeom>
          <a:solidFill>
            <a:srgbClr val="00B0F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2" name="Google Shape;312;p22"/>
          <p:cNvSpPr txBox="1"/>
          <p:nvPr/>
        </p:nvSpPr>
        <p:spPr>
          <a:xfrm>
            <a:off x="4759272" y="2628667"/>
            <a:ext cx="49244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O</a:t>
            </a:r>
            <a:r>
              <a:rPr lang="en-US" sz="2400" baseline="-25000">
                <a:solidFill>
                  <a:schemeClr val="dk1"/>
                </a:solidFill>
                <a:latin typeface="Calibri"/>
                <a:ea typeface="Calibri"/>
                <a:cs typeface="Calibri"/>
                <a:sym typeface="Calibri"/>
              </a:rPr>
              <a:t>2</a:t>
            </a:r>
            <a:endParaRPr/>
          </a:p>
        </p:txBody>
      </p:sp>
      <p:sp>
        <p:nvSpPr>
          <p:cNvPr id="313" name="Google Shape;313;p22"/>
          <p:cNvSpPr txBox="1"/>
          <p:nvPr/>
        </p:nvSpPr>
        <p:spPr>
          <a:xfrm>
            <a:off x="6139014" y="2661568"/>
            <a:ext cx="281936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1" dirty="0">
                <a:solidFill>
                  <a:schemeClr val="dk1"/>
                </a:solidFill>
                <a:latin typeface="Calibri"/>
                <a:ea typeface="Calibri"/>
                <a:cs typeface="Calibri"/>
                <a:sym typeface="Calibri"/>
              </a:rPr>
              <a:t>Your organism</a:t>
            </a:r>
            <a:endParaRPr dirty="0"/>
          </a:p>
        </p:txBody>
      </p:sp>
      <p:cxnSp>
        <p:nvCxnSpPr>
          <p:cNvPr id="314" name="Google Shape;314;p22"/>
          <p:cNvCxnSpPr/>
          <p:nvPr/>
        </p:nvCxnSpPr>
        <p:spPr>
          <a:xfrm rot="10800000" flipH="1">
            <a:off x="1712364" y="3867150"/>
            <a:ext cx="1031347" cy="538637"/>
          </a:xfrm>
          <a:prstGeom prst="straightConnector1">
            <a:avLst/>
          </a:prstGeom>
          <a:noFill/>
          <a:ln w="57150" cap="flat" cmpd="sng">
            <a:solidFill>
              <a:schemeClr val="dk1"/>
            </a:solidFill>
            <a:prstDash val="solid"/>
            <a:round/>
            <a:headEnd type="none" w="sm" len="sm"/>
            <a:tailEnd type="stealth" w="med" len="med"/>
          </a:ln>
        </p:spPr>
      </p:cxnSp>
      <p:sp>
        <p:nvSpPr>
          <p:cNvPr id="315" name="Google Shape;315;p22"/>
          <p:cNvSpPr txBox="1"/>
          <p:nvPr/>
        </p:nvSpPr>
        <p:spPr>
          <a:xfrm>
            <a:off x="762000" y="4324350"/>
            <a:ext cx="87928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Sugars</a:t>
            </a:r>
            <a:endParaRPr/>
          </a:p>
        </p:txBody>
      </p:sp>
    </p:spTree>
    <p:extLst>
      <p:ext uri="{BB962C8B-B14F-4D97-AF65-F5344CB8AC3E}">
        <p14:creationId xmlns:p14="http://schemas.microsoft.com/office/powerpoint/2010/main" val="2193125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3"/>
          <p:cNvSpPr txBox="1">
            <a:spLocks noGrp="1"/>
          </p:cNvSpPr>
          <p:nvPr>
            <p:ph type="title"/>
          </p:nvPr>
        </p:nvSpPr>
        <p:spPr>
          <a:xfrm>
            <a:off x="457200" y="133350"/>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4400"/>
              <a:buFont typeface="Calibri"/>
              <a:buNone/>
            </a:pPr>
            <a:r>
              <a:rPr lang="en-US" i="1">
                <a:solidFill>
                  <a:schemeClr val="dk2"/>
                </a:solidFill>
              </a:rPr>
              <a:t>Hp in vitro</a:t>
            </a:r>
            <a:r>
              <a:rPr lang="en-US">
                <a:solidFill>
                  <a:schemeClr val="dk2"/>
                </a:solidFill>
              </a:rPr>
              <a:t> coculture</a:t>
            </a:r>
            <a:endParaRPr/>
          </a:p>
        </p:txBody>
      </p:sp>
      <p:pic>
        <p:nvPicPr>
          <p:cNvPr id="321" name="Google Shape;321;p23" descr="Chart, bar chart&#10;&#10;Description automatically generated"/>
          <p:cNvPicPr preferRelativeResize="0"/>
          <p:nvPr/>
        </p:nvPicPr>
        <p:blipFill rotWithShape="1">
          <a:blip r:embed="rId3">
            <a:alphaModFix/>
          </a:blip>
          <a:srcRect t="2505" r="7696" b="2113"/>
          <a:stretch/>
        </p:blipFill>
        <p:spPr>
          <a:xfrm>
            <a:off x="1447800" y="1223682"/>
            <a:ext cx="6288741" cy="3796553"/>
          </a:xfrm>
          <a:prstGeom prst="rect">
            <a:avLst/>
          </a:prstGeom>
          <a:noFill/>
          <a:ln>
            <a:noFill/>
          </a:ln>
        </p:spPr>
      </p:pic>
      <p:sp>
        <p:nvSpPr>
          <p:cNvPr id="322" name="Google Shape;322;p23"/>
          <p:cNvSpPr/>
          <p:nvPr/>
        </p:nvSpPr>
        <p:spPr>
          <a:xfrm>
            <a:off x="1600200" y="1223682"/>
            <a:ext cx="273424" cy="228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39898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4400"/>
              <a:buFont typeface="Calibri"/>
              <a:buNone/>
            </a:pPr>
            <a:r>
              <a:rPr lang="en-US" dirty="0">
                <a:solidFill>
                  <a:schemeClr val="dk2"/>
                </a:solidFill>
              </a:rPr>
              <a:t>So…</a:t>
            </a:r>
            <a:endParaRPr dirty="0"/>
          </a:p>
        </p:txBody>
      </p:sp>
      <p:sp>
        <p:nvSpPr>
          <p:cNvPr id="328" name="Google Shape;328;p24"/>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i="1" dirty="0"/>
              <a:t>Hp </a:t>
            </a:r>
            <a:r>
              <a:rPr lang="en-US" dirty="0"/>
              <a:t>has a highly redundant system for H</a:t>
            </a:r>
            <a:r>
              <a:rPr lang="en-US" baseline="-25000" dirty="0"/>
              <a:t>2</a:t>
            </a:r>
            <a:r>
              <a:rPr lang="en-US" dirty="0"/>
              <a:t>O</a:t>
            </a:r>
            <a:r>
              <a:rPr lang="en-US" baseline="-25000" dirty="0"/>
              <a:t>2</a:t>
            </a:r>
            <a:r>
              <a:rPr lang="en-US" dirty="0"/>
              <a:t> resistance</a:t>
            </a:r>
            <a:endParaRPr dirty="0"/>
          </a:p>
          <a:p>
            <a:pPr marL="342900" lvl="0" indent="-342900" algn="l" rtl="0">
              <a:spcBef>
                <a:spcPts val="640"/>
              </a:spcBef>
              <a:spcAft>
                <a:spcPts val="0"/>
              </a:spcAft>
              <a:buClr>
                <a:schemeClr val="dk1"/>
              </a:buClr>
              <a:buSzPts val="3200"/>
              <a:buChar char="•"/>
            </a:pPr>
            <a:r>
              <a:rPr lang="en-US" dirty="0"/>
              <a:t>They live next to H</a:t>
            </a:r>
            <a:r>
              <a:rPr lang="en-US" baseline="-25000" dirty="0"/>
              <a:t>2</a:t>
            </a:r>
            <a:r>
              <a:rPr lang="en-US" dirty="0"/>
              <a:t>O</a:t>
            </a:r>
            <a:r>
              <a:rPr lang="en-US" baseline="-25000" dirty="0"/>
              <a:t>2 </a:t>
            </a:r>
            <a:r>
              <a:rPr lang="en-US" dirty="0"/>
              <a:t>producers </a:t>
            </a:r>
            <a:r>
              <a:rPr lang="en-US" i="1" dirty="0"/>
              <a:t>in vivo</a:t>
            </a:r>
            <a:endParaRPr dirty="0"/>
          </a:p>
          <a:p>
            <a:pPr marL="342900" lvl="0" indent="-139700" algn="l" rtl="0">
              <a:spcBef>
                <a:spcPts val="640"/>
              </a:spcBef>
              <a:spcAft>
                <a:spcPts val="0"/>
              </a:spcAft>
              <a:buClr>
                <a:schemeClr val="dk1"/>
              </a:buClr>
              <a:buSzPts val="3200"/>
              <a:buNone/>
            </a:pPr>
            <a:endParaRPr dirty="0"/>
          </a:p>
          <a:p>
            <a:pPr marL="342900" lvl="0" indent="-342900" algn="l" rtl="0">
              <a:spcBef>
                <a:spcPts val="640"/>
              </a:spcBef>
              <a:spcAft>
                <a:spcPts val="0"/>
              </a:spcAft>
              <a:buClr>
                <a:schemeClr val="dk1"/>
              </a:buClr>
              <a:buSzPts val="3200"/>
              <a:buChar char="•"/>
            </a:pPr>
            <a:r>
              <a:rPr lang="en-US" dirty="0">
                <a:solidFill>
                  <a:schemeClr val="accent6">
                    <a:lumMod val="50000"/>
                  </a:schemeClr>
                </a:solidFill>
              </a:rPr>
              <a:t>Why does </a:t>
            </a:r>
            <a:r>
              <a:rPr lang="en-US" i="1" dirty="0">
                <a:solidFill>
                  <a:schemeClr val="accent6">
                    <a:lumMod val="50000"/>
                  </a:schemeClr>
                </a:solidFill>
              </a:rPr>
              <a:t>Hp </a:t>
            </a:r>
            <a:r>
              <a:rPr lang="en-US" dirty="0">
                <a:solidFill>
                  <a:schemeClr val="accent6">
                    <a:lumMod val="50000"/>
                  </a:schemeClr>
                </a:solidFill>
              </a:rPr>
              <a:t>put up with this “toxic relationship” ?</a:t>
            </a:r>
            <a:endParaRPr dirty="0">
              <a:solidFill>
                <a:schemeClr val="accent6">
                  <a:lumMod val="50000"/>
                </a:schemeClr>
              </a:solidFill>
            </a:endParaRPr>
          </a:p>
        </p:txBody>
      </p:sp>
    </p:spTree>
    <p:extLst>
      <p:ext uri="{BB962C8B-B14F-4D97-AF65-F5344CB8AC3E}">
        <p14:creationId xmlns:p14="http://schemas.microsoft.com/office/powerpoint/2010/main" val="142301489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1934</TotalTime>
  <Words>961</Words>
  <Application>Microsoft Office PowerPoint</Application>
  <PresentationFormat>On-screen Show (16:9)</PresentationFormat>
  <Paragraphs>172</Paragraphs>
  <Slides>33</Slides>
  <Notes>27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Arial</vt:lpstr>
      <vt:lpstr>Calibri</vt:lpstr>
      <vt:lpstr>Office Theme</vt:lpstr>
      <vt:lpstr>Mechanisms underlying spatial interaction in the oral microbiota</vt:lpstr>
      <vt:lpstr>PowerPoint Presentation</vt:lpstr>
      <vt:lpstr>PowerPoint Presentation</vt:lpstr>
      <vt:lpstr>H. parainfluenzae</vt:lpstr>
      <vt:lpstr>Hp – Sm in vivo</vt:lpstr>
      <vt:lpstr>Hp only found near Sm</vt:lpstr>
      <vt:lpstr>Interactions With Oral Streptococci</vt:lpstr>
      <vt:lpstr>Hp in vitro coculture</vt:lpstr>
      <vt:lpstr>So…</vt:lpstr>
      <vt:lpstr>Mitis-group streptococci complement NAD auxotrophy</vt:lpstr>
      <vt:lpstr>Summary / Function</vt:lpstr>
      <vt:lpstr>PowerPoint Presentation</vt:lpstr>
      <vt:lpstr>Composition</vt:lpstr>
      <vt:lpstr>PowerPoint Presentation</vt:lpstr>
      <vt:lpstr>Structure</vt:lpstr>
      <vt:lpstr>Corynebacterium matruchotii</vt:lpstr>
      <vt:lpstr>Interactions With Oral Streptococci</vt:lpstr>
      <vt:lpstr>Hypothesized interactions</vt:lpstr>
      <vt:lpstr>Aerobic cocultures</vt:lpstr>
      <vt:lpstr>Why is streptococcal growth increased in the presence of  C. matruchotii?</vt:lpstr>
      <vt:lpstr>Cm oxidative stress responses</vt:lpstr>
      <vt:lpstr>Sm ΔspxB Coculture</vt:lpstr>
      <vt:lpstr>What about lactate?</vt:lpstr>
      <vt:lpstr>Partial loss of lactate oxidation</vt:lpstr>
      <vt:lpstr>pH mitigation was not a factor</vt:lpstr>
      <vt:lpstr>Presumed interactions</vt:lpstr>
      <vt:lpstr>Anaerobic Coculture</vt:lpstr>
      <vt:lpstr>Cm interaction summary</vt:lpstr>
      <vt:lpstr>Scanning Electrochemical Microscopy</vt:lpstr>
      <vt:lpstr>PowerPoint Presentation</vt:lpstr>
      <vt:lpstr>Mechanisms underlying spatial interaction in the oral microbiota</vt:lpstr>
      <vt:lpstr>What’s next?</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Mechanisms underlying spatial interaction in the oral microbiota</dc:title>
  <dc:creator>matthew ramsey</dc:creator>
  <cp:lastModifiedBy>Matthew Ramsey</cp:lastModifiedBy>
  <cp:revision>34</cp:revision>
  <dcterms:created xsi:type="dcterms:W3CDTF">2021-10-25T11:32:09Z</dcterms:created>
  <dcterms:modified xsi:type="dcterms:W3CDTF">2022-09-05T13:53:41Z</dcterms:modified>
</cp:coreProperties>
</file>