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81" r:id="rId4"/>
    <p:sldId id="283" r:id="rId5"/>
    <p:sldId id="284" r:id="rId6"/>
    <p:sldId id="297" r:id="rId7"/>
    <p:sldId id="286" r:id="rId8"/>
    <p:sldId id="285" r:id="rId9"/>
    <p:sldId id="287" r:id="rId10"/>
    <p:sldId id="296" r:id="rId11"/>
    <p:sldId id="301" r:id="rId12"/>
    <p:sldId id="289" r:id="rId13"/>
    <p:sldId id="291" r:id="rId14"/>
    <p:sldId id="293" r:id="rId15"/>
    <p:sldId id="294" r:id="rId16"/>
    <p:sldId id="302" r:id="rId17"/>
    <p:sldId id="29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4" d="100"/>
          <a:sy n="204" d="100"/>
        </p:scale>
        <p:origin x="310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4F5C-1AF1-48AE-8364-07E871C535D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9323-63C5-4902-AD20-98533E8C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when we look at a mutant of S. mitis that cannot produce peroxide, the </a:t>
            </a:r>
            <a:r>
              <a:rPr lang="en-US" dirty="0" err="1"/>
              <a:t>spxB</a:t>
            </a:r>
            <a:r>
              <a:rPr lang="en-US" dirty="0"/>
              <a:t> mutant, we see there is still a growth benefit but it is smaller compared to S. mitis wildtype and </a:t>
            </a:r>
            <a:r>
              <a:rPr lang="en-US" dirty="0" err="1"/>
              <a:t>cmat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6DE6-1D99-4F59-9DD6-4BF29E6EBD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8"/>
          <a:stretch/>
        </p:blipFill>
        <p:spPr bwMode="auto">
          <a:xfrm>
            <a:off x="-16888" y="0"/>
            <a:ext cx="9160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25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5295-C47F-4D99-B7BC-01A7E490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lactate?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EF92-E87C-42E0-896B-CE8FAEC7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Cm </a:t>
            </a:r>
            <a:r>
              <a:rPr lang="en-US" dirty="0"/>
              <a:t>upregulates the </a:t>
            </a:r>
            <a:r>
              <a:rPr lang="en-US" i="1" dirty="0"/>
              <a:t>lutABC </a:t>
            </a:r>
            <a:r>
              <a:rPr lang="en-US" dirty="0"/>
              <a:t>operon in coculture with either streptococci</a:t>
            </a:r>
          </a:p>
          <a:p>
            <a:r>
              <a:rPr lang="el-GR" i="1" dirty="0"/>
              <a:t>Δ</a:t>
            </a:r>
            <a:r>
              <a:rPr lang="en-US" i="1" dirty="0"/>
              <a:t>lutA</a:t>
            </a:r>
            <a:r>
              <a:rPr lang="en-US" dirty="0"/>
              <a:t> deletion strains are deficient in lactate catabolism</a:t>
            </a:r>
          </a:p>
          <a:p>
            <a:r>
              <a:rPr lang="en-US" i="1" dirty="0"/>
              <a:t>Cm </a:t>
            </a:r>
            <a:r>
              <a:rPr lang="el-GR" i="1" dirty="0"/>
              <a:t>Δ</a:t>
            </a:r>
            <a:r>
              <a:rPr lang="en-US" i="1" dirty="0"/>
              <a:t>lutA </a:t>
            </a:r>
            <a:r>
              <a:rPr lang="en-US" dirty="0"/>
              <a:t>and </a:t>
            </a:r>
            <a:r>
              <a:rPr lang="en-US" i="1" dirty="0" err="1"/>
              <a:t>Sm</a:t>
            </a:r>
            <a:r>
              <a:rPr lang="en-US" i="1" dirty="0"/>
              <a:t> </a:t>
            </a:r>
            <a:r>
              <a:rPr lang="en-US" dirty="0"/>
              <a:t>yields decrease in coculture</a:t>
            </a:r>
          </a:p>
          <a:p>
            <a:pPr lvl="1"/>
            <a:r>
              <a:rPr lang="en-US" dirty="0"/>
              <a:t>Additional pH buffering does not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A22D6-2F87-494D-8DA9-C2745FCD4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7" t="13339" r="27491" b="21941"/>
          <a:stretch/>
        </p:blipFill>
        <p:spPr>
          <a:xfrm>
            <a:off x="7162799" y="11430"/>
            <a:ext cx="1976511" cy="19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D0B7-0BB8-4F6F-A59B-E712FB99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Presumed interactions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0660CF-E241-4DA9-9C0B-A3B3582E517E}"/>
              </a:ext>
            </a:extLst>
          </p:cNvPr>
          <p:cNvSpPr/>
          <p:nvPr/>
        </p:nvSpPr>
        <p:spPr>
          <a:xfrm rot="19925882">
            <a:off x="2849199" y="2398928"/>
            <a:ext cx="3127572" cy="16016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A802F5-8187-433B-B6DB-36F126859F20}"/>
              </a:ext>
            </a:extLst>
          </p:cNvPr>
          <p:cNvSpPr/>
          <p:nvPr/>
        </p:nvSpPr>
        <p:spPr>
          <a:xfrm rot="19568731">
            <a:off x="846282" y="3657935"/>
            <a:ext cx="3127572" cy="16016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A94E0F-8777-4103-AEF6-06F826BAAD5D}"/>
              </a:ext>
            </a:extLst>
          </p:cNvPr>
          <p:cNvSpPr/>
          <p:nvPr/>
        </p:nvSpPr>
        <p:spPr>
          <a:xfrm>
            <a:off x="5265244" y="1528543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6E21FF-33B5-43BF-A11E-58DE6229539E}"/>
              </a:ext>
            </a:extLst>
          </p:cNvPr>
          <p:cNvSpPr/>
          <p:nvPr/>
        </p:nvSpPr>
        <p:spPr>
          <a:xfrm>
            <a:off x="5417644" y="1475496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5D7CE3-BD85-4788-9C18-BB51F045DA44}"/>
              </a:ext>
            </a:extLst>
          </p:cNvPr>
          <p:cNvSpPr/>
          <p:nvPr/>
        </p:nvSpPr>
        <p:spPr>
          <a:xfrm>
            <a:off x="5569536" y="1409994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7E314-FD85-42A5-9E76-75EE43374B10}"/>
              </a:ext>
            </a:extLst>
          </p:cNvPr>
          <p:cNvSpPr/>
          <p:nvPr/>
        </p:nvSpPr>
        <p:spPr>
          <a:xfrm>
            <a:off x="5645736" y="1809750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0416B-B2F8-45EC-B6CE-43186437E739}"/>
              </a:ext>
            </a:extLst>
          </p:cNvPr>
          <p:cNvSpPr/>
          <p:nvPr/>
        </p:nvSpPr>
        <p:spPr>
          <a:xfrm>
            <a:off x="5492828" y="1889027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5A95C6-21F4-48D4-AE88-3E0EBECAACEA}"/>
              </a:ext>
            </a:extLst>
          </p:cNvPr>
          <p:cNvSpPr/>
          <p:nvPr/>
        </p:nvSpPr>
        <p:spPr>
          <a:xfrm>
            <a:off x="5340428" y="1987697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E6544-032D-43E8-808E-D6987CF4BC1C}"/>
              </a:ext>
            </a:extLst>
          </p:cNvPr>
          <p:cNvSpPr txBox="1"/>
          <p:nvPr/>
        </p:nvSpPr>
        <p:spPr>
          <a:xfrm>
            <a:off x="6858000" y="126693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5A46A55-02E4-4CE7-85E1-EC6E762F8800}"/>
              </a:ext>
            </a:extLst>
          </p:cNvPr>
          <p:cNvSpPr/>
          <p:nvPr/>
        </p:nvSpPr>
        <p:spPr>
          <a:xfrm rot="6717585">
            <a:off x="4581078" y="1768400"/>
            <a:ext cx="914400" cy="91440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56F9A-7C7D-450F-A0DD-55150500506B}"/>
              </a:ext>
            </a:extLst>
          </p:cNvPr>
          <p:cNvSpPr txBox="1"/>
          <p:nvPr/>
        </p:nvSpPr>
        <p:spPr>
          <a:xfrm>
            <a:off x="4078334" y="264478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2E809F3-8CD4-4173-9F10-0E3CAF02ABA6}"/>
              </a:ext>
            </a:extLst>
          </p:cNvPr>
          <p:cNvSpPr/>
          <p:nvPr/>
        </p:nvSpPr>
        <p:spPr>
          <a:xfrm rot="10999931" flipV="1">
            <a:off x="3542890" y="284016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EEE911-9A11-47E9-AE73-8CEAC8C38CF6}"/>
              </a:ext>
            </a:extLst>
          </p:cNvPr>
          <p:cNvSpPr txBox="1"/>
          <p:nvPr/>
        </p:nvSpPr>
        <p:spPr>
          <a:xfrm>
            <a:off x="3160780" y="3185518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3B153-51EC-4D77-B66F-69274029382B}"/>
              </a:ext>
            </a:extLst>
          </p:cNvPr>
          <p:cNvGrpSpPr/>
          <p:nvPr/>
        </p:nvGrpSpPr>
        <p:grpSpPr>
          <a:xfrm>
            <a:off x="4452288" y="3480470"/>
            <a:ext cx="616567" cy="769441"/>
            <a:chOff x="1656471" y="4290966"/>
            <a:chExt cx="616567" cy="7694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A92384-5466-4E8E-8BA9-1BA195537672}"/>
                </a:ext>
              </a:extLst>
            </p:cNvPr>
            <p:cNvSpPr txBox="1"/>
            <p:nvPr/>
          </p:nvSpPr>
          <p:spPr>
            <a:xfrm>
              <a:off x="1676400" y="4414077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BCF734-8FE6-4C18-AF27-B5A9F29D0878}"/>
                </a:ext>
              </a:extLst>
            </p:cNvPr>
            <p:cNvSpPr txBox="1"/>
            <p:nvPr/>
          </p:nvSpPr>
          <p:spPr>
            <a:xfrm>
              <a:off x="1656471" y="429096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7535A7-0DF2-4D93-ACAC-D4CB796AEFBD}"/>
              </a:ext>
            </a:extLst>
          </p:cNvPr>
          <p:cNvSpPr txBox="1"/>
          <p:nvPr/>
        </p:nvSpPr>
        <p:spPr>
          <a:xfrm>
            <a:off x="2910808" y="218920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r>
              <a:rPr lang="en-US" i="1" dirty="0"/>
              <a:t>lutA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/>
      <p:bldP spid="28" grpId="0" animBg="1"/>
      <p:bldP spid="28" grpId="1" animBg="1"/>
      <p:bldP spid="29" grpId="0"/>
      <p:bldP spid="29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F816-BBF9-AA49-A4CA-A24BD61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Anaerobic Coculture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1AA9-70C7-424A-8897-4827F2D10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6470"/>
            <a:ext cx="4933950" cy="3429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1F7647-A50C-7249-A681-65245FB82B2E}"/>
              </a:ext>
            </a:extLst>
          </p:cNvPr>
          <p:cNvCxnSpPr>
            <a:cxnSpLocks/>
          </p:cNvCxnSpPr>
          <p:nvPr/>
        </p:nvCxnSpPr>
        <p:spPr>
          <a:xfrm>
            <a:off x="1282987" y="3447535"/>
            <a:ext cx="98045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0003AD-26A0-6F4C-A0D2-B1B8EF957056}"/>
              </a:ext>
            </a:extLst>
          </p:cNvPr>
          <p:cNvCxnSpPr>
            <a:cxnSpLocks/>
          </p:cNvCxnSpPr>
          <p:nvPr/>
        </p:nvCxnSpPr>
        <p:spPr>
          <a:xfrm>
            <a:off x="2405550" y="3589637"/>
            <a:ext cx="140558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2AD4B6-7180-9040-92F3-5EBB8F77E41E}"/>
              </a:ext>
            </a:extLst>
          </p:cNvPr>
          <p:cNvSpPr/>
          <p:nvPr/>
        </p:nvSpPr>
        <p:spPr>
          <a:xfrm>
            <a:off x="2353500" y="1069954"/>
            <a:ext cx="3768810" cy="37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50" y="151507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interaction summary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removal enhances </a:t>
            </a:r>
            <a:r>
              <a:rPr lang="en-US" i="1" dirty="0"/>
              <a:t>S. mitis </a:t>
            </a:r>
            <a:r>
              <a:rPr lang="en-US" dirty="0"/>
              <a:t>growth and </a:t>
            </a:r>
            <a:r>
              <a:rPr lang="en-US" i="1" dirty="0"/>
              <a:t>Cm </a:t>
            </a:r>
            <a:r>
              <a:rPr lang="en-US" dirty="0"/>
              <a:t>survival is required for full </a:t>
            </a:r>
            <a:r>
              <a:rPr lang="en-US" i="1" dirty="0"/>
              <a:t>Sm </a:t>
            </a:r>
            <a:r>
              <a:rPr lang="en-US" dirty="0"/>
              <a:t>yields</a:t>
            </a:r>
          </a:p>
          <a:p>
            <a:endParaRPr lang="en-US" dirty="0"/>
          </a:p>
          <a:p>
            <a:r>
              <a:rPr lang="en-US" i="1"/>
              <a:t>Cm</a:t>
            </a:r>
            <a:r>
              <a:rPr lang="en-US"/>
              <a:t> lactate </a:t>
            </a:r>
            <a:r>
              <a:rPr lang="en-US" dirty="0"/>
              <a:t>consumption enhances </a:t>
            </a:r>
            <a:r>
              <a:rPr lang="en-US" i="1" dirty="0"/>
              <a:t>S. mitis </a:t>
            </a:r>
            <a:r>
              <a:rPr lang="en-US" dirty="0"/>
              <a:t>yield and is NOT dependent on pH modulation</a:t>
            </a:r>
          </a:p>
          <a:p>
            <a:pPr lvl="1"/>
            <a:r>
              <a:rPr lang="en-US" dirty="0"/>
              <a:t>Direct proximity?</a:t>
            </a:r>
          </a:p>
        </p:txBody>
      </p:sp>
    </p:spTree>
    <p:extLst>
      <p:ext uri="{BB962C8B-B14F-4D97-AF65-F5344CB8AC3E}">
        <p14:creationId xmlns:p14="http://schemas.microsoft.com/office/powerpoint/2010/main" val="380971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Relevance of </a:t>
            </a:r>
            <a:r>
              <a:rPr lang="en-US" i="1" dirty="0">
                <a:solidFill>
                  <a:schemeClr val="tx2"/>
                </a:solidFill>
              </a:rPr>
              <a:t>in vivo </a:t>
            </a:r>
            <a:r>
              <a:rPr lang="en-US" dirty="0">
                <a:solidFill>
                  <a:schemeClr val="tx2"/>
                </a:solidFill>
              </a:rPr>
              <a:t>proximity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4002405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14" y="1352550"/>
            <a:ext cx="4002404" cy="36385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47510" y="2800350"/>
            <a:ext cx="1352811" cy="585594"/>
          </a:xfrm>
          <a:prstGeom prst="ellipse">
            <a:avLst/>
          </a:prstGeom>
          <a:noFill/>
          <a:ln w="53975">
            <a:solidFill>
              <a:schemeClr val="bg1">
                <a:alpha val="7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495550"/>
            <a:ext cx="1352811" cy="585594"/>
          </a:xfrm>
          <a:prstGeom prst="ellipse">
            <a:avLst/>
          </a:prstGeom>
          <a:noFill/>
          <a:ln w="53975">
            <a:solidFill>
              <a:schemeClr val="tx1">
                <a:alpha val="33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1CF87-D887-4E01-BEBD-553C36489334}"/>
              </a:ext>
            </a:extLst>
          </p:cNvPr>
          <p:cNvSpPr txBox="1"/>
          <p:nvPr/>
        </p:nvSpPr>
        <p:spPr>
          <a:xfrm>
            <a:off x="4652556" y="993568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SECM –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production in </a:t>
            </a:r>
            <a:r>
              <a:rPr lang="en-US" i="1" dirty="0"/>
              <a:t>S. mitis </a:t>
            </a:r>
            <a:r>
              <a:rPr lang="en-US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252412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 mechanisms of interaction from </a:t>
            </a:r>
            <a:r>
              <a:rPr lang="en-US" i="1" dirty="0"/>
              <a:t>Streptococcus</a:t>
            </a:r>
            <a:r>
              <a:rPr lang="en-US" dirty="0"/>
              <a:t> side</a:t>
            </a:r>
          </a:p>
          <a:p>
            <a:pPr lvl="1"/>
            <a:r>
              <a:rPr lang="en-US" dirty="0"/>
              <a:t>alpha hemolysin down in coculture, Factor H binding protein up</a:t>
            </a:r>
          </a:p>
          <a:p>
            <a:r>
              <a:rPr lang="en-US" dirty="0"/>
              <a:t>What is the impact on immune response for more complex healthy communities?</a:t>
            </a:r>
          </a:p>
          <a:p>
            <a:r>
              <a:rPr lang="en-US" dirty="0"/>
              <a:t>Development of a more complex </a:t>
            </a:r>
            <a:r>
              <a:rPr lang="en-US" i="1" dirty="0"/>
              <a:t>in vitro </a:t>
            </a:r>
            <a:r>
              <a:rPr lang="en-US" dirty="0"/>
              <a:t>plaque model (in progress)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, worm, outdoor object&#10;&#10;Description automatically generated">
            <a:extLst>
              <a:ext uri="{FF2B5EF4-FFF2-40B4-BE49-F238E27FC236}">
                <a16:creationId xmlns:a16="http://schemas.microsoft.com/office/drawing/2014/main" id="{C32512B9-FA52-447F-8B30-CC22D99F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06" y="0"/>
            <a:ext cx="686459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0B68E-DB9C-42FB-87F0-FB064BFE532B}"/>
              </a:ext>
            </a:extLst>
          </p:cNvPr>
          <p:cNvSpPr txBox="1"/>
          <p:nvPr/>
        </p:nvSpPr>
        <p:spPr>
          <a:xfrm>
            <a:off x="2301680" y="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matruchotii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77D19-586E-4A34-9710-CF1D56C9F709}"/>
              </a:ext>
            </a:extLst>
          </p:cNvPr>
          <p:cNvSpPr txBox="1"/>
          <p:nvPr/>
        </p:nvSpPr>
        <p:spPr>
          <a:xfrm>
            <a:off x="2279406" y="28575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2D7C3-83D7-4D73-AE1D-4D51CFD348CA}"/>
              </a:ext>
            </a:extLst>
          </p:cNvPr>
          <p:cNvSpPr txBox="1"/>
          <p:nvPr/>
        </p:nvSpPr>
        <p:spPr>
          <a:xfrm>
            <a:off x="76200" y="438150"/>
            <a:ext cx="220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&gt;48h </a:t>
            </a:r>
          </a:p>
          <a:p>
            <a:r>
              <a:rPr lang="en-US" dirty="0"/>
              <a:t>Hydroxyapatite biofilm growth with native plaque biofilm</a:t>
            </a:r>
          </a:p>
        </p:txBody>
      </p:sp>
    </p:spTree>
    <p:extLst>
      <p:ext uri="{BB962C8B-B14F-4D97-AF65-F5344CB8AC3E}">
        <p14:creationId xmlns:p14="http://schemas.microsoft.com/office/powerpoint/2010/main" val="103706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02" y="67992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4400550"/>
            <a:ext cx="2185521" cy="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310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2038350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318321"/>
            <a:ext cx="4096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 / </a:t>
            </a:r>
            <a:r>
              <a:rPr lang="en-US" sz="1600" dirty="0" err="1"/>
              <a:t>Hatice</a:t>
            </a:r>
            <a:r>
              <a:rPr lang="en-US" sz="1600" dirty="0"/>
              <a:t> </a:t>
            </a:r>
            <a:r>
              <a:rPr lang="en-US" sz="1600" dirty="0" err="1"/>
              <a:t>Hasturk</a:t>
            </a:r>
            <a:r>
              <a:rPr lang="en-US" sz="1600" dirty="0"/>
              <a:t> (Forsyth)</a:t>
            </a:r>
          </a:p>
          <a:p>
            <a:r>
              <a:rPr lang="en-US" sz="1600" dirty="0"/>
              <a:t>Jessica Mark Welch (U Chicago / MBL)</a:t>
            </a:r>
          </a:p>
          <a:p>
            <a:r>
              <a:rPr lang="en-US" sz="1600" dirty="0" err="1"/>
              <a:t>Jiyeon</a:t>
            </a:r>
            <a:r>
              <a:rPr lang="en-US" sz="1600" dirty="0"/>
              <a:t> Kim (URI)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97" y="171449"/>
            <a:ext cx="4641903" cy="34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451" y="4552950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Mark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11" y="344912"/>
            <a:ext cx="4481808" cy="4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C. matruchotii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positive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Plaque ‘specialist’ </a:t>
            </a:r>
          </a:p>
          <a:p>
            <a:r>
              <a:rPr lang="en-US" dirty="0"/>
              <a:t>Commensal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721-F8BD-4417-B1E9-D5ECE85E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18390"/>
          <a:stretch/>
        </p:blipFill>
        <p:spPr>
          <a:xfrm>
            <a:off x="5562600" y="989714"/>
            <a:ext cx="2236795" cy="338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5171" y="44005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Almeida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9356-889F-49B0-B415-E1E31F74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9425"/>
            <a:ext cx="3886202" cy="38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cocultures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E6A84-4E79-8E45-BFE6-2ACFB298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76350"/>
            <a:ext cx="5105400" cy="35884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91000" y="3562350"/>
            <a:ext cx="990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264" y="368684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38" y="120015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12001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95550"/>
            <a:ext cx="7467600" cy="13144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D0B7-0BB8-4F6F-A59B-E712FB99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Presumed interactions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0660CF-E241-4DA9-9C0B-A3B3582E517E}"/>
              </a:ext>
            </a:extLst>
          </p:cNvPr>
          <p:cNvSpPr/>
          <p:nvPr/>
        </p:nvSpPr>
        <p:spPr>
          <a:xfrm rot="19925882">
            <a:off x="2849199" y="2398928"/>
            <a:ext cx="3127572" cy="16016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A802F5-8187-433B-B6DB-36F126859F20}"/>
              </a:ext>
            </a:extLst>
          </p:cNvPr>
          <p:cNvSpPr/>
          <p:nvPr/>
        </p:nvSpPr>
        <p:spPr>
          <a:xfrm rot="19568731">
            <a:off x="846282" y="3657935"/>
            <a:ext cx="3127572" cy="16016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A94E0F-8777-4103-AEF6-06F826BAAD5D}"/>
              </a:ext>
            </a:extLst>
          </p:cNvPr>
          <p:cNvSpPr/>
          <p:nvPr/>
        </p:nvSpPr>
        <p:spPr>
          <a:xfrm>
            <a:off x="5265244" y="1528543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6E21FF-33B5-43BF-A11E-58DE6229539E}"/>
              </a:ext>
            </a:extLst>
          </p:cNvPr>
          <p:cNvSpPr/>
          <p:nvPr/>
        </p:nvSpPr>
        <p:spPr>
          <a:xfrm>
            <a:off x="5417644" y="1475496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CB2821-30BA-43A6-9987-D431A5DF7653}"/>
              </a:ext>
            </a:extLst>
          </p:cNvPr>
          <p:cNvCxnSpPr/>
          <p:nvPr/>
        </p:nvCxnSpPr>
        <p:spPr>
          <a:xfrm flipH="1">
            <a:off x="4953000" y="1528543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B5D7CE3-BD85-4788-9C18-BB51F045DA44}"/>
              </a:ext>
            </a:extLst>
          </p:cNvPr>
          <p:cNvSpPr/>
          <p:nvPr/>
        </p:nvSpPr>
        <p:spPr>
          <a:xfrm>
            <a:off x="5569536" y="1409994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7E314-FD85-42A5-9E76-75EE43374B10}"/>
              </a:ext>
            </a:extLst>
          </p:cNvPr>
          <p:cNvSpPr/>
          <p:nvPr/>
        </p:nvSpPr>
        <p:spPr>
          <a:xfrm>
            <a:off x="5645736" y="1809750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0416B-B2F8-45EC-B6CE-43186437E739}"/>
              </a:ext>
            </a:extLst>
          </p:cNvPr>
          <p:cNvSpPr/>
          <p:nvPr/>
        </p:nvSpPr>
        <p:spPr>
          <a:xfrm>
            <a:off x="5492828" y="1889027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5A95C6-21F4-48D4-AE88-3E0EBECAACEA}"/>
              </a:ext>
            </a:extLst>
          </p:cNvPr>
          <p:cNvSpPr/>
          <p:nvPr/>
        </p:nvSpPr>
        <p:spPr>
          <a:xfrm>
            <a:off x="5340428" y="1987697"/>
            <a:ext cx="297864" cy="3203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E6544-032D-43E8-808E-D6987CF4BC1C}"/>
              </a:ext>
            </a:extLst>
          </p:cNvPr>
          <p:cNvSpPr txBox="1"/>
          <p:nvPr/>
        </p:nvSpPr>
        <p:spPr>
          <a:xfrm>
            <a:off x="6858000" y="126693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F4C58-6E88-4C15-827A-EED158A83ED5}"/>
              </a:ext>
            </a:extLst>
          </p:cNvPr>
          <p:cNvSpPr txBox="1"/>
          <p:nvPr/>
        </p:nvSpPr>
        <p:spPr>
          <a:xfrm>
            <a:off x="3963627" y="1266933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9A8527-09C7-4077-AF51-B97390C0D1CF}"/>
              </a:ext>
            </a:extLst>
          </p:cNvPr>
          <p:cNvGrpSpPr/>
          <p:nvPr/>
        </p:nvGrpSpPr>
        <p:grpSpPr>
          <a:xfrm>
            <a:off x="3810244" y="1581150"/>
            <a:ext cx="914400" cy="1408542"/>
            <a:chOff x="3810244" y="1581150"/>
            <a:chExt cx="914400" cy="1408542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0F605FE0-8ABB-4AE6-9F55-6BE6C61ED106}"/>
                </a:ext>
              </a:extLst>
            </p:cNvPr>
            <p:cNvSpPr/>
            <p:nvPr/>
          </p:nvSpPr>
          <p:spPr>
            <a:xfrm rot="14619747">
              <a:off x="3589445" y="1854494"/>
              <a:ext cx="1355997" cy="914400"/>
            </a:xfrm>
            <a:prstGeom prst="arc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490216-C5BC-43F4-BFCD-F133497CCD07}"/>
                </a:ext>
              </a:extLst>
            </p:cNvPr>
            <p:cNvCxnSpPr>
              <a:cxnSpLocks/>
            </p:cNvCxnSpPr>
            <p:nvPr/>
          </p:nvCxnSpPr>
          <p:spPr>
            <a:xfrm>
              <a:off x="3928684" y="1581150"/>
              <a:ext cx="109916" cy="20900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55A46A55-02E4-4CE7-85E1-EC6E762F8800}"/>
              </a:ext>
            </a:extLst>
          </p:cNvPr>
          <p:cNvSpPr/>
          <p:nvPr/>
        </p:nvSpPr>
        <p:spPr>
          <a:xfrm rot="6717585">
            <a:off x="4581078" y="1768400"/>
            <a:ext cx="914400" cy="91440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56F9A-7C7D-450F-A0DD-55150500506B}"/>
              </a:ext>
            </a:extLst>
          </p:cNvPr>
          <p:cNvSpPr txBox="1"/>
          <p:nvPr/>
        </p:nvSpPr>
        <p:spPr>
          <a:xfrm>
            <a:off x="4078334" y="264478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2E809F3-8CD4-4173-9F10-0E3CAF02ABA6}"/>
              </a:ext>
            </a:extLst>
          </p:cNvPr>
          <p:cNvSpPr/>
          <p:nvPr/>
        </p:nvSpPr>
        <p:spPr>
          <a:xfrm rot="10999931" flipV="1">
            <a:off x="3542890" y="284016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EEE911-9A11-47E9-AE73-8CEAC8C38CF6}"/>
              </a:ext>
            </a:extLst>
          </p:cNvPr>
          <p:cNvSpPr txBox="1"/>
          <p:nvPr/>
        </p:nvSpPr>
        <p:spPr>
          <a:xfrm>
            <a:off x="3160780" y="3185518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23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6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oxidative stress responses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catalase </a:t>
            </a:r>
            <a:r>
              <a:rPr lang="en-US" i="1" dirty="0"/>
              <a:t>(katA)</a:t>
            </a:r>
            <a:r>
              <a:rPr lang="en-US" dirty="0"/>
              <a:t> maximally expressed aerobically</a:t>
            </a:r>
          </a:p>
          <a:p>
            <a:r>
              <a:rPr lang="en-US" dirty="0"/>
              <a:t>Catalase mutants don’t grow aerobically! </a:t>
            </a:r>
          </a:p>
          <a:p>
            <a:endParaRPr lang="en-US" dirty="0"/>
          </a:p>
          <a:p>
            <a:r>
              <a:rPr lang="en-US" dirty="0"/>
              <a:t>Ferritin </a:t>
            </a:r>
            <a:r>
              <a:rPr lang="en-US" i="1" dirty="0"/>
              <a:t>(</a:t>
            </a:r>
            <a:r>
              <a:rPr lang="en-US" i="1" dirty="0" err="1"/>
              <a:t>ftn</a:t>
            </a:r>
            <a:r>
              <a:rPr lang="en-US" i="1" dirty="0"/>
              <a:t>) </a:t>
            </a:r>
            <a:r>
              <a:rPr lang="en-US" dirty="0"/>
              <a:t>upregulated when with </a:t>
            </a:r>
            <a:r>
              <a:rPr lang="en-US" i="1" dirty="0" err="1"/>
              <a:t>Sm</a:t>
            </a:r>
            <a:endParaRPr lang="en-US" i="1" dirty="0"/>
          </a:p>
          <a:p>
            <a:pPr lvl="1"/>
            <a:r>
              <a:rPr lang="en-US" dirty="0"/>
              <a:t>Sequesters Fe, protects from ROS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2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6D27-4691-4537-8023-1454D114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Sm </a:t>
            </a:r>
            <a:r>
              <a:rPr lang="en-US" i="1" dirty="0" err="1">
                <a:solidFill>
                  <a:schemeClr val="tx2"/>
                </a:solidFill>
              </a:rPr>
              <a:t>ΔspxB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Coculture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6245EE-B74F-F447-99FA-53391C9BB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463" y="1097756"/>
            <a:ext cx="4029075" cy="3771900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E402E6-7C47-4894-8A48-315F4AD8866E}"/>
              </a:ext>
            </a:extLst>
          </p:cNvPr>
          <p:cNvCxnSpPr>
            <a:cxnSpLocks/>
          </p:cNvCxnSpPr>
          <p:nvPr/>
        </p:nvCxnSpPr>
        <p:spPr>
          <a:xfrm flipV="1">
            <a:off x="4800600" y="2343150"/>
            <a:ext cx="914400" cy="64055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1B39-4DC5-4E43-BB7E-E827A640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C. </a:t>
            </a:r>
            <a:r>
              <a:rPr lang="en-US" i="1" dirty="0" err="1">
                <a:solidFill>
                  <a:schemeClr val="tx2"/>
                </a:solidFill>
              </a:rPr>
              <a:t>matruchotii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Δftn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i="1" dirty="0">
                <a:solidFill>
                  <a:schemeClr val="tx2"/>
                </a:solidFill>
              </a:rPr>
              <a:t>S. mitis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27D08-90ED-1E4A-AF18-516F4A08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91" y="1176981"/>
            <a:ext cx="3455819" cy="377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25B92-B813-4A1E-A91C-060624983ECB}"/>
              </a:ext>
            </a:extLst>
          </p:cNvPr>
          <p:cNvSpPr txBox="1"/>
          <p:nvPr/>
        </p:nvSpPr>
        <p:spPr>
          <a:xfrm>
            <a:off x="6629400" y="24193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S. mitis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CFUs follow similar trend</a:t>
            </a:r>
          </a:p>
        </p:txBody>
      </p:sp>
    </p:spTree>
    <p:extLst>
      <p:ext uri="{BB962C8B-B14F-4D97-AF65-F5344CB8AC3E}">
        <p14:creationId xmlns:p14="http://schemas.microsoft.com/office/powerpoint/2010/main" val="36689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426</Words>
  <Application>Microsoft Office PowerPoint</Application>
  <PresentationFormat>On-screen Show (16:9)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C. matruchotii</vt:lpstr>
      <vt:lpstr>Aerobic cocultures</vt:lpstr>
      <vt:lpstr>Why is streptococcal growth increased in the presence of  C. matruchotii?</vt:lpstr>
      <vt:lpstr>Presumed interactions</vt:lpstr>
      <vt:lpstr>Cm oxidative stress responses</vt:lpstr>
      <vt:lpstr>Sm ΔspxB Coculture</vt:lpstr>
      <vt:lpstr>C. matruchotii Δftn with S. mitis</vt:lpstr>
      <vt:lpstr>What about lactate?</vt:lpstr>
      <vt:lpstr>Presumed interactions</vt:lpstr>
      <vt:lpstr>Anaerobic Coculture</vt:lpstr>
      <vt:lpstr>Cm interaction summary</vt:lpstr>
      <vt:lpstr>Relevance of in vivo proximity</vt:lpstr>
      <vt:lpstr>What’s next?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68</cp:revision>
  <dcterms:created xsi:type="dcterms:W3CDTF">2021-10-25T11:32:09Z</dcterms:created>
  <dcterms:modified xsi:type="dcterms:W3CDTF">2022-02-07T15:43:37Z</dcterms:modified>
</cp:coreProperties>
</file>