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81" r:id="rId5"/>
    <p:sldId id="282" r:id="rId6"/>
    <p:sldId id="283" r:id="rId7"/>
    <p:sldId id="284" r:id="rId8"/>
    <p:sldId id="286" r:id="rId9"/>
    <p:sldId id="285" r:id="rId10"/>
    <p:sldId id="287" r:id="rId11"/>
    <p:sldId id="296" r:id="rId12"/>
    <p:sldId id="289" r:id="rId13"/>
    <p:sldId id="291" r:id="rId14"/>
    <p:sldId id="293" r:id="rId15"/>
    <p:sldId id="294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75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4F5C-1AF1-48AE-8364-07E871C535D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9323-63C5-4902-AD20-98533E8C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when we look at a mutant of S. mitis that cannot produce peroxide, the </a:t>
            </a:r>
            <a:r>
              <a:rPr lang="en-US" dirty="0" err="1"/>
              <a:t>spxB</a:t>
            </a:r>
            <a:r>
              <a:rPr lang="en-US" dirty="0"/>
              <a:t> mutant, we see there is still a growth benefit but it is smaller compared to S. mitis wildtype and </a:t>
            </a:r>
            <a:r>
              <a:rPr lang="en-US" dirty="0" err="1"/>
              <a:t>cmat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6DE6-1D99-4F59-9DD6-4BF29E6EBD5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8"/>
          <a:stretch/>
        </p:blipFill>
        <p:spPr bwMode="auto">
          <a:xfrm>
            <a:off x="-16888" y="0"/>
            <a:ext cx="91608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1B39-4DC5-4E43-BB7E-E827A640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C. </a:t>
            </a:r>
            <a:r>
              <a:rPr lang="en-US" i="1" dirty="0" err="1">
                <a:solidFill>
                  <a:schemeClr val="tx2"/>
                </a:solidFill>
              </a:rPr>
              <a:t>matruchotii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Δftn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i="1" dirty="0">
                <a:solidFill>
                  <a:schemeClr val="tx2"/>
                </a:solidFill>
              </a:rPr>
              <a:t>S. mitis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27D08-90ED-1E4A-AF18-516F4A08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91" y="1176981"/>
            <a:ext cx="345581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5295-C47F-4D99-B7BC-01A7E490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about lactate?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EF92-E87C-42E0-896B-CE8FAEC7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Cm </a:t>
            </a:r>
            <a:r>
              <a:rPr lang="en-US" dirty="0"/>
              <a:t>upregulates the </a:t>
            </a:r>
            <a:r>
              <a:rPr lang="en-US" i="1" dirty="0"/>
              <a:t>lutABC </a:t>
            </a:r>
            <a:r>
              <a:rPr lang="en-US" dirty="0"/>
              <a:t>operon in coculture with either streptococci</a:t>
            </a:r>
          </a:p>
          <a:p>
            <a:r>
              <a:rPr lang="el-GR" i="1" dirty="0"/>
              <a:t>Δ</a:t>
            </a:r>
            <a:r>
              <a:rPr lang="en-US" i="1" dirty="0"/>
              <a:t>lutA</a:t>
            </a:r>
            <a:r>
              <a:rPr lang="en-US" dirty="0"/>
              <a:t> deletion strains are deficient in lactate catabolism</a:t>
            </a:r>
          </a:p>
          <a:p>
            <a:r>
              <a:rPr lang="en-US" i="1" dirty="0"/>
              <a:t>Cm </a:t>
            </a:r>
            <a:r>
              <a:rPr lang="el-GR" i="1" dirty="0"/>
              <a:t>Δ</a:t>
            </a:r>
            <a:r>
              <a:rPr lang="en-US" i="1" dirty="0"/>
              <a:t>lutA </a:t>
            </a:r>
            <a:r>
              <a:rPr lang="en-US" dirty="0"/>
              <a:t>and </a:t>
            </a:r>
            <a:r>
              <a:rPr lang="en-US" i="1" dirty="0" err="1"/>
              <a:t>Sm</a:t>
            </a:r>
            <a:r>
              <a:rPr lang="en-US" i="1" dirty="0"/>
              <a:t> </a:t>
            </a:r>
            <a:r>
              <a:rPr lang="en-US" dirty="0"/>
              <a:t>yields decrease in coculture</a:t>
            </a:r>
          </a:p>
          <a:p>
            <a:pPr lvl="1"/>
            <a:r>
              <a:rPr lang="en-US" dirty="0"/>
              <a:t>Additional pH buffering does not help</a:t>
            </a:r>
          </a:p>
        </p:txBody>
      </p:sp>
    </p:spTree>
    <p:extLst>
      <p:ext uri="{BB962C8B-B14F-4D97-AF65-F5344CB8AC3E}">
        <p14:creationId xmlns:p14="http://schemas.microsoft.com/office/powerpoint/2010/main" val="218227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F816-BBF9-AA49-A4CA-A24BD61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Anaerobic Coculture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1AA9-70C7-424A-8897-4827F2D10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6470"/>
            <a:ext cx="4933950" cy="3429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1F7647-A50C-7249-A681-65245FB82B2E}"/>
              </a:ext>
            </a:extLst>
          </p:cNvPr>
          <p:cNvCxnSpPr>
            <a:cxnSpLocks/>
          </p:cNvCxnSpPr>
          <p:nvPr/>
        </p:nvCxnSpPr>
        <p:spPr>
          <a:xfrm>
            <a:off x="1282987" y="3447535"/>
            <a:ext cx="98045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0003AD-26A0-6F4C-A0D2-B1B8EF957056}"/>
              </a:ext>
            </a:extLst>
          </p:cNvPr>
          <p:cNvCxnSpPr>
            <a:cxnSpLocks/>
          </p:cNvCxnSpPr>
          <p:nvPr/>
        </p:nvCxnSpPr>
        <p:spPr>
          <a:xfrm>
            <a:off x="2405550" y="3589637"/>
            <a:ext cx="140558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2AD4B6-7180-9040-92F3-5EBB8F77E41E}"/>
              </a:ext>
            </a:extLst>
          </p:cNvPr>
          <p:cNvSpPr/>
          <p:nvPr/>
        </p:nvSpPr>
        <p:spPr>
          <a:xfrm>
            <a:off x="2353500" y="1069954"/>
            <a:ext cx="3768810" cy="379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50" y="151507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interaction summary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H2O2 removal enhances </a:t>
            </a:r>
            <a:r>
              <a:rPr lang="en-US" i="1" dirty="0"/>
              <a:t>S. mitis </a:t>
            </a:r>
            <a:r>
              <a:rPr lang="en-US" dirty="0"/>
              <a:t>growth and </a:t>
            </a:r>
            <a:r>
              <a:rPr lang="en-US" i="1" dirty="0"/>
              <a:t>Cm </a:t>
            </a:r>
            <a:r>
              <a:rPr lang="en-US" dirty="0"/>
              <a:t>survival is required for full </a:t>
            </a:r>
            <a:r>
              <a:rPr lang="en-US" i="1" dirty="0"/>
              <a:t>Sm </a:t>
            </a:r>
            <a:r>
              <a:rPr lang="en-US" dirty="0"/>
              <a:t>yields</a:t>
            </a:r>
          </a:p>
          <a:p>
            <a:endParaRPr lang="en-US" dirty="0"/>
          </a:p>
          <a:p>
            <a:r>
              <a:rPr lang="en-US" dirty="0"/>
              <a:t>Lactate utilization by </a:t>
            </a:r>
            <a:r>
              <a:rPr lang="en-US" i="1" dirty="0"/>
              <a:t>Cm </a:t>
            </a:r>
            <a:r>
              <a:rPr lang="en-US" dirty="0"/>
              <a:t>also enhances </a:t>
            </a:r>
            <a:r>
              <a:rPr lang="en-US" i="1" dirty="0"/>
              <a:t>S. mitis </a:t>
            </a:r>
            <a:r>
              <a:rPr lang="en-US" dirty="0"/>
              <a:t>yield and is NOT dependent on pH modulation (not shown)</a:t>
            </a:r>
          </a:p>
        </p:txBody>
      </p:sp>
    </p:spTree>
    <p:extLst>
      <p:ext uri="{BB962C8B-B14F-4D97-AF65-F5344CB8AC3E}">
        <p14:creationId xmlns:p14="http://schemas.microsoft.com/office/powerpoint/2010/main" val="380971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Relevance of </a:t>
            </a:r>
            <a:r>
              <a:rPr lang="en-US" i="1" dirty="0">
                <a:solidFill>
                  <a:schemeClr val="tx2"/>
                </a:solidFill>
              </a:rPr>
              <a:t>in vivo </a:t>
            </a:r>
            <a:r>
              <a:rPr lang="en-US" dirty="0">
                <a:solidFill>
                  <a:schemeClr val="tx2"/>
                </a:solidFill>
              </a:rPr>
              <a:t>proximity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4002405" cy="363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14" y="1352550"/>
            <a:ext cx="4002404" cy="36385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47510" y="2800350"/>
            <a:ext cx="1352811" cy="585594"/>
          </a:xfrm>
          <a:prstGeom prst="ellipse">
            <a:avLst/>
          </a:prstGeom>
          <a:noFill/>
          <a:ln w="53975">
            <a:solidFill>
              <a:schemeClr val="bg1">
                <a:alpha val="77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495550"/>
            <a:ext cx="1352811" cy="585594"/>
          </a:xfrm>
          <a:prstGeom prst="ellipse">
            <a:avLst/>
          </a:prstGeom>
          <a:noFill/>
          <a:ln w="53975">
            <a:solidFill>
              <a:schemeClr val="tx1">
                <a:alpha val="33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Development of a more complex </a:t>
            </a:r>
            <a:r>
              <a:rPr lang="en-US" i="1" dirty="0"/>
              <a:t>in vitro </a:t>
            </a:r>
            <a:r>
              <a:rPr lang="en-US" dirty="0"/>
              <a:t>plaque model (in progress) </a:t>
            </a:r>
          </a:p>
          <a:p>
            <a:r>
              <a:rPr lang="en-US" dirty="0"/>
              <a:t>Test mechanisms of interaction from </a:t>
            </a:r>
            <a:r>
              <a:rPr lang="en-US" i="1" dirty="0"/>
              <a:t>Streptococcus</a:t>
            </a:r>
            <a:r>
              <a:rPr lang="en-US" dirty="0"/>
              <a:t> side</a:t>
            </a:r>
          </a:p>
          <a:p>
            <a:pPr lvl="1"/>
            <a:r>
              <a:rPr lang="en-US" dirty="0"/>
              <a:t>X hemolysin down in coculture, Factor H binding protein up</a:t>
            </a:r>
          </a:p>
          <a:p>
            <a:r>
              <a:rPr lang="en-US" dirty="0"/>
              <a:t>What is the impact on immune activation for more complex healthy communities? 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1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7" y="38813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02" y="67992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4400550"/>
            <a:ext cx="2185521" cy="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590550"/>
            <a:ext cx="2310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Labossiere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2038350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318321"/>
            <a:ext cx="4096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 / </a:t>
            </a:r>
            <a:r>
              <a:rPr lang="en-US" sz="1600" dirty="0" err="1"/>
              <a:t>Hatice</a:t>
            </a:r>
            <a:r>
              <a:rPr lang="en-US" sz="1600" dirty="0"/>
              <a:t> </a:t>
            </a:r>
            <a:r>
              <a:rPr lang="en-US" sz="1600" dirty="0" err="1"/>
              <a:t>Hasturk</a:t>
            </a:r>
            <a:r>
              <a:rPr lang="en-US" sz="1600" dirty="0"/>
              <a:t> (Forsyth)</a:t>
            </a:r>
          </a:p>
          <a:p>
            <a:r>
              <a:rPr lang="en-US" sz="1600" dirty="0"/>
              <a:t>Jessica Mark Welch (U Chicago / MBL)</a:t>
            </a:r>
          </a:p>
          <a:p>
            <a:r>
              <a:rPr lang="en-US" sz="1600" dirty="0" err="1"/>
              <a:t>Jiyeon</a:t>
            </a:r>
            <a:r>
              <a:rPr lang="en-US" sz="1600" dirty="0"/>
              <a:t> Kim (URI)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75" y="171449"/>
            <a:ext cx="4749825" cy="35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368677"/>
            <a:ext cx="8610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benefit.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My laboratory studies interactions within supragingival plaque (for now)  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How do we choose the right ones?</a:t>
            </a:r>
          </a:p>
        </p:txBody>
      </p:sp>
    </p:spTree>
    <p:extLst>
      <p:ext uri="{BB962C8B-B14F-4D97-AF65-F5344CB8AC3E}">
        <p14:creationId xmlns:p14="http://schemas.microsoft.com/office/powerpoint/2010/main" val="29136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0451" y="4552950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Mark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11" y="344912"/>
            <a:ext cx="4481808" cy="41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C. matruchotii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positive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Plaque ‘specialist’ </a:t>
            </a:r>
          </a:p>
          <a:p>
            <a:r>
              <a:rPr lang="en-US" dirty="0"/>
              <a:t>Commensal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ED721-F8BD-4417-B1E9-D5ECE85E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r="18390"/>
          <a:stretch/>
        </p:blipFill>
        <p:spPr>
          <a:xfrm>
            <a:off x="5562600" y="989714"/>
            <a:ext cx="2236795" cy="338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5171" y="44005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 Almeida</a:t>
            </a:r>
          </a:p>
        </p:txBody>
      </p:sp>
    </p:spTree>
    <p:extLst>
      <p:ext uri="{BB962C8B-B14F-4D97-AF65-F5344CB8AC3E}">
        <p14:creationId xmlns:p14="http://schemas.microsoft.com/office/powerpoint/2010/main" val="45820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3A3E5-F472-48A1-A256-80E59EA7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2" y="1188027"/>
            <a:ext cx="365760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9E97B-6D42-48B5-B6D6-0090C1904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7" t="13339" r="27491" b="21941"/>
          <a:stretch/>
        </p:blipFill>
        <p:spPr>
          <a:xfrm>
            <a:off x="685800" y="1188027"/>
            <a:ext cx="3657600" cy="3657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21AC85A-A281-47BF-A58F-B90D5F5F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In vitro </a:t>
            </a:r>
            <a:r>
              <a:rPr lang="en-US" dirty="0">
                <a:solidFill>
                  <a:schemeClr val="tx2"/>
                </a:solidFill>
              </a:rPr>
              <a:t>testing for </a:t>
            </a:r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interactions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Aerobic cocultures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AE6A84-4E79-8E45-BFE6-2ACFB2989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76350"/>
            <a:ext cx="5105400" cy="35884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91000" y="3562350"/>
            <a:ext cx="990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264" y="3686840"/>
            <a:ext cx="1447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38" y="120015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120015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859-4531-474F-9AF3-AB72094B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streptococcal growth increased in the presence of </a:t>
            </a:r>
            <a:br>
              <a:rPr lang="en-US" dirty="0"/>
            </a:br>
            <a:r>
              <a:rPr lang="en-US" i="1" dirty="0"/>
              <a:t>C. </a:t>
            </a:r>
            <a:r>
              <a:rPr lang="en-US" i="1" dirty="0" err="1"/>
              <a:t>matruchotii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2955-8E63-8A41-A811-561B253D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95550"/>
            <a:ext cx="7467600" cy="13144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Hypotheses:</a:t>
            </a:r>
          </a:p>
          <a:p>
            <a:r>
              <a:rPr lang="en-US" sz="2400" i="1" dirty="0">
                <a:solidFill>
                  <a:schemeClr val="tx2"/>
                </a:solidFill>
              </a:rPr>
              <a:t>C. matruchotii</a:t>
            </a:r>
            <a:r>
              <a:rPr lang="en-US" sz="2400" dirty="0">
                <a:solidFill>
                  <a:schemeClr val="tx2"/>
                </a:solidFill>
              </a:rPr>
              <a:t> mitigates streptococcal-produced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en-US" sz="2400" i="1" dirty="0">
                <a:solidFill>
                  <a:schemeClr val="tx2"/>
                </a:solidFill>
              </a:rPr>
              <a:t>C. matruchotii </a:t>
            </a:r>
            <a:r>
              <a:rPr lang="en-US" sz="2400" dirty="0">
                <a:solidFill>
                  <a:schemeClr val="tx2"/>
                </a:solidFill>
              </a:rPr>
              <a:t>catabolizes streptococcal metabolic end products (true)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oxidative stress responses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Ferritin </a:t>
            </a:r>
            <a:r>
              <a:rPr lang="en-US" i="1" dirty="0"/>
              <a:t>(</a:t>
            </a:r>
            <a:r>
              <a:rPr lang="en-US" i="1" dirty="0" err="1"/>
              <a:t>ftn</a:t>
            </a:r>
            <a:r>
              <a:rPr lang="en-US" i="1" dirty="0"/>
              <a:t>) </a:t>
            </a:r>
            <a:r>
              <a:rPr lang="en-US" dirty="0"/>
              <a:t>upregulated when with </a:t>
            </a:r>
            <a:r>
              <a:rPr lang="en-US" i="1" dirty="0"/>
              <a:t>Sm</a:t>
            </a:r>
          </a:p>
          <a:p>
            <a:pPr lvl="1"/>
            <a:r>
              <a:rPr lang="en-US" dirty="0"/>
              <a:t>Sequesters Fe, protects from ROS damage</a:t>
            </a:r>
          </a:p>
          <a:p>
            <a:r>
              <a:rPr lang="en-US" dirty="0"/>
              <a:t>Single catalase </a:t>
            </a:r>
            <a:r>
              <a:rPr lang="en-US" i="1" dirty="0"/>
              <a:t>(</a:t>
            </a:r>
            <a:r>
              <a:rPr lang="en-US" i="1" dirty="0" err="1"/>
              <a:t>katA</a:t>
            </a:r>
            <a:r>
              <a:rPr lang="en-US" i="1" dirty="0"/>
              <a:t>)</a:t>
            </a:r>
            <a:r>
              <a:rPr lang="en-US" dirty="0"/>
              <a:t> maximally expressed aerobically</a:t>
            </a:r>
          </a:p>
          <a:p>
            <a:r>
              <a:rPr lang="en-US" dirty="0"/>
              <a:t>Catalase mutants were unable to grow aerobically!</a:t>
            </a:r>
          </a:p>
        </p:txBody>
      </p:sp>
    </p:spTree>
    <p:extLst>
      <p:ext uri="{BB962C8B-B14F-4D97-AF65-F5344CB8AC3E}">
        <p14:creationId xmlns:p14="http://schemas.microsoft.com/office/powerpoint/2010/main" val="242772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6D27-4691-4537-8023-1454D114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Sm </a:t>
            </a:r>
            <a:r>
              <a:rPr lang="en-US" i="1" dirty="0" err="1">
                <a:solidFill>
                  <a:schemeClr val="tx2"/>
                </a:solidFill>
              </a:rPr>
              <a:t>ΔspxB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Coculture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6245EE-B74F-F447-99FA-53391C9BB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463" y="1097756"/>
            <a:ext cx="4029075" cy="3771900"/>
          </a:xfrm>
        </p:spPr>
      </p:pic>
    </p:spTree>
    <p:extLst>
      <p:ext uri="{BB962C8B-B14F-4D97-AF65-F5344CB8AC3E}">
        <p14:creationId xmlns:p14="http://schemas.microsoft.com/office/powerpoint/2010/main" val="242459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428</Words>
  <Application>Microsoft Office PowerPoint</Application>
  <PresentationFormat>On-screen Show (16:9)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PowerPoint Presentation</vt:lpstr>
      <vt:lpstr>C. matruchotii</vt:lpstr>
      <vt:lpstr>In vitro testing for Cm interactions</vt:lpstr>
      <vt:lpstr>Aerobic cocultures</vt:lpstr>
      <vt:lpstr>Why is streptococcal growth increased in the presence of  C. matruchotii?</vt:lpstr>
      <vt:lpstr>Cm oxidative stress responses</vt:lpstr>
      <vt:lpstr>Sm ΔspxB Coculture</vt:lpstr>
      <vt:lpstr>C. matruchotii Δftn with S. mitis</vt:lpstr>
      <vt:lpstr>What about lactate?</vt:lpstr>
      <vt:lpstr>Anaerobic Coculture</vt:lpstr>
      <vt:lpstr>Cm interaction summary</vt:lpstr>
      <vt:lpstr>Relevance of in vivo proximity</vt:lpstr>
      <vt:lpstr>What’s next?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47</cp:revision>
  <dcterms:created xsi:type="dcterms:W3CDTF">2021-10-25T11:32:09Z</dcterms:created>
  <dcterms:modified xsi:type="dcterms:W3CDTF">2022-02-02T12:05:45Z</dcterms:modified>
</cp:coreProperties>
</file>