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1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63" r:id="rId14"/>
    <p:sldId id="270" r:id="rId15"/>
    <p:sldId id="27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93" d="100"/>
          <a:sy n="193" d="100"/>
        </p:scale>
        <p:origin x="-154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18A64-9A7D-49C7-9CFE-0D0277A20DC1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5752B-7FAA-493A-8671-CEFC90095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Hpara</a:t>
            </a:r>
            <a:r>
              <a:rPr lang="en-US" dirty="0"/>
              <a:t> is an NAD auxotroph- it cannot synthesize its own NAD, it needs to get it from its environment. We’ve tested saliva and it doesn’t appear to have sufficient free NAD to support </a:t>
            </a:r>
            <a:r>
              <a:rPr lang="en-US" dirty="0" err="1"/>
              <a:t>hpara</a:t>
            </a:r>
            <a:r>
              <a:rPr lang="en-US" dirty="0"/>
              <a:t> growth, so other microbes could be an important source. </a:t>
            </a:r>
          </a:p>
          <a:p>
            <a:endParaRPr lang="en-US" dirty="0"/>
          </a:p>
          <a:p>
            <a:r>
              <a:rPr lang="en-US" dirty="0"/>
              <a:t>I spread </a:t>
            </a:r>
            <a:r>
              <a:rPr lang="en-US" dirty="0" err="1"/>
              <a:t>hpara</a:t>
            </a:r>
            <a:r>
              <a:rPr lang="en-US" dirty="0"/>
              <a:t> on plates lacking NAD and spotted equal inoculums of some of the most abundant species found in plaque and incubated together for 48 hours.</a:t>
            </a:r>
          </a:p>
          <a:p>
            <a:endParaRPr lang="en-US" dirty="0"/>
          </a:p>
          <a:p>
            <a:r>
              <a:rPr lang="en-US" dirty="0"/>
              <a:t>We see good growth of </a:t>
            </a:r>
            <a:r>
              <a:rPr lang="en-US" dirty="0" err="1"/>
              <a:t>hpara</a:t>
            </a:r>
            <a:r>
              <a:rPr lang="en-US" dirty="0"/>
              <a:t> when next to mitis, some growth with other streps, and very little if any with the </a:t>
            </a:r>
            <a:r>
              <a:rPr lang="en-US" dirty="0" err="1"/>
              <a:t>coryne’s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So despite being killed by mitis due to hydrogen peroxide, </a:t>
            </a:r>
            <a:r>
              <a:rPr lang="en-US" dirty="0" err="1"/>
              <a:t>hpara</a:t>
            </a:r>
            <a:r>
              <a:rPr lang="en-US" dirty="0"/>
              <a:t> prefers to be around mitis because it can be an important source of NAD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C535C-7F96-134F-B5F8-AFF77CE76A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5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3910-F722-44F0-9F25-A776BF11D69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EC2E-E271-4C12-BB50-758AA6EA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3910-F722-44F0-9F25-A776BF11D69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EC2E-E271-4C12-BB50-758AA6EA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6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3910-F722-44F0-9F25-A776BF11D69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EC2E-E271-4C12-BB50-758AA6EA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9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3910-F722-44F0-9F25-A776BF11D69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EC2E-E271-4C12-BB50-758AA6EA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2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3910-F722-44F0-9F25-A776BF11D69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EC2E-E271-4C12-BB50-758AA6EA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3910-F722-44F0-9F25-A776BF11D69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EC2E-E271-4C12-BB50-758AA6EA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5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3910-F722-44F0-9F25-A776BF11D69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EC2E-E271-4C12-BB50-758AA6EA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7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3910-F722-44F0-9F25-A776BF11D69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EC2E-E271-4C12-BB50-758AA6EA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5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3910-F722-44F0-9F25-A776BF11D69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EC2E-E271-4C12-BB50-758AA6EA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1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3910-F722-44F0-9F25-A776BF11D69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EC2E-E271-4C12-BB50-758AA6EA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3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3910-F722-44F0-9F25-A776BF11D69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EC2E-E271-4C12-BB50-758AA6EA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B3910-F722-44F0-9F25-A776BF11D69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CEC2E-E271-4C12-BB50-758AA6EA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2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ykLq0rXhVB7UM76qhhlNp7QKaVbokgUs9_F4u1plnq9nnPofc8tRQx6YF4BsSt7ySGyQarsUy9yUaYTgv4HcoUY5IjqXNR5QFTevApCEMGqN7WljBkkcpMGTwEPznJmHswVEKVHi2Kd96w3TATRwV0GfiRXpFM5YG27_MRfnbmZNDSjfVdU52zaer49GIWHvdExxdNobA2Zk5oZsg-fDIbVCqncAEhS_9hPT1GR82MQ5lAVRfCMlFlbUq0tDqfHXBasiYdJv_CF90gkRa0cgHMAAHMcc66XL-eBMLcDKWhs_77ImzzQu9yu1npSm7CPmE2TyHkJ0oVt8xPGrAeV-ctMyofzL0uBRUajyIuJp-B8PDMONwo1l-qNbWaWVyYHzfjDdCp_rt8a1ji82dfUvsJwiaGXXDP6aFRxhfD2gdIkEOJDJbOzj2ZLSI57BaxjGcS2BOQUKk5TGt62-M68K9_b6uR8pa3-lAgJJIWckrisWzvKyLZQ2jJjU1CNGNf_pyg4hC8_bvaABvQ55u0D2hj60JDOiiLzkLC6G-2lNdsk3psdiqqkSz59Hk3rgHiCtsVB-ofUmdo-QmufD3KXwvvpKr34JTQ627VoUlUaOJ82BtTN7BeB_IHM2YGrW968zS2hTO_P85496ocma0So1FGi1kjwly6U=w1264-h948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06" y="27758"/>
            <a:ext cx="6820989" cy="51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3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Mechanisms underlying spatial interaction in the oral microbiota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13912"/>
            <a:ext cx="6400800" cy="13144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Matthew M. Ramsey, PhD</a:t>
            </a:r>
          </a:p>
          <a:p>
            <a:r>
              <a:rPr lang="en-US" dirty="0">
                <a:solidFill>
                  <a:schemeClr val="bg1"/>
                </a:solidFill>
              </a:rPr>
              <a:t>University of Rhode Island</a:t>
            </a:r>
          </a:p>
        </p:txBody>
      </p:sp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072" y="3181350"/>
            <a:ext cx="1664928" cy="18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How about </a:t>
            </a:r>
            <a:r>
              <a:rPr lang="en-US" i="1" dirty="0" smtClean="0">
                <a:solidFill>
                  <a:schemeClr val="tx2"/>
                </a:solidFill>
              </a:rPr>
              <a:t>in vivo </a:t>
            </a:r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2307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chose 2 supragingival plaque metatranscriptome studies with healthy controls</a:t>
            </a:r>
          </a:p>
          <a:p>
            <a:pPr lvl="1"/>
            <a:r>
              <a:rPr lang="en-US" dirty="0" err="1"/>
              <a:t>Benítez-Páez</a:t>
            </a:r>
            <a:r>
              <a:rPr lang="en-US" dirty="0" smtClean="0"/>
              <a:t>, BMC Genomics 2014</a:t>
            </a:r>
          </a:p>
          <a:p>
            <a:pPr lvl="1"/>
            <a:r>
              <a:rPr lang="en-US" dirty="0" err="1" smtClean="0"/>
              <a:t>Jorth</a:t>
            </a:r>
            <a:r>
              <a:rPr lang="en-US" dirty="0" smtClean="0"/>
              <a:t> et al, </a:t>
            </a:r>
            <a:r>
              <a:rPr lang="en-US" dirty="0" err="1" smtClean="0"/>
              <a:t>mBio</a:t>
            </a:r>
            <a:r>
              <a:rPr lang="en-US" dirty="0" smtClean="0"/>
              <a:t> 2014</a:t>
            </a:r>
          </a:p>
          <a:p>
            <a:r>
              <a:rPr lang="en-US" dirty="0" smtClean="0"/>
              <a:t>We aligned our </a:t>
            </a:r>
            <a:r>
              <a:rPr lang="en-US" i="1" dirty="0" smtClean="0"/>
              <a:t>Hp </a:t>
            </a:r>
            <a:r>
              <a:rPr lang="en-US" dirty="0" smtClean="0"/>
              <a:t>and </a:t>
            </a:r>
            <a:r>
              <a:rPr lang="en-US" i="1" dirty="0" smtClean="0"/>
              <a:t>Sm </a:t>
            </a:r>
            <a:r>
              <a:rPr lang="en-US" dirty="0" smtClean="0"/>
              <a:t>genomes to these reads to generate new “libraries” </a:t>
            </a:r>
          </a:p>
          <a:p>
            <a:r>
              <a:rPr lang="en-US" dirty="0" smtClean="0"/>
              <a:t>These were then compared to our </a:t>
            </a:r>
            <a:r>
              <a:rPr lang="en-US" i="1" dirty="0" smtClean="0"/>
              <a:t>in vitro </a:t>
            </a:r>
            <a:r>
              <a:rPr lang="en-US" dirty="0" smtClean="0"/>
              <a:t>monoculture RNASeq libraries to give us fold-changes in differential expressed genes (DEG)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8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Comparisons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0" y="773564"/>
            <a:ext cx="290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Significant upregulated DEGs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05000" y="2190750"/>
            <a:ext cx="4038600" cy="2807732"/>
            <a:chOff x="1905000" y="2190750"/>
            <a:chExt cx="4038600" cy="2807732"/>
          </a:xfrm>
        </p:grpSpPr>
        <p:sp>
          <p:nvSpPr>
            <p:cNvPr id="7" name="Oval 6"/>
            <p:cNvSpPr/>
            <p:nvPr/>
          </p:nvSpPr>
          <p:spPr>
            <a:xfrm>
              <a:off x="3200400" y="2190750"/>
              <a:ext cx="2743200" cy="2743200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05000" y="4629150"/>
              <a:ext cx="1662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Sm – Hp in vitro</a:t>
              </a:r>
              <a:endParaRPr lang="en-US" i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04138" y="401955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137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23379" y="1067978"/>
            <a:ext cx="3758221" cy="2743200"/>
            <a:chOff x="1423379" y="1067978"/>
            <a:chExt cx="3758221" cy="2743200"/>
          </a:xfrm>
        </p:grpSpPr>
        <p:sp>
          <p:nvSpPr>
            <p:cNvPr id="5" name="Oval 4"/>
            <p:cNvSpPr/>
            <p:nvPr/>
          </p:nvSpPr>
          <p:spPr>
            <a:xfrm>
              <a:off x="2438400" y="1067978"/>
              <a:ext cx="2743200" cy="2743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23379" y="1428750"/>
              <a:ext cx="1015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Jorth-14’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35303" y="165735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424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41054" y="310515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29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86200" y="1047750"/>
            <a:ext cx="4559876" cy="2743200"/>
            <a:chOff x="3886200" y="1047750"/>
            <a:chExt cx="4559876" cy="2743200"/>
          </a:xfrm>
        </p:grpSpPr>
        <p:sp>
          <p:nvSpPr>
            <p:cNvPr id="6" name="Oval 5"/>
            <p:cNvSpPr/>
            <p:nvPr/>
          </p:nvSpPr>
          <p:spPr>
            <a:xfrm>
              <a:off x="3886200" y="1047750"/>
              <a:ext cx="2743200" cy="27432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38800" y="165735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79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95287" y="310515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16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62648" y="165735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21157" y="26479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6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05600" y="1428750"/>
              <a:ext cx="1740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Benítez-Páez-14’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172201" y="386715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was done for downregulated DEGs and compared with anaerobic DEGs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We did the same for </a:t>
            </a:r>
            <a:r>
              <a:rPr lang="en-US" i="1" dirty="0" smtClean="0">
                <a:solidFill>
                  <a:schemeClr val="tx2"/>
                </a:solidFill>
              </a:rPr>
              <a:t>Hp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712" y="2754689"/>
            <a:ext cx="247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22 downregulated DEGs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0112" y="3124021"/>
            <a:ext cx="2967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Stringent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Methonine</a:t>
            </a:r>
            <a:r>
              <a:rPr lang="en-US" dirty="0" smtClean="0"/>
              <a:t> metabolism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fur </a:t>
            </a: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Chaperones and proteases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211818"/>
            <a:ext cx="2175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18 upregulated DEGs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81150"/>
            <a:ext cx="2303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Glycerol catabolism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Gluconeogenesis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Pili biogenesis</a:t>
            </a:r>
            <a:endParaRPr lang="en-US" dirty="0"/>
          </a:p>
        </p:txBody>
      </p:sp>
      <p:pic>
        <p:nvPicPr>
          <p:cNvPr id="8" name="Picture 2" descr="E:\Google Drive\Ramsey Lab Shared Documents\Manuscripts\2020_Hpara_aerobic_peroxide\Figures and Figure materials\Fig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3" r="59904"/>
          <a:stretch/>
        </p:blipFill>
        <p:spPr bwMode="auto">
          <a:xfrm>
            <a:off x="4495800" y="1047750"/>
            <a:ext cx="3568995" cy="359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95800" y="1097518"/>
            <a:ext cx="2286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What </a:t>
            </a:r>
            <a:r>
              <a:rPr lang="en-US" i="1" dirty="0" smtClean="0">
                <a:solidFill>
                  <a:schemeClr val="tx2"/>
                </a:solidFill>
              </a:rPr>
              <a:t>Sm </a:t>
            </a:r>
            <a:r>
              <a:rPr lang="en-US" dirty="0" smtClean="0">
                <a:solidFill>
                  <a:schemeClr val="tx2"/>
                </a:solidFill>
              </a:rPr>
              <a:t>does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137404"/>
              </p:ext>
            </p:extLst>
          </p:nvPr>
        </p:nvGraphicFramePr>
        <p:xfrm>
          <a:off x="457200" y="1348614"/>
          <a:ext cx="8229600" cy="1299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1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nanE</a:t>
                      </a:r>
                      <a:r>
                        <a:rPr lang="en-US" sz="14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N-acetylmannosamine-6-phosphate 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2-epimerase (EC 5.1.3.9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09" marR="4109" marT="3196" marB="0" anchor="b"/>
                </a:tc>
              </a:tr>
              <a:tr h="1845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ABC transporter 2C 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 N-</a:t>
                      </a:r>
                      <a:r>
                        <a:rPr lang="en-US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acetylneuraminate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transport system permease protein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09" marR="4109" marT="3196" marB="0" anchor="b"/>
                </a:tc>
              </a:tr>
              <a:tr h="1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PTS system 2C 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mannose-specific IIA component (EC 2.7.1.191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09" marR="4109" marT="3196" marB="0" anchor="b"/>
                </a:tc>
              </a:tr>
              <a:tr h="1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PTS system</a:t>
                      </a:r>
                      <a:r>
                        <a:rPr lang="en-US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2C 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mannose-specific IIC component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09" marR="4109" marT="3196" marB="0" anchor="b"/>
                </a:tc>
              </a:tr>
              <a:tr h="1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yrrO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 Uncharacterized protease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09" marR="4109" marT="3196" marB="0" anchor="b"/>
                </a:tc>
              </a:tr>
              <a:tr h="18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beta-galactosidase 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(EC 3.2.1.23</a:t>
                      </a:r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09" marR="4109" marT="3196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895350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 upregulated DEGs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985016"/>
            <a:ext cx="247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24 downregulated DEGs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354348"/>
            <a:ext cx="6132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Envelope and cell-wall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Iron-sulfur center repair functions / general stress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Group B strep surface immunogenic protein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323998" y="2876550"/>
            <a:ext cx="1682739" cy="2103381"/>
            <a:chOff x="7315200" y="666750"/>
            <a:chExt cx="1682739" cy="2103381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666750"/>
              <a:ext cx="1682739" cy="17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342917" y="2400799"/>
              <a:ext cx="16273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Alex </a:t>
              </a:r>
              <a:r>
                <a:rPr lang="en-US" dirty="0" err="1" smtClean="0"/>
                <a:t>Labossiere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205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Hypotheses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659403" y="4038800"/>
            <a:ext cx="2875631" cy="176573"/>
          </a:xfrm>
          <a:custGeom>
            <a:avLst/>
            <a:gdLst>
              <a:gd name="connsiteX0" fmla="*/ 0 w 2875631"/>
              <a:gd name="connsiteY0" fmla="*/ 100899 h 176573"/>
              <a:gd name="connsiteX1" fmla="*/ 31531 w 2875631"/>
              <a:gd name="connsiteY1" fmla="*/ 88286 h 176573"/>
              <a:gd name="connsiteX2" fmla="*/ 69369 w 2875631"/>
              <a:gd name="connsiteY2" fmla="*/ 63062 h 176573"/>
              <a:gd name="connsiteX3" fmla="*/ 88287 w 2875631"/>
              <a:gd name="connsiteY3" fmla="*/ 56755 h 176573"/>
              <a:gd name="connsiteX4" fmla="*/ 107206 w 2875631"/>
              <a:gd name="connsiteY4" fmla="*/ 44143 h 176573"/>
              <a:gd name="connsiteX5" fmla="*/ 145043 w 2875631"/>
              <a:gd name="connsiteY5" fmla="*/ 31531 h 176573"/>
              <a:gd name="connsiteX6" fmla="*/ 163962 w 2875631"/>
              <a:gd name="connsiteY6" fmla="*/ 25224 h 176573"/>
              <a:gd name="connsiteX7" fmla="*/ 182880 w 2875631"/>
              <a:gd name="connsiteY7" fmla="*/ 18918 h 176573"/>
              <a:gd name="connsiteX8" fmla="*/ 290086 w 2875631"/>
              <a:gd name="connsiteY8" fmla="*/ 6306 h 176573"/>
              <a:gd name="connsiteX9" fmla="*/ 384679 w 2875631"/>
              <a:gd name="connsiteY9" fmla="*/ 12612 h 176573"/>
              <a:gd name="connsiteX10" fmla="*/ 422516 w 2875631"/>
              <a:gd name="connsiteY10" fmla="*/ 25224 h 176573"/>
              <a:gd name="connsiteX11" fmla="*/ 447741 w 2875631"/>
              <a:gd name="connsiteY11" fmla="*/ 31531 h 176573"/>
              <a:gd name="connsiteX12" fmla="*/ 491884 w 2875631"/>
              <a:gd name="connsiteY12" fmla="*/ 37837 h 176573"/>
              <a:gd name="connsiteX13" fmla="*/ 554947 w 2875631"/>
              <a:gd name="connsiteY13" fmla="*/ 50449 h 176573"/>
              <a:gd name="connsiteX14" fmla="*/ 618009 w 2875631"/>
              <a:gd name="connsiteY14" fmla="*/ 63062 h 176573"/>
              <a:gd name="connsiteX15" fmla="*/ 693683 w 2875631"/>
              <a:gd name="connsiteY15" fmla="*/ 88286 h 176573"/>
              <a:gd name="connsiteX16" fmla="*/ 731520 w 2875631"/>
              <a:gd name="connsiteY16" fmla="*/ 100899 h 176573"/>
              <a:gd name="connsiteX17" fmla="*/ 756745 w 2875631"/>
              <a:gd name="connsiteY17" fmla="*/ 107205 h 176573"/>
              <a:gd name="connsiteX18" fmla="*/ 775664 w 2875631"/>
              <a:gd name="connsiteY18" fmla="*/ 113511 h 176573"/>
              <a:gd name="connsiteX19" fmla="*/ 813501 w 2875631"/>
              <a:gd name="connsiteY19" fmla="*/ 119817 h 176573"/>
              <a:gd name="connsiteX20" fmla="*/ 851338 w 2875631"/>
              <a:gd name="connsiteY20" fmla="*/ 132430 h 176573"/>
              <a:gd name="connsiteX21" fmla="*/ 945931 w 2875631"/>
              <a:gd name="connsiteY21" fmla="*/ 145042 h 176573"/>
              <a:gd name="connsiteX22" fmla="*/ 971156 w 2875631"/>
              <a:gd name="connsiteY22" fmla="*/ 151349 h 176573"/>
              <a:gd name="connsiteX23" fmla="*/ 1078362 w 2875631"/>
              <a:gd name="connsiteY23" fmla="*/ 170267 h 176573"/>
              <a:gd name="connsiteX24" fmla="*/ 1116199 w 2875631"/>
              <a:gd name="connsiteY24" fmla="*/ 176573 h 176573"/>
              <a:gd name="connsiteX25" fmla="*/ 1179261 w 2875631"/>
              <a:gd name="connsiteY25" fmla="*/ 170267 h 176573"/>
              <a:gd name="connsiteX26" fmla="*/ 1210792 w 2875631"/>
              <a:gd name="connsiteY26" fmla="*/ 163961 h 176573"/>
              <a:gd name="connsiteX27" fmla="*/ 1305385 w 2875631"/>
              <a:gd name="connsiteY27" fmla="*/ 157655 h 176573"/>
              <a:gd name="connsiteX28" fmla="*/ 1387366 w 2875631"/>
              <a:gd name="connsiteY28" fmla="*/ 145042 h 176573"/>
              <a:gd name="connsiteX29" fmla="*/ 1456734 w 2875631"/>
              <a:gd name="connsiteY29" fmla="*/ 126124 h 176573"/>
              <a:gd name="connsiteX30" fmla="*/ 1481959 w 2875631"/>
              <a:gd name="connsiteY30" fmla="*/ 119817 h 176573"/>
              <a:gd name="connsiteX31" fmla="*/ 1500878 w 2875631"/>
              <a:gd name="connsiteY31" fmla="*/ 113511 h 176573"/>
              <a:gd name="connsiteX32" fmla="*/ 1563940 w 2875631"/>
              <a:gd name="connsiteY32" fmla="*/ 100899 h 176573"/>
              <a:gd name="connsiteX33" fmla="*/ 1595471 w 2875631"/>
              <a:gd name="connsiteY33" fmla="*/ 94593 h 176573"/>
              <a:gd name="connsiteX34" fmla="*/ 1664839 w 2875631"/>
              <a:gd name="connsiteY34" fmla="*/ 75674 h 176573"/>
              <a:gd name="connsiteX35" fmla="*/ 1702676 w 2875631"/>
              <a:gd name="connsiteY35" fmla="*/ 63062 h 176573"/>
              <a:gd name="connsiteX36" fmla="*/ 1740513 w 2875631"/>
              <a:gd name="connsiteY36" fmla="*/ 50449 h 176573"/>
              <a:gd name="connsiteX37" fmla="*/ 1759432 w 2875631"/>
              <a:gd name="connsiteY37" fmla="*/ 44143 h 176573"/>
              <a:gd name="connsiteX38" fmla="*/ 1778351 w 2875631"/>
              <a:gd name="connsiteY38" fmla="*/ 37837 h 176573"/>
              <a:gd name="connsiteX39" fmla="*/ 1854025 w 2875631"/>
              <a:gd name="connsiteY39" fmla="*/ 25224 h 176573"/>
              <a:gd name="connsiteX40" fmla="*/ 1891862 w 2875631"/>
              <a:gd name="connsiteY40" fmla="*/ 18918 h 176573"/>
              <a:gd name="connsiteX41" fmla="*/ 1936006 w 2875631"/>
              <a:gd name="connsiteY41" fmla="*/ 12612 h 176573"/>
              <a:gd name="connsiteX42" fmla="*/ 1967537 w 2875631"/>
              <a:gd name="connsiteY42" fmla="*/ 6306 h 176573"/>
              <a:gd name="connsiteX43" fmla="*/ 2005374 w 2875631"/>
              <a:gd name="connsiteY43" fmla="*/ 0 h 176573"/>
              <a:gd name="connsiteX44" fmla="*/ 2245010 w 2875631"/>
              <a:gd name="connsiteY44" fmla="*/ 6306 h 176573"/>
              <a:gd name="connsiteX45" fmla="*/ 2320684 w 2875631"/>
              <a:gd name="connsiteY45" fmla="*/ 18918 h 176573"/>
              <a:gd name="connsiteX46" fmla="*/ 2358522 w 2875631"/>
              <a:gd name="connsiteY46" fmla="*/ 25224 h 176573"/>
              <a:gd name="connsiteX47" fmla="*/ 2390053 w 2875631"/>
              <a:gd name="connsiteY47" fmla="*/ 31531 h 176573"/>
              <a:gd name="connsiteX48" fmla="*/ 2465727 w 2875631"/>
              <a:gd name="connsiteY48" fmla="*/ 44143 h 176573"/>
              <a:gd name="connsiteX49" fmla="*/ 2522483 w 2875631"/>
              <a:gd name="connsiteY49" fmla="*/ 63062 h 176573"/>
              <a:gd name="connsiteX50" fmla="*/ 2541402 w 2875631"/>
              <a:gd name="connsiteY50" fmla="*/ 69368 h 176573"/>
              <a:gd name="connsiteX51" fmla="*/ 2560320 w 2875631"/>
              <a:gd name="connsiteY51" fmla="*/ 75674 h 176573"/>
              <a:gd name="connsiteX52" fmla="*/ 2610770 w 2875631"/>
              <a:gd name="connsiteY52" fmla="*/ 88286 h 176573"/>
              <a:gd name="connsiteX53" fmla="*/ 2635995 w 2875631"/>
              <a:gd name="connsiteY53" fmla="*/ 94593 h 176573"/>
              <a:gd name="connsiteX54" fmla="*/ 2680138 w 2875631"/>
              <a:gd name="connsiteY54" fmla="*/ 100899 h 176573"/>
              <a:gd name="connsiteX55" fmla="*/ 2717976 w 2875631"/>
              <a:gd name="connsiteY55" fmla="*/ 113511 h 176573"/>
              <a:gd name="connsiteX56" fmla="*/ 2736894 w 2875631"/>
              <a:gd name="connsiteY56" fmla="*/ 119817 h 176573"/>
              <a:gd name="connsiteX57" fmla="*/ 2762119 w 2875631"/>
              <a:gd name="connsiteY57" fmla="*/ 126124 h 176573"/>
              <a:gd name="connsiteX58" fmla="*/ 2799956 w 2875631"/>
              <a:gd name="connsiteY58" fmla="*/ 138736 h 176573"/>
              <a:gd name="connsiteX59" fmla="*/ 2818875 w 2875631"/>
              <a:gd name="connsiteY59" fmla="*/ 145042 h 176573"/>
              <a:gd name="connsiteX60" fmla="*/ 2844100 w 2875631"/>
              <a:gd name="connsiteY60" fmla="*/ 151349 h 176573"/>
              <a:gd name="connsiteX61" fmla="*/ 2875631 w 2875631"/>
              <a:gd name="connsiteY61" fmla="*/ 157655 h 17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875631" h="176573">
                <a:moveTo>
                  <a:pt x="0" y="100899"/>
                </a:moveTo>
                <a:cubicBezTo>
                  <a:pt x="10510" y="96695"/>
                  <a:pt x="21593" y="93707"/>
                  <a:pt x="31531" y="88286"/>
                </a:cubicBezTo>
                <a:cubicBezTo>
                  <a:pt x="44838" y="81028"/>
                  <a:pt x="54989" y="67856"/>
                  <a:pt x="69369" y="63062"/>
                </a:cubicBezTo>
                <a:cubicBezTo>
                  <a:pt x="75675" y="60960"/>
                  <a:pt x="82342" y="59728"/>
                  <a:pt x="88287" y="56755"/>
                </a:cubicBezTo>
                <a:cubicBezTo>
                  <a:pt x="95066" y="53365"/>
                  <a:pt x="100280" y="47221"/>
                  <a:pt x="107206" y="44143"/>
                </a:cubicBezTo>
                <a:cubicBezTo>
                  <a:pt x="119355" y="38744"/>
                  <a:pt x="132431" y="35735"/>
                  <a:pt x="145043" y="31531"/>
                </a:cubicBezTo>
                <a:lnTo>
                  <a:pt x="163962" y="25224"/>
                </a:lnTo>
                <a:cubicBezTo>
                  <a:pt x="170268" y="23122"/>
                  <a:pt x="176284" y="19742"/>
                  <a:pt x="182880" y="18918"/>
                </a:cubicBezTo>
                <a:cubicBezTo>
                  <a:pt x="252218" y="10251"/>
                  <a:pt x="216486" y="14483"/>
                  <a:pt x="290086" y="6306"/>
                </a:cubicBezTo>
                <a:cubicBezTo>
                  <a:pt x="321617" y="8408"/>
                  <a:pt x="353396" y="8143"/>
                  <a:pt x="384679" y="12612"/>
                </a:cubicBezTo>
                <a:cubicBezTo>
                  <a:pt x="397840" y="14492"/>
                  <a:pt x="409619" y="21999"/>
                  <a:pt x="422516" y="25224"/>
                </a:cubicBezTo>
                <a:cubicBezTo>
                  <a:pt x="430924" y="27326"/>
                  <a:pt x="439214" y="29980"/>
                  <a:pt x="447741" y="31531"/>
                </a:cubicBezTo>
                <a:cubicBezTo>
                  <a:pt x="462365" y="34190"/>
                  <a:pt x="477246" y="35254"/>
                  <a:pt x="491884" y="37837"/>
                </a:cubicBezTo>
                <a:cubicBezTo>
                  <a:pt x="512995" y="41562"/>
                  <a:pt x="533926" y="46245"/>
                  <a:pt x="554947" y="50449"/>
                </a:cubicBezTo>
                <a:lnTo>
                  <a:pt x="618009" y="63062"/>
                </a:lnTo>
                <a:lnTo>
                  <a:pt x="693683" y="88286"/>
                </a:lnTo>
                <a:cubicBezTo>
                  <a:pt x="693693" y="88289"/>
                  <a:pt x="731509" y="100896"/>
                  <a:pt x="731520" y="100899"/>
                </a:cubicBezTo>
                <a:cubicBezTo>
                  <a:pt x="739928" y="103001"/>
                  <a:pt x="748411" y="104824"/>
                  <a:pt x="756745" y="107205"/>
                </a:cubicBezTo>
                <a:cubicBezTo>
                  <a:pt x="763137" y="109031"/>
                  <a:pt x="769175" y="112069"/>
                  <a:pt x="775664" y="113511"/>
                </a:cubicBezTo>
                <a:cubicBezTo>
                  <a:pt x="788146" y="116285"/>
                  <a:pt x="800889" y="117715"/>
                  <a:pt x="813501" y="119817"/>
                </a:cubicBezTo>
                <a:cubicBezTo>
                  <a:pt x="826113" y="124021"/>
                  <a:pt x="838224" y="130244"/>
                  <a:pt x="851338" y="132430"/>
                </a:cubicBezTo>
                <a:cubicBezTo>
                  <a:pt x="907952" y="141865"/>
                  <a:pt x="876468" y="137324"/>
                  <a:pt x="945931" y="145042"/>
                </a:cubicBezTo>
                <a:cubicBezTo>
                  <a:pt x="954339" y="147144"/>
                  <a:pt x="962695" y="149469"/>
                  <a:pt x="971156" y="151349"/>
                </a:cubicBezTo>
                <a:cubicBezTo>
                  <a:pt x="1005111" y="158895"/>
                  <a:pt x="1046160" y="164900"/>
                  <a:pt x="1078362" y="170267"/>
                </a:cubicBezTo>
                <a:lnTo>
                  <a:pt x="1116199" y="176573"/>
                </a:lnTo>
                <a:cubicBezTo>
                  <a:pt x="1137220" y="174471"/>
                  <a:pt x="1158321" y="173059"/>
                  <a:pt x="1179261" y="170267"/>
                </a:cubicBezTo>
                <a:cubicBezTo>
                  <a:pt x="1189885" y="168850"/>
                  <a:pt x="1200127" y="165027"/>
                  <a:pt x="1210792" y="163961"/>
                </a:cubicBezTo>
                <a:cubicBezTo>
                  <a:pt x="1242236" y="160817"/>
                  <a:pt x="1273854" y="159757"/>
                  <a:pt x="1305385" y="157655"/>
                </a:cubicBezTo>
                <a:cubicBezTo>
                  <a:pt x="1321522" y="155350"/>
                  <a:pt x="1369848" y="148796"/>
                  <a:pt x="1387366" y="145042"/>
                </a:cubicBezTo>
                <a:cubicBezTo>
                  <a:pt x="1477279" y="125775"/>
                  <a:pt x="1408712" y="139845"/>
                  <a:pt x="1456734" y="126124"/>
                </a:cubicBezTo>
                <a:cubicBezTo>
                  <a:pt x="1465068" y="123743"/>
                  <a:pt x="1473625" y="122198"/>
                  <a:pt x="1481959" y="119817"/>
                </a:cubicBezTo>
                <a:cubicBezTo>
                  <a:pt x="1488351" y="117991"/>
                  <a:pt x="1494401" y="115006"/>
                  <a:pt x="1500878" y="113511"/>
                </a:cubicBezTo>
                <a:cubicBezTo>
                  <a:pt x="1521766" y="108691"/>
                  <a:pt x="1542919" y="105103"/>
                  <a:pt x="1563940" y="100899"/>
                </a:cubicBezTo>
                <a:cubicBezTo>
                  <a:pt x="1574450" y="98797"/>
                  <a:pt x="1585303" y="97983"/>
                  <a:pt x="1595471" y="94593"/>
                </a:cubicBezTo>
                <a:cubicBezTo>
                  <a:pt x="1709782" y="56487"/>
                  <a:pt x="1566814" y="102407"/>
                  <a:pt x="1664839" y="75674"/>
                </a:cubicBezTo>
                <a:cubicBezTo>
                  <a:pt x="1677665" y="72176"/>
                  <a:pt x="1690064" y="67266"/>
                  <a:pt x="1702676" y="63062"/>
                </a:cubicBezTo>
                <a:lnTo>
                  <a:pt x="1740513" y="50449"/>
                </a:lnTo>
                <a:lnTo>
                  <a:pt x="1759432" y="44143"/>
                </a:lnTo>
                <a:cubicBezTo>
                  <a:pt x="1765738" y="42041"/>
                  <a:pt x="1771794" y="38930"/>
                  <a:pt x="1778351" y="37837"/>
                </a:cubicBezTo>
                <a:lnTo>
                  <a:pt x="1854025" y="25224"/>
                </a:lnTo>
                <a:cubicBezTo>
                  <a:pt x="1866637" y="23122"/>
                  <a:pt x="1879204" y="20726"/>
                  <a:pt x="1891862" y="18918"/>
                </a:cubicBezTo>
                <a:cubicBezTo>
                  <a:pt x="1906577" y="16816"/>
                  <a:pt x="1921344" y="15056"/>
                  <a:pt x="1936006" y="12612"/>
                </a:cubicBezTo>
                <a:cubicBezTo>
                  <a:pt x="1946579" y="10850"/>
                  <a:pt x="1956991" y="8223"/>
                  <a:pt x="1967537" y="6306"/>
                </a:cubicBezTo>
                <a:cubicBezTo>
                  <a:pt x="1980117" y="4019"/>
                  <a:pt x="1992762" y="2102"/>
                  <a:pt x="2005374" y="0"/>
                </a:cubicBezTo>
                <a:cubicBezTo>
                  <a:pt x="2085253" y="2102"/>
                  <a:pt x="2165247" y="1520"/>
                  <a:pt x="2245010" y="6306"/>
                </a:cubicBezTo>
                <a:cubicBezTo>
                  <a:pt x="2270537" y="7838"/>
                  <a:pt x="2295459" y="14714"/>
                  <a:pt x="2320684" y="18918"/>
                </a:cubicBezTo>
                <a:cubicBezTo>
                  <a:pt x="2333297" y="21020"/>
                  <a:pt x="2345984" y="22716"/>
                  <a:pt x="2358522" y="25224"/>
                </a:cubicBezTo>
                <a:cubicBezTo>
                  <a:pt x="2369032" y="27326"/>
                  <a:pt x="2379498" y="29668"/>
                  <a:pt x="2390053" y="31531"/>
                </a:cubicBezTo>
                <a:cubicBezTo>
                  <a:pt x="2415236" y="35975"/>
                  <a:pt x="2441467" y="36056"/>
                  <a:pt x="2465727" y="44143"/>
                </a:cubicBezTo>
                <a:lnTo>
                  <a:pt x="2522483" y="63062"/>
                </a:lnTo>
                <a:lnTo>
                  <a:pt x="2541402" y="69368"/>
                </a:lnTo>
                <a:cubicBezTo>
                  <a:pt x="2547708" y="71470"/>
                  <a:pt x="2553871" y="74062"/>
                  <a:pt x="2560320" y="75674"/>
                </a:cubicBezTo>
                <a:lnTo>
                  <a:pt x="2610770" y="88286"/>
                </a:lnTo>
                <a:cubicBezTo>
                  <a:pt x="2619178" y="90388"/>
                  <a:pt x="2627415" y="93367"/>
                  <a:pt x="2635995" y="94593"/>
                </a:cubicBezTo>
                <a:lnTo>
                  <a:pt x="2680138" y="100899"/>
                </a:lnTo>
                <a:lnTo>
                  <a:pt x="2717976" y="113511"/>
                </a:lnTo>
                <a:cubicBezTo>
                  <a:pt x="2724282" y="115613"/>
                  <a:pt x="2730445" y="118205"/>
                  <a:pt x="2736894" y="119817"/>
                </a:cubicBezTo>
                <a:cubicBezTo>
                  <a:pt x="2745302" y="121919"/>
                  <a:pt x="2753817" y="123633"/>
                  <a:pt x="2762119" y="126124"/>
                </a:cubicBezTo>
                <a:cubicBezTo>
                  <a:pt x="2774853" y="129944"/>
                  <a:pt x="2787344" y="134532"/>
                  <a:pt x="2799956" y="138736"/>
                </a:cubicBezTo>
                <a:cubicBezTo>
                  <a:pt x="2806262" y="140838"/>
                  <a:pt x="2812426" y="143430"/>
                  <a:pt x="2818875" y="145042"/>
                </a:cubicBezTo>
                <a:cubicBezTo>
                  <a:pt x="2827283" y="147144"/>
                  <a:pt x="2835639" y="149469"/>
                  <a:pt x="2844100" y="151349"/>
                </a:cubicBezTo>
                <a:cubicBezTo>
                  <a:pt x="2854563" y="153674"/>
                  <a:pt x="2875631" y="157655"/>
                  <a:pt x="2875631" y="157655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91347" y="394242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8293" y="403070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91893" y="3791544"/>
            <a:ext cx="228600" cy="22904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91893" y="3408573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1892" y="3027126"/>
            <a:ext cx="228600" cy="22904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8199" y="2646573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5791892" y="2265573"/>
            <a:ext cx="234907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3"/>
            <a:endCxn id="9" idx="0"/>
          </p:cNvCxnSpPr>
          <p:nvPr/>
        </p:nvCxnSpPr>
        <p:spPr>
          <a:xfrm>
            <a:off x="5909346" y="2494173"/>
            <a:ext cx="3153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4"/>
            <a:endCxn id="8" idx="0"/>
          </p:cNvCxnSpPr>
          <p:nvPr/>
        </p:nvCxnSpPr>
        <p:spPr>
          <a:xfrm flipH="1">
            <a:off x="5906192" y="2875173"/>
            <a:ext cx="6307" cy="151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2"/>
            <a:endCxn id="7" idx="0"/>
          </p:cNvCxnSpPr>
          <p:nvPr/>
        </p:nvCxnSpPr>
        <p:spPr>
          <a:xfrm>
            <a:off x="5906192" y="3256173"/>
            <a:ext cx="1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4"/>
            <a:endCxn id="6" idx="0"/>
          </p:cNvCxnSpPr>
          <p:nvPr/>
        </p:nvCxnSpPr>
        <p:spPr>
          <a:xfrm>
            <a:off x="5906193" y="3637173"/>
            <a:ext cx="0" cy="154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2"/>
            <a:endCxn id="3" idx="26"/>
          </p:cNvCxnSpPr>
          <p:nvPr/>
        </p:nvCxnSpPr>
        <p:spPr>
          <a:xfrm flipH="1">
            <a:off x="5870195" y="4020591"/>
            <a:ext cx="35998" cy="182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715111">
            <a:off x="7205289" y="3801931"/>
            <a:ext cx="228600" cy="22904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715111">
            <a:off x="7284426" y="3427221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715111">
            <a:off x="7363156" y="3053992"/>
            <a:ext cx="228600" cy="22904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715111">
            <a:off x="7447965" y="2682950"/>
            <a:ext cx="2286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715111">
            <a:off x="7520410" y="2309512"/>
            <a:ext cx="234907" cy="2286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5" idx="3"/>
            <a:endCxn id="24" idx="0"/>
          </p:cNvCxnSpPr>
          <p:nvPr/>
        </p:nvCxnSpPr>
        <p:spPr>
          <a:xfrm rot="715111">
            <a:off x="7598488" y="2534331"/>
            <a:ext cx="3153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4" idx="4"/>
            <a:endCxn id="23" idx="0"/>
          </p:cNvCxnSpPr>
          <p:nvPr/>
        </p:nvCxnSpPr>
        <p:spPr>
          <a:xfrm rot="715111" flipH="1">
            <a:off x="7516730" y="2906797"/>
            <a:ext cx="6307" cy="151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2"/>
            <a:endCxn id="22" idx="0"/>
          </p:cNvCxnSpPr>
          <p:nvPr/>
        </p:nvCxnSpPr>
        <p:spPr>
          <a:xfrm rot="715111">
            <a:off x="7438068" y="3278927"/>
            <a:ext cx="1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4"/>
            <a:endCxn id="21" idx="0"/>
          </p:cNvCxnSpPr>
          <p:nvPr/>
        </p:nvCxnSpPr>
        <p:spPr>
          <a:xfrm rot="715111">
            <a:off x="7359181" y="3651693"/>
            <a:ext cx="0" cy="154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 rot="19450956">
            <a:off x="7012886" y="3185393"/>
            <a:ext cx="228600" cy="22904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1" idx="2"/>
            <a:endCxn id="22" idx="2"/>
          </p:cNvCxnSpPr>
          <p:nvPr/>
        </p:nvCxnSpPr>
        <p:spPr>
          <a:xfrm>
            <a:off x="7194206" y="3392782"/>
            <a:ext cx="92684" cy="125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Isosceles Triangle 35"/>
          <p:cNvSpPr/>
          <p:nvPr/>
        </p:nvSpPr>
        <p:spPr>
          <a:xfrm rot="19839857">
            <a:off x="6874275" y="2830342"/>
            <a:ext cx="234907" cy="2286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6" idx="3"/>
            <a:endCxn id="31" idx="0"/>
          </p:cNvCxnSpPr>
          <p:nvPr/>
        </p:nvCxnSpPr>
        <p:spPr>
          <a:xfrm>
            <a:off x="7047727" y="3044284"/>
            <a:ext cx="12439" cy="162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2"/>
            <a:endCxn id="3" idx="52"/>
          </p:cNvCxnSpPr>
          <p:nvPr/>
        </p:nvCxnSpPr>
        <p:spPr>
          <a:xfrm flipH="1">
            <a:off x="7270173" y="4028509"/>
            <a:ext cx="25765" cy="98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925493" y="2241199"/>
            <a:ext cx="83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Fucose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806345" y="2646573"/>
            <a:ext cx="110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Galactose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703488" y="302345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GlcNAc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601578" y="3731788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GalNAc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106677" y="2166316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Sialic Acid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3419014" y="1339539"/>
            <a:ext cx="722469" cy="780676"/>
            <a:chOff x="675813" y="997276"/>
            <a:chExt cx="722469" cy="780676"/>
          </a:xfrm>
        </p:grpSpPr>
        <p:sp>
          <p:nvSpPr>
            <p:cNvPr id="50" name="Oval 49"/>
            <p:cNvSpPr/>
            <p:nvPr/>
          </p:nvSpPr>
          <p:spPr>
            <a:xfrm>
              <a:off x="685800" y="1352550"/>
              <a:ext cx="4572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20172610">
              <a:off x="941082" y="1435052"/>
              <a:ext cx="4572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75813" y="1549352"/>
              <a:ext cx="457200" cy="2286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1464" y="997276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Hp</a:t>
              </a:r>
              <a:endParaRPr lang="en-US" i="1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24201" y="2216824"/>
            <a:ext cx="762000" cy="597932"/>
            <a:chOff x="381000" y="1874561"/>
            <a:chExt cx="762000" cy="597932"/>
          </a:xfrm>
        </p:grpSpPr>
        <p:sp>
          <p:nvSpPr>
            <p:cNvPr id="54" name="Oval 53"/>
            <p:cNvSpPr/>
            <p:nvPr/>
          </p:nvSpPr>
          <p:spPr>
            <a:xfrm>
              <a:off x="381000" y="2190750"/>
              <a:ext cx="228600" cy="2286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37867" y="2228850"/>
              <a:ext cx="228600" cy="2286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26643" y="2243893"/>
              <a:ext cx="228600" cy="2286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914400" y="2197779"/>
              <a:ext cx="228600" cy="2286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42688" y="1874561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Sm</a:t>
              </a:r>
              <a:endParaRPr lang="en-US" i="1" dirty="0"/>
            </a:p>
          </p:txBody>
        </p:sp>
      </p:grpSp>
      <p:sp>
        <p:nvSpPr>
          <p:cNvPr id="59" name="Down Arrow 58"/>
          <p:cNvSpPr/>
          <p:nvPr/>
        </p:nvSpPr>
        <p:spPr>
          <a:xfrm rot="17846337">
            <a:off x="4416148" y="2128258"/>
            <a:ext cx="284143" cy="6256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04800" y="3401020"/>
            <a:ext cx="3693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Does </a:t>
            </a:r>
            <a:r>
              <a:rPr lang="en-US" i="1" dirty="0" smtClean="0"/>
              <a:t>Sm </a:t>
            </a:r>
            <a:r>
              <a:rPr lang="en-US" dirty="0" smtClean="0"/>
              <a:t>sialic acid catabolism influence adjacent microbes immune status?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 rot="19773022">
            <a:off x="281314" y="1869348"/>
            <a:ext cx="1496001" cy="615187"/>
            <a:chOff x="1039887" y="1518703"/>
            <a:chExt cx="1496001" cy="615187"/>
          </a:xfrm>
        </p:grpSpPr>
        <p:sp>
          <p:nvSpPr>
            <p:cNvPr id="63" name="Oval 62"/>
            <p:cNvSpPr/>
            <p:nvPr/>
          </p:nvSpPr>
          <p:spPr>
            <a:xfrm>
              <a:off x="1039887" y="1518703"/>
              <a:ext cx="1496001" cy="29178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43000" y="1764558"/>
              <a:ext cx="1289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opportunist</a:t>
              </a:r>
              <a:endParaRPr lang="en-US" dirty="0"/>
            </a:p>
          </p:txBody>
        </p:sp>
      </p:grpSp>
      <p:sp>
        <p:nvSpPr>
          <p:cNvPr id="66" name="Isosceles Triangle 65"/>
          <p:cNvSpPr/>
          <p:nvPr/>
        </p:nvSpPr>
        <p:spPr>
          <a:xfrm rot="11578598">
            <a:off x="1483567" y="1401349"/>
            <a:ext cx="234907" cy="228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 rot="6998780">
            <a:off x="2006952" y="1516010"/>
            <a:ext cx="274366" cy="764095"/>
            <a:chOff x="2159219" y="1796900"/>
            <a:chExt cx="274366" cy="764095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2296402" y="1796900"/>
              <a:ext cx="0" cy="74887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>
              <a:off x="2296402" y="2423812"/>
              <a:ext cx="0" cy="27436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5432125" y="4400039"/>
            <a:ext cx="153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Salivary mucin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69701E-6 C -0.00104 -0.00555 -0.00209 -0.01111 -0.00399 -0.01605 C -0.00486 -0.02252 -0.00695 -0.02993 -0.00955 -0.03456 C -0.01059 -0.04042 -0.01372 -0.04412 -0.0158 -0.04906 C -0.01893 -0.05616 -0.0217 -0.06418 -0.02483 -0.07127 C -0.02847 -0.0793 -0.02795 -0.08886 -0.03368 -0.09565 C -0.03681 -0.10398 -0.04236 -0.11231 -0.0441 -0.12157 C -0.04531 -0.12805 -0.0467 -0.1336 -0.04827 -0.13977 C -0.04948 -0.1444 -0.04965 -0.14995 -0.05087 -0.15458 C -0.0533 -0.16415 -0.05504 -0.17094 -0.05504 -0.18143 " pathEditMode="relative" ptsTypes="fffffffff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1.72786E-7 C -0.01633 -0.00617 -0.03212 -0.00679 -0.04896 -0.0074 C -0.04966 -0.00771 -0.05035 -0.00771 -0.05087 -0.00864 C -0.05157 -0.00956 -0.05157 -0.01141 -0.05226 -0.01234 C -0.05591 -0.01635 -0.06129 -0.01543 -0.06476 -0.01974 C -0.06615 -0.02129 -0.06754 -0.02314 -0.06893 -0.02468 C -0.06962 -0.02561 -0.07101 -0.02715 -0.07101 -0.02715 C -0.0757 -0.0398 -0.0816 -0.0506 -0.08681 -0.06263 C -0.09063 -0.07158 -0.09289 -0.08145 -0.09792 -0.08824 " pathEditMode="relative" ptsTypes="ffffffff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9" grpId="0" animBg="1"/>
      <p:bldP spid="62" grpId="0"/>
      <p:bldP spid="66" grpId="0" animBg="1"/>
      <p:bldP spid="6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247B666-F1A7-4AC0-A60A-53926B05B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76" y="3986500"/>
            <a:ext cx="2658811" cy="1042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16241"/>
            <a:ext cx="6172200" cy="6286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Acknowledgements</a:t>
            </a:r>
          </a:p>
        </p:txBody>
      </p:sp>
      <p:pic>
        <p:nvPicPr>
          <p:cNvPr id="3" name="Picture 2" descr="logo_nih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77" y="3881327"/>
            <a:ext cx="1128823" cy="1128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mage result for uri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19150"/>
            <a:ext cx="1222596" cy="13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hode Island Found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8" y="4095749"/>
            <a:ext cx="3127631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19" y="590550"/>
            <a:ext cx="23101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Graduate Students:</a:t>
            </a:r>
          </a:p>
          <a:p>
            <a:r>
              <a:rPr lang="en-US" dirty="0"/>
              <a:t>Eric Almeida</a:t>
            </a:r>
          </a:p>
          <a:p>
            <a:r>
              <a:rPr lang="en-US" dirty="0"/>
              <a:t>Thais Harder De Palma</a:t>
            </a:r>
          </a:p>
          <a:p>
            <a:r>
              <a:rPr lang="en-US" dirty="0" err="1"/>
              <a:t>Dasith</a:t>
            </a:r>
            <a:r>
              <a:rPr lang="en-US" dirty="0"/>
              <a:t> </a:t>
            </a:r>
            <a:r>
              <a:rPr lang="en-US" dirty="0" err="1" smtClean="0"/>
              <a:t>Perera</a:t>
            </a:r>
            <a:endParaRPr lang="en-US" dirty="0" smtClean="0"/>
          </a:p>
          <a:p>
            <a:r>
              <a:rPr lang="en-US" dirty="0" smtClean="0"/>
              <a:t>Alex </a:t>
            </a:r>
            <a:r>
              <a:rPr lang="en-US" dirty="0" err="1" smtClean="0"/>
              <a:t>Labossiere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19" y="2038350"/>
            <a:ext cx="40847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+mj-lt"/>
              </a:rPr>
              <a:t>Funding:</a:t>
            </a:r>
          </a:p>
          <a:p>
            <a:r>
              <a:rPr lang="en-US" sz="1600" dirty="0">
                <a:latin typeface="+mj-lt"/>
              </a:rPr>
              <a:t>RI Foundation Medical Research Fund</a:t>
            </a:r>
          </a:p>
          <a:p>
            <a:r>
              <a:rPr lang="en-US" sz="1600" dirty="0">
                <a:latin typeface="+mj-lt"/>
              </a:rPr>
              <a:t>RI COBRE - #P20GM104317</a:t>
            </a:r>
          </a:p>
          <a:p>
            <a:r>
              <a:rPr lang="en-US" sz="1600" dirty="0">
                <a:latin typeface="+mj-lt"/>
              </a:rPr>
              <a:t>RI INBRE Early Career Award – #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P20GM103430</a:t>
            </a:r>
          </a:p>
          <a:p>
            <a:r>
              <a:rPr lang="en-US" sz="1600" dirty="0">
                <a:latin typeface="+mj-lt"/>
                <a:cs typeface="Arial" panose="020B0604020202020204" pitchFamily="34" charset="0"/>
              </a:rPr>
              <a:t>NIH – NIDCR #R01DE027958</a:t>
            </a:r>
            <a:endParaRPr lang="en-US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19" y="3318321"/>
            <a:ext cx="4096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Collaborators:</a:t>
            </a:r>
          </a:p>
          <a:p>
            <a:r>
              <a:rPr lang="en-US" sz="1600" dirty="0"/>
              <a:t>Marcelo Freire (JCVI</a:t>
            </a:r>
            <a:r>
              <a:rPr lang="en-US" sz="1600" dirty="0" smtClean="0"/>
              <a:t>) / </a:t>
            </a:r>
            <a:r>
              <a:rPr lang="en-US" sz="1600" dirty="0" err="1" smtClean="0"/>
              <a:t>Hatice</a:t>
            </a:r>
            <a:r>
              <a:rPr lang="en-US" sz="1600" dirty="0" smtClean="0"/>
              <a:t> </a:t>
            </a:r>
            <a:r>
              <a:rPr lang="en-US" sz="1600" dirty="0" err="1" smtClean="0"/>
              <a:t>Hasturk</a:t>
            </a:r>
            <a:r>
              <a:rPr lang="en-US" sz="1600" dirty="0" smtClean="0"/>
              <a:t> (Forsyth)</a:t>
            </a:r>
            <a:endParaRPr lang="en-US" sz="1600" dirty="0"/>
          </a:p>
          <a:p>
            <a:r>
              <a:rPr lang="en-US" sz="1600" dirty="0"/>
              <a:t>Jessica Mark Welch (U Chicago / MBL)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9" t="28400" r="19333"/>
          <a:stretch/>
        </p:blipFill>
        <p:spPr>
          <a:xfrm>
            <a:off x="5012076" y="46167"/>
            <a:ext cx="4049486" cy="368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3" y="368677"/>
            <a:ext cx="86106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We must understand mechanisms of interaction between commensals to exploit them for our benefit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My laboratory studies interactions within supragingival plaque (for now)  </a:t>
            </a:r>
          </a:p>
          <a:p>
            <a:pPr algn="ctr"/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How do we choose the right ones?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50451" y="4552950"/>
            <a:ext cx="2893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2011. </a:t>
            </a:r>
            <a:r>
              <a:rPr lang="en-US" sz="1600" dirty="0" err="1"/>
              <a:t>Valm</a:t>
            </a:r>
            <a:r>
              <a:rPr lang="en-US" sz="1600" dirty="0"/>
              <a:t>, Borisy, </a:t>
            </a:r>
            <a:r>
              <a:rPr lang="en-US" sz="1600" i="1" dirty="0"/>
              <a:t>PNAS.</a:t>
            </a:r>
          </a:p>
          <a:p>
            <a:r>
              <a:rPr lang="en-US" sz="1600" dirty="0"/>
              <a:t>2016. </a:t>
            </a:r>
            <a:r>
              <a:rPr lang="en-US" sz="1600" dirty="0" smtClean="0"/>
              <a:t>Mark Welch</a:t>
            </a:r>
            <a:r>
              <a:rPr lang="en-US" sz="1600" dirty="0"/>
              <a:t>, </a:t>
            </a:r>
            <a:r>
              <a:rPr lang="en-US" sz="1600" dirty="0" err="1"/>
              <a:t>Borisy</a:t>
            </a:r>
            <a:r>
              <a:rPr lang="en-US" sz="1600" dirty="0"/>
              <a:t>, </a:t>
            </a:r>
            <a:r>
              <a:rPr lang="en-US" sz="1600" i="1" dirty="0"/>
              <a:t>PNAS</a:t>
            </a:r>
            <a:r>
              <a:rPr lang="en-US" sz="16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9910" y="2647950"/>
            <a:ext cx="2658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Jessica Mark Welch PhD</a:t>
            </a:r>
          </a:p>
          <a:p>
            <a:pPr algn="ctr"/>
            <a:r>
              <a:rPr lang="en-US" sz="1600" dirty="0"/>
              <a:t>Associate Scientist</a:t>
            </a:r>
          </a:p>
          <a:p>
            <a:pPr algn="ctr"/>
            <a:r>
              <a:rPr lang="en-US" sz="1600" dirty="0"/>
              <a:t>Marine Biology Lab / University of Chicago. Woods Hole, MA</a:t>
            </a:r>
          </a:p>
        </p:txBody>
      </p:sp>
      <p:pic>
        <p:nvPicPr>
          <p:cNvPr id="7" name="Picture 3" descr="C:\Users\Matthew\OneDrive\Pictures\Screenshots\2016-10-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12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jessica mark welch m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393" y="209550"/>
            <a:ext cx="2200014" cy="220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tthew\OneDrive\Pictures\Screenshots\2016-10-12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11" y="344912"/>
            <a:ext cx="4481808" cy="412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Google Drive\Ramsey Lab Shared Documents\Manuscripts\2020_Hpara_aerobic_peroxide\Figures and Figure materials\Fi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9" y="958850"/>
            <a:ext cx="7878763" cy="32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A89F11-BEC2-F544-998D-8EB45E0DD01A}"/>
              </a:ext>
            </a:extLst>
          </p:cNvPr>
          <p:cNvSpPr txBox="1"/>
          <p:nvPr/>
        </p:nvSpPr>
        <p:spPr>
          <a:xfrm>
            <a:off x="5257800" y="4393665"/>
            <a:ext cx="38267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Perera</a:t>
            </a:r>
            <a:r>
              <a:rPr lang="en-US" sz="1400" dirty="0" smtClean="0"/>
              <a:t> </a:t>
            </a:r>
            <a:r>
              <a:rPr lang="en-US" sz="1400" dirty="0"/>
              <a:t>D., et al. (2020). Mechanisms underlying proximity between oral commensal bacteria. </a:t>
            </a:r>
            <a:r>
              <a:rPr lang="en-US" sz="1400" i="1" dirty="0" err="1"/>
              <a:t>bioRxiv</a:t>
            </a:r>
            <a:r>
              <a:rPr lang="en-US" sz="1400" dirty="0"/>
              <a:t>   </a:t>
            </a:r>
          </a:p>
        </p:txBody>
      </p:sp>
      <p:pic>
        <p:nvPicPr>
          <p:cNvPr id="4" name="Picture 3" descr="A picture containing person, man, outdoor, looking&#10;&#10;Description automatically generated">
            <a:extLst>
              <a:ext uri="{FF2B5EF4-FFF2-40B4-BE49-F238E27FC236}">
                <a16:creationId xmlns="" xmlns:a16="http://schemas.microsoft.com/office/drawing/2014/main" id="{88016A5A-6FF5-4290-816C-5E2A68CA4C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8" t="23704"/>
          <a:stretch/>
        </p:blipFill>
        <p:spPr>
          <a:xfrm>
            <a:off x="304800" y="361950"/>
            <a:ext cx="2944794" cy="3251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7064" y="3650218"/>
            <a:ext cx="144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Dasith</a:t>
            </a:r>
            <a:r>
              <a:rPr lang="en-US" dirty="0" smtClean="0"/>
              <a:t> </a:t>
            </a:r>
            <a:r>
              <a:rPr lang="en-US" dirty="0" err="1" smtClean="0"/>
              <a:t>Perera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2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29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tx2"/>
                </a:solidFill>
              </a:rPr>
              <a:t>Hp – Sm in vivo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976" y="742950"/>
            <a:ext cx="150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“mitis-group” </a:t>
            </a:r>
            <a:endParaRPr lang="en-US" dirty="0"/>
          </a:p>
        </p:txBody>
      </p:sp>
      <p:pic>
        <p:nvPicPr>
          <p:cNvPr id="7" name="Picture 2" descr="E:\Google Drive\Ramsey Lab Shared Documents\Manuscripts\2020_Hpara_aerobic_peroxide\Figures and Figure materials\Fig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3"/>
          <a:stretch/>
        </p:blipFill>
        <p:spPr bwMode="auto">
          <a:xfrm>
            <a:off x="152399" y="1187486"/>
            <a:ext cx="8901151" cy="359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" y="1244976"/>
            <a:ext cx="273424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733800" y="1252823"/>
            <a:ext cx="273424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A89F11-BEC2-F544-998D-8EB45E0DD01A}"/>
              </a:ext>
            </a:extLst>
          </p:cNvPr>
          <p:cNvSpPr txBox="1"/>
          <p:nvPr/>
        </p:nvSpPr>
        <p:spPr>
          <a:xfrm>
            <a:off x="6477000" y="4778573"/>
            <a:ext cx="2607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Perera</a:t>
            </a:r>
            <a:r>
              <a:rPr lang="en-US" sz="1400" dirty="0" smtClean="0"/>
              <a:t> </a:t>
            </a:r>
            <a:r>
              <a:rPr lang="en-US" sz="1400" dirty="0"/>
              <a:t>D., et al. (2020). </a:t>
            </a:r>
            <a:r>
              <a:rPr lang="en-US" sz="1400" i="1" dirty="0" err="1" smtClean="0"/>
              <a:t>bioRxiv</a:t>
            </a:r>
            <a:r>
              <a:rPr lang="en-US" sz="1400" dirty="0" smtClean="0"/>
              <a:t>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37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tx2"/>
                </a:solidFill>
              </a:rPr>
              <a:t>Hp</a:t>
            </a:r>
            <a:r>
              <a:rPr lang="en-US" sz="4000" dirty="0" smtClean="0">
                <a:solidFill>
                  <a:schemeClr val="tx2"/>
                </a:solidFill>
              </a:rPr>
              <a:t> only really found near </a:t>
            </a:r>
            <a:r>
              <a:rPr lang="en-US" sz="4000" i="1" dirty="0" smtClean="0">
                <a:solidFill>
                  <a:schemeClr val="tx2"/>
                </a:solidFill>
              </a:rPr>
              <a:t>Sm</a:t>
            </a:r>
            <a:endParaRPr lang="en-US" sz="4000" i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E:\Google Drive\Ramsey Lab Shared Documents\Manuscripts\2020_Hpara_aerobic_peroxide\Figures and Figure materials\Fig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51"/>
          <a:stretch/>
        </p:blipFill>
        <p:spPr bwMode="auto">
          <a:xfrm>
            <a:off x="304800" y="1581150"/>
            <a:ext cx="8570913" cy="281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DA89F11-BEC2-F544-998D-8EB45E0DD01A}"/>
              </a:ext>
            </a:extLst>
          </p:cNvPr>
          <p:cNvSpPr txBox="1"/>
          <p:nvPr/>
        </p:nvSpPr>
        <p:spPr>
          <a:xfrm>
            <a:off x="6477000" y="4778573"/>
            <a:ext cx="2607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Perera</a:t>
            </a:r>
            <a:r>
              <a:rPr lang="en-US" sz="1400" dirty="0" smtClean="0"/>
              <a:t> </a:t>
            </a:r>
            <a:r>
              <a:rPr lang="en-US" sz="1400" dirty="0"/>
              <a:t>D., et al. (2020). </a:t>
            </a:r>
            <a:r>
              <a:rPr lang="en-US" sz="1400" i="1" dirty="0" err="1" smtClean="0"/>
              <a:t>bioRxiv</a:t>
            </a:r>
            <a:r>
              <a:rPr lang="en-US" sz="1400" dirty="0" smtClean="0"/>
              <a:t>  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747285" y="1047750"/>
            <a:ext cx="3540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Photos taken based on </a:t>
            </a:r>
            <a:r>
              <a:rPr lang="en-US" i="1" dirty="0" smtClean="0"/>
              <a:t>Hp</a:t>
            </a:r>
            <a:r>
              <a:rPr lang="en-US" dirty="0" smtClean="0"/>
              <a:t> presence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1581150"/>
            <a:ext cx="273424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1581150"/>
            <a:ext cx="273424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Major takeaways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/>
              <a:t>Hp </a:t>
            </a:r>
            <a:r>
              <a:rPr lang="en-US" dirty="0" smtClean="0"/>
              <a:t>has a multifaceted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detoxification system</a:t>
            </a:r>
          </a:p>
          <a:p>
            <a:r>
              <a:rPr lang="en-US" i="1" dirty="0" smtClean="0"/>
              <a:t>Sm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excludes </a:t>
            </a:r>
            <a:r>
              <a:rPr lang="en-US" i="1" dirty="0" smtClean="0"/>
              <a:t>Hp </a:t>
            </a:r>
            <a:r>
              <a:rPr lang="en-US" dirty="0" smtClean="0"/>
              <a:t>in a density dependent fashion</a:t>
            </a:r>
          </a:p>
          <a:p>
            <a:r>
              <a:rPr lang="en-US" i="1" dirty="0" smtClean="0"/>
              <a:t>Sm-</a:t>
            </a:r>
            <a:r>
              <a:rPr lang="en-US" dirty="0" smtClean="0"/>
              <a:t>produced NAD stimulates </a:t>
            </a:r>
            <a:r>
              <a:rPr lang="en-US" i="1" dirty="0" smtClean="0"/>
              <a:t>Hp </a:t>
            </a:r>
            <a:r>
              <a:rPr lang="en-US" dirty="0" smtClean="0"/>
              <a:t>growth</a:t>
            </a:r>
          </a:p>
          <a:p>
            <a:r>
              <a:rPr lang="en-US" dirty="0" smtClean="0"/>
              <a:t>Both organisms express alternate catabolism pathways when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530AD9-8FDC-4B40-99BB-C67B0D7ED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Mitis-group streptococci complement NAD </a:t>
            </a:r>
            <a:r>
              <a:rPr lang="en-US" sz="4000" dirty="0" err="1" smtClean="0">
                <a:solidFill>
                  <a:schemeClr val="tx2"/>
                </a:solidFill>
              </a:rPr>
              <a:t>auxotrophy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4" name="Picture 3" descr="A picture containing small, monitor, sitting, surface&#10;&#10;Description automatically generated">
            <a:extLst>
              <a:ext uri="{FF2B5EF4-FFF2-40B4-BE49-F238E27FC236}">
                <a16:creationId xmlns="" xmlns:a16="http://schemas.microsoft.com/office/drawing/2014/main" id="{27CBA679-A22C-5E46-847E-E53609513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96" y="1361566"/>
            <a:ext cx="6175208" cy="37341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987FC23-5236-C549-9D0F-E222CEE9808C}"/>
              </a:ext>
            </a:extLst>
          </p:cNvPr>
          <p:cNvSpPr txBox="1"/>
          <p:nvPr/>
        </p:nvSpPr>
        <p:spPr>
          <a:xfrm>
            <a:off x="7641803" y="2007615"/>
            <a:ext cx="130076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/>
              <a:t>Media: </a:t>
            </a:r>
          </a:p>
          <a:p>
            <a:r>
              <a:rPr lang="en-US" dirty="0"/>
              <a:t>BHI +YE +Hemin + Catalase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364928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Hp</a:t>
            </a:r>
            <a:r>
              <a:rPr lang="en-US" dirty="0" smtClean="0"/>
              <a:t> lawns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9908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NAD transport is essential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286000" y="1123950"/>
            <a:ext cx="5667208" cy="3733801"/>
            <a:chOff x="2286000" y="1123950"/>
            <a:chExt cx="5667208" cy="37338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2E4817D-5C0E-49CF-985B-28315016E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677" r="31875" b="7522"/>
            <a:stretch/>
          </p:blipFill>
          <p:spPr>
            <a:xfrm>
              <a:off x="2286000" y="1123950"/>
              <a:ext cx="5667208" cy="368733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A02A504-3F8C-407C-B1A9-DCF071D5E701}"/>
                </a:ext>
              </a:extLst>
            </p:cNvPr>
            <p:cNvSpPr/>
            <p:nvPr/>
          </p:nvSpPr>
          <p:spPr>
            <a:xfrm>
              <a:off x="6248400" y="1885951"/>
              <a:ext cx="1058779" cy="29718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71549"/>
            <a:ext cx="1774139" cy="21907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3169" y="316229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Thais Harder De Palma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286000" y="1637494"/>
            <a:ext cx="6319676" cy="1890212"/>
            <a:chOff x="1573979" y="1653124"/>
            <a:chExt cx="8708097" cy="230347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826B9C7-9B52-4253-8761-5478385C5079}"/>
                </a:ext>
              </a:extLst>
            </p:cNvPr>
            <p:cNvGrpSpPr/>
            <p:nvPr/>
          </p:nvGrpSpPr>
          <p:grpSpPr>
            <a:xfrm>
              <a:off x="1573979" y="2655174"/>
              <a:ext cx="8708097" cy="369332"/>
              <a:chOff x="1019175" y="3158608"/>
              <a:chExt cx="8708097" cy="369332"/>
            </a:xfrm>
          </p:grpSpPr>
          <p:sp>
            <p:nvSpPr>
              <p:cNvPr id="27" name="Arrow: Pentagon 2">
                <a:extLst>
                  <a:ext uri="{FF2B5EF4-FFF2-40B4-BE49-F238E27FC236}">
                    <a16:creationId xmlns:a16="http://schemas.microsoft.com/office/drawing/2014/main" xmlns="" id="{583AAC88-ED2F-4941-8233-8AC4C99368F1}"/>
                  </a:ext>
                </a:extLst>
              </p:cNvPr>
              <p:cNvSpPr/>
              <p:nvPr/>
            </p:nvSpPr>
            <p:spPr>
              <a:xfrm rot="10800000">
                <a:off x="1019175" y="3158609"/>
                <a:ext cx="5930824" cy="369329"/>
              </a:xfrm>
              <a:prstGeom prst="homePlat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0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Arrow: Pentagon 4">
                <a:extLst>
                  <a:ext uri="{FF2B5EF4-FFF2-40B4-BE49-F238E27FC236}">
                    <a16:creationId xmlns:a16="http://schemas.microsoft.com/office/drawing/2014/main" xmlns="" id="{2767C3E8-C266-4AEE-AD7D-A763C8126CB4}"/>
                  </a:ext>
                </a:extLst>
              </p:cNvPr>
              <p:cNvSpPr/>
              <p:nvPr/>
            </p:nvSpPr>
            <p:spPr>
              <a:xfrm>
                <a:off x="7328459" y="3158610"/>
                <a:ext cx="1157881" cy="369330"/>
              </a:xfrm>
              <a:prstGeom prst="homePlat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row: Pentagon 5">
                <a:extLst>
                  <a:ext uri="{FF2B5EF4-FFF2-40B4-BE49-F238E27FC236}">
                    <a16:creationId xmlns:a16="http://schemas.microsoft.com/office/drawing/2014/main" xmlns="" id="{F87C5109-50D8-4FC8-9854-86A9743880A6}"/>
                  </a:ext>
                </a:extLst>
              </p:cNvPr>
              <p:cNvSpPr/>
              <p:nvPr/>
            </p:nvSpPr>
            <p:spPr>
              <a:xfrm rot="10800000">
                <a:off x="8569390" y="3158608"/>
                <a:ext cx="1157882" cy="369331"/>
              </a:xfrm>
              <a:prstGeom prst="homePlate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0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C8808B2-9997-4859-A8B8-ED6FDE9EEE8A}"/>
                </a:ext>
              </a:extLst>
            </p:cNvPr>
            <p:cNvSpPr txBox="1"/>
            <p:nvPr/>
          </p:nvSpPr>
          <p:spPr>
            <a:xfrm>
              <a:off x="4214008" y="3056436"/>
              <a:ext cx="872931" cy="375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RapA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52FD689-B83E-4213-9409-58DBD2D52F2F}"/>
                </a:ext>
              </a:extLst>
            </p:cNvPr>
            <p:cNvSpPr txBox="1"/>
            <p:nvPr/>
          </p:nvSpPr>
          <p:spPr>
            <a:xfrm>
              <a:off x="7617022" y="3056435"/>
              <a:ext cx="1690361" cy="900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Nicotinamide riboside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transporter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71EA28A-9E93-42DB-8A0C-2FB86EFA0255}"/>
                </a:ext>
              </a:extLst>
            </p:cNvPr>
            <p:cNvSpPr txBox="1"/>
            <p:nvPr/>
          </p:nvSpPr>
          <p:spPr>
            <a:xfrm>
              <a:off x="9209555" y="3056436"/>
              <a:ext cx="987160" cy="37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tRNA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0C94894C-B949-42A6-B152-844D0FCB75FC}"/>
                </a:ext>
              </a:extLst>
            </p:cNvPr>
            <p:cNvCxnSpPr>
              <a:cxnSpLocks/>
            </p:cNvCxnSpPr>
            <p:nvPr/>
          </p:nvCxnSpPr>
          <p:spPr>
            <a:xfrm>
              <a:off x="1573979" y="2454731"/>
              <a:ext cx="87080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1A7E30ED-37AE-4474-A41A-6180ECE563AC}"/>
                </a:ext>
              </a:extLst>
            </p:cNvPr>
            <p:cNvGrpSpPr/>
            <p:nvPr/>
          </p:nvGrpSpPr>
          <p:grpSpPr>
            <a:xfrm>
              <a:off x="1684961" y="1653124"/>
              <a:ext cx="8597115" cy="799521"/>
              <a:chOff x="1130157" y="2156558"/>
              <a:chExt cx="8597115" cy="79952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9D73C180-809A-4CF3-900F-5D30AB028B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8876" t="32493" r="49012" b="63218"/>
              <a:stretch/>
            </p:blipFill>
            <p:spPr>
              <a:xfrm>
                <a:off x="1130157" y="2160725"/>
                <a:ext cx="5819842" cy="795354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BB2C78E4-438C-4A6C-8075-29FC056504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6785" t="31740" r="36932" b="63314"/>
              <a:stretch/>
            </p:blipFill>
            <p:spPr>
              <a:xfrm>
                <a:off x="8569390" y="2156558"/>
                <a:ext cx="1157882" cy="799521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id="{06082559-F2B2-46E3-879A-8748E80684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3485" t="32098" r="43334" b="63559"/>
              <a:stretch/>
            </p:blipFill>
            <p:spPr>
              <a:xfrm>
                <a:off x="6949998" y="2158642"/>
                <a:ext cx="1619391" cy="786084"/>
              </a:xfrm>
              <a:prstGeom prst="rect">
                <a:avLst/>
              </a:prstGeom>
            </p:spPr>
          </p:pic>
        </p:grpSp>
      </p:grpSp>
      <p:sp>
        <p:nvSpPr>
          <p:cNvPr id="30" name="TextBox 29"/>
          <p:cNvSpPr txBox="1"/>
          <p:nvPr/>
        </p:nvSpPr>
        <p:spPr>
          <a:xfrm>
            <a:off x="304800" y="4629150"/>
            <a:ext cx="281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&gt;120k </a:t>
            </a:r>
            <a:r>
              <a:rPr lang="en-US" i="1" dirty="0" smtClean="0"/>
              <a:t>mariner</a:t>
            </a:r>
            <a:r>
              <a:rPr lang="en-US" dirty="0" smtClean="0"/>
              <a:t> TA insertions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622</Words>
  <Application>Microsoft Office PowerPoint</Application>
  <PresentationFormat>On-screen Show (16:9)</PresentationFormat>
  <Paragraphs>113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Mechanisms underlying spatial interaction in the oral microbiota</vt:lpstr>
      <vt:lpstr>PowerPoint Presentation</vt:lpstr>
      <vt:lpstr>PowerPoint Presentation</vt:lpstr>
      <vt:lpstr>PowerPoint Presentation</vt:lpstr>
      <vt:lpstr>Hp – Sm in vivo</vt:lpstr>
      <vt:lpstr>Hp only really found near Sm</vt:lpstr>
      <vt:lpstr>Major takeaways</vt:lpstr>
      <vt:lpstr>Mitis-group streptococci complement NAD auxotrophy</vt:lpstr>
      <vt:lpstr>NAD transport is essential</vt:lpstr>
      <vt:lpstr>How about in vivo ?</vt:lpstr>
      <vt:lpstr>Comparisons</vt:lpstr>
      <vt:lpstr>We did the same for Hp</vt:lpstr>
      <vt:lpstr>What Sm does</vt:lpstr>
      <vt:lpstr>Hypotheses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underlying spatial interaction in the oral microbiota</dc:title>
  <dc:creator>matthew ramsey</dc:creator>
  <cp:lastModifiedBy>matthew ramsey</cp:lastModifiedBy>
  <cp:revision>13</cp:revision>
  <dcterms:created xsi:type="dcterms:W3CDTF">2021-02-08T12:05:57Z</dcterms:created>
  <dcterms:modified xsi:type="dcterms:W3CDTF">2021-10-25T18:11:57Z</dcterms:modified>
</cp:coreProperties>
</file>