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408" r:id="rId4"/>
    <p:sldId id="409" r:id="rId5"/>
    <p:sldId id="410" r:id="rId6"/>
    <p:sldId id="412" r:id="rId7"/>
    <p:sldId id="413" r:id="rId8"/>
    <p:sldId id="419" r:id="rId9"/>
    <p:sldId id="415" r:id="rId10"/>
    <p:sldId id="414" r:id="rId11"/>
    <p:sldId id="416" r:id="rId12"/>
    <p:sldId id="417" r:id="rId13"/>
    <p:sldId id="41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584B-9872-45C7-A143-E21BFA163F6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4B5D-944D-4A5A-87C8-4D51DBA1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is by read abundance- this is read abundance data of SUP from the human microbiome project. </a:t>
            </a:r>
          </a:p>
          <a:p>
            <a:r>
              <a:rPr lang="en-US" dirty="0"/>
              <a:t>Each vertical bar</a:t>
            </a:r>
          </a:p>
          <a:p>
            <a:r>
              <a:rPr lang="en-US" dirty="0"/>
              <a:t>A lot of pink/purple- Corynebacterium </a:t>
            </a:r>
            <a:r>
              <a:rPr lang="en-US" dirty="0" err="1"/>
              <a:t>matruchotii</a:t>
            </a:r>
            <a:endParaRPr lang="en-US" dirty="0"/>
          </a:p>
          <a:p>
            <a:r>
              <a:rPr lang="en-US" dirty="0"/>
              <a:t>Also a lot of red- this is the species that I work on- 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parainfluenzae</a:t>
            </a:r>
            <a:r>
              <a:rPr lang="en-US" dirty="0"/>
              <a:t>- or </a:t>
            </a:r>
            <a:r>
              <a:rPr lang="en-US" dirty="0" err="1"/>
              <a:t>hpara</a:t>
            </a:r>
            <a:r>
              <a:rPr lang="en-US" dirty="0"/>
              <a:t> for short.</a:t>
            </a:r>
          </a:p>
          <a:p>
            <a:r>
              <a:rPr lang="en-US" dirty="0" err="1"/>
              <a:t>Hpara</a:t>
            </a:r>
            <a:r>
              <a:rPr lang="en-US" dirty="0"/>
              <a:t> is found in high abundance and is also high prevalence- probably found in all of us </a:t>
            </a:r>
          </a:p>
          <a:p>
            <a:endParaRPr lang="en-US" dirty="0"/>
          </a:p>
          <a:p>
            <a:r>
              <a:rPr lang="en-US" dirty="0"/>
              <a:t>We wanted to see which species correlate with </a:t>
            </a:r>
            <a:r>
              <a:rPr lang="en-US" dirty="0" err="1"/>
              <a:t>hpara</a:t>
            </a:r>
            <a:endParaRPr lang="en-US" dirty="0"/>
          </a:p>
          <a:p>
            <a:r>
              <a:rPr lang="en-US" dirty="0"/>
              <a:t>To do this he sorted the data based on abundance of </a:t>
            </a:r>
            <a:r>
              <a:rPr lang="en-US" dirty="0" err="1"/>
              <a:t>hpara</a:t>
            </a:r>
            <a:r>
              <a:rPr lang="en-US" dirty="0"/>
              <a:t> and carried out a group correlation analysis using the program </a:t>
            </a:r>
            <a:r>
              <a:rPr lang="en-US" dirty="0" err="1"/>
              <a:t>lefse</a:t>
            </a:r>
            <a:endParaRPr lang="en-US" dirty="0"/>
          </a:p>
          <a:p>
            <a:r>
              <a:rPr lang="en-US" dirty="0"/>
              <a:t>To compare individuals with the most </a:t>
            </a:r>
            <a:r>
              <a:rPr lang="en-US" dirty="0" err="1"/>
              <a:t>hpara</a:t>
            </a:r>
            <a:r>
              <a:rPr lang="en-US" dirty="0"/>
              <a:t> to that of the rest of the dataset.</a:t>
            </a:r>
          </a:p>
          <a:p>
            <a:endParaRPr lang="en-US" dirty="0"/>
          </a:p>
          <a:p>
            <a:r>
              <a:rPr lang="en-US" dirty="0"/>
              <a:t>This was the result- if you have a lot of </a:t>
            </a:r>
            <a:r>
              <a:rPr lang="en-US" dirty="0" err="1"/>
              <a:t>hpara</a:t>
            </a:r>
            <a:r>
              <a:rPr lang="en-US" dirty="0"/>
              <a:t>- you also tend to have a lot of these species. </a:t>
            </a:r>
          </a:p>
          <a:p>
            <a:r>
              <a:rPr lang="en-US" dirty="0"/>
              <a:t>What interests us are the streptococcus sp. Particularly strep mitis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I work on interactions between </a:t>
            </a:r>
            <a:r>
              <a:rPr lang="en-US" dirty="0" err="1"/>
              <a:t>hpara</a:t>
            </a:r>
            <a:r>
              <a:rPr lang="en-US" dirty="0"/>
              <a:t> and </a:t>
            </a:r>
            <a:r>
              <a:rPr lang="en-US" dirty="0" err="1"/>
              <a:t>streps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1CFA-F497-0041-92B2-7D30A655A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from out collaborators, using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specific probe-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 -hedgehog structure of plaque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excluded from this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Took one step further </a:t>
            </a:r>
          </a:p>
          <a:p>
            <a:r>
              <a:rPr lang="en-US" dirty="0"/>
              <a:t>Using a pyruvate oxidase mutant of mitis that was sent to us by colleagues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1CFA-F497-0041-92B2-7D30A655A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79000"/>
                <a:lumOff val="21000"/>
              </a:srgbClr>
            </a:gs>
            <a:gs pos="8000">
              <a:srgbClr val="85C2FF"/>
            </a:gs>
            <a:gs pos="18000">
              <a:srgbClr val="C4D6EB"/>
            </a:gs>
            <a:gs pos="3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6" y="2775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Zone of Inhibition of 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exposed </a:t>
            </a:r>
            <a:r>
              <a:rPr lang="en-US" i="1" dirty="0">
                <a:solidFill>
                  <a:schemeClr val="tx2"/>
                </a:solidFill>
              </a:rPr>
              <a:t>Hp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3950"/>
            <a:ext cx="6355093" cy="3895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2343150"/>
            <a:ext cx="4343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Cui bono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8" t="20725" r="39664" b="24187"/>
          <a:stretch/>
        </p:blipFill>
        <p:spPr>
          <a:xfrm rot="5400000">
            <a:off x="3195651" y="-685"/>
            <a:ext cx="2447897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630" y="4049236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Hp</a:t>
            </a:r>
            <a:r>
              <a:rPr lang="en-US" b="1" dirty="0"/>
              <a:t> lawn</a:t>
            </a:r>
          </a:p>
          <a:p>
            <a:pPr algn="ctr"/>
            <a:r>
              <a:rPr lang="en-US" b="1" dirty="0"/>
              <a:t>No NAD+ added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97" y="2565970"/>
            <a:ext cx="156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S. gordonii</a:t>
            </a:r>
          </a:p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producer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3363" y="2343150"/>
            <a:ext cx="12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S. cristatus</a:t>
            </a:r>
          </a:p>
          <a:p>
            <a:pPr algn="ctr"/>
            <a:r>
              <a:rPr lang="en-US" b="1" dirty="0"/>
              <a:t>No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63FD751-48E8-9F46-8E8C-6C73FAD0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13" y="1028204"/>
            <a:ext cx="3931571" cy="34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Hp </a:t>
            </a:r>
            <a:r>
              <a:rPr lang="en-US" dirty="0"/>
              <a:t>has a robust, multifaceted peroxide resistance mechanism</a:t>
            </a:r>
          </a:p>
          <a:p>
            <a:r>
              <a:rPr lang="en-US" i="1" dirty="0"/>
              <a:t>Sm </a:t>
            </a:r>
            <a:r>
              <a:rPr lang="en-US" dirty="0"/>
              <a:t>growth is enhanced by adjacent </a:t>
            </a:r>
            <a:r>
              <a:rPr lang="en-US" i="1" dirty="0"/>
              <a:t>Hp</a:t>
            </a:r>
            <a:r>
              <a:rPr lang="en-US" dirty="0"/>
              <a:t> primarily due to peroxide removal</a:t>
            </a:r>
          </a:p>
          <a:p>
            <a:r>
              <a:rPr lang="en-US" i="1" dirty="0"/>
              <a:t>Hp</a:t>
            </a:r>
            <a:r>
              <a:rPr lang="en-US" dirty="0"/>
              <a:t> obtains NAD (or a precursor) from adjacent Streptococci</a:t>
            </a:r>
          </a:p>
          <a:p>
            <a:r>
              <a:rPr lang="en-US" dirty="0"/>
              <a:t>Evidence of cooperative complex carbohydrate degradation </a:t>
            </a:r>
            <a:r>
              <a:rPr lang="en-US" dirty="0" err="1"/>
              <a:t>anerobically</a:t>
            </a:r>
            <a:r>
              <a:rPr lang="en-US" dirty="0"/>
              <a:t> (not shown)</a:t>
            </a:r>
          </a:p>
        </p:txBody>
      </p:sp>
    </p:spTree>
    <p:extLst>
      <p:ext uri="{BB962C8B-B14F-4D97-AF65-F5344CB8AC3E}">
        <p14:creationId xmlns:p14="http://schemas.microsoft.com/office/powerpoint/2010/main" val="1173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9" y="38051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1915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" y="4095749"/>
            <a:ext cx="3127631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685621"/>
            <a:ext cx="2310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1875532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155503"/>
            <a:ext cx="3335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</a:t>
            </a:r>
          </a:p>
          <a:p>
            <a:r>
              <a:rPr lang="en-US" sz="1600" dirty="0"/>
              <a:t>Jessica Mark Welch (U Chicago / MBL)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8400" r="19333"/>
          <a:stretch/>
        </p:blipFill>
        <p:spPr>
          <a:xfrm>
            <a:off x="5012076" y="46167"/>
            <a:ext cx="4049486" cy="36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1276350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benefit. </a:t>
            </a:r>
          </a:p>
        </p:txBody>
      </p:sp>
    </p:spTree>
    <p:extLst>
      <p:ext uri="{BB962C8B-B14F-4D97-AF65-F5344CB8AC3E}">
        <p14:creationId xmlns:p14="http://schemas.microsoft.com/office/powerpoint/2010/main" val="3630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52519C-0E10-D24C-A306-A80B9EDEB1B3}"/>
              </a:ext>
            </a:extLst>
          </p:cNvPr>
          <p:cNvSpPr txBox="1"/>
          <p:nvPr/>
        </p:nvSpPr>
        <p:spPr>
          <a:xfrm>
            <a:off x="6919813" y="4863154"/>
            <a:ext cx="22098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 err="1"/>
              <a:t>Segata</a:t>
            </a:r>
            <a:r>
              <a:rPr lang="en-US" sz="1400" dirty="0"/>
              <a:t> et al., (2010)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3BCD213-AFB7-BD4B-9460-05C15254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6" y="157745"/>
            <a:ext cx="7128947" cy="2384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48B200B-709C-9A43-BD0C-FB50CB5BB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893" y="157744"/>
            <a:ext cx="1711831" cy="1711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11891"/>
            <a:ext cx="3790798" cy="2047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231" y="3910786"/>
            <a:ext cx="399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Microbiome data correlations can predict colocalization</a:t>
            </a:r>
          </a:p>
        </p:txBody>
      </p:sp>
      <p:pic>
        <p:nvPicPr>
          <p:cNvPr id="11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tthew\OneDrive\Pictures\Screenshots\2016-10-12 (2).png">
            <a:extLst>
              <a:ext uri="{FF2B5EF4-FFF2-40B4-BE49-F238E27FC236}">
                <a16:creationId xmlns="" xmlns:a16="http://schemas.microsoft.com/office/drawing/2014/main" id="{F1A73515-89E9-B343-B8B4-D313D6A7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33" y="666750"/>
            <a:ext cx="4278467" cy="39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44698749-4D4F-5943-905E-CB112316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3" y="53578"/>
            <a:ext cx="7886700" cy="994172"/>
          </a:xfrm>
        </p:spPr>
        <p:txBody>
          <a:bodyPr anchor="t">
            <a:norm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H. </a:t>
            </a:r>
            <a:r>
              <a:rPr lang="en-US" sz="3200" i="1" dirty="0" err="1">
                <a:solidFill>
                  <a:schemeClr val="tx2"/>
                </a:solidFill>
              </a:rPr>
              <a:t>parainfluenzae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 supragingival plaque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353714A-578C-9640-BE60-CD246E596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4164" y="971551"/>
            <a:ext cx="3555962" cy="3555962"/>
          </a:xfr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19A4B1-6504-7643-B07B-6FDEC6856D77}"/>
              </a:ext>
            </a:extLst>
          </p:cNvPr>
          <p:cNvSpPr/>
          <p:nvPr/>
        </p:nvSpPr>
        <p:spPr>
          <a:xfrm>
            <a:off x="437437" y="1043781"/>
            <a:ext cx="348521" cy="3783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416664-7380-D640-B5B3-9C484582AC18}"/>
              </a:ext>
            </a:extLst>
          </p:cNvPr>
          <p:cNvSpPr txBox="1"/>
          <p:nvPr/>
        </p:nvSpPr>
        <p:spPr>
          <a:xfrm>
            <a:off x="-9059" y="4900589"/>
            <a:ext cx="3243392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100" dirty="0"/>
              <a:t>Image courtesy of Dr. Jessica Mark-Welch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BCD50B-DCE7-1843-BFF7-A69442965F47}"/>
              </a:ext>
            </a:extLst>
          </p:cNvPr>
          <p:cNvSpPr txBox="1"/>
          <p:nvPr/>
        </p:nvSpPr>
        <p:spPr>
          <a:xfrm>
            <a:off x="7087720" y="4935751"/>
            <a:ext cx="205628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dirty="0"/>
              <a:t>Welch et al., (2016)</a:t>
            </a:r>
          </a:p>
        </p:txBody>
      </p:sp>
    </p:spTree>
    <p:extLst>
      <p:ext uri="{BB962C8B-B14F-4D97-AF65-F5344CB8AC3E}">
        <p14:creationId xmlns:p14="http://schemas.microsoft.com/office/powerpoint/2010/main" val="39108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Interactions With Oral Streptococci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6279A55-E515-864D-9A33-49BBFF5061BA}"/>
              </a:ext>
            </a:extLst>
          </p:cNvPr>
          <p:cNvGrpSpPr/>
          <p:nvPr/>
        </p:nvGrpSpPr>
        <p:grpSpPr>
          <a:xfrm>
            <a:off x="1728958" y="2657342"/>
            <a:ext cx="1742693" cy="394024"/>
            <a:chOff x="914400" y="2104539"/>
            <a:chExt cx="2941428" cy="638661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3D5D5A2-ADA7-E244-8BEF-9B4780C62CED}"/>
                </a:ext>
              </a:extLst>
            </p:cNvPr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7BB26B8-1136-6445-9051-4070F83442D8}"/>
                </a:ext>
              </a:extLst>
            </p:cNvPr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2823438-46C7-464F-BBCA-A5687C636BAF}"/>
                </a:ext>
              </a:extLst>
            </p:cNvPr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F889BBF-9CB3-6648-956C-D330FF014A23}"/>
                </a:ext>
              </a:extLst>
            </p:cNvPr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3115328-A243-3944-B350-CEEDD46CE1C0}"/>
                </a:ext>
              </a:extLst>
            </p:cNvPr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32DA499-8F11-3447-B151-F8A6504B0FC7}"/>
                </a:ext>
              </a:extLst>
            </p:cNvPr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71380357-750F-5642-A321-DB20FC0EAFAC}"/>
                </a:ext>
              </a:extLst>
            </p:cNvPr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50">
            <a:extLst>
              <a:ext uri="{FF2B5EF4-FFF2-40B4-BE49-F238E27FC236}">
                <a16:creationId xmlns="" xmlns:a16="http://schemas.microsoft.com/office/drawing/2014/main" id="{7BA83178-6A0A-F54D-9116-7ED8FA50AA11}"/>
              </a:ext>
            </a:extLst>
          </p:cNvPr>
          <p:cNvGrpSpPr>
            <a:grpSpLocks/>
          </p:cNvGrpSpPr>
          <p:nvPr/>
        </p:nvGrpSpPr>
        <p:grpSpPr bwMode="auto">
          <a:xfrm>
            <a:off x="4480095" y="3757387"/>
            <a:ext cx="1136650" cy="914400"/>
            <a:chOff x="2508" y="1585"/>
            <a:chExt cx="716" cy="576"/>
          </a:xfrm>
        </p:grpSpPr>
        <p:sp>
          <p:nvSpPr>
            <p:cNvPr id="12" name="AutoShape 351">
              <a:extLst>
                <a:ext uri="{FF2B5EF4-FFF2-40B4-BE49-F238E27FC236}">
                  <a16:creationId xmlns="" xmlns:a16="http://schemas.microsoft.com/office/drawing/2014/main" id="{3FA7EA29-300F-1940-8198-DE4134E37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52">
              <a:extLst>
                <a:ext uri="{FF2B5EF4-FFF2-40B4-BE49-F238E27FC236}">
                  <a16:creationId xmlns="" xmlns:a16="http://schemas.microsoft.com/office/drawing/2014/main" id="{EA188239-0E49-8B49-910A-E532E8411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1738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3E0742E-0C6C-A442-A3CE-63B4A8DEC742}"/>
              </a:ext>
            </a:extLst>
          </p:cNvPr>
          <p:cNvSpPr txBox="1"/>
          <p:nvPr/>
        </p:nvSpPr>
        <p:spPr>
          <a:xfrm>
            <a:off x="4397316" y="1547587"/>
            <a:ext cx="119455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6560B48-C34F-1E4C-BBEA-FE168F49DBFF}"/>
              </a:ext>
            </a:extLst>
          </p:cNvPr>
          <p:cNvCxnSpPr>
            <a:cxnSpLocks/>
          </p:cNvCxnSpPr>
          <p:nvPr/>
        </p:nvCxnSpPr>
        <p:spPr>
          <a:xfrm flipV="1">
            <a:off x="3501597" y="1872407"/>
            <a:ext cx="657215" cy="2593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D776426-5D0F-7F44-BD81-B60F8C35B8B7}"/>
              </a:ext>
            </a:extLst>
          </p:cNvPr>
          <p:cNvCxnSpPr/>
          <p:nvPr/>
        </p:nvCxnSpPr>
        <p:spPr>
          <a:xfrm>
            <a:off x="5869158" y="1987264"/>
            <a:ext cx="750380" cy="4320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1AE90235-FEAC-AD40-9E89-9D6BD9B07F8C}"/>
              </a:ext>
            </a:extLst>
          </p:cNvPr>
          <p:cNvCxnSpPr/>
          <p:nvPr/>
        </p:nvCxnSpPr>
        <p:spPr>
          <a:xfrm>
            <a:off x="3320612" y="3443825"/>
            <a:ext cx="838200" cy="627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2B4AA385-8E30-5F44-8ABA-1A513BDF46CE}"/>
              </a:ext>
            </a:extLst>
          </p:cNvPr>
          <p:cNvCxnSpPr>
            <a:cxnSpLocks/>
          </p:cNvCxnSpPr>
          <p:nvPr/>
        </p:nvCxnSpPr>
        <p:spPr>
          <a:xfrm flipV="1">
            <a:off x="5844857" y="3757386"/>
            <a:ext cx="871987" cy="4262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BA60C9-3DB2-1B48-8FA5-90C8DAE77EC2}"/>
              </a:ext>
            </a:extLst>
          </p:cNvPr>
          <p:cNvSpPr txBox="1"/>
          <p:nvPr/>
        </p:nvSpPr>
        <p:spPr>
          <a:xfrm>
            <a:off x="271025" y="1842383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Streptococcus sp.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27BAF36-2A6A-614B-821A-26800152FA38}"/>
              </a:ext>
            </a:extLst>
          </p:cNvPr>
          <p:cNvSpPr txBox="1"/>
          <p:nvPr/>
        </p:nvSpPr>
        <p:spPr>
          <a:xfrm>
            <a:off x="6039236" y="1352550"/>
            <a:ext cx="58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4B0E95-118F-144D-8D05-59A9A82F8670}"/>
              </a:ext>
            </a:extLst>
          </p:cNvPr>
          <p:cNvSpPr txBox="1"/>
          <p:nvPr/>
        </p:nvSpPr>
        <p:spPr>
          <a:xfrm>
            <a:off x="6015704" y="3294067"/>
            <a:ext cx="80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7954E0B-7DB9-2545-A330-FB800698BD8B}"/>
              </a:ext>
            </a:extLst>
          </p:cNvPr>
          <p:cNvSpPr/>
          <p:nvPr/>
        </p:nvSpPr>
        <p:spPr>
          <a:xfrm>
            <a:off x="4782114" y="2657342"/>
            <a:ext cx="424962" cy="4249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F4A08D-395E-D24D-86E1-38584694EBCE}"/>
              </a:ext>
            </a:extLst>
          </p:cNvPr>
          <p:cNvSpPr txBox="1"/>
          <p:nvPr/>
        </p:nvSpPr>
        <p:spPr>
          <a:xfrm>
            <a:off x="4759272" y="2628667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9014" y="2661568"/>
            <a:ext cx="281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H. parainfluenzae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6560B48-C34F-1E4C-BBEA-FE168F49DBFF}"/>
              </a:ext>
            </a:extLst>
          </p:cNvPr>
          <p:cNvCxnSpPr>
            <a:cxnSpLocks/>
          </p:cNvCxnSpPr>
          <p:nvPr/>
        </p:nvCxnSpPr>
        <p:spPr>
          <a:xfrm flipV="1">
            <a:off x="1695086" y="3202891"/>
            <a:ext cx="578124" cy="4443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806" y="3740343"/>
            <a:ext cx="87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Sugars</a:t>
            </a:r>
          </a:p>
        </p:txBody>
      </p:sp>
    </p:spTree>
    <p:extLst>
      <p:ext uri="{BB962C8B-B14F-4D97-AF65-F5344CB8AC3E}">
        <p14:creationId xmlns:p14="http://schemas.microsoft.com/office/powerpoint/2010/main" val="18593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72AF7-5237-1B4B-8568-5223E9D8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0"/>
            <a:ext cx="7886700" cy="841899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H. parainfluenzae </a:t>
            </a:r>
            <a:r>
              <a:rPr lang="en-US" sz="3600" dirty="0">
                <a:solidFill>
                  <a:schemeClr val="tx2"/>
                </a:solidFill>
              </a:rPr>
              <a:t>coculture with </a:t>
            </a:r>
            <a:r>
              <a:rPr lang="en-US" sz="3600" i="1" dirty="0">
                <a:solidFill>
                  <a:schemeClr val="tx2"/>
                </a:solidFill>
              </a:rPr>
              <a:t>S. mitis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0AC3C4-E90E-2247-A16D-CEA24C2CDCA0}"/>
              </a:ext>
            </a:extLst>
          </p:cNvPr>
          <p:cNvSpPr txBox="1"/>
          <p:nvPr/>
        </p:nvSpPr>
        <p:spPr>
          <a:xfrm>
            <a:off x="1159043" y="4552950"/>
            <a:ext cx="721092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i="1" dirty="0"/>
              <a:t>S. mitis </a:t>
            </a:r>
            <a:r>
              <a:rPr lang="en-US" sz="2700" b="1" dirty="0"/>
              <a:t>produced H</a:t>
            </a:r>
            <a:r>
              <a:rPr lang="en-US" sz="2700" b="1" baseline="-25000" dirty="0"/>
              <a:t>2</a:t>
            </a:r>
            <a:r>
              <a:rPr lang="en-US" sz="2700" b="1" dirty="0"/>
              <a:t>O</a:t>
            </a:r>
            <a:r>
              <a:rPr lang="en-US" sz="2700" b="1" baseline="-25000" dirty="0"/>
              <a:t>2</a:t>
            </a:r>
            <a:r>
              <a:rPr lang="en-US" sz="2700" b="1" dirty="0"/>
              <a:t> kills </a:t>
            </a:r>
            <a:r>
              <a:rPr lang="en-US" sz="2700" b="1" i="1" dirty="0"/>
              <a:t>H. </a:t>
            </a:r>
            <a:r>
              <a:rPr lang="en-US" sz="2700" b="1" i="1" dirty="0" err="1"/>
              <a:t>parainfluenzae</a:t>
            </a:r>
            <a:r>
              <a:rPr lang="en-US" sz="2700" b="1" i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3FD751-48E8-9F46-8E8C-6C73FAD0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13" y="1028204"/>
            <a:ext cx="3931571" cy="34574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B5BDFF6-18FD-214E-90C0-EDCA3B910388}"/>
              </a:ext>
            </a:extLst>
          </p:cNvPr>
          <p:cNvCxnSpPr>
            <a:cxnSpLocks/>
          </p:cNvCxnSpPr>
          <p:nvPr/>
        </p:nvCxnSpPr>
        <p:spPr>
          <a:xfrm>
            <a:off x="3162300" y="1171575"/>
            <a:ext cx="428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EBB90C5-859E-2D43-87C8-6C0C6C8A71B9}"/>
              </a:ext>
            </a:extLst>
          </p:cNvPr>
          <p:cNvSpPr txBox="1"/>
          <p:nvPr/>
        </p:nvSpPr>
        <p:spPr>
          <a:xfrm>
            <a:off x="3239688" y="914513"/>
            <a:ext cx="276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683D00-11C3-8F4E-BA76-957E00001379}"/>
              </a:ext>
            </a:extLst>
          </p:cNvPr>
          <p:cNvSpPr txBox="1"/>
          <p:nvPr/>
        </p:nvSpPr>
        <p:spPr>
          <a:xfrm>
            <a:off x="4543425" y="1028813"/>
            <a:ext cx="276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590ED45-2A2D-C946-949F-67DF1656F369}"/>
              </a:ext>
            </a:extLst>
          </p:cNvPr>
          <p:cNvCxnSpPr>
            <a:cxnSpLocks/>
          </p:cNvCxnSpPr>
          <p:nvPr/>
        </p:nvCxnSpPr>
        <p:spPr>
          <a:xfrm>
            <a:off x="4467225" y="1285875"/>
            <a:ext cx="419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A20926-094C-474D-B876-8629ED4A1ED8}"/>
              </a:ext>
            </a:extLst>
          </p:cNvPr>
          <p:cNvSpPr txBox="1"/>
          <p:nvPr/>
        </p:nvSpPr>
        <p:spPr>
          <a:xfrm>
            <a:off x="76200" y="1675734"/>
            <a:ext cx="1939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 𝛥</a:t>
            </a:r>
            <a:r>
              <a:rPr lang="en-US" i="1" dirty="0" err="1"/>
              <a:t>spxB</a:t>
            </a:r>
            <a:r>
              <a:rPr lang="en-US" i="1" dirty="0"/>
              <a:t> </a:t>
            </a:r>
            <a:r>
              <a:rPr lang="en-US" dirty="0"/>
              <a:t>does not produce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060C93-7A5D-6E4E-AAA1-4F5543E919CA}"/>
              </a:ext>
            </a:extLst>
          </p:cNvPr>
          <p:cNvSpPr txBox="1"/>
          <p:nvPr/>
        </p:nvSpPr>
        <p:spPr>
          <a:xfrm>
            <a:off x="5505761" y="1212043"/>
            <a:ext cx="276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5420D68-C5CF-8748-8F75-20649CE364F3}"/>
              </a:ext>
            </a:extLst>
          </p:cNvPr>
          <p:cNvCxnSpPr>
            <a:cxnSpLocks/>
          </p:cNvCxnSpPr>
          <p:nvPr/>
        </p:nvCxnSpPr>
        <p:spPr>
          <a:xfrm>
            <a:off x="5434323" y="1478327"/>
            <a:ext cx="419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53232" y="1028813"/>
            <a:ext cx="803473" cy="363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6873" y="1028204"/>
            <a:ext cx="1371600" cy="363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725E167-7741-4C60-9AD2-DF24414D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737" y="81915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Hp – Sm in vivo</a:t>
            </a:r>
          </a:p>
        </p:txBody>
      </p:sp>
      <p:pic>
        <p:nvPicPr>
          <p:cNvPr id="1026" name="Picture 2" descr="C:\Users\break\Downloads\Hpara_orange_Smitis_red_Scri_cyan_2_18_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41555" b="1379"/>
          <a:stretch/>
        </p:blipFill>
        <p:spPr bwMode="auto">
          <a:xfrm>
            <a:off x="152401" y="1123950"/>
            <a:ext cx="2672080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12395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  <a:p>
            <a:r>
              <a:rPr 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cristatus</a:t>
            </a:r>
          </a:p>
        </p:txBody>
      </p:sp>
      <p:pic>
        <p:nvPicPr>
          <p:cNvPr id="4" name="Picture 3" descr="A christmas tree in the dark&#10;&#10;Description automatically generated">
            <a:extLst>
              <a:ext uri="{FF2B5EF4-FFF2-40B4-BE49-F238E27FC236}">
                <a16:creationId xmlns="" xmlns:a16="http://schemas.microsoft.com/office/drawing/2014/main" id="{402960D5-55E8-4E5D-A047-FF3E44032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/>
          <a:stretch/>
        </p:blipFill>
        <p:spPr>
          <a:xfrm>
            <a:off x="5255310" y="1123950"/>
            <a:ext cx="3840776" cy="3963988"/>
          </a:xfrm>
          <a:prstGeom prst="rect">
            <a:avLst/>
          </a:prstGeom>
        </p:spPr>
      </p:pic>
      <p:pic>
        <p:nvPicPr>
          <p:cNvPr id="8" name="Picture 3" descr="C:\Users\break\Downloads\Hpara_orange_Smitis_red_Scri_cyan_2_19_crop.jpg">
            <a:extLst>
              <a:ext uri="{FF2B5EF4-FFF2-40B4-BE49-F238E27FC236}">
                <a16:creationId xmlns="" xmlns:a16="http://schemas.microsoft.com/office/drawing/2014/main" id="{053D119A-349A-403C-A913-0F1E96036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5" t="56268" r="4078" b="11053"/>
          <a:stretch/>
        </p:blipFill>
        <p:spPr bwMode="auto">
          <a:xfrm>
            <a:off x="2844652" y="3424518"/>
            <a:ext cx="239048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eak\Downloads\Hpara_orange_Smitis_red_Scri_cyan_2_19_cr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835" r="45225" b="13496"/>
          <a:stretch/>
        </p:blipFill>
        <p:spPr bwMode="auto">
          <a:xfrm>
            <a:off x="2844652" y="1123950"/>
            <a:ext cx="23904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1CE10D43-01BD-4A06-8B73-FDF80E89A32A}"/>
              </a:ext>
            </a:extLst>
          </p:cNvPr>
          <p:cNvSpPr/>
          <p:nvPr/>
        </p:nvSpPr>
        <p:spPr>
          <a:xfrm>
            <a:off x="1295400" y="2647950"/>
            <a:ext cx="849854" cy="10668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5F3B1B1-BB80-4B2F-8C26-08AB6D1CE336}"/>
              </a:ext>
            </a:extLst>
          </p:cNvPr>
          <p:cNvSpPr/>
          <p:nvPr/>
        </p:nvSpPr>
        <p:spPr>
          <a:xfrm>
            <a:off x="3735593" y="3867150"/>
            <a:ext cx="849854" cy="76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14B660F-62B5-4E13-B7ED-7F37DCF248A1}"/>
              </a:ext>
            </a:extLst>
          </p:cNvPr>
          <p:cNvSpPr/>
          <p:nvPr/>
        </p:nvSpPr>
        <p:spPr>
          <a:xfrm>
            <a:off x="7543800" y="3562350"/>
            <a:ext cx="1295400" cy="136263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1550"/>
            <a:ext cx="91440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Hypothesis:</a:t>
            </a:r>
          </a:p>
          <a:p>
            <a:pPr algn="ctr"/>
            <a:endParaRPr lang="en-US" dirty="0"/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There is a “Goldilocks” zone for </a:t>
            </a:r>
            <a:r>
              <a:rPr lang="en-US" sz="2400" i="1" dirty="0">
                <a:solidFill>
                  <a:schemeClr val="tx2"/>
                </a:solidFill>
              </a:rPr>
              <a:t>Hp – Sm </a:t>
            </a:r>
            <a:r>
              <a:rPr lang="en-US" sz="2400" dirty="0">
                <a:solidFill>
                  <a:schemeClr val="tx2"/>
                </a:solidFill>
              </a:rPr>
              <a:t>cohabitation dependent on </a:t>
            </a:r>
            <a:r>
              <a:rPr lang="en-US" sz="2400" i="1" dirty="0">
                <a:solidFill>
                  <a:schemeClr val="tx2"/>
                </a:solidFill>
              </a:rPr>
              <a:t>Sm </a:t>
            </a:r>
            <a:r>
              <a:rPr lang="en-US" sz="2400" dirty="0">
                <a:solidFill>
                  <a:schemeClr val="tx2"/>
                </a:solidFill>
              </a:rPr>
              <a:t>density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This likely applies to other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-producing streptococci  </a:t>
            </a:r>
          </a:p>
        </p:txBody>
      </p:sp>
    </p:spTree>
    <p:extLst>
      <p:ext uri="{BB962C8B-B14F-4D97-AF65-F5344CB8AC3E}">
        <p14:creationId xmlns:p14="http://schemas.microsoft.com/office/powerpoint/2010/main" val="8563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Aerobic RNASeq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</a:t>
            </a:r>
            <a:r>
              <a:rPr lang="en-US" i="1" dirty="0"/>
              <a:t>Hp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-related genes were induced in coculture!</a:t>
            </a:r>
          </a:p>
          <a:p>
            <a:pPr lvl="1"/>
            <a:r>
              <a:rPr lang="en-US" dirty="0"/>
              <a:t>Maximally induced aerobically</a:t>
            </a:r>
          </a:p>
          <a:p>
            <a:r>
              <a:rPr lang="en-US" i="1" dirty="0"/>
              <a:t>Hp </a:t>
            </a:r>
            <a:r>
              <a:rPr lang="en-US" dirty="0"/>
              <a:t>genes for acid stress and DNA damage were upregulated</a:t>
            </a:r>
            <a:endParaRPr lang="en-US" i="1" dirty="0"/>
          </a:p>
          <a:p>
            <a:r>
              <a:rPr lang="en-US" i="1" dirty="0"/>
              <a:t>Sm </a:t>
            </a:r>
            <a:r>
              <a:rPr lang="en-US" dirty="0"/>
              <a:t>largely downregulated stress response genes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Hp </a:t>
            </a:r>
            <a:r>
              <a:rPr lang="el-GR" i="1" dirty="0"/>
              <a:t>Δ</a:t>
            </a:r>
            <a:r>
              <a:rPr lang="en-US" i="1" dirty="0" err="1"/>
              <a:t>oxyR</a:t>
            </a:r>
            <a:r>
              <a:rPr lang="en-US" i="1" dirty="0"/>
              <a:t> </a:t>
            </a:r>
            <a:r>
              <a:rPr lang="en-US" dirty="0"/>
              <a:t>transcriptome quantified</a:t>
            </a:r>
          </a:p>
          <a:p>
            <a:pPr lvl="1"/>
            <a:r>
              <a:rPr lang="en-US" dirty="0"/>
              <a:t>42 genes differentially expressed</a:t>
            </a:r>
          </a:p>
          <a:p>
            <a:pPr lvl="1"/>
            <a:r>
              <a:rPr lang="en-US" dirty="0"/>
              <a:t>Most involved in known oxidative stress responses</a:t>
            </a:r>
          </a:p>
          <a:p>
            <a:pPr lvl="2"/>
            <a:r>
              <a:rPr lang="en-US" dirty="0"/>
              <a:t>Fe sequestration</a:t>
            </a:r>
          </a:p>
          <a:p>
            <a:pPr lvl="2"/>
            <a:r>
              <a:rPr lang="en-US" dirty="0"/>
              <a:t>Repair functions</a:t>
            </a:r>
          </a:p>
          <a:p>
            <a:pPr lvl="2"/>
            <a:r>
              <a:rPr lang="en-US" dirty="0"/>
              <a:t>Redox enzymes</a:t>
            </a:r>
          </a:p>
        </p:txBody>
      </p:sp>
    </p:spTree>
    <p:extLst>
      <p:ext uri="{BB962C8B-B14F-4D97-AF65-F5344CB8AC3E}">
        <p14:creationId xmlns:p14="http://schemas.microsoft.com/office/powerpoint/2010/main" val="12909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528</Words>
  <Application>Microsoft Office PowerPoint</Application>
  <PresentationFormat>On-screen Show (16:9)</PresentationFormat>
  <Paragraphs>98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Mechanisms underlying spatial interaction in the oral microbiota</vt:lpstr>
      <vt:lpstr>PowerPoint Presentation</vt:lpstr>
      <vt:lpstr>PowerPoint Presentation</vt:lpstr>
      <vt:lpstr>H. parainfluenzae in supragingival plaque</vt:lpstr>
      <vt:lpstr>Interactions With Oral Streptococci</vt:lpstr>
      <vt:lpstr>H. parainfluenzae coculture with S. mitis</vt:lpstr>
      <vt:lpstr>Hp – Sm in vivo</vt:lpstr>
      <vt:lpstr>PowerPoint Presentation</vt:lpstr>
      <vt:lpstr>Aerobic RNASeq Data</vt:lpstr>
      <vt:lpstr>Zone of Inhibition of H2O2 exposed Hp</vt:lpstr>
      <vt:lpstr>Cui bono?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62</cp:revision>
  <dcterms:created xsi:type="dcterms:W3CDTF">2006-08-16T00:00:00Z</dcterms:created>
  <dcterms:modified xsi:type="dcterms:W3CDTF">2020-02-06T23:59:08Z</dcterms:modified>
</cp:coreProperties>
</file>