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257" r:id="rId3"/>
    <p:sldId id="259" r:id="rId4"/>
    <p:sldId id="258" r:id="rId5"/>
    <p:sldId id="260" r:id="rId6"/>
    <p:sldId id="262" r:id="rId7"/>
    <p:sldId id="268" r:id="rId8"/>
    <p:sldId id="293" r:id="rId9"/>
    <p:sldId id="267" r:id="rId10"/>
    <p:sldId id="263" r:id="rId11"/>
    <p:sldId id="264" r:id="rId12"/>
    <p:sldId id="265" r:id="rId13"/>
    <p:sldId id="266" r:id="rId14"/>
    <p:sldId id="271" r:id="rId15"/>
    <p:sldId id="272" r:id="rId16"/>
    <p:sldId id="273" r:id="rId17"/>
    <p:sldId id="274" r:id="rId18"/>
    <p:sldId id="275" r:id="rId19"/>
    <p:sldId id="316" r:id="rId20"/>
    <p:sldId id="276" r:id="rId21"/>
    <p:sldId id="277" r:id="rId22"/>
    <p:sldId id="287" r:id="rId23"/>
    <p:sldId id="283" r:id="rId24"/>
    <p:sldId id="288" r:id="rId25"/>
    <p:sldId id="278" r:id="rId26"/>
    <p:sldId id="279" r:id="rId27"/>
    <p:sldId id="280" r:id="rId28"/>
    <p:sldId id="281" r:id="rId29"/>
    <p:sldId id="284" r:id="rId30"/>
    <p:sldId id="285" r:id="rId31"/>
    <p:sldId id="286" r:id="rId32"/>
    <p:sldId id="289" r:id="rId33"/>
    <p:sldId id="290" r:id="rId34"/>
    <p:sldId id="291" r:id="rId35"/>
    <p:sldId id="294" r:id="rId36"/>
    <p:sldId id="295" r:id="rId37"/>
    <p:sldId id="296" r:id="rId38"/>
    <p:sldId id="297" r:id="rId39"/>
    <p:sldId id="298" r:id="rId40"/>
    <p:sldId id="300" r:id="rId41"/>
    <p:sldId id="301" r:id="rId42"/>
    <p:sldId id="302" r:id="rId43"/>
    <p:sldId id="303" r:id="rId44"/>
    <p:sldId id="308" r:id="rId45"/>
    <p:sldId id="306" r:id="rId46"/>
    <p:sldId id="307" r:id="rId47"/>
    <p:sldId id="305" r:id="rId48"/>
    <p:sldId id="309" r:id="rId49"/>
    <p:sldId id="310" r:id="rId50"/>
    <p:sldId id="311" r:id="rId51"/>
    <p:sldId id="304" r:id="rId52"/>
    <p:sldId id="313" r:id="rId53"/>
    <p:sldId id="312" r:id="rId54"/>
    <p:sldId id="292" r:id="rId55"/>
    <p:sldId id="314" r:id="rId56"/>
    <p:sldId id="315" r:id="rId5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A2647B7-FDA6-4AFC-9301-43D40EECFF2F}">
          <p14:sldIdLst>
            <p14:sldId id="256"/>
            <p14:sldId id="257"/>
            <p14:sldId id="259"/>
            <p14:sldId id="258"/>
            <p14:sldId id="260"/>
            <p14:sldId id="262"/>
            <p14:sldId id="268"/>
            <p14:sldId id="293"/>
            <p14:sldId id="267"/>
            <p14:sldId id="263"/>
            <p14:sldId id="264"/>
            <p14:sldId id="265"/>
            <p14:sldId id="266"/>
            <p14:sldId id="271"/>
            <p14:sldId id="272"/>
            <p14:sldId id="273"/>
            <p14:sldId id="274"/>
            <p14:sldId id="275"/>
            <p14:sldId id="316"/>
            <p14:sldId id="276"/>
            <p14:sldId id="277"/>
            <p14:sldId id="287"/>
            <p14:sldId id="283"/>
            <p14:sldId id="288"/>
            <p14:sldId id="278"/>
            <p14:sldId id="279"/>
            <p14:sldId id="280"/>
            <p14:sldId id="281"/>
            <p14:sldId id="284"/>
            <p14:sldId id="285"/>
            <p14:sldId id="286"/>
            <p14:sldId id="289"/>
            <p14:sldId id="290"/>
            <p14:sldId id="291"/>
            <p14:sldId id="294"/>
            <p14:sldId id="295"/>
            <p14:sldId id="296"/>
            <p14:sldId id="297"/>
            <p14:sldId id="298"/>
            <p14:sldId id="300"/>
            <p14:sldId id="301"/>
            <p14:sldId id="302"/>
            <p14:sldId id="303"/>
            <p14:sldId id="308"/>
            <p14:sldId id="306"/>
            <p14:sldId id="307"/>
            <p14:sldId id="305"/>
            <p14:sldId id="309"/>
            <p14:sldId id="310"/>
            <p14:sldId id="311"/>
            <p14:sldId id="304"/>
          </p14:sldIdLst>
        </p14:section>
        <p14:section name="Untitled Section" id="{3663192F-4ACB-4B83-8ED5-8DFAF6793D21}">
          <p14:sldIdLst>
            <p14:sldId id="313"/>
            <p14:sldId id="312"/>
            <p14:sldId id="292"/>
            <p14:sldId id="314"/>
            <p14:sldId id="31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200" d="100"/>
          <a:sy n="200" d="100"/>
        </p:scale>
        <p:origin x="-2964" y="-29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FE28A1-964E-460D-B198-3963D2589850}" type="datetimeFigureOut">
              <a:rPr lang="en-US" smtClean="0"/>
              <a:t>12/9/2020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16955B-22A5-486F-8128-1689E14D8340}" type="slidenum">
              <a:rPr lang="en-US" smtClean="0"/>
              <a:t>‹#›</a:t>
            </a:fld>
            <a:endParaRPr lang="en-US"/>
          </a:p>
        </p:txBody>
      </p:sp>
    </p:spTree>
    <p:extLst>
      <p:ext uri="{BB962C8B-B14F-4D97-AF65-F5344CB8AC3E}">
        <p14:creationId xmlns:p14="http://schemas.microsoft.com/office/powerpoint/2010/main" val="1339544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Took one step further </a:t>
            </a:r>
          </a:p>
          <a:p>
            <a:r>
              <a:rPr lang="en-US" dirty="0"/>
              <a:t>Using a pyruvate oxidase mutant of mitis that was sent to us by colleagues</a:t>
            </a:r>
          </a:p>
          <a:p>
            <a:endParaRPr lang="en-US" dirty="0"/>
          </a:p>
        </p:txBody>
      </p:sp>
      <p:sp>
        <p:nvSpPr>
          <p:cNvPr id="4" name="Slide Number Placeholder 3"/>
          <p:cNvSpPr>
            <a:spLocks noGrp="1"/>
          </p:cNvSpPr>
          <p:nvPr>
            <p:ph type="sldNum" sz="quarter" idx="5"/>
          </p:nvPr>
        </p:nvSpPr>
        <p:spPr/>
        <p:txBody>
          <a:bodyPr/>
          <a:lstStyle/>
          <a:p>
            <a:fld id="{1A381CFA-F497-0041-92B2-7D30A655A25B}" type="slidenum">
              <a:rPr lang="en-US" smtClean="0"/>
              <a:t>12</a:t>
            </a:fld>
            <a:endParaRPr lang="en-US"/>
          </a:p>
        </p:txBody>
      </p:sp>
    </p:spTree>
    <p:extLst>
      <p:ext uri="{BB962C8B-B14F-4D97-AF65-F5344CB8AC3E}">
        <p14:creationId xmlns:p14="http://schemas.microsoft.com/office/powerpoint/2010/main" val="3252884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4ECE1F-2DC2-6346-8BA4-20989304077E}" type="slidenum">
              <a:rPr lang="en-US" smtClean="0"/>
              <a:t>49</a:t>
            </a:fld>
            <a:endParaRPr lang="en-US"/>
          </a:p>
        </p:txBody>
      </p:sp>
    </p:spTree>
    <p:extLst>
      <p:ext uri="{BB962C8B-B14F-4D97-AF65-F5344CB8AC3E}">
        <p14:creationId xmlns:p14="http://schemas.microsoft.com/office/powerpoint/2010/main" val="4041367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then did some </a:t>
            </a:r>
            <a:r>
              <a:rPr lang="en-US" dirty="0" err="1"/>
              <a:t>RNASeq</a:t>
            </a:r>
            <a:r>
              <a:rPr lang="en-US" dirty="0"/>
              <a:t> experiments where I took wildtype and the </a:t>
            </a:r>
            <a:r>
              <a:rPr lang="en-US" dirty="0" err="1"/>
              <a:t>oxyr</a:t>
            </a:r>
            <a:r>
              <a:rPr lang="en-US" dirty="0"/>
              <a:t> mutant, subjected them to a sublethal dose of peroxide and looked at gene expression. </a:t>
            </a:r>
          </a:p>
          <a:p>
            <a:endParaRPr lang="en-US" dirty="0"/>
          </a:p>
          <a:p>
            <a:r>
              <a:rPr lang="en-US" dirty="0"/>
              <a:t>We found 47 genes were affected by the loss of </a:t>
            </a:r>
            <a:r>
              <a:rPr lang="en-US" dirty="0" err="1"/>
              <a:t>oxyr</a:t>
            </a:r>
            <a:r>
              <a:rPr lang="en-US" dirty="0"/>
              <a:t>.. These are some of them</a:t>
            </a:r>
          </a:p>
          <a:p>
            <a:endParaRPr lang="en-US" dirty="0"/>
          </a:p>
          <a:p>
            <a:r>
              <a:rPr lang="en-US" dirty="0"/>
              <a:t>So we see genes that directly breakdown peroxide, like catalase, a peroxidase, peroxiredoxin, we see superoxide dismutase, </a:t>
            </a:r>
            <a:r>
              <a:rPr lang="en-US" dirty="0" err="1"/>
              <a:t>dps</a:t>
            </a:r>
            <a:r>
              <a:rPr lang="en-US" dirty="0"/>
              <a:t>, and other genes involved in iron </a:t>
            </a:r>
            <a:r>
              <a:rPr lang="en-US" dirty="0" err="1"/>
              <a:t>sequesteration</a:t>
            </a:r>
            <a:r>
              <a:rPr lang="en-US" dirty="0"/>
              <a:t>, genes involved in the pentose phosphate pathway, and genes involved in reduction of </a:t>
            </a:r>
            <a:r>
              <a:rPr lang="en-US" dirty="0" err="1"/>
              <a:t>oxyR</a:t>
            </a:r>
            <a:r>
              <a:rPr lang="en-US" dirty="0"/>
              <a:t>, suggesting that </a:t>
            </a:r>
            <a:r>
              <a:rPr lang="en-US" dirty="0" err="1"/>
              <a:t>oxyR</a:t>
            </a:r>
            <a:r>
              <a:rPr lang="en-US" dirty="0"/>
              <a:t> is autoregulated  </a:t>
            </a:r>
          </a:p>
        </p:txBody>
      </p:sp>
      <p:sp>
        <p:nvSpPr>
          <p:cNvPr id="4" name="Slide Number Placeholder 3"/>
          <p:cNvSpPr>
            <a:spLocks noGrp="1"/>
          </p:cNvSpPr>
          <p:nvPr>
            <p:ph type="sldNum" sz="quarter" idx="5"/>
          </p:nvPr>
        </p:nvSpPr>
        <p:spPr/>
        <p:txBody>
          <a:bodyPr/>
          <a:lstStyle/>
          <a:p>
            <a:fld id="{28BC535C-7F96-134F-B5F8-AFF77CE76ABB}" type="slidenum">
              <a:rPr lang="en-US" smtClean="0"/>
              <a:t>14</a:t>
            </a:fld>
            <a:endParaRPr lang="en-US"/>
          </a:p>
        </p:txBody>
      </p:sp>
    </p:spTree>
    <p:extLst>
      <p:ext uri="{BB962C8B-B14F-4D97-AF65-F5344CB8AC3E}">
        <p14:creationId xmlns:p14="http://schemas.microsoft.com/office/powerpoint/2010/main" val="867000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 made deletions in some of these genes. And we carried out a zone of inhibition assay. Basically we spread plated equal inoculums of the different strains, spotted an equal concentration of hydrogen peroxide. And measured the zones generated. We then compared the zones created by the mutants to that of wildtype </a:t>
            </a:r>
            <a:r>
              <a:rPr lang="en-US" dirty="0" err="1"/>
              <a:t>hpara</a:t>
            </a:r>
            <a:r>
              <a:rPr lang="en-US" dirty="0"/>
              <a:t>.  </a:t>
            </a:r>
          </a:p>
          <a:p>
            <a:endParaRPr lang="en-US" dirty="0"/>
          </a:p>
          <a:p>
            <a:r>
              <a:rPr lang="en-US" dirty="0"/>
              <a:t>We see that deletion of </a:t>
            </a:r>
            <a:r>
              <a:rPr lang="en-US" dirty="0" err="1"/>
              <a:t>oxyR</a:t>
            </a:r>
            <a:r>
              <a:rPr lang="en-US" dirty="0"/>
              <a:t> results in a zone 1.8 times greater than wildtype. Every other individual mutant showed modest increases in sensitivities compared to wildtype. </a:t>
            </a:r>
          </a:p>
          <a:p>
            <a:r>
              <a:rPr lang="en-US" dirty="0"/>
              <a:t>Only when you lose the function of more than 1 gene is when you start to see greater differences.  </a:t>
            </a:r>
          </a:p>
          <a:p>
            <a:endParaRPr lang="en-US" dirty="0"/>
          </a:p>
          <a:p>
            <a:r>
              <a:rPr lang="en-US" dirty="0"/>
              <a:t>So the take home message here is, </a:t>
            </a:r>
            <a:r>
              <a:rPr lang="en-US" dirty="0" err="1"/>
              <a:t>hpara’s</a:t>
            </a:r>
            <a:r>
              <a:rPr lang="en-US" dirty="0"/>
              <a:t> response to peroxide doesn’t rely on a single gene, like catalase in other species, where the loss of catalase results in much greater inhibition, instead it involves a redundant multi-factorial response. </a:t>
            </a:r>
          </a:p>
        </p:txBody>
      </p:sp>
      <p:sp>
        <p:nvSpPr>
          <p:cNvPr id="4" name="Slide Number Placeholder 3"/>
          <p:cNvSpPr>
            <a:spLocks noGrp="1"/>
          </p:cNvSpPr>
          <p:nvPr>
            <p:ph type="sldNum" sz="quarter" idx="5"/>
          </p:nvPr>
        </p:nvSpPr>
        <p:spPr/>
        <p:txBody>
          <a:bodyPr/>
          <a:lstStyle/>
          <a:p>
            <a:fld id="{28BC535C-7F96-134F-B5F8-AFF77CE76ABB}" type="slidenum">
              <a:rPr lang="en-US" smtClean="0"/>
              <a:t>15</a:t>
            </a:fld>
            <a:endParaRPr lang="en-US"/>
          </a:p>
        </p:txBody>
      </p:sp>
    </p:spTree>
    <p:extLst>
      <p:ext uri="{BB962C8B-B14F-4D97-AF65-F5344CB8AC3E}">
        <p14:creationId xmlns:p14="http://schemas.microsoft.com/office/powerpoint/2010/main" val="3083862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Hpara</a:t>
            </a:r>
            <a:r>
              <a:rPr lang="en-US" dirty="0"/>
              <a:t> is an NAD auxotroph- it cannot synthesize its own NAD, it needs to get it from its environment. We’ve tested saliva and it doesn’t appear to have sufficient free NAD to support </a:t>
            </a:r>
            <a:r>
              <a:rPr lang="en-US" dirty="0" err="1"/>
              <a:t>hpara</a:t>
            </a:r>
            <a:r>
              <a:rPr lang="en-US" dirty="0"/>
              <a:t> growth, so other microbes could be an important source. </a:t>
            </a:r>
          </a:p>
          <a:p>
            <a:endParaRPr lang="en-US" dirty="0"/>
          </a:p>
          <a:p>
            <a:r>
              <a:rPr lang="en-US" dirty="0"/>
              <a:t>I spread </a:t>
            </a:r>
            <a:r>
              <a:rPr lang="en-US" dirty="0" err="1"/>
              <a:t>hpara</a:t>
            </a:r>
            <a:r>
              <a:rPr lang="en-US" dirty="0"/>
              <a:t> on plates lacking NAD and spotted equal inoculums of some of the most abundant species found in plaque and incubated together for 48 hours.</a:t>
            </a:r>
          </a:p>
          <a:p>
            <a:endParaRPr lang="en-US" dirty="0"/>
          </a:p>
          <a:p>
            <a:r>
              <a:rPr lang="en-US" dirty="0"/>
              <a:t>We see good growth of </a:t>
            </a:r>
            <a:r>
              <a:rPr lang="en-US" dirty="0" err="1"/>
              <a:t>hpara</a:t>
            </a:r>
            <a:r>
              <a:rPr lang="en-US" dirty="0"/>
              <a:t> when next to mitis, some growth with other streps, and very little if any with the </a:t>
            </a:r>
            <a:r>
              <a:rPr lang="en-US" dirty="0" err="1"/>
              <a:t>coryne’s</a:t>
            </a:r>
            <a:r>
              <a:rPr lang="en-US" dirty="0"/>
              <a:t>.</a:t>
            </a:r>
          </a:p>
          <a:p>
            <a:endParaRPr lang="en-US" dirty="0"/>
          </a:p>
          <a:p>
            <a:r>
              <a:rPr lang="en-US" dirty="0"/>
              <a:t>So despite being killed by mitis due to hydrogen peroxide, </a:t>
            </a:r>
            <a:r>
              <a:rPr lang="en-US" dirty="0" err="1"/>
              <a:t>hpara</a:t>
            </a:r>
            <a:r>
              <a:rPr lang="en-US" dirty="0"/>
              <a:t> prefers to be around mitis because it can be an important source of NAD  </a:t>
            </a:r>
          </a:p>
          <a:p>
            <a:endParaRPr lang="en-US" dirty="0"/>
          </a:p>
        </p:txBody>
      </p:sp>
      <p:sp>
        <p:nvSpPr>
          <p:cNvPr id="4" name="Slide Number Placeholder 3"/>
          <p:cNvSpPr>
            <a:spLocks noGrp="1"/>
          </p:cNvSpPr>
          <p:nvPr>
            <p:ph type="sldNum" sz="quarter" idx="5"/>
          </p:nvPr>
        </p:nvSpPr>
        <p:spPr/>
        <p:txBody>
          <a:bodyPr/>
          <a:lstStyle/>
          <a:p>
            <a:fld id="{28BC535C-7F96-134F-B5F8-AFF77CE76ABB}" type="slidenum">
              <a:rPr lang="en-US" smtClean="0"/>
              <a:t>18</a:t>
            </a:fld>
            <a:endParaRPr lang="en-US"/>
          </a:p>
        </p:txBody>
      </p:sp>
    </p:spTree>
    <p:extLst>
      <p:ext uri="{BB962C8B-B14F-4D97-AF65-F5344CB8AC3E}">
        <p14:creationId xmlns:p14="http://schemas.microsoft.com/office/powerpoint/2010/main" val="1241056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maybe there’s some clues in the literature. This paper from the </a:t>
            </a:r>
            <a:r>
              <a:rPr lang="en-US" dirty="0" err="1"/>
              <a:t>huttenhower</a:t>
            </a:r>
            <a:r>
              <a:rPr lang="en-US" dirty="0"/>
              <a:t> lab looked at metagenomes from the oral cavity and what they found was that:</a:t>
            </a:r>
          </a:p>
          <a:p>
            <a:endParaRPr lang="en-US" dirty="0"/>
          </a:p>
          <a:p>
            <a:r>
              <a:rPr lang="en-US" dirty="0"/>
              <a:t>Some species showed a high degree of genome variation.</a:t>
            </a:r>
          </a:p>
          <a:p>
            <a:endParaRPr lang="en-US" dirty="0"/>
          </a:p>
          <a:p>
            <a:r>
              <a:rPr lang="en-US" dirty="0"/>
              <a:t>They highlighted </a:t>
            </a:r>
            <a:r>
              <a:rPr lang="en-US" dirty="0" err="1"/>
              <a:t>hpara</a:t>
            </a:r>
            <a:r>
              <a:rPr lang="en-US" dirty="0"/>
              <a:t> as as an extreme example of this, where it also appeared that </a:t>
            </a:r>
            <a:r>
              <a:rPr lang="en-US" dirty="0" err="1"/>
              <a:t>hpara</a:t>
            </a:r>
            <a:r>
              <a:rPr lang="en-US" dirty="0"/>
              <a:t> existed almost like distinct subspecies in the different sites. </a:t>
            </a:r>
          </a:p>
        </p:txBody>
      </p:sp>
      <p:sp>
        <p:nvSpPr>
          <p:cNvPr id="4" name="Slide Number Placeholder 3"/>
          <p:cNvSpPr>
            <a:spLocks noGrp="1"/>
          </p:cNvSpPr>
          <p:nvPr>
            <p:ph type="sldNum" sz="quarter" idx="5"/>
          </p:nvPr>
        </p:nvSpPr>
        <p:spPr/>
        <p:txBody>
          <a:bodyPr/>
          <a:lstStyle/>
          <a:p>
            <a:fld id="{28BC535C-7F96-134F-B5F8-AFF77CE76ABB}" type="slidenum">
              <a:rPr lang="en-US" smtClean="0"/>
              <a:t>23</a:t>
            </a:fld>
            <a:endParaRPr lang="en-US"/>
          </a:p>
        </p:txBody>
      </p:sp>
    </p:spTree>
    <p:extLst>
      <p:ext uri="{BB962C8B-B14F-4D97-AF65-F5344CB8AC3E}">
        <p14:creationId xmlns:p14="http://schemas.microsoft.com/office/powerpoint/2010/main" val="3746004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t>
            </a:r>
            <a:r>
              <a:rPr lang="en-US" dirty="0" err="1"/>
              <a:t>rnaseq</a:t>
            </a:r>
            <a:endParaRPr lang="en-US" dirty="0"/>
          </a:p>
        </p:txBody>
      </p:sp>
      <p:sp>
        <p:nvSpPr>
          <p:cNvPr id="4" name="Slide Number Placeholder 3"/>
          <p:cNvSpPr>
            <a:spLocks noGrp="1"/>
          </p:cNvSpPr>
          <p:nvPr>
            <p:ph type="sldNum" sz="quarter" idx="5"/>
          </p:nvPr>
        </p:nvSpPr>
        <p:spPr/>
        <p:txBody>
          <a:bodyPr/>
          <a:lstStyle/>
          <a:p>
            <a:fld id="{A84ECE1F-2DC2-6346-8BA4-20989304077E}" type="slidenum">
              <a:rPr lang="en-US" smtClean="0"/>
              <a:t>26</a:t>
            </a:fld>
            <a:endParaRPr lang="en-US"/>
          </a:p>
        </p:txBody>
      </p:sp>
    </p:spTree>
    <p:extLst>
      <p:ext uri="{BB962C8B-B14F-4D97-AF65-F5344CB8AC3E}">
        <p14:creationId xmlns:p14="http://schemas.microsoft.com/office/powerpoint/2010/main" val="834235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saliva </a:t>
            </a:r>
          </a:p>
          <a:p>
            <a:r>
              <a:rPr lang="en-US" dirty="0"/>
              <a:t>Could be other galactose containing disaccharides</a:t>
            </a:r>
          </a:p>
          <a:p>
            <a:r>
              <a:rPr lang="en-US" dirty="0"/>
              <a:t>Glycoproteins</a:t>
            </a:r>
          </a:p>
          <a:p>
            <a:r>
              <a:rPr lang="en-US" dirty="0"/>
              <a:t>Defined media</a:t>
            </a:r>
          </a:p>
          <a:p>
            <a:r>
              <a:rPr lang="en-US" dirty="0"/>
              <a:t>Leloir pathway</a:t>
            </a:r>
          </a:p>
          <a:p>
            <a:r>
              <a:rPr lang="en-US" dirty="0"/>
              <a:t>Explains growth benefit in </a:t>
            </a:r>
            <a:r>
              <a:rPr lang="en-US" dirty="0" err="1"/>
              <a:t>bhi</a:t>
            </a:r>
            <a:r>
              <a:rPr lang="en-US" dirty="0"/>
              <a:t>-ye</a:t>
            </a:r>
          </a:p>
        </p:txBody>
      </p:sp>
      <p:sp>
        <p:nvSpPr>
          <p:cNvPr id="4" name="Slide Number Placeholder 3"/>
          <p:cNvSpPr>
            <a:spLocks noGrp="1"/>
          </p:cNvSpPr>
          <p:nvPr>
            <p:ph type="sldNum" sz="quarter" idx="5"/>
          </p:nvPr>
        </p:nvSpPr>
        <p:spPr/>
        <p:txBody>
          <a:bodyPr/>
          <a:lstStyle/>
          <a:p>
            <a:fld id="{A84ECE1F-2DC2-6346-8BA4-20989304077E}" type="slidenum">
              <a:rPr lang="en-US" smtClean="0"/>
              <a:t>27</a:t>
            </a:fld>
            <a:endParaRPr lang="en-US"/>
          </a:p>
        </p:txBody>
      </p:sp>
    </p:spTree>
    <p:extLst>
      <p:ext uri="{BB962C8B-B14F-4D97-AF65-F5344CB8AC3E}">
        <p14:creationId xmlns:p14="http://schemas.microsoft.com/office/powerpoint/2010/main" val="482352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when we look at a mutant of S. mitis that cannot produce peroxide, the </a:t>
            </a:r>
            <a:r>
              <a:rPr lang="en-US" dirty="0" err="1"/>
              <a:t>spxB</a:t>
            </a:r>
            <a:r>
              <a:rPr lang="en-US" dirty="0"/>
              <a:t> mutant, we see there is still a growth benefit but it is smaller compared to S. mitis wildtype and </a:t>
            </a:r>
            <a:r>
              <a:rPr lang="en-US" dirty="0" err="1"/>
              <a:t>cmat</a:t>
            </a:r>
            <a:r>
              <a:rPr lang="en-US" dirty="0"/>
              <a:t>.</a:t>
            </a:r>
          </a:p>
        </p:txBody>
      </p:sp>
      <p:sp>
        <p:nvSpPr>
          <p:cNvPr id="4" name="Slide Number Placeholder 3"/>
          <p:cNvSpPr>
            <a:spLocks noGrp="1"/>
          </p:cNvSpPr>
          <p:nvPr>
            <p:ph type="sldNum" sz="quarter" idx="5"/>
          </p:nvPr>
        </p:nvSpPr>
        <p:spPr/>
        <p:txBody>
          <a:bodyPr/>
          <a:lstStyle/>
          <a:p>
            <a:fld id="{A84ECE1F-2DC2-6346-8BA4-20989304077E}" type="slidenum">
              <a:rPr lang="en-US" smtClean="0"/>
              <a:t>40</a:t>
            </a:fld>
            <a:endParaRPr lang="en-US"/>
          </a:p>
        </p:txBody>
      </p:sp>
    </p:spTree>
    <p:extLst>
      <p:ext uri="{BB962C8B-B14F-4D97-AF65-F5344CB8AC3E}">
        <p14:creationId xmlns:p14="http://schemas.microsoft.com/office/powerpoint/2010/main" val="219752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t>
            </a:r>
            <a:r>
              <a:rPr lang="en-US" dirty="0" err="1"/>
              <a:t>streps</a:t>
            </a:r>
            <a:r>
              <a:rPr lang="en-US" dirty="0"/>
              <a:t> grow much faster and metabolize sugars at a greater rate than </a:t>
            </a:r>
            <a:r>
              <a:rPr lang="en-US" dirty="0" err="1"/>
              <a:t>cmat</a:t>
            </a:r>
            <a:r>
              <a:rPr lang="en-US" dirty="0"/>
              <a:t> so possibly to avoid competing with these </a:t>
            </a:r>
            <a:r>
              <a:rPr lang="en-US" dirty="0" err="1"/>
              <a:t>streps</a:t>
            </a:r>
            <a:r>
              <a:rPr lang="en-US" dirty="0"/>
              <a:t> it can rely on their end products such as lactate. But now that I have this poor lactate </a:t>
            </a:r>
            <a:r>
              <a:rPr lang="en-US" dirty="0" err="1"/>
              <a:t>catabolizer</a:t>
            </a:r>
            <a:r>
              <a:rPr lang="en-US" dirty="0"/>
              <a:t> it has to compete for other sugars to get to its full growth yield. So, would </a:t>
            </a:r>
            <a:r>
              <a:rPr lang="en-US" dirty="0" err="1"/>
              <a:t>cmat’s</a:t>
            </a:r>
            <a:r>
              <a:rPr lang="en-US" dirty="0"/>
              <a:t> fitness decrease if they had to compete for glucose?</a:t>
            </a:r>
          </a:p>
        </p:txBody>
      </p:sp>
      <p:sp>
        <p:nvSpPr>
          <p:cNvPr id="4" name="Slide Number Placeholder 3"/>
          <p:cNvSpPr>
            <a:spLocks noGrp="1"/>
          </p:cNvSpPr>
          <p:nvPr>
            <p:ph type="sldNum" sz="quarter" idx="5"/>
          </p:nvPr>
        </p:nvSpPr>
        <p:spPr/>
        <p:txBody>
          <a:bodyPr/>
          <a:lstStyle/>
          <a:p>
            <a:fld id="{A84ECE1F-2DC2-6346-8BA4-20989304077E}" type="slidenum">
              <a:rPr lang="en-US" smtClean="0"/>
              <a:t>48</a:t>
            </a:fld>
            <a:endParaRPr lang="en-US"/>
          </a:p>
        </p:txBody>
      </p:sp>
    </p:spTree>
    <p:extLst>
      <p:ext uri="{BB962C8B-B14F-4D97-AF65-F5344CB8AC3E}">
        <p14:creationId xmlns:p14="http://schemas.microsoft.com/office/powerpoint/2010/main" val="1765182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12/9/2020</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tiff"/></Relationships>
</file>

<file path=ppt/slides/_rels/slide3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tiff"/></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jpg"/><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3.googleusercontent.com/ykLq0rXhVB7UM76qhhlNp7QKaVbokgUs9_F4u1plnq9nnPofc8tRQx6YF4BsSt7ySGyQarsUy9yUaYTgv4HcoUY5IjqXNR5QFTevApCEMGqN7WljBkkcpMGTwEPznJmHswVEKVHi2Kd96w3TATRwV0GfiRXpFM5YG27_MRfnbmZNDSjfVdU52zaer49GIWHvdExxdNobA2Zk5oZsg-fDIbVCqncAEhS_9hPT1GR82MQ5lAVRfCMlFlbUq0tDqfHXBasiYdJv_CF90gkRa0cgHMAAHMcc66XL-eBMLcDKWhs_77ImzzQu9yu1npSm7CPmE2TyHkJ0oVt8xPGrAeV-ctMyofzL0uBRUajyIuJp-B8PDMONwo1l-qNbWaWVyYHzfjDdCp_rt8a1ji82dfUvsJwiaGXXDP6aFRxhfD2gdIkEOJDJbOzj2ZLSI57BaxjGcS2BOQUKk5TGt62-M68K9_b6uR8pa3-lAgJJIWckrisWzvKyLZQ2jJjU1CNGNf_pyg4hC8_bvaABvQ55u0D2hj60JDOiiLzkLC6G-2lNdsk3psdiqqkSz59Hk3rgHiCtsVB-ofUmdo-QmufD3KXwvvpKr34JTQ627VoUlUaOJ82BtTN7BeB_IHM2YGrW968zS2hTO_P85496ocma0So1FGi1kjwly6U=w1264-h948-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1506" y="27758"/>
            <a:ext cx="6820989" cy="51157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133350"/>
            <a:ext cx="7772400" cy="1102519"/>
          </a:xfrm>
        </p:spPr>
        <p:txBody>
          <a:bodyPr>
            <a:normAutofit fontScale="90000"/>
          </a:bodyPr>
          <a:lstStyle/>
          <a:p>
            <a:r>
              <a:rPr lang="en-US" dirty="0">
                <a:solidFill>
                  <a:schemeClr val="accent2">
                    <a:lumMod val="40000"/>
                    <a:lumOff val="60000"/>
                  </a:schemeClr>
                </a:solidFill>
              </a:rPr>
              <a:t>Mechanisms underlying spatial interaction in the oral microbiota</a:t>
            </a:r>
          </a:p>
        </p:txBody>
      </p:sp>
      <p:sp>
        <p:nvSpPr>
          <p:cNvPr id="3" name="Subtitle 2"/>
          <p:cNvSpPr>
            <a:spLocks noGrp="1"/>
          </p:cNvSpPr>
          <p:nvPr>
            <p:ph type="subTitle" idx="1"/>
          </p:nvPr>
        </p:nvSpPr>
        <p:spPr>
          <a:xfrm>
            <a:off x="1371600" y="3613912"/>
            <a:ext cx="6400800" cy="1314450"/>
          </a:xfrm>
        </p:spPr>
        <p:txBody>
          <a:bodyPr/>
          <a:lstStyle/>
          <a:p>
            <a:r>
              <a:rPr lang="en-US" dirty="0">
                <a:solidFill>
                  <a:schemeClr val="bg1"/>
                </a:solidFill>
              </a:rPr>
              <a:t>Matthew M. Ramsey, PhD</a:t>
            </a:r>
          </a:p>
          <a:p>
            <a:r>
              <a:rPr lang="en-US" dirty="0">
                <a:solidFill>
                  <a:schemeClr val="bg1"/>
                </a:solidFill>
              </a:rPr>
              <a:t>University of Rhode Island</a:t>
            </a:r>
          </a:p>
        </p:txBody>
      </p:sp>
      <p:pic>
        <p:nvPicPr>
          <p:cNvPr id="4" name="Picture 2" descr="Image result for uri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9072" y="3181350"/>
            <a:ext cx="1664928" cy="1823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9561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857250"/>
          </a:xfrm>
        </p:spPr>
        <p:txBody>
          <a:bodyPr>
            <a:normAutofit/>
          </a:bodyPr>
          <a:lstStyle/>
          <a:p>
            <a:r>
              <a:rPr lang="en-US" sz="4000" i="1" dirty="0" smtClean="0">
                <a:solidFill>
                  <a:schemeClr val="tx2"/>
                </a:solidFill>
              </a:rPr>
              <a:t>Hp</a:t>
            </a:r>
            <a:r>
              <a:rPr lang="en-US" sz="4000" dirty="0" smtClean="0">
                <a:solidFill>
                  <a:schemeClr val="tx2"/>
                </a:solidFill>
              </a:rPr>
              <a:t> only really found near </a:t>
            </a:r>
            <a:r>
              <a:rPr lang="en-US" sz="4000" i="1" dirty="0" smtClean="0">
                <a:solidFill>
                  <a:schemeClr val="tx2"/>
                </a:solidFill>
              </a:rPr>
              <a:t>Sm</a:t>
            </a:r>
            <a:endParaRPr lang="en-US" sz="4000" i="1" dirty="0">
              <a:solidFill>
                <a:schemeClr val="tx2"/>
              </a:solidFill>
            </a:endParaRPr>
          </a:p>
        </p:txBody>
      </p:sp>
      <p:pic>
        <p:nvPicPr>
          <p:cNvPr id="2050" name="Picture 2" descr="E:\Google Drive\Ramsey Lab Shared Documents\Manuscripts\2020_Hpara_aerobic_peroxide\Figures and Figure materials\Fig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5651"/>
          <a:stretch/>
        </p:blipFill>
        <p:spPr bwMode="auto">
          <a:xfrm>
            <a:off x="304800" y="1581150"/>
            <a:ext cx="8570913" cy="28131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1DA89F11-BEC2-F544-998D-8EB45E0DD01A}"/>
              </a:ext>
            </a:extLst>
          </p:cNvPr>
          <p:cNvSpPr txBox="1"/>
          <p:nvPr/>
        </p:nvSpPr>
        <p:spPr>
          <a:xfrm>
            <a:off x="5257800" y="4393665"/>
            <a:ext cx="3826726" cy="738664"/>
          </a:xfrm>
          <a:prstGeom prst="rect">
            <a:avLst/>
          </a:prstGeom>
          <a:noFill/>
        </p:spPr>
        <p:txBody>
          <a:bodyPr wrap="square" rtlCol="0">
            <a:spAutoFit/>
          </a:bodyPr>
          <a:lstStyle/>
          <a:p>
            <a:r>
              <a:rPr lang="en-US" sz="1400" dirty="0"/>
              <a:t>Adapted from: Perera D., et al. (2020). Mechanisms underlying proximity between oral commensal bacteria. </a:t>
            </a:r>
            <a:r>
              <a:rPr lang="en-US" sz="1400" i="1" dirty="0" err="1"/>
              <a:t>bioRxiv</a:t>
            </a:r>
            <a:r>
              <a:rPr lang="en-US" sz="1400" dirty="0"/>
              <a:t>   </a:t>
            </a:r>
          </a:p>
        </p:txBody>
      </p:sp>
      <p:sp>
        <p:nvSpPr>
          <p:cNvPr id="6" name="TextBox 5"/>
          <p:cNvSpPr txBox="1"/>
          <p:nvPr/>
        </p:nvSpPr>
        <p:spPr>
          <a:xfrm>
            <a:off x="2747285" y="1047750"/>
            <a:ext cx="3540265" cy="369332"/>
          </a:xfrm>
          <a:prstGeom prst="rect">
            <a:avLst/>
          </a:prstGeom>
          <a:noFill/>
        </p:spPr>
        <p:txBody>
          <a:bodyPr wrap="none" rtlCol="0">
            <a:spAutoFit/>
          </a:bodyPr>
          <a:lstStyle/>
          <a:p>
            <a:r>
              <a:rPr lang="en-US" dirty="0" smtClean="0"/>
              <a:t>Photos taken based on </a:t>
            </a:r>
            <a:r>
              <a:rPr lang="en-US" i="1" dirty="0" smtClean="0"/>
              <a:t>Hp</a:t>
            </a:r>
            <a:r>
              <a:rPr lang="en-US" dirty="0" smtClean="0"/>
              <a:t> presence</a:t>
            </a:r>
            <a:endParaRPr lang="en-US" dirty="0"/>
          </a:p>
        </p:txBody>
      </p:sp>
      <p:sp>
        <p:nvSpPr>
          <p:cNvPr id="9" name="Rectangle 8"/>
          <p:cNvSpPr/>
          <p:nvPr/>
        </p:nvSpPr>
        <p:spPr>
          <a:xfrm>
            <a:off x="228600" y="1581150"/>
            <a:ext cx="273424"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648200" y="1581150"/>
            <a:ext cx="273424"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93038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857250"/>
          </a:xfrm>
        </p:spPr>
        <p:txBody>
          <a:bodyPr/>
          <a:lstStyle/>
          <a:p>
            <a:r>
              <a:rPr lang="en-US" i="1" dirty="0" smtClean="0">
                <a:solidFill>
                  <a:schemeClr val="tx2"/>
                </a:solidFill>
              </a:rPr>
              <a:t>Hp in vitro </a:t>
            </a:r>
            <a:r>
              <a:rPr lang="en-US" dirty="0" smtClean="0">
                <a:solidFill>
                  <a:schemeClr val="tx2"/>
                </a:solidFill>
              </a:rPr>
              <a:t>growth</a:t>
            </a:r>
            <a:endParaRPr lang="en-US" i="1" dirty="0">
              <a:solidFill>
                <a:schemeClr val="tx2"/>
              </a:solidFill>
            </a:endParaRPr>
          </a:p>
        </p:txBody>
      </p:sp>
      <p:pic>
        <p:nvPicPr>
          <p:cNvPr id="4" name="Picture 3" descr="A picture containing text&#10;&#10;Description automatically generated">
            <a:extLst>
              <a:ext uri="{FF2B5EF4-FFF2-40B4-BE49-F238E27FC236}">
                <a16:creationId xmlns="" xmlns:a16="http://schemas.microsoft.com/office/drawing/2014/main" id="{73AB6BFF-65C4-C84C-AE3C-FC51033EEB9E}"/>
              </a:ext>
            </a:extLst>
          </p:cNvPr>
          <p:cNvPicPr>
            <a:picLocks noChangeAspect="1"/>
          </p:cNvPicPr>
          <p:nvPr/>
        </p:nvPicPr>
        <p:blipFill rotWithShape="1">
          <a:blip r:embed="rId2"/>
          <a:srcRect t="7895" r="36340"/>
          <a:stretch/>
        </p:blipFill>
        <p:spPr>
          <a:xfrm>
            <a:off x="838200" y="1352550"/>
            <a:ext cx="2385507" cy="3541776"/>
          </a:xfrm>
          <a:prstGeom prst="rect">
            <a:avLst/>
          </a:prstGeom>
        </p:spPr>
      </p:pic>
      <p:pic>
        <p:nvPicPr>
          <p:cNvPr id="7" name="Picture 6">
            <a:extLst>
              <a:ext uri="{FF2B5EF4-FFF2-40B4-BE49-F238E27FC236}">
                <a16:creationId xmlns="" xmlns:a16="http://schemas.microsoft.com/office/drawing/2014/main" id="{6143A3E5-F472-48A1-A256-80E59EA7304D}"/>
              </a:ext>
            </a:extLst>
          </p:cNvPr>
          <p:cNvPicPr>
            <a:picLocks noChangeAspect="1"/>
          </p:cNvPicPr>
          <p:nvPr/>
        </p:nvPicPr>
        <p:blipFill>
          <a:blip r:embed="rId3"/>
          <a:stretch>
            <a:fillRect/>
          </a:stretch>
        </p:blipFill>
        <p:spPr>
          <a:xfrm>
            <a:off x="5105400" y="1217027"/>
            <a:ext cx="3124200" cy="3124200"/>
          </a:xfrm>
          <a:prstGeom prst="rect">
            <a:avLst/>
          </a:prstGeom>
        </p:spPr>
      </p:pic>
      <p:sp>
        <p:nvSpPr>
          <p:cNvPr id="8" name="TextBox 7"/>
          <p:cNvSpPr txBox="1"/>
          <p:nvPr/>
        </p:nvSpPr>
        <p:spPr>
          <a:xfrm>
            <a:off x="1445656" y="1047750"/>
            <a:ext cx="1806906" cy="338554"/>
          </a:xfrm>
          <a:prstGeom prst="rect">
            <a:avLst/>
          </a:prstGeom>
          <a:noFill/>
        </p:spPr>
        <p:txBody>
          <a:bodyPr wrap="none" rtlCol="0">
            <a:spAutoFit/>
          </a:bodyPr>
          <a:lstStyle/>
          <a:p>
            <a:pPr algn="ctr"/>
            <a:r>
              <a:rPr lang="en-US" sz="1600" i="1" dirty="0" smtClean="0">
                <a:latin typeface="Arial" panose="020B0604020202020204" pitchFamily="34" charset="0"/>
                <a:cs typeface="Arial" panose="020B0604020202020204" pitchFamily="34" charset="0"/>
              </a:rPr>
              <a:t>Hp : S. mitis </a:t>
            </a:r>
            <a:r>
              <a:rPr lang="en-US" sz="1600" dirty="0" smtClean="0">
                <a:latin typeface="Arial" panose="020B0604020202020204" pitchFamily="34" charset="0"/>
                <a:cs typeface="Arial" panose="020B0604020202020204" pitchFamily="34" charset="0"/>
              </a:rPr>
              <a:t>ratio</a:t>
            </a:r>
            <a:endParaRPr lang="en-US"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300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C72AF7-5237-1B4B-8568-5223E9D850C7}"/>
              </a:ext>
            </a:extLst>
          </p:cNvPr>
          <p:cNvSpPr>
            <a:spLocks noGrp="1"/>
          </p:cNvSpPr>
          <p:nvPr>
            <p:ph type="title"/>
          </p:nvPr>
        </p:nvSpPr>
        <p:spPr>
          <a:xfrm>
            <a:off x="600075" y="0"/>
            <a:ext cx="7886700" cy="841899"/>
          </a:xfrm>
        </p:spPr>
        <p:txBody>
          <a:bodyPr>
            <a:normAutofit/>
          </a:bodyPr>
          <a:lstStyle/>
          <a:p>
            <a:r>
              <a:rPr lang="en-US" sz="3600" i="1" dirty="0">
                <a:solidFill>
                  <a:schemeClr val="tx2"/>
                </a:solidFill>
              </a:rPr>
              <a:t>H. parainfluenzae </a:t>
            </a:r>
            <a:r>
              <a:rPr lang="en-US" sz="3600" dirty="0">
                <a:solidFill>
                  <a:schemeClr val="tx2"/>
                </a:solidFill>
              </a:rPr>
              <a:t>coculture with </a:t>
            </a:r>
            <a:r>
              <a:rPr lang="en-US" sz="3600" i="1" dirty="0">
                <a:solidFill>
                  <a:schemeClr val="tx2"/>
                </a:solidFill>
              </a:rPr>
              <a:t>S. mitis</a:t>
            </a:r>
          </a:p>
        </p:txBody>
      </p:sp>
      <p:sp>
        <p:nvSpPr>
          <p:cNvPr id="4" name="TextBox 3">
            <a:extLst>
              <a:ext uri="{FF2B5EF4-FFF2-40B4-BE49-F238E27FC236}">
                <a16:creationId xmlns="" xmlns:a16="http://schemas.microsoft.com/office/drawing/2014/main" id="{6E0AC3C4-E90E-2247-A16D-CEA24C2CDCA0}"/>
              </a:ext>
            </a:extLst>
          </p:cNvPr>
          <p:cNvSpPr txBox="1"/>
          <p:nvPr/>
        </p:nvSpPr>
        <p:spPr>
          <a:xfrm>
            <a:off x="1159043" y="4552950"/>
            <a:ext cx="7210926" cy="484748"/>
          </a:xfrm>
          <a:prstGeom prst="rect">
            <a:avLst/>
          </a:prstGeom>
          <a:noFill/>
        </p:spPr>
        <p:txBody>
          <a:bodyPr wrap="square" lIns="68580" tIns="34290" rIns="68580" bIns="34290" rtlCol="0">
            <a:spAutoFit/>
          </a:bodyPr>
          <a:lstStyle/>
          <a:p>
            <a:r>
              <a:rPr lang="en-US" sz="2700" b="1" i="1" dirty="0"/>
              <a:t>S. mitis </a:t>
            </a:r>
            <a:r>
              <a:rPr lang="en-US" sz="2700" b="1" dirty="0"/>
              <a:t>produced H</a:t>
            </a:r>
            <a:r>
              <a:rPr lang="en-US" sz="2700" b="1" baseline="-25000" dirty="0"/>
              <a:t>2</a:t>
            </a:r>
            <a:r>
              <a:rPr lang="en-US" sz="2700" b="1" dirty="0"/>
              <a:t>O</a:t>
            </a:r>
            <a:r>
              <a:rPr lang="en-US" sz="2700" b="1" baseline="-25000" dirty="0"/>
              <a:t>2</a:t>
            </a:r>
            <a:r>
              <a:rPr lang="en-US" sz="2700" b="1" dirty="0"/>
              <a:t> kills </a:t>
            </a:r>
            <a:r>
              <a:rPr lang="en-US" sz="2700" b="1" i="1" dirty="0"/>
              <a:t>H. </a:t>
            </a:r>
            <a:r>
              <a:rPr lang="en-US" sz="2700" b="1" i="1" dirty="0" err="1"/>
              <a:t>parainfluenzae</a:t>
            </a:r>
            <a:r>
              <a:rPr lang="en-US" sz="2700" b="1" i="1" dirty="0"/>
              <a:t> </a:t>
            </a:r>
          </a:p>
        </p:txBody>
      </p:sp>
      <p:pic>
        <p:nvPicPr>
          <p:cNvPr id="6" name="Picture 5">
            <a:extLst>
              <a:ext uri="{FF2B5EF4-FFF2-40B4-BE49-F238E27FC236}">
                <a16:creationId xmlns="" xmlns:a16="http://schemas.microsoft.com/office/drawing/2014/main" id="{763FD751-48E8-9F46-8E8C-6C73FAD0D510}"/>
              </a:ext>
            </a:extLst>
          </p:cNvPr>
          <p:cNvPicPr>
            <a:picLocks noChangeAspect="1"/>
          </p:cNvPicPr>
          <p:nvPr/>
        </p:nvPicPr>
        <p:blipFill>
          <a:blip r:embed="rId3"/>
          <a:stretch>
            <a:fillRect/>
          </a:stretch>
        </p:blipFill>
        <p:spPr>
          <a:xfrm>
            <a:off x="2348913" y="1028204"/>
            <a:ext cx="3931571" cy="3457412"/>
          </a:xfrm>
          <a:prstGeom prst="rect">
            <a:avLst/>
          </a:prstGeom>
        </p:spPr>
      </p:pic>
      <p:cxnSp>
        <p:nvCxnSpPr>
          <p:cNvPr id="19" name="Straight Connector 18">
            <a:extLst>
              <a:ext uri="{FF2B5EF4-FFF2-40B4-BE49-F238E27FC236}">
                <a16:creationId xmlns="" xmlns:a16="http://schemas.microsoft.com/office/drawing/2014/main" id="{BB5BDFF6-18FD-214E-90C0-EDCA3B910388}"/>
              </a:ext>
            </a:extLst>
          </p:cNvPr>
          <p:cNvCxnSpPr>
            <a:cxnSpLocks/>
          </p:cNvCxnSpPr>
          <p:nvPr/>
        </p:nvCxnSpPr>
        <p:spPr>
          <a:xfrm>
            <a:off x="3162300" y="1171575"/>
            <a:ext cx="4286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 xmlns:a16="http://schemas.microsoft.com/office/drawing/2014/main" id="{5EBB90C5-859E-2D43-87C8-6C0C6C8A71B9}"/>
              </a:ext>
            </a:extLst>
          </p:cNvPr>
          <p:cNvSpPr txBox="1"/>
          <p:nvPr/>
        </p:nvSpPr>
        <p:spPr>
          <a:xfrm>
            <a:off x="3239688" y="914513"/>
            <a:ext cx="276225" cy="346249"/>
          </a:xfrm>
          <a:prstGeom prst="rect">
            <a:avLst/>
          </a:prstGeom>
          <a:noFill/>
        </p:spPr>
        <p:txBody>
          <a:bodyPr wrap="square" lIns="68580" tIns="34290" rIns="68580" bIns="34290" rtlCol="0">
            <a:spAutoFit/>
          </a:bodyPr>
          <a:lstStyle/>
          <a:p>
            <a:r>
              <a:rPr lang="en-US" dirty="0"/>
              <a:t>*</a:t>
            </a:r>
          </a:p>
        </p:txBody>
      </p:sp>
      <p:sp>
        <p:nvSpPr>
          <p:cNvPr id="23" name="TextBox 22">
            <a:extLst>
              <a:ext uri="{FF2B5EF4-FFF2-40B4-BE49-F238E27FC236}">
                <a16:creationId xmlns="" xmlns:a16="http://schemas.microsoft.com/office/drawing/2014/main" id="{E4683D00-11C3-8F4E-BA76-957E00001379}"/>
              </a:ext>
            </a:extLst>
          </p:cNvPr>
          <p:cNvSpPr txBox="1"/>
          <p:nvPr/>
        </p:nvSpPr>
        <p:spPr>
          <a:xfrm>
            <a:off x="4543425" y="1028813"/>
            <a:ext cx="276225" cy="346249"/>
          </a:xfrm>
          <a:prstGeom prst="rect">
            <a:avLst/>
          </a:prstGeom>
          <a:noFill/>
        </p:spPr>
        <p:txBody>
          <a:bodyPr wrap="square" lIns="68580" tIns="34290" rIns="68580" bIns="34290" rtlCol="0">
            <a:spAutoFit/>
          </a:bodyPr>
          <a:lstStyle/>
          <a:p>
            <a:r>
              <a:rPr lang="en-US" dirty="0"/>
              <a:t>*</a:t>
            </a:r>
          </a:p>
        </p:txBody>
      </p:sp>
      <p:cxnSp>
        <p:nvCxnSpPr>
          <p:cNvPr id="24" name="Straight Connector 23">
            <a:extLst>
              <a:ext uri="{FF2B5EF4-FFF2-40B4-BE49-F238E27FC236}">
                <a16:creationId xmlns="" xmlns:a16="http://schemas.microsoft.com/office/drawing/2014/main" id="{E590ED45-2A2D-C946-949F-67DF1656F369}"/>
              </a:ext>
            </a:extLst>
          </p:cNvPr>
          <p:cNvCxnSpPr>
            <a:cxnSpLocks/>
          </p:cNvCxnSpPr>
          <p:nvPr/>
        </p:nvCxnSpPr>
        <p:spPr>
          <a:xfrm>
            <a:off x="4467225" y="1285875"/>
            <a:ext cx="4191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 xmlns:a16="http://schemas.microsoft.com/office/drawing/2014/main" id="{8FA20926-094C-474D-B876-8629ED4A1ED8}"/>
              </a:ext>
            </a:extLst>
          </p:cNvPr>
          <p:cNvSpPr txBox="1"/>
          <p:nvPr/>
        </p:nvSpPr>
        <p:spPr>
          <a:xfrm>
            <a:off x="76200" y="1675734"/>
            <a:ext cx="1939528" cy="623248"/>
          </a:xfrm>
          <a:prstGeom prst="rect">
            <a:avLst/>
          </a:prstGeom>
          <a:noFill/>
        </p:spPr>
        <p:txBody>
          <a:bodyPr wrap="square" lIns="68580" tIns="34290" rIns="68580" bIns="34290" rtlCol="0">
            <a:spAutoFit/>
          </a:bodyPr>
          <a:lstStyle/>
          <a:p>
            <a:r>
              <a:rPr lang="en-US" dirty="0"/>
              <a:t> 𝛥</a:t>
            </a:r>
            <a:r>
              <a:rPr lang="en-US" i="1" dirty="0" err="1"/>
              <a:t>spxB</a:t>
            </a:r>
            <a:r>
              <a:rPr lang="en-US" i="1" dirty="0"/>
              <a:t> </a:t>
            </a:r>
            <a:r>
              <a:rPr lang="en-US" dirty="0"/>
              <a:t>does not produce H</a:t>
            </a:r>
            <a:r>
              <a:rPr lang="en-US" baseline="-25000" dirty="0"/>
              <a:t>2</a:t>
            </a:r>
            <a:r>
              <a:rPr lang="en-US" dirty="0"/>
              <a:t>O</a:t>
            </a:r>
            <a:r>
              <a:rPr lang="en-US" baseline="-25000" dirty="0"/>
              <a:t>2</a:t>
            </a:r>
            <a:r>
              <a:rPr lang="en-US" dirty="0"/>
              <a:t>  </a:t>
            </a:r>
          </a:p>
        </p:txBody>
      </p:sp>
      <p:sp>
        <p:nvSpPr>
          <p:cNvPr id="15" name="TextBox 14">
            <a:extLst>
              <a:ext uri="{FF2B5EF4-FFF2-40B4-BE49-F238E27FC236}">
                <a16:creationId xmlns="" xmlns:a16="http://schemas.microsoft.com/office/drawing/2014/main" id="{0F060C93-7A5D-6E4E-AAA1-4F5543E919CA}"/>
              </a:ext>
            </a:extLst>
          </p:cNvPr>
          <p:cNvSpPr txBox="1"/>
          <p:nvPr/>
        </p:nvSpPr>
        <p:spPr>
          <a:xfrm>
            <a:off x="5505761" y="1212043"/>
            <a:ext cx="276225" cy="346249"/>
          </a:xfrm>
          <a:prstGeom prst="rect">
            <a:avLst/>
          </a:prstGeom>
          <a:noFill/>
        </p:spPr>
        <p:txBody>
          <a:bodyPr wrap="square" lIns="68580" tIns="34290" rIns="68580" bIns="34290" rtlCol="0">
            <a:spAutoFit/>
          </a:bodyPr>
          <a:lstStyle/>
          <a:p>
            <a:r>
              <a:rPr lang="en-US" dirty="0"/>
              <a:t>*</a:t>
            </a:r>
          </a:p>
        </p:txBody>
      </p:sp>
      <p:cxnSp>
        <p:nvCxnSpPr>
          <p:cNvPr id="16" name="Straight Connector 15">
            <a:extLst>
              <a:ext uri="{FF2B5EF4-FFF2-40B4-BE49-F238E27FC236}">
                <a16:creationId xmlns="" xmlns:a16="http://schemas.microsoft.com/office/drawing/2014/main" id="{75420D68-C5CF-8748-8F75-20649CE364F3}"/>
              </a:ext>
            </a:extLst>
          </p:cNvPr>
          <p:cNvCxnSpPr>
            <a:cxnSpLocks/>
          </p:cNvCxnSpPr>
          <p:nvPr/>
        </p:nvCxnSpPr>
        <p:spPr>
          <a:xfrm>
            <a:off x="5434323" y="1478327"/>
            <a:ext cx="4191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4353232" y="1028813"/>
            <a:ext cx="803473" cy="3638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146873" y="1028204"/>
            <a:ext cx="1371600" cy="3638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710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 presetClass="entr" presetSubtype="0" fill="hold" grpId="0" nodeType="afterEffect">
                                  <p:stCondLst>
                                    <p:cond delay="150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Interactions With Oral Streptococci</a:t>
            </a:r>
          </a:p>
        </p:txBody>
      </p:sp>
      <p:grpSp>
        <p:nvGrpSpPr>
          <p:cNvPr id="3" name="Group 2">
            <a:extLst>
              <a:ext uri="{FF2B5EF4-FFF2-40B4-BE49-F238E27FC236}">
                <a16:creationId xmlns="" xmlns:a16="http://schemas.microsoft.com/office/drawing/2014/main" id="{16279A55-E515-864D-9A33-49BBFF5061BA}"/>
              </a:ext>
            </a:extLst>
          </p:cNvPr>
          <p:cNvGrpSpPr/>
          <p:nvPr/>
        </p:nvGrpSpPr>
        <p:grpSpPr>
          <a:xfrm>
            <a:off x="1728958" y="2657342"/>
            <a:ext cx="1742693" cy="394024"/>
            <a:chOff x="914400" y="2104539"/>
            <a:chExt cx="2941428" cy="638661"/>
          </a:xfrm>
        </p:grpSpPr>
        <p:sp>
          <p:nvSpPr>
            <p:cNvPr id="4" name="Oval 3">
              <a:extLst>
                <a:ext uri="{FF2B5EF4-FFF2-40B4-BE49-F238E27FC236}">
                  <a16:creationId xmlns="" xmlns:a16="http://schemas.microsoft.com/office/drawing/2014/main" id="{33D5D5A2-ADA7-E244-8BEF-9B4780C62CED}"/>
                </a:ext>
              </a:extLst>
            </p:cNvPr>
            <p:cNvSpPr/>
            <p:nvPr/>
          </p:nvSpPr>
          <p:spPr>
            <a:xfrm rot="20297228">
              <a:off x="914400" y="2362200"/>
              <a:ext cx="4572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Oval 4">
              <a:extLst>
                <a:ext uri="{FF2B5EF4-FFF2-40B4-BE49-F238E27FC236}">
                  <a16:creationId xmlns="" xmlns:a16="http://schemas.microsoft.com/office/drawing/2014/main" id="{B7BB26B8-1136-6445-9051-4070F83442D8}"/>
                </a:ext>
              </a:extLst>
            </p:cNvPr>
            <p:cNvSpPr/>
            <p:nvPr/>
          </p:nvSpPr>
          <p:spPr>
            <a:xfrm rot="20808559">
              <a:off x="1317342" y="2204656"/>
              <a:ext cx="4572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Oval 5">
              <a:extLst>
                <a:ext uri="{FF2B5EF4-FFF2-40B4-BE49-F238E27FC236}">
                  <a16:creationId xmlns="" xmlns:a16="http://schemas.microsoft.com/office/drawing/2014/main" id="{C2823438-46C7-464F-BBCA-A5687C636BAF}"/>
                </a:ext>
              </a:extLst>
            </p:cNvPr>
            <p:cNvSpPr/>
            <p:nvPr/>
          </p:nvSpPr>
          <p:spPr>
            <a:xfrm>
              <a:off x="1715160" y="2104539"/>
              <a:ext cx="4572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Oval 6">
              <a:extLst>
                <a:ext uri="{FF2B5EF4-FFF2-40B4-BE49-F238E27FC236}">
                  <a16:creationId xmlns="" xmlns:a16="http://schemas.microsoft.com/office/drawing/2014/main" id="{2F889BBF-9CB3-6648-956C-D330FF014A23}"/>
                </a:ext>
              </a:extLst>
            </p:cNvPr>
            <p:cNvSpPr/>
            <p:nvPr/>
          </p:nvSpPr>
          <p:spPr>
            <a:xfrm rot="722714">
              <a:off x="2133600" y="2133600"/>
              <a:ext cx="4572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Oval 7">
              <a:extLst>
                <a:ext uri="{FF2B5EF4-FFF2-40B4-BE49-F238E27FC236}">
                  <a16:creationId xmlns="" xmlns:a16="http://schemas.microsoft.com/office/drawing/2014/main" id="{23115328-A243-3944-B350-CEEDD46CE1C0}"/>
                </a:ext>
              </a:extLst>
            </p:cNvPr>
            <p:cNvSpPr/>
            <p:nvPr/>
          </p:nvSpPr>
          <p:spPr>
            <a:xfrm rot="21422311">
              <a:off x="2556078" y="2242489"/>
              <a:ext cx="4572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Oval 8">
              <a:extLst>
                <a:ext uri="{FF2B5EF4-FFF2-40B4-BE49-F238E27FC236}">
                  <a16:creationId xmlns="" xmlns:a16="http://schemas.microsoft.com/office/drawing/2014/main" id="{632DA499-8F11-3447-B151-F8A6504B0FC7}"/>
                </a:ext>
              </a:extLst>
            </p:cNvPr>
            <p:cNvSpPr/>
            <p:nvPr/>
          </p:nvSpPr>
          <p:spPr>
            <a:xfrm rot="21422311">
              <a:off x="2962263" y="2221357"/>
              <a:ext cx="4572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Oval 9">
              <a:extLst>
                <a:ext uri="{FF2B5EF4-FFF2-40B4-BE49-F238E27FC236}">
                  <a16:creationId xmlns="" xmlns:a16="http://schemas.microsoft.com/office/drawing/2014/main" id="{71380357-750F-5642-A321-DB20FC0EAFAC}"/>
                </a:ext>
              </a:extLst>
            </p:cNvPr>
            <p:cNvSpPr/>
            <p:nvPr/>
          </p:nvSpPr>
          <p:spPr>
            <a:xfrm rot="20576427">
              <a:off x="3398628" y="2116082"/>
              <a:ext cx="4572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11" name="Group 350">
            <a:extLst>
              <a:ext uri="{FF2B5EF4-FFF2-40B4-BE49-F238E27FC236}">
                <a16:creationId xmlns="" xmlns:a16="http://schemas.microsoft.com/office/drawing/2014/main" id="{7BA83178-6A0A-F54D-9116-7ED8FA50AA11}"/>
              </a:ext>
            </a:extLst>
          </p:cNvPr>
          <p:cNvGrpSpPr>
            <a:grpSpLocks/>
          </p:cNvGrpSpPr>
          <p:nvPr/>
        </p:nvGrpSpPr>
        <p:grpSpPr bwMode="auto">
          <a:xfrm>
            <a:off x="4480095" y="3757387"/>
            <a:ext cx="1136650" cy="914400"/>
            <a:chOff x="2508" y="1585"/>
            <a:chExt cx="716" cy="576"/>
          </a:xfrm>
        </p:grpSpPr>
        <p:sp>
          <p:nvSpPr>
            <p:cNvPr id="12" name="AutoShape 351">
              <a:extLst>
                <a:ext uri="{FF2B5EF4-FFF2-40B4-BE49-F238E27FC236}">
                  <a16:creationId xmlns="" xmlns:a16="http://schemas.microsoft.com/office/drawing/2014/main" id="{3FA7EA29-300F-1940-8198-DE4134E37472}"/>
                </a:ext>
              </a:extLst>
            </p:cNvPr>
            <p:cNvSpPr>
              <a:spLocks noChangeArrowheads="1"/>
            </p:cNvSpPr>
            <p:nvPr/>
          </p:nvSpPr>
          <p:spPr bwMode="auto">
            <a:xfrm>
              <a:off x="2508" y="1585"/>
              <a:ext cx="716" cy="576"/>
            </a:xfrm>
            <a:prstGeom prst="irregularSeal1">
              <a:avLst/>
            </a:prstGeom>
            <a:solidFill>
              <a:srgbClr val="FF0000"/>
            </a:solidFill>
            <a:ln w="9525">
              <a:solidFill>
                <a:schemeClr val="tx1"/>
              </a:solidFill>
              <a:miter lim="800000"/>
              <a:headEnd/>
              <a:tailEnd/>
            </a:ln>
            <a:effectLst/>
          </p:spPr>
          <p:txBody>
            <a:bodyPr wrap="none" anchor="ctr"/>
            <a:lstStyle/>
            <a:p>
              <a:endParaRPr lang="en-US"/>
            </a:p>
          </p:txBody>
        </p:sp>
        <p:sp>
          <p:nvSpPr>
            <p:cNvPr id="13" name="Text Box 352">
              <a:extLst>
                <a:ext uri="{FF2B5EF4-FFF2-40B4-BE49-F238E27FC236}">
                  <a16:creationId xmlns="" xmlns:a16="http://schemas.microsoft.com/office/drawing/2014/main" id="{EA188239-0E49-8B49-910A-E532E8411F55}"/>
                </a:ext>
              </a:extLst>
            </p:cNvPr>
            <p:cNvSpPr txBox="1">
              <a:spLocks noChangeArrowheads="1"/>
            </p:cNvSpPr>
            <p:nvPr/>
          </p:nvSpPr>
          <p:spPr bwMode="auto">
            <a:xfrm>
              <a:off x="2620" y="1738"/>
              <a:ext cx="438" cy="231"/>
            </a:xfrm>
            <a:prstGeom prst="rect">
              <a:avLst/>
            </a:prstGeom>
            <a:noFill/>
            <a:ln w="9525">
              <a:noFill/>
              <a:miter lim="800000"/>
              <a:headEnd/>
              <a:tailEnd/>
            </a:ln>
            <a:effectLst/>
          </p:spPr>
          <p:txBody>
            <a:bodyPr wrap="none">
              <a:spAutoFit/>
            </a:bodyPr>
            <a:lstStyle/>
            <a:p>
              <a:pPr algn="ctr" eaLnBrk="1" hangingPunct="1"/>
              <a:r>
                <a:rPr lang="en-US" b="1" dirty="0">
                  <a:solidFill>
                    <a:schemeClr val="bg1"/>
                  </a:solidFill>
                  <a:latin typeface="Arial" panose="020B0604020202020204" pitchFamily="34" charset="0"/>
                  <a:cs typeface="Arial" panose="020B0604020202020204" pitchFamily="34" charset="0"/>
                </a:rPr>
                <a:t>H</a:t>
              </a:r>
              <a:r>
                <a:rPr lang="en-US" b="1" baseline="-25000" dirty="0">
                  <a:solidFill>
                    <a:schemeClr val="bg1"/>
                  </a:solidFill>
                  <a:latin typeface="Arial" panose="020B0604020202020204" pitchFamily="34" charset="0"/>
                  <a:cs typeface="Arial" panose="020B0604020202020204" pitchFamily="34" charset="0"/>
                </a:rPr>
                <a:t>2</a:t>
              </a:r>
              <a:r>
                <a:rPr lang="en-US" b="1" dirty="0">
                  <a:solidFill>
                    <a:schemeClr val="bg1"/>
                  </a:solidFill>
                  <a:latin typeface="Arial" panose="020B0604020202020204" pitchFamily="34" charset="0"/>
                  <a:cs typeface="Arial" panose="020B0604020202020204" pitchFamily="34" charset="0"/>
                </a:rPr>
                <a:t>O</a:t>
              </a:r>
              <a:r>
                <a:rPr lang="en-US" b="1" baseline="-25000" dirty="0">
                  <a:solidFill>
                    <a:schemeClr val="bg1"/>
                  </a:solidFill>
                  <a:latin typeface="Arial" panose="020B0604020202020204" pitchFamily="34" charset="0"/>
                  <a:cs typeface="Arial" panose="020B0604020202020204" pitchFamily="34" charset="0"/>
                </a:rPr>
                <a:t>2</a:t>
              </a:r>
            </a:p>
          </p:txBody>
        </p:sp>
      </p:grpSp>
      <p:sp>
        <p:nvSpPr>
          <p:cNvPr id="14" name="TextBox 13">
            <a:extLst>
              <a:ext uri="{FF2B5EF4-FFF2-40B4-BE49-F238E27FC236}">
                <a16:creationId xmlns="" xmlns:a16="http://schemas.microsoft.com/office/drawing/2014/main" id="{B3E0742E-0C6C-A442-A3CE-63B4A8DEC742}"/>
              </a:ext>
            </a:extLst>
          </p:cNvPr>
          <p:cNvSpPr txBox="1"/>
          <p:nvPr/>
        </p:nvSpPr>
        <p:spPr>
          <a:xfrm>
            <a:off x="4397316" y="1547587"/>
            <a:ext cx="1194558" cy="461665"/>
          </a:xfrm>
          <a:prstGeom prst="rect">
            <a:avLst/>
          </a:prstGeom>
          <a:noFill/>
          <a:ln w="28575">
            <a:solidFill>
              <a:schemeClr val="tx2"/>
            </a:solidFill>
          </a:ln>
        </p:spPr>
        <p:txBody>
          <a:bodyPr wrap="none" rtlCol="0">
            <a:spAutoFit/>
          </a:bodyPr>
          <a:lstStyle/>
          <a:p>
            <a:pPr algn="ctr"/>
            <a:r>
              <a:rPr lang="en-US" sz="2400" dirty="0">
                <a:latin typeface="Arial" panose="020B0604020202020204" pitchFamily="34" charset="0"/>
                <a:cs typeface="Arial" panose="020B0604020202020204" pitchFamily="34" charset="0"/>
              </a:rPr>
              <a:t>Lactate</a:t>
            </a:r>
          </a:p>
        </p:txBody>
      </p:sp>
      <p:cxnSp>
        <p:nvCxnSpPr>
          <p:cNvPr id="15" name="Straight Arrow Connector 14">
            <a:extLst>
              <a:ext uri="{FF2B5EF4-FFF2-40B4-BE49-F238E27FC236}">
                <a16:creationId xmlns="" xmlns:a16="http://schemas.microsoft.com/office/drawing/2014/main" id="{56560B48-C34F-1E4C-BBEA-FE168F49DBFF}"/>
              </a:ext>
            </a:extLst>
          </p:cNvPr>
          <p:cNvCxnSpPr>
            <a:cxnSpLocks/>
          </p:cNvCxnSpPr>
          <p:nvPr/>
        </p:nvCxnSpPr>
        <p:spPr>
          <a:xfrm flipV="1">
            <a:off x="3501597" y="1872407"/>
            <a:ext cx="657215" cy="25933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 xmlns:a16="http://schemas.microsoft.com/office/drawing/2014/main" id="{7D776426-5D0F-7F44-BD81-B60F8C35B8B7}"/>
              </a:ext>
            </a:extLst>
          </p:cNvPr>
          <p:cNvCxnSpPr/>
          <p:nvPr/>
        </p:nvCxnSpPr>
        <p:spPr>
          <a:xfrm>
            <a:off x="5869158" y="1987264"/>
            <a:ext cx="750380" cy="43208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 xmlns:a16="http://schemas.microsoft.com/office/drawing/2014/main" id="{1AE90235-FEAC-AD40-9E89-9D6BD9B07F8C}"/>
              </a:ext>
            </a:extLst>
          </p:cNvPr>
          <p:cNvCxnSpPr/>
          <p:nvPr/>
        </p:nvCxnSpPr>
        <p:spPr>
          <a:xfrm>
            <a:off x="3320612" y="3443825"/>
            <a:ext cx="838200" cy="62712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 xmlns:a16="http://schemas.microsoft.com/office/drawing/2014/main" id="{2B4AA385-8E30-5F44-8ABA-1A513BDF46CE}"/>
              </a:ext>
            </a:extLst>
          </p:cNvPr>
          <p:cNvCxnSpPr>
            <a:cxnSpLocks/>
          </p:cNvCxnSpPr>
          <p:nvPr/>
        </p:nvCxnSpPr>
        <p:spPr>
          <a:xfrm flipV="1">
            <a:off x="5844857" y="3757386"/>
            <a:ext cx="871987" cy="42624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 xmlns:a16="http://schemas.microsoft.com/office/drawing/2014/main" id="{2DBA60C9-3DB2-1B48-8FA5-90C8DAE77EC2}"/>
              </a:ext>
            </a:extLst>
          </p:cNvPr>
          <p:cNvSpPr txBox="1"/>
          <p:nvPr/>
        </p:nvSpPr>
        <p:spPr>
          <a:xfrm>
            <a:off x="271025" y="1842383"/>
            <a:ext cx="3302507" cy="523220"/>
          </a:xfrm>
          <a:prstGeom prst="rect">
            <a:avLst/>
          </a:prstGeom>
          <a:noFill/>
        </p:spPr>
        <p:txBody>
          <a:bodyPr wrap="none" rtlCol="0">
            <a:spAutoFit/>
          </a:bodyPr>
          <a:lstStyle/>
          <a:p>
            <a:r>
              <a:rPr lang="en-US" sz="2800" b="1" i="1" dirty="0">
                <a:latin typeface="Arial" panose="020B0604020202020204" pitchFamily="34" charset="0"/>
                <a:cs typeface="Arial" panose="020B0604020202020204" pitchFamily="34" charset="0"/>
              </a:rPr>
              <a:t>Streptococcus sp.</a:t>
            </a:r>
          </a:p>
        </p:txBody>
      </p:sp>
      <p:sp>
        <p:nvSpPr>
          <p:cNvPr id="20" name="TextBox 19">
            <a:extLst>
              <a:ext uri="{FF2B5EF4-FFF2-40B4-BE49-F238E27FC236}">
                <a16:creationId xmlns="" xmlns:a16="http://schemas.microsoft.com/office/drawing/2014/main" id="{A27BAF36-2A6A-614B-821A-26800152FA38}"/>
              </a:ext>
            </a:extLst>
          </p:cNvPr>
          <p:cNvSpPr txBox="1"/>
          <p:nvPr/>
        </p:nvSpPr>
        <p:spPr>
          <a:xfrm>
            <a:off x="6039236" y="1352550"/>
            <a:ext cx="580302" cy="646331"/>
          </a:xfrm>
          <a:prstGeom prst="rect">
            <a:avLst/>
          </a:prstGeom>
          <a:noFill/>
        </p:spPr>
        <p:txBody>
          <a:bodyPr wrap="square" rtlCol="0">
            <a:spAutoFit/>
          </a:bodyPr>
          <a:lstStyle/>
          <a:p>
            <a:r>
              <a:rPr lang="en-US" sz="3600" dirty="0"/>
              <a:t>?</a:t>
            </a:r>
          </a:p>
        </p:txBody>
      </p:sp>
      <p:sp>
        <p:nvSpPr>
          <p:cNvPr id="21" name="TextBox 20">
            <a:extLst>
              <a:ext uri="{FF2B5EF4-FFF2-40B4-BE49-F238E27FC236}">
                <a16:creationId xmlns="" xmlns:a16="http://schemas.microsoft.com/office/drawing/2014/main" id="{8B4B0E95-118F-144D-8D05-59A9A82F8670}"/>
              </a:ext>
            </a:extLst>
          </p:cNvPr>
          <p:cNvSpPr txBox="1"/>
          <p:nvPr/>
        </p:nvSpPr>
        <p:spPr>
          <a:xfrm>
            <a:off x="6015704" y="3294067"/>
            <a:ext cx="805270" cy="646331"/>
          </a:xfrm>
          <a:prstGeom prst="rect">
            <a:avLst/>
          </a:prstGeom>
          <a:noFill/>
        </p:spPr>
        <p:txBody>
          <a:bodyPr wrap="square" rtlCol="0">
            <a:spAutoFit/>
          </a:bodyPr>
          <a:lstStyle/>
          <a:p>
            <a:r>
              <a:rPr lang="en-US" sz="3600" dirty="0"/>
              <a:t>?</a:t>
            </a:r>
          </a:p>
        </p:txBody>
      </p:sp>
      <p:sp>
        <p:nvSpPr>
          <p:cNvPr id="22" name="Rectangle 21">
            <a:extLst>
              <a:ext uri="{FF2B5EF4-FFF2-40B4-BE49-F238E27FC236}">
                <a16:creationId xmlns="" xmlns:a16="http://schemas.microsoft.com/office/drawing/2014/main" id="{67954E0B-7DB9-2545-A330-FB800698BD8B}"/>
              </a:ext>
            </a:extLst>
          </p:cNvPr>
          <p:cNvSpPr/>
          <p:nvPr/>
        </p:nvSpPr>
        <p:spPr>
          <a:xfrm>
            <a:off x="4782114" y="2657342"/>
            <a:ext cx="424962" cy="424962"/>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 xmlns:a16="http://schemas.microsoft.com/office/drawing/2014/main" id="{0EF4A08D-395E-D24D-86E1-38584694EBCE}"/>
              </a:ext>
            </a:extLst>
          </p:cNvPr>
          <p:cNvSpPr txBox="1"/>
          <p:nvPr/>
        </p:nvSpPr>
        <p:spPr>
          <a:xfrm>
            <a:off x="4759272" y="2628667"/>
            <a:ext cx="492443" cy="461665"/>
          </a:xfrm>
          <a:prstGeom prst="rect">
            <a:avLst/>
          </a:prstGeom>
          <a:noFill/>
          <a:ln>
            <a:noFill/>
          </a:ln>
        </p:spPr>
        <p:txBody>
          <a:bodyPr wrap="none" rtlCol="0">
            <a:spAutoFit/>
          </a:bodyPr>
          <a:lstStyle/>
          <a:p>
            <a:r>
              <a:rPr lang="en-US" sz="2400" dirty="0"/>
              <a:t>O</a:t>
            </a:r>
            <a:r>
              <a:rPr lang="en-US" sz="2400" baseline="-25000" dirty="0"/>
              <a:t>2</a:t>
            </a:r>
          </a:p>
        </p:txBody>
      </p:sp>
      <p:sp>
        <p:nvSpPr>
          <p:cNvPr id="24" name="TextBox 23"/>
          <p:cNvSpPr txBox="1"/>
          <p:nvPr/>
        </p:nvSpPr>
        <p:spPr>
          <a:xfrm>
            <a:off x="6139014" y="2661568"/>
            <a:ext cx="2819363" cy="523220"/>
          </a:xfrm>
          <a:prstGeom prst="rect">
            <a:avLst/>
          </a:prstGeom>
          <a:noFill/>
        </p:spPr>
        <p:txBody>
          <a:bodyPr wrap="none" rtlCol="0">
            <a:spAutoFit/>
          </a:bodyPr>
          <a:lstStyle/>
          <a:p>
            <a:pPr algn="ctr"/>
            <a:r>
              <a:rPr lang="en-US" sz="2800" b="1" i="1" dirty="0"/>
              <a:t>H. parainfluenzae</a:t>
            </a:r>
          </a:p>
        </p:txBody>
      </p:sp>
      <p:cxnSp>
        <p:nvCxnSpPr>
          <p:cNvPr id="25" name="Straight Arrow Connector 24">
            <a:extLst>
              <a:ext uri="{FF2B5EF4-FFF2-40B4-BE49-F238E27FC236}">
                <a16:creationId xmlns="" xmlns:a16="http://schemas.microsoft.com/office/drawing/2014/main" id="{56560B48-C34F-1E4C-BBEA-FE168F49DBFF}"/>
              </a:ext>
            </a:extLst>
          </p:cNvPr>
          <p:cNvCxnSpPr>
            <a:cxnSpLocks/>
          </p:cNvCxnSpPr>
          <p:nvPr/>
        </p:nvCxnSpPr>
        <p:spPr>
          <a:xfrm flipV="1">
            <a:off x="1712364" y="3867150"/>
            <a:ext cx="1031347" cy="53863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62000" y="4324350"/>
            <a:ext cx="879280" cy="400110"/>
          </a:xfrm>
          <a:prstGeom prst="rect">
            <a:avLst/>
          </a:prstGeom>
          <a:noFill/>
        </p:spPr>
        <p:txBody>
          <a:bodyPr wrap="none" rtlCol="0">
            <a:spAutoFit/>
          </a:bodyPr>
          <a:lstStyle/>
          <a:p>
            <a:r>
              <a:rPr lang="en-US" sz="2000" b="1" dirty="0"/>
              <a:t>Sugars</a:t>
            </a:r>
          </a:p>
        </p:txBody>
      </p:sp>
    </p:spTree>
    <p:extLst>
      <p:ext uri="{BB962C8B-B14F-4D97-AF65-F5344CB8AC3E}">
        <p14:creationId xmlns:p14="http://schemas.microsoft.com/office/powerpoint/2010/main" val="11485187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A79AD342-2934-EE45-AC42-2F180EAC86D4}"/>
              </a:ext>
            </a:extLst>
          </p:cNvPr>
          <p:cNvSpPr/>
          <p:nvPr/>
        </p:nvSpPr>
        <p:spPr>
          <a:xfrm>
            <a:off x="664914" y="1086341"/>
            <a:ext cx="7773835" cy="116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grpSp>
        <p:nvGrpSpPr>
          <p:cNvPr id="5" name="Group 4">
            <a:extLst>
              <a:ext uri="{FF2B5EF4-FFF2-40B4-BE49-F238E27FC236}">
                <a16:creationId xmlns="" xmlns:a16="http://schemas.microsoft.com/office/drawing/2014/main" id="{DEFF8816-E62A-6D46-B78E-CF62A29A664B}"/>
              </a:ext>
            </a:extLst>
          </p:cNvPr>
          <p:cNvGrpSpPr/>
          <p:nvPr/>
        </p:nvGrpSpPr>
        <p:grpSpPr>
          <a:xfrm>
            <a:off x="1604696" y="98884"/>
            <a:ext cx="2396656" cy="1018184"/>
            <a:chOff x="2226740" y="2657212"/>
            <a:chExt cx="3195541" cy="1357579"/>
          </a:xfrm>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2700000" scaled="1"/>
            <a:tileRect/>
          </a:gradFill>
        </p:grpSpPr>
        <p:sp>
          <p:nvSpPr>
            <p:cNvPr id="6" name="Oval 5">
              <a:extLst>
                <a:ext uri="{FF2B5EF4-FFF2-40B4-BE49-F238E27FC236}">
                  <a16:creationId xmlns="" xmlns:a16="http://schemas.microsoft.com/office/drawing/2014/main" id="{13C3007A-E338-EF4A-B038-2F65570ECD76}"/>
                </a:ext>
              </a:extLst>
            </p:cNvPr>
            <p:cNvSpPr/>
            <p:nvPr/>
          </p:nvSpPr>
          <p:spPr>
            <a:xfrm>
              <a:off x="2226740" y="2657212"/>
              <a:ext cx="3195541" cy="13575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B0D71C85-3DA9-2743-A96E-0D232644EDBD}"/>
                </a:ext>
              </a:extLst>
            </p:cNvPr>
            <p:cNvSpPr txBox="1"/>
            <p:nvPr/>
          </p:nvSpPr>
          <p:spPr>
            <a:xfrm>
              <a:off x="2876483" y="2881792"/>
              <a:ext cx="2188028" cy="984886"/>
            </a:xfrm>
            <a:prstGeom prst="rect">
              <a:avLst/>
            </a:prstGeom>
            <a:noFill/>
            <a:ln>
              <a:noFill/>
            </a:ln>
          </p:spPr>
          <p:txBody>
            <a:bodyPr wrap="square" rtlCol="0">
              <a:spAutoFit/>
            </a:bodyPr>
            <a:lstStyle/>
            <a:p>
              <a:r>
                <a:rPr lang="en-US" sz="2100" dirty="0">
                  <a:solidFill>
                    <a:schemeClr val="bg1"/>
                  </a:solidFill>
                </a:rPr>
                <a:t>RNA Polymerase</a:t>
              </a:r>
            </a:p>
          </p:txBody>
        </p:sp>
      </p:grpSp>
      <p:grpSp>
        <p:nvGrpSpPr>
          <p:cNvPr id="8" name="Group 7">
            <a:extLst>
              <a:ext uri="{FF2B5EF4-FFF2-40B4-BE49-F238E27FC236}">
                <a16:creationId xmlns="" xmlns:a16="http://schemas.microsoft.com/office/drawing/2014/main" id="{3433BB24-1FD0-6940-B33C-8EA652CCA493}"/>
              </a:ext>
            </a:extLst>
          </p:cNvPr>
          <p:cNvGrpSpPr/>
          <p:nvPr/>
        </p:nvGrpSpPr>
        <p:grpSpPr>
          <a:xfrm>
            <a:off x="4001351" y="605538"/>
            <a:ext cx="550481" cy="510925"/>
            <a:chOff x="5017444" y="3290406"/>
            <a:chExt cx="733974" cy="681233"/>
          </a:xfrm>
          <a:solidFill>
            <a:schemeClr val="tx1"/>
          </a:solidFill>
        </p:grpSpPr>
        <p:sp>
          <p:nvSpPr>
            <p:cNvPr id="9" name="Rectangle 8">
              <a:extLst>
                <a:ext uri="{FF2B5EF4-FFF2-40B4-BE49-F238E27FC236}">
                  <a16:creationId xmlns="" xmlns:a16="http://schemas.microsoft.com/office/drawing/2014/main" id="{8E52CA0F-1CF9-B945-B57C-60BF617044DC}"/>
                </a:ext>
              </a:extLst>
            </p:cNvPr>
            <p:cNvSpPr/>
            <p:nvPr/>
          </p:nvSpPr>
          <p:spPr>
            <a:xfrm>
              <a:off x="5017444" y="3407619"/>
              <a:ext cx="168919" cy="5640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 xmlns:a16="http://schemas.microsoft.com/office/drawing/2014/main" id="{D95B1AD2-32B6-AD42-B207-72CB891C51A9}"/>
                </a:ext>
              </a:extLst>
            </p:cNvPr>
            <p:cNvSpPr/>
            <p:nvPr/>
          </p:nvSpPr>
          <p:spPr>
            <a:xfrm>
              <a:off x="5017444" y="3290406"/>
              <a:ext cx="733974" cy="369332"/>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 xmlns:a16="http://schemas.microsoft.com/office/drawing/2014/main" id="{168F2527-C6B0-1346-900F-B48306EC655E}"/>
              </a:ext>
            </a:extLst>
          </p:cNvPr>
          <p:cNvSpPr/>
          <p:nvPr/>
        </p:nvSpPr>
        <p:spPr>
          <a:xfrm>
            <a:off x="4572000" y="667889"/>
            <a:ext cx="3571702" cy="526935"/>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2" name="TextBox 11">
            <a:extLst>
              <a:ext uri="{FF2B5EF4-FFF2-40B4-BE49-F238E27FC236}">
                <a16:creationId xmlns="" xmlns:a16="http://schemas.microsoft.com/office/drawing/2014/main" id="{31AB745C-2761-3A4B-80F0-A67DC1651FFB}"/>
              </a:ext>
            </a:extLst>
          </p:cNvPr>
          <p:cNvSpPr txBox="1"/>
          <p:nvPr/>
        </p:nvSpPr>
        <p:spPr>
          <a:xfrm>
            <a:off x="6011864" y="741082"/>
            <a:ext cx="2631548" cy="438581"/>
          </a:xfrm>
          <a:prstGeom prst="rect">
            <a:avLst/>
          </a:prstGeom>
          <a:noFill/>
        </p:spPr>
        <p:txBody>
          <a:bodyPr wrap="square" lIns="68580" tIns="34290" rIns="68580" bIns="34290" rtlCol="0">
            <a:spAutoFit/>
          </a:bodyPr>
          <a:lstStyle/>
          <a:p>
            <a:r>
              <a:rPr lang="en-US" sz="2400" dirty="0">
                <a:solidFill>
                  <a:schemeClr val="bg1"/>
                </a:solidFill>
              </a:rPr>
              <a:t>?</a:t>
            </a:r>
          </a:p>
        </p:txBody>
      </p:sp>
      <p:grpSp>
        <p:nvGrpSpPr>
          <p:cNvPr id="14" name="Group 13">
            <a:extLst>
              <a:ext uri="{FF2B5EF4-FFF2-40B4-BE49-F238E27FC236}">
                <a16:creationId xmlns="" xmlns:a16="http://schemas.microsoft.com/office/drawing/2014/main" id="{A9BD2E2A-E3FE-334E-BE0E-F6DDBB4F442F}"/>
              </a:ext>
            </a:extLst>
          </p:cNvPr>
          <p:cNvGrpSpPr/>
          <p:nvPr/>
        </p:nvGrpSpPr>
        <p:grpSpPr>
          <a:xfrm>
            <a:off x="1006222" y="82654"/>
            <a:ext cx="941122" cy="1045825"/>
            <a:chOff x="1362070" y="2602884"/>
            <a:chExt cx="1254828" cy="1394433"/>
          </a:xfrm>
        </p:grpSpPr>
        <p:grpSp>
          <p:nvGrpSpPr>
            <p:cNvPr id="15" name="Group 14">
              <a:extLst>
                <a:ext uri="{FF2B5EF4-FFF2-40B4-BE49-F238E27FC236}">
                  <a16:creationId xmlns="" xmlns:a16="http://schemas.microsoft.com/office/drawing/2014/main" id="{19D91FB1-40EF-414C-8B4A-2BBEBD3FCF0A}"/>
                </a:ext>
              </a:extLst>
            </p:cNvPr>
            <p:cNvGrpSpPr/>
            <p:nvPr/>
          </p:nvGrpSpPr>
          <p:grpSpPr>
            <a:xfrm>
              <a:off x="1362070" y="2929914"/>
              <a:ext cx="846651" cy="1067403"/>
              <a:chOff x="1332831" y="2929102"/>
              <a:chExt cx="846651" cy="1067403"/>
            </a:xfrm>
          </p:grpSpPr>
          <p:sp>
            <p:nvSpPr>
              <p:cNvPr id="17" name="Oval 16">
                <a:extLst>
                  <a:ext uri="{FF2B5EF4-FFF2-40B4-BE49-F238E27FC236}">
                    <a16:creationId xmlns="" xmlns:a16="http://schemas.microsoft.com/office/drawing/2014/main" id="{367765E9-8ECF-AC4B-AF2B-4C601894B3D3}"/>
                  </a:ext>
                </a:extLst>
              </p:cNvPr>
              <p:cNvSpPr/>
              <p:nvPr/>
            </p:nvSpPr>
            <p:spPr>
              <a:xfrm rot="323554">
                <a:off x="1332831" y="2929102"/>
                <a:ext cx="342900" cy="1028700"/>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 xmlns:a16="http://schemas.microsoft.com/office/drawing/2014/main" id="{295EEA62-5164-5A4F-8654-B463047939B0}"/>
                  </a:ext>
                </a:extLst>
              </p:cNvPr>
              <p:cNvSpPr/>
              <p:nvPr/>
            </p:nvSpPr>
            <p:spPr>
              <a:xfrm rot="199508">
                <a:off x="1439928" y="2967805"/>
                <a:ext cx="342900" cy="1028700"/>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 xmlns:a16="http://schemas.microsoft.com/office/drawing/2014/main" id="{EA70409F-5871-E04E-BD77-F0F164E492CD}"/>
                  </a:ext>
                </a:extLst>
              </p:cNvPr>
              <p:cNvSpPr/>
              <p:nvPr/>
            </p:nvSpPr>
            <p:spPr>
              <a:xfrm rot="21222823">
                <a:off x="1836582" y="2948639"/>
                <a:ext cx="342900" cy="1028700"/>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 xmlns:a16="http://schemas.microsoft.com/office/drawing/2014/main" id="{27AD0716-A5AB-4347-B94F-BF172C5F9013}"/>
                  </a:ext>
                </a:extLst>
              </p:cNvPr>
              <p:cNvSpPr/>
              <p:nvPr/>
            </p:nvSpPr>
            <p:spPr>
              <a:xfrm rot="21343307">
                <a:off x="1724668" y="2967805"/>
                <a:ext cx="342900" cy="1028700"/>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a:extLst>
                <a:ext uri="{FF2B5EF4-FFF2-40B4-BE49-F238E27FC236}">
                  <a16:creationId xmlns="" xmlns:a16="http://schemas.microsoft.com/office/drawing/2014/main" id="{FEEEFA08-D197-CF4D-9622-80D11CA9AEC2}"/>
                </a:ext>
              </a:extLst>
            </p:cNvPr>
            <p:cNvSpPr txBox="1"/>
            <p:nvPr/>
          </p:nvSpPr>
          <p:spPr>
            <a:xfrm>
              <a:off x="1457643" y="2602884"/>
              <a:ext cx="1159255" cy="492443"/>
            </a:xfrm>
            <a:prstGeom prst="rect">
              <a:avLst/>
            </a:prstGeom>
            <a:noFill/>
          </p:spPr>
          <p:txBody>
            <a:bodyPr wrap="square" rtlCol="0">
              <a:spAutoFit/>
            </a:bodyPr>
            <a:lstStyle/>
            <a:p>
              <a:r>
                <a:rPr lang="en-US" dirty="0" err="1"/>
                <a:t>OxyR</a:t>
              </a:r>
              <a:endParaRPr lang="en-US" dirty="0"/>
            </a:p>
          </p:txBody>
        </p:sp>
      </p:grpSp>
      <p:sp>
        <p:nvSpPr>
          <p:cNvPr id="25" name="TextBox 24">
            <a:extLst>
              <a:ext uri="{FF2B5EF4-FFF2-40B4-BE49-F238E27FC236}">
                <a16:creationId xmlns="" xmlns:a16="http://schemas.microsoft.com/office/drawing/2014/main" id="{0C1F9E26-3E1F-DB4F-8BCB-E5BCFA809A76}"/>
              </a:ext>
            </a:extLst>
          </p:cNvPr>
          <p:cNvSpPr txBox="1"/>
          <p:nvPr/>
        </p:nvSpPr>
        <p:spPr>
          <a:xfrm>
            <a:off x="4024420" y="1451833"/>
            <a:ext cx="4114800" cy="346249"/>
          </a:xfrm>
          <a:prstGeom prst="rect">
            <a:avLst/>
          </a:prstGeom>
          <a:noFill/>
        </p:spPr>
        <p:txBody>
          <a:bodyPr wrap="square" lIns="68580" tIns="34290" rIns="68580" bIns="34290" rtlCol="0">
            <a:spAutoFit/>
          </a:bodyPr>
          <a:lstStyle/>
          <a:p>
            <a:r>
              <a:rPr lang="en-US" dirty="0"/>
              <a:t>47 </a:t>
            </a:r>
            <a:r>
              <a:rPr lang="en-US" dirty="0" smtClean="0"/>
              <a:t>Genes differentially expressed</a:t>
            </a:r>
            <a:endParaRPr lang="en-US" dirty="0"/>
          </a:p>
        </p:txBody>
      </p:sp>
      <p:graphicFrame>
        <p:nvGraphicFramePr>
          <p:cNvPr id="29" name="Content Placeholder 3">
            <a:extLst>
              <a:ext uri="{FF2B5EF4-FFF2-40B4-BE49-F238E27FC236}">
                <a16:creationId xmlns="" xmlns:a16="http://schemas.microsoft.com/office/drawing/2014/main" id="{588E5AAB-86BA-0B4A-A980-C69659BC56F2}"/>
              </a:ext>
            </a:extLst>
          </p:cNvPr>
          <p:cNvGraphicFramePr>
            <a:graphicFrameLocks/>
          </p:cNvGraphicFramePr>
          <p:nvPr>
            <p:extLst>
              <p:ext uri="{D42A27DB-BD31-4B8C-83A1-F6EECF244321}">
                <p14:modId xmlns:p14="http://schemas.microsoft.com/office/powerpoint/2010/main" val="2750120060"/>
              </p:ext>
            </p:extLst>
          </p:nvPr>
        </p:nvGraphicFramePr>
        <p:xfrm>
          <a:off x="228601" y="1946910"/>
          <a:ext cx="8686800" cy="2987040"/>
        </p:xfrm>
        <a:graphic>
          <a:graphicData uri="http://schemas.openxmlformats.org/drawingml/2006/table">
            <a:tbl>
              <a:tblPr firstRow="1" firstCol="1"/>
              <a:tblGrid>
                <a:gridCol w="1010393">
                  <a:extLst>
                    <a:ext uri="{9D8B030D-6E8A-4147-A177-3AD203B41FA5}">
                      <a16:colId xmlns="" xmlns:a16="http://schemas.microsoft.com/office/drawing/2014/main" val="3687225060"/>
                    </a:ext>
                  </a:extLst>
                </a:gridCol>
                <a:gridCol w="964672">
                  <a:extLst>
                    <a:ext uri="{9D8B030D-6E8A-4147-A177-3AD203B41FA5}">
                      <a16:colId xmlns="" xmlns:a16="http://schemas.microsoft.com/office/drawing/2014/main" val="3298848814"/>
                    </a:ext>
                  </a:extLst>
                </a:gridCol>
                <a:gridCol w="734868">
                  <a:extLst>
                    <a:ext uri="{9D8B030D-6E8A-4147-A177-3AD203B41FA5}">
                      <a16:colId xmlns="" xmlns:a16="http://schemas.microsoft.com/office/drawing/2014/main" val="2486123774"/>
                    </a:ext>
                  </a:extLst>
                </a:gridCol>
                <a:gridCol w="1873744">
                  <a:extLst>
                    <a:ext uri="{9D8B030D-6E8A-4147-A177-3AD203B41FA5}">
                      <a16:colId xmlns="" xmlns:a16="http://schemas.microsoft.com/office/drawing/2014/main" val="1031337919"/>
                    </a:ext>
                  </a:extLst>
                </a:gridCol>
                <a:gridCol w="4103123">
                  <a:extLst>
                    <a:ext uri="{9D8B030D-6E8A-4147-A177-3AD203B41FA5}">
                      <a16:colId xmlns="" xmlns:a16="http://schemas.microsoft.com/office/drawing/2014/main" val="2967378762"/>
                    </a:ext>
                  </a:extLst>
                </a:gridCol>
              </a:tblGrid>
              <a:tr h="20320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1400" kern="1200" dirty="0">
                          <a:effectLst/>
                          <a:latin typeface="Arial" panose="020B0604020202020204" pitchFamily="34" charset="0"/>
                          <a:cs typeface="Arial" panose="020B0604020202020204" pitchFamily="34" charset="0"/>
                        </a:rPr>
                        <a:t>Fold Change</a:t>
                      </a:r>
                      <a:endParaRPr lang="en-US" sz="1400" b="1"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nchor="ctr">
                    <a:lnL>
                      <a:noFill/>
                    </a:lnL>
                    <a:lnR>
                      <a:no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1400" kern="1200" dirty="0">
                          <a:effectLst/>
                          <a:latin typeface="Arial" panose="020B0604020202020204" pitchFamily="34" charset="0"/>
                          <a:cs typeface="Arial" panose="020B0604020202020204" pitchFamily="34" charset="0"/>
                        </a:rPr>
                        <a:t>p-</a:t>
                      </a:r>
                      <a:r>
                        <a:rPr lang="en-US" sz="1400" kern="1200" dirty="0" err="1">
                          <a:effectLst/>
                          <a:latin typeface="Arial" panose="020B0604020202020204" pitchFamily="34" charset="0"/>
                          <a:cs typeface="Arial" panose="020B0604020202020204" pitchFamily="34" charset="0"/>
                        </a:rPr>
                        <a:t>adj</a:t>
                      </a:r>
                      <a:endParaRPr lang="en-US" sz="1400" b="1"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nchor="ctr">
                    <a:lnL>
                      <a:noFill/>
                    </a:lnL>
                    <a:lnR>
                      <a:no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1400" kern="1200">
                          <a:effectLst/>
                          <a:latin typeface="Arial" panose="020B0604020202020204" pitchFamily="34" charset="0"/>
                          <a:cs typeface="Arial" panose="020B0604020202020204" pitchFamily="34" charset="0"/>
                        </a:rPr>
                        <a:t>CDS</a:t>
                      </a:r>
                      <a:endParaRPr lang="en-US" sz="1400" b="1" kern="1200">
                        <a:solidFill>
                          <a:schemeClr val="lt1"/>
                        </a:solidFill>
                        <a:effectLst/>
                        <a:latin typeface="Arial" panose="020B0604020202020204" pitchFamily="34" charset="0"/>
                        <a:ea typeface="+mn-ea"/>
                        <a:cs typeface="Arial" panose="020B0604020202020204" pitchFamily="34" charset="0"/>
                      </a:endParaRPr>
                    </a:p>
                  </a:txBody>
                  <a:tcPr marL="68580" marR="68580" marT="0" marB="0" anchor="ctr">
                    <a:lnL>
                      <a:noFill/>
                    </a:lnL>
                    <a:lnR>
                      <a:no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1400" kern="1200">
                          <a:effectLst/>
                          <a:latin typeface="Arial" panose="020B0604020202020204" pitchFamily="34" charset="0"/>
                          <a:cs typeface="Arial" panose="020B0604020202020204" pitchFamily="34" charset="0"/>
                        </a:rPr>
                        <a:t>Gene name</a:t>
                      </a:r>
                      <a:endParaRPr lang="en-US" sz="1400" b="1" kern="1200">
                        <a:solidFill>
                          <a:schemeClr val="lt1"/>
                        </a:solidFill>
                        <a:effectLst/>
                        <a:latin typeface="Arial" panose="020B0604020202020204" pitchFamily="34" charset="0"/>
                        <a:ea typeface="+mn-ea"/>
                        <a:cs typeface="Arial" panose="020B0604020202020204" pitchFamily="34" charset="0"/>
                      </a:endParaRPr>
                    </a:p>
                  </a:txBody>
                  <a:tcPr marL="68580" marR="68580" marT="0" marB="0" anchor="ctr">
                    <a:lnL>
                      <a:noFill/>
                    </a:lnL>
                    <a:lnR>
                      <a:no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1400" kern="1200" dirty="0">
                          <a:effectLst/>
                          <a:latin typeface="Arial" panose="020B0604020202020204" pitchFamily="34" charset="0"/>
                          <a:cs typeface="Arial" panose="020B0604020202020204" pitchFamily="34" charset="0"/>
                        </a:rPr>
                        <a:t>Description</a:t>
                      </a:r>
                      <a:endParaRPr lang="en-US" sz="1400" b="1"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nchor="ctr">
                    <a:lnL>
                      <a:noFill/>
                    </a:lnL>
                    <a:lnR>
                      <a:no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 xmlns:a16="http://schemas.microsoft.com/office/drawing/2014/main" val="2500599883"/>
                  </a:ext>
                </a:extLst>
              </a:tr>
              <a:tr h="20320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ctr" defTabSz="4030578" rtl="0" eaLnBrk="1" fontAlgn="auto" latinLnBrk="0" hangingPunct="1">
                        <a:lnSpc>
                          <a:spcPct val="100000"/>
                        </a:lnSpc>
                        <a:spcBef>
                          <a:spcPts val="0"/>
                        </a:spcBef>
                        <a:spcAft>
                          <a:spcPts val="0"/>
                        </a:spcAft>
                        <a:buClrTx/>
                        <a:buSzTx/>
                        <a:buFontTx/>
                        <a:buNone/>
                        <a:tabLst/>
                        <a:defRPr/>
                      </a:pPr>
                      <a:r>
                        <a:rPr lang="en-US" sz="1400" kern="1200" dirty="0">
                          <a:effectLst/>
                          <a:latin typeface="Arial" panose="020B0604020202020204" pitchFamily="34" charset="0"/>
                          <a:cs typeface="Arial" panose="020B0604020202020204" pitchFamily="34" charset="0"/>
                        </a:rPr>
                        <a:t>15.9</a:t>
                      </a:r>
                      <a:endParaRPr lang="en-US" sz="1400" b="1"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nchor="ctr">
                    <a:lnL>
                      <a:noFill/>
                    </a:lnL>
                    <a:lnR>
                      <a:noFill/>
                    </a:lnR>
                    <a:lnT w="12700" cmpd="sng">
                      <a:solidFill>
                        <a:sysClr val="windowText" lastClr="000000"/>
                      </a:solidFill>
                    </a:lnT>
                    <a:lnB>
                      <a:no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4030578" rtl="0" eaLnBrk="1" fontAlgn="auto" latinLnBrk="0" hangingPunct="1">
                        <a:lnSpc>
                          <a:spcPct val="100000"/>
                        </a:lnSpc>
                        <a:spcBef>
                          <a:spcPts val="0"/>
                        </a:spcBef>
                        <a:spcAft>
                          <a:spcPts val="0"/>
                        </a:spcAft>
                        <a:buClrTx/>
                        <a:buSzTx/>
                        <a:buFontTx/>
                        <a:buNone/>
                        <a:tabLst/>
                        <a:defRPr/>
                      </a:pPr>
                      <a:r>
                        <a:rPr lang="en-US" sz="1400" kern="1200" dirty="0">
                          <a:effectLst/>
                          <a:latin typeface="Arial" panose="020B0604020202020204" pitchFamily="34" charset="0"/>
                          <a:cs typeface="Arial" panose="020B0604020202020204" pitchFamily="34" charset="0"/>
                        </a:rPr>
                        <a:t>1.46E-49</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lnL>
                      <a:noFill/>
                    </a:lnL>
                    <a:lnR>
                      <a:noFill/>
                    </a:lnR>
                    <a:lnT w="12700" cmpd="sng">
                      <a:solidFill>
                        <a:sysClr val="windowText" lastClr="000000"/>
                      </a:solidFill>
                    </a:lnT>
                    <a:lnB>
                      <a:no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4030578"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Arial" panose="020B0604020202020204" pitchFamily="34" charset="0"/>
                          <a:ea typeface="+mn-ea"/>
                          <a:cs typeface="Arial" panose="020B0604020202020204" pitchFamily="34" charset="0"/>
                        </a:rPr>
                        <a:t>1440</a:t>
                      </a:r>
                    </a:p>
                  </a:txBody>
                  <a:tcPr marL="68580" marR="68580" marT="0" marB="0" anchor="ctr">
                    <a:lnL>
                      <a:noFill/>
                    </a:lnL>
                    <a:lnR>
                      <a:noFill/>
                    </a:lnR>
                    <a:lnT w="12700" cmpd="sng">
                      <a:solidFill>
                        <a:sysClr val="windowText" lastClr="000000"/>
                      </a:solidFill>
                    </a:lnT>
                    <a:lnB>
                      <a:no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4030578" rtl="0" eaLnBrk="1" fontAlgn="auto" latinLnBrk="0" hangingPunct="1">
                        <a:lnSpc>
                          <a:spcPct val="100000"/>
                        </a:lnSpc>
                        <a:spcBef>
                          <a:spcPts val="0"/>
                        </a:spcBef>
                        <a:spcAft>
                          <a:spcPts val="0"/>
                        </a:spcAft>
                        <a:buClrTx/>
                        <a:buSzTx/>
                        <a:buFontTx/>
                        <a:buNone/>
                        <a:tabLst/>
                        <a:defRPr/>
                      </a:pPr>
                      <a:r>
                        <a:rPr lang="en-US" sz="1400" i="1" kern="1200" dirty="0" err="1">
                          <a:solidFill>
                            <a:schemeClr val="dk1"/>
                          </a:solidFill>
                          <a:effectLst/>
                          <a:latin typeface="Arial" panose="020B0604020202020204" pitchFamily="34" charset="0"/>
                          <a:ea typeface="+mn-ea"/>
                          <a:cs typeface="Arial" panose="020B0604020202020204" pitchFamily="34" charset="0"/>
                        </a:rPr>
                        <a:t>katA</a:t>
                      </a:r>
                      <a:endParaRPr lang="en-US" sz="1400" i="1"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lnL>
                      <a:noFill/>
                    </a:lnL>
                    <a:lnR>
                      <a:noFill/>
                    </a:lnR>
                    <a:lnT w="12700" cmpd="sng">
                      <a:solidFill>
                        <a:sysClr val="windowText" lastClr="000000"/>
                      </a:solidFill>
                    </a:lnT>
                    <a:lnB>
                      <a:no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4030578" rtl="0" eaLnBrk="1" fontAlgn="auto" latinLnBrk="0" hangingPunct="1">
                        <a:lnSpc>
                          <a:spcPct val="100000"/>
                        </a:lnSpc>
                        <a:spcBef>
                          <a:spcPts val="0"/>
                        </a:spcBef>
                        <a:spcAft>
                          <a:spcPts val="0"/>
                        </a:spcAft>
                        <a:buClrTx/>
                        <a:buSzTx/>
                        <a:buFontTx/>
                        <a:buNone/>
                        <a:tabLst/>
                        <a:defRPr/>
                      </a:pPr>
                      <a:r>
                        <a:rPr lang="en-US" sz="1400" kern="1200" dirty="0">
                          <a:effectLst/>
                          <a:latin typeface="Arial" panose="020B0604020202020204" pitchFamily="34" charset="0"/>
                          <a:cs typeface="Arial" panose="020B0604020202020204" pitchFamily="34" charset="0"/>
                        </a:rPr>
                        <a:t>Catalase</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lnL>
                      <a:noFill/>
                    </a:lnL>
                    <a:lnR>
                      <a:noFill/>
                    </a:lnR>
                    <a:lnT w="12700" cmpd="sng">
                      <a:solidFill>
                        <a:sysClr val="windowText" lastClr="000000"/>
                      </a:solidFill>
                    </a:lnT>
                    <a:lnB>
                      <a:noFill/>
                    </a:lnB>
                    <a:lnTlToBr w="12700" cmpd="sng">
                      <a:noFill/>
                      <a:prstDash val="solid"/>
                    </a:lnTlToBr>
                    <a:lnBlToTr w="12700" cmpd="sng">
                      <a:noFill/>
                      <a:prstDash val="solid"/>
                    </a:lnBlToTr>
                    <a:solidFill>
                      <a:srgbClr val="FFC000"/>
                    </a:solidFill>
                  </a:tcPr>
                </a:tc>
                <a:extLst>
                  <a:ext uri="{0D108BD9-81ED-4DB2-BD59-A6C34878D82A}">
                    <a16:rowId xmlns="" xmlns:a16="http://schemas.microsoft.com/office/drawing/2014/main" val="4163880438"/>
                  </a:ext>
                </a:extLst>
              </a:tr>
              <a:tr h="20320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1400" b="1" kern="1200" dirty="0">
                          <a:solidFill>
                            <a:schemeClr val="tx1"/>
                          </a:solidFill>
                          <a:effectLst/>
                          <a:latin typeface="Arial" panose="020B0604020202020204" pitchFamily="34" charset="0"/>
                          <a:ea typeface="+mn-ea"/>
                          <a:cs typeface="Arial" panose="020B0604020202020204" pitchFamily="34" charset="0"/>
                        </a:rPr>
                        <a:t>3.2</a:t>
                      </a: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kern="1200" dirty="0">
                          <a:solidFill>
                            <a:schemeClr val="dk1"/>
                          </a:solidFill>
                          <a:effectLst/>
                          <a:latin typeface="Arial" panose="020B0604020202020204" pitchFamily="34" charset="0"/>
                          <a:ea typeface="+mn-ea"/>
                          <a:cs typeface="Arial" panose="020B0604020202020204" pitchFamily="34" charset="0"/>
                        </a:rPr>
                        <a:t>1.69E-07</a:t>
                      </a: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kern="1200" dirty="0">
                          <a:solidFill>
                            <a:schemeClr val="dk1"/>
                          </a:solidFill>
                          <a:effectLst/>
                          <a:latin typeface="Arial" panose="020B0604020202020204" pitchFamily="34" charset="0"/>
                          <a:ea typeface="+mn-ea"/>
                          <a:cs typeface="Arial" panose="020B0604020202020204" pitchFamily="34" charset="0"/>
                        </a:rPr>
                        <a:t>1675</a:t>
                      </a: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i="1" kern="1200" dirty="0" err="1">
                          <a:solidFill>
                            <a:schemeClr val="dk1"/>
                          </a:solidFill>
                          <a:effectLst/>
                          <a:latin typeface="Arial" panose="020B0604020202020204" pitchFamily="34" charset="0"/>
                          <a:ea typeface="+mn-ea"/>
                          <a:cs typeface="Arial" panose="020B0604020202020204" pitchFamily="34" charset="0"/>
                        </a:rPr>
                        <a:t>ccp</a:t>
                      </a:r>
                      <a:endParaRPr lang="en-US" sz="1400" i="1"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l">
                        <a:spcBef>
                          <a:spcPts val="0"/>
                        </a:spcBef>
                        <a:spcAft>
                          <a:spcPts val="0"/>
                        </a:spcAft>
                      </a:pPr>
                      <a:r>
                        <a:rPr lang="en-US" sz="1400" kern="1200" dirty="0">
                          <a:solidFill>
                            <a:schemeClr val="dk1"/>
                          </a:solidFill>
                          <a:effectLst/>
                          <a:latin typeface="Arial" panose="020B0604020202020204" pitchFamily="34" charset="0"/>
                          <a:ea typeface="+mn-ea"/>
                          <a:cs typeface="Arial" panose="020B0604020202020204" pitchFamily="34" charset="0"/>
                        </a:rPr>
                        <a:t>Cytochrome-C peroxidase</a:t>
                      </a: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 xmlns:a16="http://schemas.microsoft.com/office/drawing/2014/main" val="3016854608"/>
                  </a:ext>
                </a:extLst>
              </a:tr>
              <a:tr h="20320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1400" b="1" kern="1200" dirty="0">
                          <a:solidFill>
                            <a:schemeClr val="tx1"/>
                          </a:solidFill>
                          <a:effectLst/>
                          <a:latin typeface="Arial" panose="020B0604020202020204" pitchFamily="34" charset="0"/>
                          <a:ea typeface="+mn-ea"/>
                          <a:cs typeface="Arial" panose="020B0604020202020204" pitchFamily="34" charset="0"/>
                        </a:rPr>
                        <a:t>6.5</a:t>
                      </a: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kern="1200" dirty="0">
                          <a:solidFill>
                            <a:schemeClr val="dk1"/>
                          </a:solidFill>
                          <a:effectLst/>
                          <a:latin typeface="Arial" panose="020B0604020202020204" pitchFamily="34" charset="0"/>
                          <a:ea typeface="+mn-ea"/>
                          <a:cs typeface="Arial" panose="020B0604020202020204" pitchFamily="34" charset="0"/>
                        </a:rPr>
                        <a:t>1.18E-27</a:t>
                      </a: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kern="1200" dirty="0">
                          <a:solidFill>
                            <a:schemeClr val="dk1"/>
                          </a:solidFill>
                          <a:effectLst/>
                          <a:latin typeface="Arial" panose="020B0604020202020204" pitchFamily="34" charset="0"/>
                          <a:ea typeface="+mn-ea"/>
                          <a:cs typeface="Arial" panose="020B0604020202020204" pitchFamily="34" charset="0"/>
                        </a:rPr>
                        <a:t>1526</a:t>
                      </a: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i="1" kern="1200" dirty="0" err="1">
                          <a:solidFill>
                            <a:schemeClr val="dk1"/>
                          </a:solidFill>
                          <a:effectLst/>
                          <a:latin typeface="Arial" panose="020B0604020202020204" pitchFamily="34" charset="0"/>
                          <a:ea typeface="+mn-ea"/>
                          <a:cs typeface="Arial" panose="020B0604020202020204" pitchFamily="34" charset="0"/>
                        </a:rPr>
                        <a:t>prx</a:t>
                      </a:r>
                      <a:endParaRPr lang="en-US" sz="1400" i="1"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l">
                        <a:spcBef>
                          <a:spcPts val="0"/>
                        </a:spcBef>
                        <a:spcAft>
                          <a:spcPts val="0"/>
                        </a:spcAft>
                      </a:pPr>
                      <a:r>
                        <a:rPr lang="en-US" sz="1400" kern="1200" dirty="0">
                          <a:solidFill>
                            <a:schemeClr val="dk1"/>
                          </a:solidFill>
                          <a:effectLst/>
                          <a:latin typeface="Arial" panose="020B0604020202020204" pitchFamily="34" charset="0"/>
                          <a:ea typeface="+mn-ea"/>
                          <a:cs typeface="Arial" panose="020B0604020202020204" pitchFamily="34" charset="0"/>
                        </a:rPr>
                        <a:t>Peroxiredoxin</a:t>
                      </a: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 xmlns:a16="http://schemas.microsoft.com/office/drawing/2014/main" val="1608419541"/>
                  </a:ext>
                </a:extLst>
              </a:tr>
              <a:tr h="20320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1400" b="1" kern="1200" dirty="0">
                          <a:solidFill>
                            <a:schemeClr val="tx1"/>
                          </a:solidFill>
                          <a:effectLst/>
                          <a:latin typeface="Arial" panose="020B0604020202020204" pitchFamily="34" charset="0"/>
                          <a:ea typeface="+mn-ea"/>
                          <a:cs typeface="Arial" panose="020B0604020202020204" pitchFamily="34" charset="0"/>
                        </a:rPr>
                        <a:t>4.5</a:t>
                      </a:r>
                    </a:p>
                  </a:txBody>
                  <a:tcPr marL="68580" marR="68580" marT="0" marB="0"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kern="1200" dirty="0">
                          <a:solidFill>
                            <a:schemeClr val="dk1"/>
                          </a:solidFill>
                          <a:effectLst/>
                          <a:latin typeface="Arial" panose="020B0604020202020204" pitchFamily="34" charset="0"/>
                          <a:ea typeface="+mn-ea"/>
                          <a:cs typeface="Arial" panose="020B0604020202020204" pitchFamily="34" charset="0"/>
                        </a:rPr>
                        <a:t>9.26E-18</a:t>
                      </a:r>
                    </a:p>
                  </a:txBody>
                  <a:tcPr marL="68580" marR="68580" marT="0" marB="0"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kern="1200" dirty="0">
                          <a:solidFill>
                            <a:schemeClr val="dk1"/>
                          </a:solidFill>
                          <a:effectLst/>
                          <a:latin typeface="Arial" panose="020B0604020202020204" pitchFamily="34" charset="0"/>
                          <a:ea typeface="+mn-ea"/>
                          <a:cs typeface="Arial" panose="020B0604020202020204" pitchFamily="34" charset="0"/>
                        </a:rPr>
                        <a:t>1074</a:t>
                      </a:r>
                    </a:p>
                  </a:txBody>
                  <a:tcPr marL="68580" marR="68580" marT="0" marB="0"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i="1" kern="1200" dirty="0">
                          <a:solidFill>
                            <a:schemeClr val="dk1"/>
                          </a:solidFill>
                          <a:effectLst/>
                          <a:latin typeface="Arial" panose="020B0604020202020204" pitchFamily="34" charset="0"/>
                          <a:ea typeface="+mn-ea"/>
                          <a:cs typeface="Arial" panose="020B0604020202020204" pitchFamily="34" charset="0"/>
                        </a:rPr>
                        <a:t>sox</a:t>
                      </a:r>
                    </a:p>
                  </a:txBody>
                  <a:tcPr marL="68580" marR="68580" marT="0" marB="0"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l">
                        <a:spcBef>
                          <a:spcPts val="0"/>
                        </a:spcBef>
                        <a:spcAft>
                          <a:spcPts val="0"/>
                        </a:spcAft>
                      </a:pPr>
                      <a:r>
                        <a:rPr lang="en-US" sz="1400" kern="1200" dirty="0">
                          <a:solidFill>
                            <a:schemeClr val="dk1"/>
                          </a:solidFill>
                          <a:effectLst/>
                          <a:latin typeface="Arial" panose="020B0604020202020204" pitchFamily="34" charset="0"/>
                          <a:ea typeface="+mn-ea"/>
                          <a:cs typeface="Arial" panose="020B0604020202020204" pitchFamily="34" charset="0"/>
                        </a:rPr>
                        <a:t>Superoxide dismutase</a:t>
                      </a:r>
                    </a:p>
                  </a:txBody>
                  <a:tcPr marL="68580" marR="68580" marT="0" marB="0" anchor="ct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 xmlns:a16="http://schemas.microsoft.com/office/drawing/2014/main" val="2666700550"/>
                  </a:ext>
                </a:extLst>
              </a:tr>
              <a:tr h="20320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1400" kern="1200" dirty="0">
                          <a:effectLst/>
                          <a:latin typeface="Arial" panose="020B0604020202020204" pitchFamily="34" charset="0"/>
                          <a:cs typeface="Arial" panose="020B0604020202020204" pitchFamily="34" charset="0"/>
                        </a:rPr>
                        <a:t>35.7</a:t>
                      </a:r>
                      <a:endParaRPr lang="en-US" sz="1400" b="1"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kern="1200" dirty="0">
                          <a:effectLst/>
                          <a:latin typeface="Arial" panose="020B0604020202020204" pitchFamily="34" charset="0"/>
                          <a:cs typeface="Arial" panose="020B0604020202020204" pitchFamily="34" charset="0"/>
                        </a:rPr>
                        <a:t>2.47E-64</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kern="1200" dirty="0">
                          <a:solidFill>
                            <a:schemeClr val="dk1"/>
                          </a:solidFill>
                          <a:effectLst/>
                          <a:latin typeface="Arial" panose="020B0604020202020204" pitchFamily="34" charset="0"/>
                          <a:ea typeface="+mn-ea"/>
                          <a:cs typeface="Arial" panose="020B0604020202020204" pitchFamily="34" charset="0"/>
                        </a:rPr>
                        <a:t>1219</a:t>
                      </a: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i="1" kern="1200" dirty="0" err="1">
                          <a:effectLst/>
                          <a:latin typeface="Arial" panose="020B0604020202020204" pitchFamily="34" charset="0"/>
                          <a:cs typeface="Arial" panose="020B0604020202020204" pitchFamily="34" charset="0"/>
                        </a:rPr>
                        <a:t>dps</a:t>
                      </a:r>
                      <a:endParaRPr lang="en-US" sz="1400" i="1"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4030578" rtl="0" eaLnBrk="1" fontAlgn="auto" latinLnBrk="0" hangingPunct="1">
                        <a:lnSpc>
                          <a:spcPct val="100000"/>
                        </a:lnSpc>
                        <a:spcBef>
                          <a:spcPts val="0"/>
                        </a:spcBef>
                        <a:spcAft>
                          <a:spcPts val="0"/>
                        </a:spcAft>
                        <a:buClrTx/>
                        <a:buSzTx/>
                        <a:buFontTx/>
                        <a:buNone/>
                        <a:tabLst/>
                        <a:defRPr/>
                      </a:pPr>
                      <a:r>
                        <a:rPr lang="en-US" sz="1400" kern="1200" dirty="0">
                          <a:effectLst/>
                          <a:latin typeface="Arial" panose="020B0604020202020204" pitchFamily="34" charset="0"/>
                          <a:cs typeface="Arial" panose="020B0604020202020204" pitchFamily="34" charset="0"/>
                        </a:rPr>
                        <a:t>DNA starvation protection protein</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00B0F0"/>
                    </a:solidFill>
                  </a:tcPr>
                </a:tc>
                <a:extLst>
                  <a:ext uri="{0D108BD9-81ED-4DB2-BD59-A6C34878D82A}">
                    <a16:rowId xmlns="" xmlns:a16="http://schemas.microsoft.com/office/drawing/2014/main" val="1650000141"/>
                  </a:ext>
                </a:extLst>
              </a:tr>
              <a:tr h="20320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1400" b="1" kern="1200" dirty="0">
                          <a:solidFill>
                            <a:schemeClr val="tx1"/>
                          </a:solidFill>
                          <a:effectLst/>
                          <a:latin typeface="Arial" panose="020B0604020202020204" pitchFamily="34" charset="0"/>
                          <a:ea typeface="+mn-ea"/>
                          <a:cs typeface="Arial" panose="020B0604020202020204" pitchFamily="34" charset="0"/>
                        </a:rPr>
                        <a:t>7.7</a:t>
                      </a: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kern="1200" dirty="0">
                          <a:solidFill>
                            <a:schemeClr val="dk1"/>
                          </a:solidFill>
                          <a:effectLst/>
                          <a:latin typeface="Arial" panose="020B0604020202020204" pitchFamily="34" charset="0"/>
                          <a:ea typeface="+mn-ea"/>
                          <a:cs typeface="Arial" panose="020B0604020202020204" pitchFamily="34" charset="0"/>
                        </a:rPr>
                        <a:t>1.34E-33</a:t>
                      </a: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kern="1200" dirty="0">
                          <a:solidFill>
                            <a:schemeClr val="dk1"/>
                          </a:solidFill>
                          <a:effectLst/>
                          <a:latin typeface="Arial" panose="020B0604020202020204" pitchFamily="34" charset="0"/>
                          <a:ea typeface="+mn-ea"/>
                          <a:cs typeface="Arial" panose="020B0604020202020204" pitchFamily="34" charset="0"/>
                        </a:rPr>
                        <a:t>397</a:t>
                      </a: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i="1" kern="1200" dirty="0">
                          <a:solidFill>
                            <a:schemeClr val="dk1"/>
                          </a:solidFill>
                          <a:effectLst/>
                          <a:latin typeface="Arial" panose="020B0604020202020204" pitchFamily="34" charset="0"/>
                          <a:ea typeface="+mn-ea"/>
                          <a:cs typeface="Arial" panose="020B0604020202020204" pitchFamily="34" charset="0"/>
                        </a:rPr>
                        <a:t>g6pd</a:t>
                      </a: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l">
                        <a:spcBef>
                          <a:spcPts val="0"/>
                        </a:spcBef>
                        <a:spcAft>
                          <a:spcPts val="0"/>
                        </a:spcAft>
                      </a:pPr>
                      <a:r>
                        <a:rPr lang="en-US" sz="1400" kern="1200" dirty="0">
                          <a:solidFill>
                            <a:schemeClr val="dk1"/>
                          </a:solidFill>
                          <a:effectLst/>
                          <a:latin typeface="Arial" panose="020B0604020202020204" pitchFamily="34" charset="0"/>
                          <a:ea typeface="+mn-ea"/>
                          <a:cs typeface="Arial" panose="020B0604020202020204" pitchFamily="34" charset="0"/>
                        </a:rPr>
                        <a:t>Glucose-6 phosphate dehydrogenase</a:t>
                      </a: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92D050"/>
                    </a:solidFill>
                  </a:tcPr>
                </a:tc>
                <a:extLst>
                  <a:ext uri="{0D108BD9-81ED-4DB2-BD59-A6C34878D82A}">
                    <a16:rowId xmlns="" xmlns:a16="http://schemas.microsoft.com/office/drawing/2014/main" val="871689059"/>
                  </a:ext>
                </a:extLst>
              </a:tr>
              <a:tr h="20320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1400" b="1" kern="1200" dirty="0">
                          <a:solidFill>
                            <a:schemeClr val="tx1"/>
                          </a:solidFill>
                          <a:effectLst/>
                          <a:latin typeface="Arial" panose="020B0604020202020204" pitchFamily="34" charset="0"/>
                          <a:ea typeface="+mn-ea"/>
                          <a:cs typeface="Arial" panose="020B0604020202020204" pitchFamily="34" charset="0"/>
                        </a:rPr>
                        <a:t>2.5</a:t>
                      </a: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kern="1200" dirty="0">
                          <a:solidFill>
                            <a:schemeClr val="dk1"/>
                          </a:solidFill>
                          <a:effectLst/>
                          <a:latin typeface="Arial" panose="020B0604020202020204" pitchFamily="34" charset="0"/>
                          <a:ea typeface="+mn-ea"/>
                          <a:cs typeface="Arial" panose="020B0604020202020204" pitchFamily="34" charset="0"/>
                        </a:rPr>
                        <a:t>1.93E-05</a:t>
                      </a: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kern="1200" dirty="0">
                          <a:solidFill>
                            <a:schemeClr val="dk1"/>
                          </a:solidFill>
                          <a:effectLst/>
                          <a:latin typeface="Arial" panose="020B0604020202020204" pitchFamily="34" charset="0"/>
                          <a:ea typeface="+mn-ea"/>
                          <a:cs typeface="Arial" panose="020B0604020202020204" pitchFamily="34" charset="0"/>
                        </a:rPr>
                        <a:t>396</a:t>
                      </a: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i="1" kern="1200" dirty="0" err="1">
                          <a:solidFill>
                            <a:schemeClr val="dk1"/>
                          </a:solidFill>
                          <a:effectLst/>
                          <a:latin typeface="Arial" panose="020B0604020202020204" pitchFamily="34" charset="0"/>
                          <a:ea typeface="+mn-ea"/>
                          <a:cs typeface="Arial" panose="020B0604020202020204" pitchFamily="34" charset="0"/>
                        </a:rPr>
                        <a:t>pgls</a:t>
                      </a:r>
                      <a:endParaRPr lang="en-US" sz="1400" i="1"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l">
                        <a:spcBef>
                          <a:spcPts val="0"/>
                        </a:spcBef>
                        <a:spcAft>
                          <a:spcPts val="0"/>
                        </a:spcAft>
                      </a:pPr>
                      <a:r>
                        <a:rPr lang="en-US" sz="1400" kern="1200" dirty="0">
                          <a:solidFill>
                            <a:schemeClr val="dk1"/>
                          </a:solidFill>
                          <a:effectLst/>
                          <a:latin typeface="Arial" panose="020B0604020202020204" pitchFamily="34" charset="0"/>
                          <a:ea typeface="+mn-ea"/>
                          <a:cs typeface="Arial" panose="020B0604020202020204" pitchFamily="34" charset="0"/>
                        </a:rPr>
                        <a:t>6-phosphogluconolactonase</a:t>
                      </a: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92D050"/>
                    </a:solidFill>
                  </a:tcPr>
                </a:tc>
                <a:extLst>
                  <a:ext uri="{0D108BD9-81ED-4DB2-BD59-A6C34878D82A}">
                    <a16:rowId xmlns="" xmlns:a16="http://schemas.microsoft.com/office/drawing/2014/main" val="81131270"/>
                  </a:ext>
                </a:extLst>
              </a:tr>
              <a:tr h="109259">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1400" b="1" kern="1200" dirty="0">
                          <a:solidFill>
                            <a:schemeClr val="tx1"/>
                          </a:solidFill>
                          <a:effectLst/>
                          <a:latin typeface="Arial" panose="020B0604020202020204" pitchFamily="34" charset="0"/>
                          <a:ea typeface="+mn-ea"/>
                          <a:cs typeface="Arial" panose="020B0604020202020204" pitchFamily="34" charset="0"/>
                        </a:rPr>
                        <a:t>3.2</a:t>
                      </a: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kern="1200" dirty="0">
                          <a:solidFill>
                            <a:schemeClr val="dk1"/>
                          </a:solidFill>
                          <a:effectLst/>
                          <a:latin typeface="Arial" panose="020B0604020202020204" pitchFamily="34" charset="0"/>
                          <a:ea typeface="+mn-ea"/>
                          <a:cs typeface="Arial" panose="020B0604020202020204" pitchFamily="34" charset="0"/>
                        </a:rPr>
                        <a:t>7.74E-07</a:t>
                      </a: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kern="1200" dirty="0">
                          <a:solidFill>
                            <a:schemeClr val="dk1"/>
                          </a:solidFill>
                          <a:effectLst/>
                          <a:latin typeface="Arial" panose="020B0604020202020204" pitchFamily="34" charset="0"/>
                          <a:ea typeface="+mn-ea"/>
                          <a:cs typeface="Arial" panose="020B0604020202020204" pitchFamily="34" charset="0"/>
                        </a:rPr>
                        <a:t>644</a:t>
                      </a: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i="1" kern="1200" dirty="0" err="1">
                          <a:solidFill>
                            <a:schemeClr val="dk1"/>
                          </a:solidFill>
                          <a:effectLst/>
                          <a:latin typeface="Arial" panose="020B0604020202020204" pitchFamily="34" charset="0"/>
                          <a:ea typeface="+mn-ea"/>
                          <a:cs typeface="Arial" panose="020B0604020202020204" pitchFamily="34" charset="0"/>
                        </a:rPr>
                        <a:t>tkt</a:t>
                      </a:r>
                      <a:endParaRPr lang="en-US" sz="1400" i="1"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l">
                        <a:spcBef>
                          <a:spcPts val="0"/>
                        </a:spcBef>
                        <a:spcAft>
                          <a:spcPts val="0"/>
                        </a:spcAft>
                      </a:pPr>
                      <a:r>
                        <a:rPr lang="en-US" sz="1400" kern="1200" dirty="0">
                          <a:solidFill>
                            <a:schemeClr val="dk1"/>
                          </a:solidFill>
                          <a:effectLst/>
                          <a:latin typeface="Arial" panose="020B0604020202020204" pitchFamily="34" charset="0"/>
                          <a:ea typeface="+mn-ea"/>
                          <a:cs typeface="Arial" panose="020B0604020202020204" pitchFamily="34" charset="0"/>
                        </a:rPr>
                        <a:t>Transketolase</a:t>
                      </a: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92D050"/>
                    </a:solidFill>
                  </a:tcPr>
                </a:tc>
                <a:extLst>
                  <a:ext uri="{0D108BD9-81ED-4DB2-BD59-A6C34878D82A}">
                    <a16:rowId xmlns="" xmlns:a16="http://schemas.microsoft.com/office/drawing/2014/main" val="1185361895"/>
                  </a:ext>
                </a:extLst>
              </a:tr>
              <a:tr h="109259">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1400" b="1" kern="1200" dirty="0">
                          <a:solidFill>
                            <a:schemeClr val="tx1"/>
                          </a:solidFill>
                          <a:effectLst/>
                          <a:latin typeface="Arial" panose="020B0604020202020204" pitchFamily="34" charset="0"/>
                          <a:ea typeface="+mn-ea"/>
                          <a:cs typeface="Arial" panose="020B0604020202020204" pitchFamily="34" charset="0"/>
                        </a:rPr>
                        <a:t>2.4</a:t>
                      </a: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kern="1200" dirty="0">
                          <a:solidFill>
                            <a:schemeClr val="dk1"/>
                          </a:solidFill>
                          <a:effectLst/>
                          <a:latin typeface="Arial" panose="020B0604020202020204" pitchFamily="34" charset="0"/>
                          <a:ea typeface="+mn-ea"/>
                          <a:cs typeface="Arial" panose="020B0604020202020204" pitchFamily="34" charset="0"/>
                        </a:rPr>
                        <a:t>1.78E-05</a:t>
                      </a: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kern="1200" dirty="0">
                          <a:solidFill>
                            <a:schemeClr val="dk1"/>
                          </a:solidFill>
                          <a:effectLst/>
                          <a:latin typeface="Arial" panose="020B0604020202020204" pitchFamily="34" charset="0"/>
                          <a:ea typeface="+mn-ea"/>
                          <a:cs typeface="Arial" panose="020B0604020202020204" pitchFamily="34" charset="0"/>
                        </a:rPr>
                        <a:t>13</a:t>
                      </a: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i="1" kern="1200" dirty="0" err="1">
                          <a:solidFill>
                            <a:schemeClr val="dk1"/>
                          </a:solidFill>
                          <a:effectLst/>
                          <a:latin typeface="Arial" panose="020B0604020202020204" pitchFamily="34" charset="0"/>
                          <a:ea typeface="+mn-ea"/>
                          <a:cs typeface="Arial" panose="020B0604020202020204" pitchFamily="34" charset="0"/>
                        </a:rPr>
                        <a:t>tal</a:t>
                      </a:r>
                      <a:endParaRPr lang="en-US" sz="1400" i="1"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l">
                        <a:spcBef>
                          <a:spcPts val="0"/>
                        </a:spcBef>
                        <a:spcAft>
                          <a:spcPts val="0"/>
                        </a:spcAft>
                      </a:pPr>
                      <a:r>
                        <a:rPr lang="en-US" sz="1400" kern="1200" dirty="0" err="1">
                          <a:solidFill>
                            <a:schemeClr val="dk1"/>
                          </a:solidFill>
                          <a:effectLst/>
                          <a:latin typeface="Arial" panose="020B0604020202020204" pitchFamily="34" charset="0"/>
                          <a:ea typeface="+mn-ea"/>
                          <a:cs typeface="Arial" panose="020B0604020202020204" pitchFamily="34" charset="0"/>
                        </a:rPr>
                        <a:t>Transaldolase</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92D050"/>
                    </a:solidFill>
                  </a:tcPr>
                </a:tc>
                <a:extLst>
                  <a:ext uri="{0D108BD9-81ED-4DB2-BD59-A6C34878D82A}">
                    <a16:rowId xmlns="" xmlns:a16="http://schemas.microsoft.com/office/drawing/2014/main" val="1523970150"/>
                  </a:ext>
                </a:extLst>
              </a:tr>
              <a:tr h="109259">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1400" b="1" kern="1200" dirty="0">
                          <a:solidFill>
                            <a:schemeClr val="tx1"/>
                          </a:solidFill>
                          <a:effectLst/>
                          <a:latin typeface="Arial" panose="020B0604020202020204" pitchFamily="34" charset="0"/>
                          <a:ea typeface="+mn-ea"/>
                          <a:cs typeface="Arial" panose="020B0604020202020204" pitchFamily="34" charset="0"/>
                        </a:rPr>
                        <a:t>4.3</a:t>
                      </a: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kern="1200" dirty="0">
                          <a:solidFill>
                            <a:schemeClr val="dk1"/>
                          </a:solidFill>
                          <a:effectLst/>
                          <a:latin typeface="Arial" panose="020B0604020202020204" pitchFamily="34" charset="0"/>
                          <a:ea typeface="+mn-ea"/>
                          <a:cs typeface="Arial" panose="020B0604020202020204" pitchFamily="34" charset="0"/>
                        </a:rPr>
                        <a:t>1.06E-15</a:t>
                      </a: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kern="1200" dirty="0">
                          <a:solidFill>
                            <a:schemeClr val="dk1"/>
                          </a:solidFill>
                          <a:effectLst/>
                          <a:latin typeface="Arial" panose="020B0604020202020204" pitchFamily="34" charset="0"/>
                          <a:ea typeface="+mn-ea"/>
                          <a:cs typeface="Arial" panose="020B0604020202020204" pitchFamily="34" charset="0"/>
                        </a:rPr>
                        <a:t>1865</a:t>
                      </a: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i="1" kern="1200" dirty="0" err="1">
                          <a:solidFill>
                            <a:schemeClr val="dk1"/>
                          </a:solidFill>
                          <a:effectLst/>
                          <a:latin typeface="Arial" panose="020B0604020202020204" pitchFamily="34" charset="0"/>
                          <a:ea typeface="+mn-ea"/>
                          <a:cs typeface="Arial" panose="020B0604020202020204" pitchFamily="34" charset="0"/>
                        </a:rPr>
                        <a:t>gsr</a:t>
                      </a:r>
                      <a:endParaRPr lang="en-US" sz="1400" i="1"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l">
                        <a:spcBef>
                          <a:spcPts val="0"/>
                        </a:spcBef>
                        <a:spcAft>
                          <a:spcPts val="0"/>
                        </a:spcAft>
                      </a:pPr>
                      <a:r>
                        <a:rPr lang="en-US" sz="1400" kern="1200" dirty="0">
                          <a:solidFill>
                            <a:schemeClr val="dk1"/>
                          </a:solidFill>
                          <a:effectLst/>
                          <a:latin typeface="Arial" panose="020B0604020202020204" pitchFamily="34" charset="0"/>
                          <a:ea typeface="+mn-ea"/>
                          <a:cs typeface="Arial" panose="020B0604020202020204" pitchFamily="34" charset="0"/>
                        </a:rPr>
                        <a:t>Glutathione-disulfide reductase</a:t>
                      </a:r>
                    </a:p>
                  </a:txBody>
                  <a:tcPr marL="68580" marR="6858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 xmlns:a16="http://schemas.microsoft.com/office/drawing/2014/main" val="1809564618"/>
                  </a:ext>
                </a:extLst>
              </a:tr>
              <a:tr h="109259">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1400" b="1" kern="1200" dirty="0">
                          <a:solidFill>
                            <a:schemeClr val="tx1"/>
                          </a:solidFill>
                          <a:effectLst/>
                          <a:latin typeface="Arial" panose="020B0604020202020204" pitchFamily="34" charset="0"/>
                          <a:ea typeface="+mn-ea"/>
                          <a:cs typeface="Arial" panose="020B0604020202020204" pitchFamily="34" charset="0"/>
                        </a:rPr>
                        <a:t>2.6</a:t>
                      </a: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kern="1200" dirty="0">
                          <a:solidFill>
                            <a:schemeClr val="dk1"/>
                          </a:solidFill>
                          <a:effectLst/>
                          <a:latin typeface="Arial" panose="020B0604020202020204" pitchFamily="34" charset="0"/>
                          <a:ea typeface="+mn-ea"/>
                          <a:cs typeface="Arial" panose="020B0604020202020204" pitchFamily="34" charset="0"/>
                        </a:rPr>
                        <a:t>1.34E-05</a:t>
                      </a: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kern="1200" dirty="0">
                          <a:solidFill>
                            <a:schemeClr val="dk1"/>
                          </a:solidFill>
                          <a:effectLst/>
                          <a:latin typeface="Arial" panose="020B0604020202020204" pitchFamily="34" charset="0"/>
                          <a:ea typeface="+mn-ea"/>
                          <a:cs typeface="Arial" panose="020B0604020202020204" pitchFamily="34" charset="0"/>
                        </a:rPr>
                        <a:t>1624</a:t>
                      </a: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i="1" kern="1200" dirty="0" err="1">
                          <a:solidFill>
                            <a:schemeClr val="dk1"/>
                          </a:solidFill>
                          <a:effectLst/>
                          <a:latin typeface="Arial" panose="020B0604020202020204" pitchFamily="34" charset="0"/>
                          <a:ea typeface="+mn-ea"/>
                          <a:cs typeface="Arial" panose="020B0604020202020204" pitchFamily="34" charset="0"/>
                        </a:rPr>
                        <a:t>trx</a:t>
                      </a:r>
                      <a:endParaRPr lang="en-US" sz="1400" i="1"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l">
                        <a:spcBef>
                          <a:spcPts val="0"/>
                        </a:spcBef>
                        <a:spcAft>
                          <a:spcPts val="0"/>
                        </a:spcAft>
                      </a:pPr>
                      <a:r>
                        <a:rPr lang="en-US" sz="1400" kern="1200" dirty="0">
                          <a:solidFill>
                            <a:schemeClr val="dk1"/>
                          </a:solidFill>
                          <a:effectLst/>
                          <a:latin typeface="Arial" panose="020B0604020202020204" pitchFamily="34" charset="0"/>
                          <a:ea typeface="+mn-ea"/>
                          <a:cs typeface="Arial" panose="020B0604020202020204" pitchFamily="34" charset="0"/>
                        </a:rPr>
                        <a:t>Thioredoxin</a:t>
                      </a:r>
                    </a:p>
                  </a:txBody>
                  <a:tcPr marL="68580" marR="6858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 xmlns:a16="http://schemas.microsoft.com/office/drawing/2014/main" val="3142729006"/>
                  </a:ext>
                </a:extLst>
              </a:tr>
              <a:tr h="109259">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1400" b="1" kern="1200" dirty="0">
                          <a:solidFill>
                            <a:schemeClr val="tx1"/>
                          </a:solidFill>
                          <a:effectLst/>
                          <a:latin typeface="Arial" panose="020B0604020202020204" pitchFamily="34" charset="0"/>
                          <a:ea typeface="+mn-ea"/>
                          <a:cs typeface="Arial" panose="020B0604020202020204" pitchFamily="34" charset="0"/>
                        </a:rPr>
                        <a:t>3</a:t>
                      </a:r>
                    </a:p>
                  </a:txBody>
                  <a:tcPr marL="68580" marR="68580" marT="0" marB="0" anchor="ctr">
                    <a:lnL>
                      <a:noFill/>
                    </a:lnL>
                    <a:lnR>
                      <a:noFill/>
                    </a:lnR>
                    <a:lnT>
                      <a:no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kern="1200" dirty="0">
                          <a:solidFill>
                            <a:schemeClr val="dk1"/>
                          </a:solidFill>
                          <a:effectLst/>
                          <a:latin typeface="Arial" panose="020B0604020202020204" pitchFamily="34" charset="0"/>
                          <a:ea typeface="+mn-ea"/>
                          <a:cs typeface="Arial" panose="020B0604020202020204" pitchFamily="34" charset="0"/>
                        </a:rPr>
                        <a:t>1.15E-07</a:t>
                      </a:r>
                    </a:p>
                  </a:txBody>
                  <a:tcPr marL="68580" marR="68580" marT="0" marB="0" anchor="ctr">
                    <a:lnL>
                      <a:noFill/>
                    </a:lnL>
                    <a:lnR>
                      <a:noFill/>
                    </a:lnR>
                    <a:lnT>
                      <a:no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kern="1200" dirty="0">
                          <a:solidFill>
                            <a:schemeClr val="dk1"/>
                          </a:solidFill>
                          <a:effectLst/>
                          <a:latin typeface="Arial" panose="020B0604020202020204" pitchFamily="34" charset="0"/>
                          <a:ea typeface="+mn-ea"/>
                          <a:cs typeface="Arial" panose="020B0604020202020204" pitchFamily="34" charset="0"/>
                        </a:rPr>
                        <a:t>858</a:t>
                      </a:r>
                    </a:p>
                  </a:txBody>
                  <a:tcPr marL="68580" marR="68580" marT="0" marB="0" anchor="ctr">
                    <a:lnL>
                      <a:noFill/>
                    </a:lnL>
                    <a:lnR>
                      <a:noFill/>
                    </a:lnR>
                    <a:lnT>
                      <a:no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400" i="1" kern="1200" dirty="0" err="1">
                          <a:solidFill>
                            <a:schemeClr val="dk1"/>
                          </a:solidFill>
                          <a:effectLst/>
                          <a:latin typeface="Arial" panose="020B0604020202020204" pitchFamily="34" charset="0"/>
                          <a:ea typeface="+mn-ea"/>
                          <a:cs typeface="Arial" panose="020B0604020202020204" pitchFamily="34" charset="0"/>
                        </a:rPr>
                        <a:t>grxA</a:t>
                      </a:r>
                      <a:endParaRPr lang="en-US" sz="1400" i="1"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lnL>
                      <a:noFill/>
                    </a:lnL>
                    <a:lnR>
                      <a:noFill/>
                    </a:lnR>
                    <a:lnT>
                      <a:no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l">
                        <a:spcBef>
                          <a:spcPts val="0"/>
                        </a:spcBef>
                        <a:spcAft>
                          <a:spcPts val="0"/>
                        </a:spcAft>
                      </a:pPr>
                      <a:r>
                        <a:rPr lang="en-US" sz="1400" kern="1200" dirty="0" err="1">
                          <a:solidFill>
                            <a:schemeClr val="dk1"/>
                          </a:solidFill>
                          <a:effectLst/>
                          <a:latin typeface="Arial" panose="020B0604020202020204" pitchFamily="34" charset="0"/>
                          <a:ea typeface="+mn-ea"/>
                          <a:cs typeface="Arial" panose="020B0604020202020204" pitchFamily="34" charset="0"/>
                        </a:rPr>
                        <a:t>Glutaredoxin</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lnL>
                      <a:noFill/>
                    </a:lnL>
                    <a:lnR>
                      <a:noFill/>
                    </a:lnR>
                    <a:lnT>
                      <a:no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 xmlns:a16="http://schemas.microsoft.com/office/drawing/2014/main" val="4066893438"/>
                  </a:ext>
                </a:extLst>
              </a:tr>
            </a:tbl>
          </a:graphicData>
        </a:graphic>
      </p:graphicFrame>
      <p:sp>
        <p:nvSpPr>
          <p:cNvPr id="3" name="TextBox 2"/>
          <p:cNvSpPr txBox="1"/>
          <p:nvPr/>
        </p:nvSpPr>
        <p:spPr>
          <a:xfrm>
            <a:off x="838200" y="1428750"/>
            <a:ext cx="1408591" cy="369332"/>
          </a:xfrm>
          <a:prstGeom prst="rect">
            <a:avLst/>
          </a:prstGeom>
          <a:noFill/>
        </p:spPr>
        <p:txBody>
          <a:bodyPr wrap="none" rtlCol="0">
            <a:spAutoFit/>
          </a:bodyPr>
          <a:lstStyle/>
          <a:p>
            <a:r>
              <a:rPr lang="en-US" b="1" dirty="0" smtClean="0"/>
              <a:t>WT vs </a:t>
            </a:r>
            <a:r>
              <a:rPr lang="el-GR" b="1" dirty="0" smtClean="0"/>
              <a:t>Δ</a:t>
            </a:r>
            <a:r>
              <a:rPr lang="en-US" b="1" i="1" dirty="0" err="1" smtClean="0"/>
              <a:t>oxyR</a:t>
            </a:r>
            <a:endParaRPr lang="en-US" b="1" dirty="0"/>
          </a:p>
        </p:txBody>
      </p:sp>
    </p:spTree>
    <p:extLst>
      <p:ext uri="{BB962C8B-B14F-4D97-AF65-F5344CB8AC3E}">
        <p14:creationId xmlns:p14="http://schemas.microsoft.com/office/powerpoint/2010/main" val="372283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A16F36A6-C4ED-254D-8B8F-7EA5FA628A4F}"/>
              </a:ext>
            </a:extLst>
          </p:cNvPr>
          <p:cNvGrpSpPr/>
          <p:nvPr/>
        </p:nvGrpSpPr>
        <p:grpSpPr>
          <a:xfrm>
            <a:off x="228599" y="438150"/>
            <a:ext cx="8001001" cy="4527494"/>
            <a:chOff x="973357" y="766270"/>
            <a:chExt cx="9731539" cy="5325459"/>
          </a:xfrm>
        </p:grpSpPr>
        <p:pic>
          <p:nvPicPr>
            <p:cNvPr id="4" name="Picture 3" descr="Diagram&#10;&#10;Description automatically generated">
              <a:extLst>
                <a:ext uri="{FF2B5EF4-FFF2-40B4-BE49-F238E27FC236}">
                  <a16:creationId xmlns="" xmlns:a16="http://schemas.microsoft.com/office/drawing/2014/main" id="{D03FC61B-0C7D-884D-93E5-7D35F5DE56AE}"/>
                </a:ext>
              </a:extLst>
            </p:cNvPr>
            <p:cNvPicPr>
              <a:picLocks noChangeAspect="1"/>
            </p:cNvPicPr>
            <p:nvPr/>
          </p:nvPicPr>
          <p:blipFill>
            <a:blip r:embed="rId3"/>
            <a:stretch>
              <a:fillRect/>
            </a:stretch>
          </p:blipFill>
          <p:spPr>
            <a:xfrm>
              <a:off x="973357" y="766270"/>
              <a:ext cx="9731539" cy="5325459"/>
            </a:xfrm>
            <a:prstGeom prst="rect">
              <a:avLst/>
            </a:prstGeom>
          </p:spPr>
        </p:pic>
        <p:sp>
          <p:nvSpPr>
            <p:cNvPr id="5" name="Rectangle 4">
              <a:extLst>
                <a:ext uri="{FF2B5EF4-FFF2-40B4-BE49-F238E27FC236}">
                  <a16:creationId xmlns="" xmlns:a16="http://schemas.microsoft.com/office/drawing/2014/main" id="{24F04640-20C1-904B-9FB7-83C46C0A9E4B}"/>
                </a:ext>
              </a:extLst>
            </p:cNvPr>
            <p:cNvSpPr/>
            <p:nvPr/>
          </p:nvSpPr>
          <p:spPr>
            <a:xfrm>
              <a:off x="1299411" y="1026695"/>
              <a:ext cx="433136" cy="5614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 xmlns:a16="http://schemas.microsoft.com/office/drawing/2014/main" id="{B1B40A9B-658A-CE42-8930-DBC9E4BBD611}"/>
              </a:ext>
            </a:extLst>
          </p:cNvPr>
          <p:cNvPicPr>
            <a:picLocks noChangeAspect="1"/>
          </p:cNvPicPr>
          <p:nvPr/>
        </p:nvPicPr>
        <p:blipFill rotWithShape="1">
          <a:blip r:embed="rId4">
            <a:alphaModFix/>
          </a:blip>
          <a:srcRect l="14916" t="10532" r="17366" b="14217"/>
          <a:stretch/>
        </p:blipFill>
        <p:spPr>
          <a:xfrm>
            <a:off x="6401230" y="898224"/>
            <a:ext cx="1828370" cy="1518737"/>
          </a:xfrm>
          <a:prstGeom prst="rect">
            <a:avLst/>
          </a:prstGeom>
        </p:spPr>
      </p:pic>
      <p:sp>
        <p:nvSpPr>
          <p:cNvPr id="12" name="TextBox 11">
            <a:extLst>
              <a:ext uri="{FF2B5EF4-FFF2-40B4-BE49-F238E27FC236}">
                <a16:creationId xmlns="" xmlns:a16="http://schemas.microsoft.com/office/drawing/2014/main" id="{1CD18090-E897-9644-AFD2-F0A63CBD16E1}"/>
              </a:ext>
            </a:extLst>
          </p:cNvPr>
          <p:cNvSpPr txBox="1"/>
          <p:nvPr/>
        </p:nvSpPr>
        <p:spPr>
          <a:xfrm>
            <a:off x="7625384" y="4904973"/>
            <a:ext cx="1518616" cy="238527"/>
          </a:xfrm>
          <a:prstGeom prst="rect">
            <a:avLst/>
          </a:prstGeom>
          <a:noFill/>
        </p:spPr>
        <p:txBody>
          <a:bodyPr wrap="square" lIns="68580" tIns="34290" rIns="68580" bIns="34290" rtlCol="0">
            <a:spAutoFit/>
          </a:bodyPr>
          <a:lstStyle/>
          <a:p>
            <a:r>
              <a:rPr lang="en-US" sz="1100" dirty="0"/>
              <a:t>Perera D., </a:t>
            </a:r>
            <a:r>
              <a:rPr lang="en-US" sz="1100" i="1" dirty="0"/>
              <a:t>et al. </a:t>
            </a:r>
            <a:r>
              <a:rPr lang="en-US" sz="1100" dirty="0"/>
              <a:t>(2020)</a:t>
            </a:r>
          </a:p>
        </p:txBody>
      </p:sp>
      <p:sp>
        <p:nvSpPr>
          <p:cNvPr id="2" name="Title 1"/>
          <p:cNvSpPr>
            <a:spLocks noGrp="1"/>
          </p:cNvSpPr>
          <p:nvPr>
            <p:ph type="title"/>
          </p:nvPr>
        </p:nvSpPr>
        <p:spPr>
          <a:xfrm>
            <a:off x="304800" y="132349"/>
            <a:ext cx="8229600" cy="857250"/>
          </a:xfrm>
        </p:spPr>
        <p:txBody>
          <a:bodyPr/>
          <a:lstStyle/>
          <a:p>
            <a:r>
              <a:rPr lang="en-US" dirty="0" smtClean="0">
                <a:solidFill>
                  <a:schemeClr val="tx2"/>
                </a:solidFill>
              </a:rPr>
              <a:t>H</a:t>
            </a:r>
            <a:r>
              <a:rPr lang="en-US" baseline="-25000" dirty="0" smtClean="0">
                <a:solidFill>
                  <a:schemeClr val="tx2"/>
                </a:solidFill>
              </a:rPr>
              <a:t>2</a:t>
            </a:r>
            <a:r>
              <a:rPr lang="en-US" dirty="0" smtClean="0">
                <a:solidFill>
                  <a:schemeClr val="tx2"/>
                </a:solidFill>
              </a:rPr>
              <a:t>O</a:t>
            </a:r>
            <a:r>
              <a:rPr lang="en-US" baseline="-25000" dirty="0" smtClean="0">
                <a:solidFill>
                  <a:schemeClr val="tx2"/>
                </a:solidFill>
              </a:rPr>
              <a:t>2</a:t>
            </a:r>
            <a:r>
              <a:rPr lang="en-US" dirty="0" smtClean="0">
                <a:solidFill>
                  <a:schemeClr val="tx2"/>
                </a:solidFill>
              </a:rPr>
              <a:t> sensitivity in </a:t>
            </a:r>
            <a:r>
              <a:rPr lang="en-US" i="1" dirty="0" smtClean="0">
                <a:solidFill>
                  <a:schemeClr val="tx2"/>
                </a:solidFill>
              </a:rPr>
              <a:t>Hp</a:t>
            </a:r>
            <a:endParaRPr lang="en-US" i="1" dirty="0">
              <a:solidFill>
                <a:schemeClr val="tx2"/>
              </a:solidFill>
            </a:endParaRPr>
          </a:p>
        </p:txBody>
      </p:sp>
    </p:spTree>
    <p:extLst>
      <p:ext uri="{BB962C8B-B14F-4D97-AF65-F5344CB8AC3E}">
        <p14:creationId xmlns:p14="http://schemas.microsoft.com/office/powerpoint/2010/main" val="23184778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229600" cy="857250"/>
          </a:xfrm>
        </p:spPr>
        <p:txBody>
          <a:bodyPr/>
          <a:lstStyle/>
          <a:p>
            <a:r>
              <a:rPr lang="en-US" i="1" dirty="0" smtClean="0">
                <a:solidFill>
                  <a:schemeClr val="tx2"/>
                </a:solidFill>
              </a:rPr>
              <a:t>Hp in vitro</a:t>
            </a:r>
            <a:r>
              <a:rPr lang="en-US" dirty="0" smtClean="0">
                <a:solidFill>
                  <a:schemeClr val="tx2"/>
                </a:solidFill>
              </a:rPr>
              <a:t> coculture</a:t>
            </a:r>
            <a:endParaRPr lang="en-US" dirty="0">
              <a:solidFill>
                <a:schemeClr val="tx2"/>
              </a:solidFill>
            </a:endParaRPr>
          </a:p>
        </p:txBody>
      </p:sp>
      <p:pic>
        <p:nvPicPr>
          <p:cNvPr id="4" name="Picture 3" descr="Chart, bar chart&#10;&#10;Description automatically generated">
            <a:extLst>
              <a:ext uri="{FF2B5EF4-FFF2-40B4-BE49-F238E27FC236}">
                <a16:creationId xmlns="" xmlns:a16="http://schemas.microsoft.com/office/drawing/2014/main" id="{DA1201BE-D046-B547-BD25-8AB5A76D3584}"/>
              </a:ext>
            </a:extLst>
          </p:cNvPr>
          <p:cNvPicPr>
            <a:picLocks noChangeAspect="1"/>
          </p:cNvPicPr>
          <p:nvPr/>
        </p:nvPicPr>
        <p:blipFill rotWithShape="1">
          <a:blip r:embed="rId2"/>
          <a:srcRect t="2505" r="7697" b="2114"/>
          <a:stretch/>
        </p:blipFill>
        <p:spPr>
          <a:xfrm>
            <a:off x="1447800" y="1223682"/>
            <a:ext cx="6288741" cy="3796553"/>
          </a:xfrm>
          <a:prstGeom prst="rect">
            <a:avLst/>
          </a:prstGeom>
        </p:spPr>
      </p:pic>
      <p:sp>
        <p:nvSpPr>
          <p:cNvPr id="5" name="Rectangle 4"/>
          <p:cNvSpPr/>
          <p:nvPr/>
        </p:nvSpPr>
        <p:spPr>
          <a:xfrm>
            <a:off x="1600200" y="1223682"/>
            <a:ext cx="273424"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19201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Catching up</a:t>
            </a:r>
            <a:endParaRPr lang="en-US" dirty="0">
              <a:solidFill>
                <a:schemeClr val="tx2"/>
              </a:solidFill>
            </a:endParaRPr>
          </a:p>
        </p:txBody>
      </p:sp>
      <p:sp>
        <p:nvSpPr>
          <p:cNvPr id="3" name="Content Placeholder 2"/>
          <p:cNvSpPr>
            <a:spLocks noGrp="1"/>
          </p:cNvSpPr>
          <p:nvPr>
            <p:ph idx="1"/>
          </p:nvPr>
        </p:nvSpPr>
        <p:spPr/>
        <p:txBody>
          <a:bodyPr/>
          <a:lstStyle/>
          <a:p>
            <a:r>
              <a:rPr lang="en-US" i="1" dirty="0" smtClean="0"/>
              <a:t>Hp </a:t>
            </a:r>
            <a:r>
              <a:rPr lang="en-US" dirty="0" smtClean="0"/>
              <a:t>has a redundant system for H</a:t>
            </a:r>
            <a:r>
              <a:rPr lang="en-US" baseline="-25000" dirty="0" smtClean="0"/>
              <a:t>2</a:t>
            </a:r>
            <a:r>
              <a:rPr lang="en-US" dirty="0" smtClean="0"/>
              <a:t>O</a:t>
            </a:r>
            <a:r>
              <a:rPr lang="en-US" baseline="-25000" dirty="0" smtClean="0"/>
              <a:t>2</a:t>
            </a:r>
            <a:r>
              <a:rPr lang="en-US" dirty="0" smtClean="0"/>
              <a:t> resistance</a:t>
            </a:r>
          </a:p>
          <a:p>
            <a:r>
              <a:rPr lang="en-US" dirty="0" smtClean="0"/>
              <a:t>Makes sense as they seem to co-exist </a:t>
            </a:r>
            <a:r>
              <a:rPr lang="en-US" i="1" dirty="0" smtClean="0"/>
              <a:t>in vivo</a:t>
            </a:r>
            <a:endParaRPr lang="en-US" dirty="0" smtClean="0"/>
          </a:p>
          <a:p>
            <a:endParaRPr lang="en-US" dirty="0"/>
          </a:p>
          <a:p>
            <a:r>
              <a:rPr lang="en-US" dirty="0" smtClean="0"/>
              <a:t>Why does </a:t>
            </a:r>
            <a:r>
              <a:rPr lang="en-US" i="1" dirty="0" smtClean="0"/>
              <a:t>Hp </a:t>
            </a:r>
            <a:r>
              <a:rPr lang="en-US" dirty="0" smtClean="0"/>
              <a:t>put up with this?</a:t>
            </a:r>
          </a:p>
          <a:p>
            <a:pPr lvl="1"/>
            <a:r>
              <a:rPr lang="en-US" dirty="0" smtClean="0"/>
              <a:t>Hint: </a:t>
            </a:r>
            <a:r>
              <a:rPr lang="en-US" dirty="0" err="1" smtClean="0"/>
              <a:t>auxotrophy</a:t>
            </a:r>
            <a:endParaRPr lang="en-US" dirty="0"/>
          </a:p>
        </p:txBody>
      </p:sp>
    </p:spTree>
    <p:extLst>
      <p:ext uri="{BB962C8B-B14F-4D97-AF65-F5344CB8AC3E}">
        <p14:creationId xmlns:p14="http://schemas.microsoft.com/office/powerpoint/2010/main" val="37747390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5530AD9-8FDC-4B40-99BB-C67B0D7ED308}"/>
              </a:ext>
            </a:extLst>
          </p:cNvPr>
          <p:cNvSpPr>
            <a:spLocks noGrp="1"/>
          </p:cNvSpPr>
          <p:nvPr>
            <p:ph type="title"/>
          </p:nvPr>
        </p:nvSpPr>
        <p:spPr/>
        <p:txBody>
          <a:bodyPr>
            <a:normAutofit fontScale="90000"/>
          </a:bodyPr>
          <a:lstStyle/>
          <a:p>
            <a:r>
              <a:rPr lang="en-US" sz="4000" dirty="0" smtClean="0">
                <a:solidFill>
                  <a:schemeClr val="tx2"/>
                </a:solidFill>
              </a:rPr>
              <a:t>Mitis-group streptococci complement NAD </a:t>
            </a:r>
            <a:r>
              <a:rPr lang="en-US" sz="4000" dirty="0" err="1" smtClean="0">
                <a:solidFill>
                  <a:schemeClr val="tx2"/>
                </a:solidFill>
              </a:rPr>
              <a:t>auxotrophy</a:t>
            </a:r>
            <a:endParaRPr lang="en-US" sz="4000" dirty="0">
              <a:solidFill>
                <a:schemeClr val="tx2"/>
              </a:solidFill>
            </a:endParaRPr>
          </a:p>
        </p:txBody>
      </p:sp>
      <p:pic>
        <p:nvPicPr>
          <p:cNvPr id="4" name="Picture 3" descr="A picture containing small, monitor, sitting, surface&#10;&#10;Description automatically generated">
            <a:extLst>
              <a:ext uri="{FF2B5EF4-FFF2-40B4-BE49-F238E27FC236}">
                <a16:creationId xmlns="" xmlns:a16="http://schemas.microsoft.com/office/drawing/2014/main" id="{27CBA679-A22C-5E46-847E-E5360951343B}"/>
              </a:ext>
            </a:extLst>
          </p:cNvPr>
          <p:cNvPicPr>
            <a:picLocks noChangeAspect="1"/>
          </p:cNvPicPr>
          <p:nvPr/>
        </p:nvPicPr>
        <p:blipFill>
          <a:blip r:embed="rId3"/>
          <a:stretch>
            <a:fillRect/>
          </a:stretch>
        </p:blipFill>
        <p:spPr>
          <a:xfrm>
            <a:off x="1484396" y="1361566"/>
            <a:ext cx="6175208" cy="3734153"/>
          </a:xfrm>
          <a:prstGeom prst="rect">
            <a:avLst/>
          </a:prstGeom>
        </p:spPr>
      </p:pic>
      <p:sp>
        <p:nvSpPr>
          <p:cNvPr id="6" name="TextBox 5">
            <a:extLst>
              <a:ext uri="{FF2B5EF4-FFF2-40B4-BE49-F238E27FC236}">
                <a16:creationId xmlns="" xmlns:a16="http://schemas.microsoft.com/office/drawing/2014/main" id="{4987FC23-5236-C549-9D0F-E222CEE9808C}"/>
              </a:ext>
            </a:extLst>
          </p:cNvPr>
          <p:cNvSpPr txBox="1"/>
          <p:nvPr/>
        </p:nvSpPr>
        <p:spPr>
          <a:xfrm>
            <a:off x="7641803" y="2007615"/>
            <a:ext cx="1300767" cy="1177245"/>
          </a:xfrm>
          <a:prstGeom prst="rect">
            <a:avLst/>
          </a:prstGeom>
          <a:noFill/>
        </p:spPr>
        <p:txBody>
          <a:bodyPr wrap="square" lIns="68580" tIns="34290" rIns="68580" bIns="34290" rtlCol="0">
            <a:spAutoFit/>
          </a:bodyPr>
          <a:lstStyle/>
          <a:p>
            <a:r>
              <a:rPr lang="en-US" dirty="0"/>
              <a:t>Media: </a:t>
            </a:r>
          </a:p>
          <a:p>
            <a:r>
              <a:rPr lang="en-US" dirty="0"/>
              <a:t>BHI +YE +Hemin + Catalase</a:t>
            </a:r>
          </a:p>
        </p:txBody>
      </p:sp>
      <p:sp>
        <p:nvSpPr>
          <p:cNvPr id="3" name="TextBox 2"/>
          <p:cNvSpPr txBox="1"/>
          <p:nvPr/>
        </p:nvSpPr>
        <p:spPr>
          <a:xfrm>
            <a:off x="152400" y="1364928"/>
            <a:ext cx="1039067" cy="369332"/>
          </a:xfrm>
          <a:prstGeom prst="rect">
            <a:avLst/>
          </a:prstGeom>
          <a:noFill/>
        </p:spPr>
        <p:txBody>
          <a:bodyPr wrap="none" rtlCol="0">
            <a:spAutoFit/>
          </a:bodyPr>
          <a:lstStyle/>
          <a:p>
            <a:r>
              <a:rPr lang="en-US" i="1" dirty="0" smtClean="0"/>
              <a:t>Hp</a:t>
            </a:r>
            <a:r>
              <a:rPr lang="en-US" dirty="0" smtClean="0"/>
              <a:t> lawns</a:t>
            </a:r>
            <a:endParaRPr lang="en-US" i="1" dirty="0"/>
          </a:p>
        </p:txBody>
      </p:sp>
    </p:spTree>
    <p:extLst>
      <p:ext uri="{BB962C8B-B14F-4D97-AF65-F5344CB8AC3E}">
        <p14:creationId xmlns:p14="http://schemas.microsoft.com/office/powerpoint/2010/main" val="357539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NAD transport is essential</a:t>
            </a:r>
            <a:endParaRPr lang="en-US" dirty="0">
              <a:solidFill>
                <a:schemeClr val="tx2"/>
              </a:solidFill>
            </a:endParaRPr>
          </a:p>
        </p:txBody>
      </p:sp>
      <p:grpSp>
        <p:nvGrpSpPr>
          <p:cNvPr id="16" name="Group 15"/>
          <p:cNvGrpSpPr/>
          <p:nvPr/>
        </p:nvGrpSpPr>
        <p:grpSpPr>
          <a:xfrm>
            <a:off x="2286000" y="1123950"/>
            <a:ext cx="5667208" cy="3733801"/>
            <a:chOff x="2286000" y="1123950"/>
            <a:chExt cx="5667208" cy="3733801"/>
          </a:xfrm>
        </p:grpSpPr>
        <p:pic>
          <p:nvPicPr>
            <p:cNvPr id="9" name="Picture 8">
              <a:extLst>
                <a:ext uri="{FF2B5EF4-FFF2-40B4-BE49-F238E27FC236}">
                  <a16:creationId xmlns:a16="http://schemas.microsoft.com/office/drawing/2014/main" xmlns="" id="{72E4817D-5C0E-49CF-985B-28315016E924}"/>
                </a:ext>
              </a:extLst>
            </p:cNvPr>
            <p:cNvPicPr>
              <a:picLocks noChangeAspect="1"/>
            </p:cNvPicPr>
            <p:nvPr/>
          </p:nvPicPr>
          <p:blipFill rotWithShape="1">
            <a:blip r:embed="rId2"/>
            <a:srcRect t="13677" r="31875" b="7522"/>
            <a:stretch/>
          </p:blipFill>
          <p:spPr>
            <a:xfrm>
              <a:off x="2286000" y="1123950"/>
              <a:ext cx="5667208" cy="3687334"/>
            </a:xfrm>
            <a:prstGeom prst="rect">
              <a:avLst/>
            </a:prstGeom>
          </p:spPr>
        </p:pic>
        <p:sp>
          <p:nvSpPr>
            <p:cNvPr id="10" name="Rectangle 9">
              <a:extLst>
                <a:ext uri="{FF2B5EF4-FFF2-40B4-BE49-F238E27FC236}">
                  <a16:creationId xmlns:a16="http://schemas.microsoft.com/office/drawing/2014/main" xmlns="" id="{5A02A504-3F8C-407C-B1A9-DCF071D5E701}"/>
                </a:ext>
              </a:extLst>
            </p:cNvPr>
            <p:cNvSpPr/>
            <p:nvPr/>
          </p:nvSpPr>
          <p:spPr>
            <a:xfrm>
              <a:off x="6248400" y="1885951"/>
              <a:ext cx="1058779" cy="29718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971549"/>
            <a:ext cx="1774139" cy="2190750"/>
          </a:xfrm>
          <a:prstGeom prst="rect">
            <a:avLst/>
          </a:prstGeom>
        </p:spPr>
      </p:pic>
      <p:sp>
        <p:nvSpPr>
          <p:cNvPr id="15" name="TextBox 14"/>
          <p:cNvSpPr txBox="1"/>
          <p:nvPr/>
        </p:nvSpPr>
        <p:spPr>
          <a:xfrm>
            <a:off x="163169" y="3162299"/>
            <a:ext cx="1752600" cy="646331"/>
          </a:xfrm>
          <a:prstGeom prst="rect">
            <a:avLst/>
          </a:prstGeom>
          <a:noFill/>
        </p:spPr>
        <p:txBody>
          <a:bodyPr wrap="square" rtlCol="0">
            <a:spAutoFit/>
          </a:bodyPr>
          <a:lstStyle/>
          <a:p>
            <a:pPr algn="ctr"/>
            <a:r>
              <a:rPr lang="en-US" dirty="0" smtClean="0"/>
              <a:t>Thais Harder De Palma</a:t>
            </a:r>
            <a:endParaRPr lang="en-US" dirty="0"/>
          </a:p>
        </p:txBody>
      </p:sp>
      <p:grpSp>
        <p:nvGrpSpPr>
          <p:cNvPr id="17" name="Group 16"/>
          <p:cNvGrpSpPr/>
          <p:nvPr/>
        </p:nvGrpSpPr>
        <p:grpSpPr>
          <a:xfrm>
            <a:off x="2286000" y="1637494"/>
            <a:ext cx="6319676" cy="1890212"/>
            <a:chOff x="1573979" y="1653124"/>
            <a:chExt cx="8708097" cy="2303470"/>
          </a:xfrm>
        </p:grpSpPr>
        <p:grpSp>
          <p:nvGrpSpPr>
            <p:cNvPr id="18" name="Group 17">
              <a:extLst>
                <a:ext uri="{FF2B5EF4-FFF2-40B4-BE49-F238E27FC236}">
                  <a16:creationId xmlns:a16="http://schemas.microsoft.com/office/drawing/2014/main" xmlns="" id="{1826B9C7-9B52-4253-8761-5478385C5079}"/>
                </a:ext>
              </a:extLst>
            </p:cNvPr>
            <p:cNvGrpSpPr/>
            <p:nvPr/>
          </p:nvGrpSpPr>
          <p:grpSpPr>
            <a:xfrm>
              <a:off x="1573979" y="2655174"/>
              <a:ext cx="8708097" cy="369332"/>
              <a:chOff x="1019175" y="3158608"/>
              <a:chExt cx="8708097" cy="369332"/>
            </a:xfrm>
          </p:grpSpPr>
          <p:sp>
            <p:nvSpPr>
              <p:cNvPr id="27" name="Arrow: Pentagon 2">
                <a:extLst>
                  <a:ext uri="{FF2B5EF4-FFF2-40B4-BE49-F238E27FC236}">
                    <a16:creationId xmlns:a16="http://schemas.microsoft.com/office/drawing/2014/main" xmlns="" id="{583AAC88-ED2F-4941-8233-8AC4C99368F1}"/>
                  </a:ext>
                </a:extLst>
              </p:cNvPr>
              <p:cNvSpPr/>
              <p:nvPr/>
            </p:nvSpPr>
            <p:spPr>
              <a:xfrm rot="10800000">
                <a:off x="1019175" y="3158609"/>
                <a:ext cx="5930824" cy="369329"/>
              </a:xfrm>
              <a:prstGeom prst="homePlate">
                <a:avLst/>
              </a:prstGeom>
              <a:gradFill flip="none" rotWithShape="1">
                <a:gsLst>
                  <a:gs pos="0">
                    <a:schemeClr val="bg1">
                      <a:lumMod val="50000"/>
                    </a:schemeClr>
                  </a:gs>
                  <a:gs pos="50000">
                    <a:schemeClr val="bg1">
                      <a:lumMod val="65000"/>
                    </a:schemeClr>
                  </a:gs>
                  <a:gs pos="100000">
                    <a:schemeClr val="bg1">
                      <a:lumMod val="7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Arrow: Pentagon 4">
                <a:extLst>
                  <a:ext uri="{FF2B5EF4-FFF2-40B4-BE49-F238E27FC236}">
                    <a16:creationId xmlns:a16="http://schemas.microsoft.com/office/drawing/2014/main" xmlns="" id="{2767C3E8-C266-4AEE-AD7D-A763C8126CB4}"/>
                  </a:ext>
                </a:extLst>
              </p:cNvPr>
              <p:cNvSpPr/>
              <p:nvPr/>
            </p:nvSpPr>
            <p:spPr>
              <a:xfrm>
                <a:off x="7328459" y="3158610"/>
                <a:ext cx="1157881" cy="369330"/>
              </a:xfrm>
              <a:prstGeom prst="homePlate">
                <a:avLst/>
              </a:prstGeom>
              <a:gradFill flip="none" rotWithShape="1">
                <a:gsLst>
                  <a:gs pos="0">
                    <a:schemeClr val="accent1">
                      <a:lumMod val="60000"/>
                      <a:lumOff val="40000"/>
                    </a:schemeClr>
                  </a:gs>
                  <a:gs pos="50000">
                    <a:schemeClr val="accent1">
                      <a:lumMod val="40000"/>
                      <a:lumOff val="60000"/>
                    </a:schemeClr>
                  </a:gs>
                  <a:gs pos="100000">
                    <a:schemeClr val="accent1">
                      <a:lumMod val="20000"/>
                      <a:lumOff val="80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Pentagon 5">
                <a:extLst>
                  <a:ext uri="{FF2B5EF4-FFF2-40B4-BE49-F238E27FC236}">
                    <a16:creationId xmlns:a16="http://schemas.microsoft.com/office/drawing/2014/main" xmlns="" id="{F87C5109-50D8-4FC8-9854-86A9743880A6}"/>
                  </a:ext>
                </a:extLst>
              </p:cNvPr>
              <p:cNvSpPr/>
              <p:nvPr/>
            </p:nvSpPr>
            <p:spPr>
              <a:xfrm rot="10800000">
                <a:off x="8569390" y="3158608"/>
                <a:ext cx="1157882" cy="369331"/>
              </a:xfrm>
              <a:prstGeom prst="homePlate">
                <a:avLst/>
              </a:prstGeom>
              <a:gradFill flip="none" rotWithShape="1">
                <a:gsLst>
                  <a:gs pos="0">
                    <a:schemeClr val="bg1">
                      <a:lumMod val="50000"/>
                    </a:schemeClr>
                  </a:gs>
                  <a:gs pos="50000">
                    <a:schemeClr val="bg1">
                      <a:lumMod val="65000"/>
                    </a:schemeClr>
                  </a:gs>
                  <a:gs pos="100000">
                    <a:schemeClr val="bg1">
                      <a:lumMod val="7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xmlns="" id="{1C8808B2-9997-4859-A8B8-ED6FDE9EEE8A}"/>
                </a:ext>
              </a:extLst>
            </p:cNvPr>
            <p:cNvSpPr txBox="1"/>
            <p:nvPr/>
          </p:nvSpPr>
          <p:spPr>
            <a:xfrm>
              <a:off x="4214008" y="3056436"/>
              <a:ext cx="872931" cy="375066"/>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RapA</a:t>
              </a:r>
              <a:endParaRPr lang="en-US" sz="14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xmlns="" id="{652FD689-B83E-4213-9409-58DBD2D52F2F}"/>
                </a:ext>
              </a:extLst>
            </p:cNvPr>
            <p:cNvSpPr txBox="1"/>
            <p:nvPr/>
          </p:nvSpPr>
          <p:spPr>
            <a:xfrm>
              <a:off x="7617022" y="3056435"/>
              <a:ext cx="1690361" cy="900159"/>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Nicotinamide riboside </a:t>
              </a:r>
              <a:r>
                <a:rPr lang="en-US" sz="1400" dirty="0" smtClean="0">
                  <a:latin typeface="Arial" panose="020B0604020202020204" pitchFamily="34" charset="0"/>
                  <a:cs typeface="Arial" panose="020B0604020202020204" pitchFamily="34" charset="0"/>
                </a:rPr>
                <a:t>transporter</a:t>
              </a:r>
              <a:endParaRPr lang="en-US" sz="14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xmlns="" id="{771EA28A-9E93-42DB-8A0C-2FB86EFA0255}"/>
                </a:ext>
              </a:extLst>
            </p:cNvPr>
            <p:cNvSpPr txBox="1"/>
            <p:nvPr/>
          </p:nvSpPr>
          <p:spPr>
            <a:xfrm>
              <a:off x="9209555" y="3056436"/>
              <a:ext cx="987160" cy="375066"/>
            </a:xfrm>
            <a:prstGeom prst="rect">
              <a:avLst/>
            </a:prstGeom>
            <a:noFill/>
          </p:spPr>
          <p:txBody>
            <a:bodyPr wrap="square" rtlCol="0">
              <a:spAutoFit/>
            </a:bodyPr>
            <a:lstStyle/>
            <a:p>
              <a:pPr algn="ctr"/>
              <a:r>
                <a:rPr lang="en-US" sz="1400" dirty="0" err="1" smtClean="0">
                  <a:latin typeface="Arial" panose="020B0604020202020204" pitchFamily="34" charset="0"/>
                  <a:cs typeface="Arial" panose="020B0604020202020204" pitchFamily="34" charset="0"/>
                </a:rPr>
                <a:t>tRNA</a:t>
              </a:r>
              <a:endParaRPr lang="en-US" sz="1400" dirty="0">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xmlns="" id="{0C94894C-B949-42A6-B152-844D0FCB75FC}"/>
                </a:ext>
              </a:extLst>
            </p:cNvPr>
            <p:cNvCxnSpPr>
              <a:cxnSpLocks/>
            </p:cNvCxnSpPr>
            <p:nvPr/>
          </p:nvCxnSpPr>
          <p:spPr>
            <a:xfrm>
              <a:off x="1573979" y="2454731"/>
              <a:ext cx="8708097" cy="0"/>
            </a:xfrm>
            <a:prstGeom prst="line">
              <a:avLst/>
            </a:prstGeom>
          </p:spPr>
          <p:style>
            <a:lnRef idx="1">
              <a:schemeClr val="dk1"/>
            </a:lnRef>
            <a:fillRef idx="0">
              <a:schemeClr val="dk1"/>
            </a:fillRef>
            <a:effectRef idx="0">
              <a:schemeClr val="dk1"/>
            </a:effectRef>
            <a:fontRef idx="minor">
              <a:schemeClr val="tx1"/>
            </a:fontRef>
          </p:style>
        </p:cxnSp>
        <p:grpSp>
          <p:nvGrpSpPr>
            <p:cNvPr id="23" name="Group 22">
              <a:extLst>
                <a:ext uri="{FF2B5EF4-FFF2-40B4-BE49-F238E27FC236}">
                  <a16:creationId xmlns:a16="http://schemas.microsoft.com/office/drawing/2014/main" xmlns="" id="{1A7E30ED-37AE-4474-A41A-6180ECE563AC}"/>
                </a:ext>
              </a:extLst>
            </p:cNvPr>
            <p:cNvGrpSpPr/>
            <p:nvPr/>
          </p:nvGrpSpPr>
          <p:grpSpPr>
            <a:xfrm>
              <a:off x="1684961" y="1653124"/>
              <a:ext cx="8597115" cy="799521"/>
              <a:chOff x="1130157" y="2156558"/>
              <a:chExt cx="8597115" cy="799521"/>
            </a:xfrm>
          </p:grpSpPr>
          <p:pic>
            <p:nvPicPr>
              <p:cNvPr id="24" name="Picture 23">
                <a:extLst>
                  <a:ext uri="{FF2B5EF4-FFF2-40B4-BE49-F238E27FC236}">
                    <a16:creationId xmlns:a16="http://schemas.microsoft.com/office/drawing/2014/main" xmlns="" id="{9D73C180-809A-4CF3-900F-5D30AB028B02}"/>
                  </a:ext>
                </a:extLst>
              </p:cNvPr>
              <p:cNvPicPr>
                <a:picLocks noChangeAspect="1"/>
              </p:cNvPicPr>
              <p:nvPr/>
            </p:nvPicPr>
            <p:blipFill rotWithShape="1">
              <a:blip r:embed="rId4"/>
              <a:srcRect l="28876" t="32493" r="49012" b="63218"/>
              <a:stretch/>
            </p:blipFill>
            <p:spPr>
              <a:xfrm>
                <a:off x="1130157" y="2160725"/>
                <a:ext cx="5819842" cy="795354"/>
              </a:xfrm>
              <a:prstGeom prst="rect">
                <a:avLst/>
              </a:prstGeom>
            </p:spPr>
          </p:pic>
          <p:pic>
            <p:nvPicPr>
              <p:cNvPr id="25" name="Picture 24">
                <a:extLst>
                  <a:ext uri="{FF2B5EF4-FFF2-40B4-BE49-F238E27FC236}">
                    <a16:creationId xmlns:a16="http://schemas.microsoft.com/office/drawing/2014/main" xmlns="" id="{BB2C78E4-438C-4A6C-8075-29FC05650415}"/>
                  </a:ext>
                </a:extLst>
              </p:cNvPr>
              <p:cNvPicPr>
                <a:picLocks noChangeAspect="1"/>
              </p:cNvPicPr>
              <p:nvPr/>
            </p:nvPicPr>
            <p:blipFill rotWithShape="1">
              <a:blip r:embed="rId4"/>
              <a:srcRect l="56785" t="31740" r="36932" b="63314"/>
              <a:stretch/>
            </p:blipFill>
            <p:spPr>
              <a:xfrm>
                <a:off x="8569390" y="2156558"/>
                <a:ext cx="1157882" cy="799521"/>
              </a:xfrm>
              <a:prstGeom prst="rect">
                <a:avLst/>
              </a:prstGeom>
            </p:spPr>
          </p:pic>
          <p:pic>
            <p:nvPicPr>
              <p:cNvPr id="26" name="Picture 25">
                <a:extLst>
                  <a:ext uri="{FF2B5EF4-FFF2-40B4-BE49-F238E27FC236}">
                    <a16:creationId xmlns:a16="http://schemas.microsoft.com/office/drawing/2014/main" xmlns="" id="{06082559-F2B2-46E3-879A-8748E806843D}"/>
                  </a:ext>
                </a:extLst>
              </p:cNvPr>
              <p:cNvPicPr>
                <a:picLocks noChangeAspect="1"/>
              </p:cNvPicPr>
              <p:nvPr/>
            </p:nvPicPr>
            <p:blipFill rotWithShape="1">
              <a:blip r:embed="rId4"/>
              <a:srcRect l="53485" t="32098" r="43334" b="63559"/>
              <a:stretch/>
            </p:blipFill>
            <p:spPr>
              <a:xfrm>
                <a:off x="6949998" y="2158642"/>
                <a:ext cx="1619391" cy="786084"/>
              </a:xfrm>
              <a:prstGeom prst="rect">
                <a:avLst/>
              </a:prstGeom>
            </p:spPr>
          </p:pic>
        </p:grpSp>
      </p:grpSp>
      <p:sp>
        <p:nvSpPr>
          <p:cNvPr id="30" name="TextBox 29"/>
          <p:cNvSpPr txBox="1"/>
          <p:nvPr/>
        </p:nvSpPr>
        <p:spPr>
          <a:xfrm>
            <a:off x="304800" y="4629150"/>
            <a:ext cx="2810000" cy="369332"/>
          </a:xfrm>
          <a:prstGeom prst="rect">
            <a:avLst/>
          </a:prstGeom>
          <a:noFill/>
        </p:spPr>
        <p:txBody>
          <a:bodyPr wrap="none" rtlCol="0">
            <a:spAutoFit/>
          </a:bodyPr>
          <a:lstStyle/>
          <a:p>
            <a:r>
              <a:rPr lang="en-US" dirty="0" smtClean="0"/>
              <a:t>&gt;120k </a:t>
            </a:r>
            <a:r>
              <a:rPr lang="en-US" i="1" dirty="0" smtClean="0"/>
              <a:t>mariner</a:t>
            </a:r>
            <a:r>
              <a:rPr lang="en-US" dirty="0" smtClean="0"/>
              <a:t> TA insertions</a:t>
            </a:r>
            <a:endParaRPr lang="en-US" dirty="0"/>
          </a:p>
        </p:txBody>
      </p:sp>
    </p:spTree>
    <p:extLst>
      <p:ext uri="{BB962C8B-B14F-4D97-AF65-F5344CB8AC3E}">
        <p14:creationId xmlns:p14="http://schemas.microsoft.com/office/powerpoint/2010/main" val="383958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6703" y="1276350"/>
            <a:ext cx="8610601" cy="2554545"/>
          </a:xfrm>
          <a:prstGeom prst="rect">
            <a:avLst/>
          </a:prstGeom>
          <a:noFill/>
        </p:spPr>
        <p:txBody>
          <a:bodyPr wrap="square" rtlCol="0">
            <a:spAutoFit/>
          </a:bodyPr>
          <a:lstStyle/>
          <a:p>
            <a:pPr algn="ctr"/>
            <a:r>
              <a:rPr lang="en-US" sz="3200" dirty="0">
                <a:solidFill>
                  <a:schemeClr val="tx2">
                    <a:lumMod val="75000"/>
                  </a:schemeClr>
                </a:solidFill>
              </a:rPr>
              <a:t>We must understand mechanisms of interaction between commensals to exploit them for our benefit. </a:t>
            </a:r>
            <a:endParaRPr lang="en-US" sz="3200" dirty="0" smtClean="0">
              <a:solidFill>
                <a:schemeClr val="tx2">
                  <a:lumMod val="75000"/>
                </a:schemeClr>
              </a:solidFill>
            </a:endParaRPr>
          </a:p>
          <a:p>
            <a:pPr algn="ctr"/>
            <a:endParaRPr lang="en-US" sz="3200" dirty="0">
              <a:solidFill>
                <a:schemeClr val="tx2">
                  <a:lumMod val="75000"/>
                </a:schemeClr>
              </a:solidFill>
            </a:endParaRPr>
          </a:p>
          <a:p>
            <a:pPr algn="ctr"/>
            <a:r>
              <a:rPr lang="en-US" sz="3200" dirty="0" smtClean="0">
                <a:solidFill>
                  <a:schemeClr val="tx2">
                    <a:lumMod val="75000"/>
                  </a:schemeClr>
                </a:solidFill>
              </a:rPr>
              <a:t>How do we choose the right ones?</a:t>
            </a:r>
            <a:endParaRPr lang="en-US" sz="3200" dirty="0">
              <a:solidFill>
                <a:schemeClr val="tx2">
                  <a:lumMod val="75000"/>
                </a:schemeClr>
              </a:solidFill>
            </a:endParaRPr>
          </a:p>
        </p:txBody>
      </p:sp>
    </p:spTree>
    <p:extLst>
      <p:ext uri="{BB962C8B-B14F-4D97-AF65-F5344CB8AC3E}">
        <p14:creationId xmlns:p14="http://schemas.microsoft.com/office/powerpoint/2010/main" val="5354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457200" y="24558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cs typeface="Arial" charset="0"/>
              </a:rPr>
              <a:t/>
            </a:r>
            <a:br>
              <a:rPr kumimoji="0" lang="en-US" altLang="en-US" sz="1800" b="0" i="0" u="none" strike="noStrike" cap="none" normalizeH="0" baseline="0">
                <a:ln>
                  <a:noFill/>
                </a:ln>
                <a:solidFill>
                  <a:schemeClr val="tx1"/>
                </a:solidFill>
                <a:effectLst/>
                <a:latin typeface="Arial" charset="0"/>
                <a:cs typeface="Arial" charset="0"/>
              </a:rPr>
            </a:br>
            <a:endParaRPr kumimoji="0" lang="en-US" altLang="en-US" sz="1800" b="0" i="0" u="none" strike="noStrike" cap="none" normalizeH="0" baseline="0">
              <a:ln>
                <a:noFill/>
              </a:ln>
              <a:solidFill>
                <a:schemeClr val="tx1"/>
              </a:solidFill>
              <a:effectLst/>
              <a:latin typeface="Arial" charset="0"/>
              <a:cs typeface="Arial"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231002139"/>
              </p:ext>
            </p:extLst>
          </p:nvPr>
        </p:nvGraphicFramePr>
        <p:xfrm>
          <a:off x="6096000" y="1670138"/>
          <a:ext cx="2895600" cy="1691640"/>
        </p:xfrm>
        <a:graphic>
          <a:graphicData uri="http://schemas.openxmlformats.org/drawingml/2006/table">
            <a:tbl>
              <a:tblPr firstRow="1" bandRow="1">
                <a:tableStyleId>{5C22544A-7EE6-4342-B048-85BDC9FD1C3A}</a:tableStyleId>
              </a:tblPr>
              <a:tblGrid>
                <a:gridCol w="761999">
                  <a:extLst>
                    <a:ext uri="{9D8B030D-6E8A-4147-A177-3AD203B41FA5}">
                      <a16:colId xmlns="" xmlns:a16="http://schemas.microsoft.com/office/drawing/2014/main" val="20000"/>
                    </a:ext>
                  </a:extLst>
                </a:gridCol>
                <a:gridCol w="914400">
                  <a:extLst>
                    <a:ext uri="{9D8B030D-6E8A-4147-A177-3AD203B41FA5}">
                      <a16:colId xmlns="" xmlns:a16="http://schemas.microsoft.com/office/drawing/2014/main" val="20001"/>
                    </a:ext>
                  </a:extLst>
                </a:gridCol>
                <a:gridCol w="1219201">
                  <a:extLst>
                    <a:ext uri="{9D8B030D-6E8A-4147-A177-3AD203B41FA5}">
                      <a16:colId xmlns="" xmlns:a16="http://schemas.microsoft.com/office/drawing/2014/main" val="20002"/>
                    </a:ext>
                  </a:extLst>
                </a:gridCol>
              </a:tblGrid>
              <a:tr h="370840">
                <a:tc gridSpan="3">
                  <a:txBody>
                    <a:bodyPr/>
                    <a:lstStyle/>
                    <a:p>
                      <a:pPr algn="ctr"/>
                      <a:r>
                        <a:rPr lang="en-US" sz="1600" i="1" dirty="0"/>
                        <a:t>H. parainfluenzae </a:t>
                      </a:r>
                      <a:r>
                        <a:rPr lang="en-US" sz="1600" i="0" dirty="0"/>
                        <a:t>differentially expressed genes</a:t>
                      </a:r>
                      <a:endParaRPr lang="en-US" sz="1600" i="1" dirty="0"/>
                    </a:p>
                  </a:txBody>
                  <a:tcPr/>
                </a:tc>
                <a:tc hMerge="1">
                  <a:txBody>
                    <a:bodyPr/>
                    <a:lstStyle/>
                    <a:p>
                      <a:pPr algn="ctr"/>
                      <a:endParaRPr lang="en-US" i="1" dirty="0"/>
                    </a:p>
                  </a:txBody>
                  <a:tcPr/>
                </a:tc>
                <a:tc hMerge="1">
                  <a:txBody>
                    <a:bodyPr/>
                    <a:lstStyle/>
                    <a:p>
                      <a:endParaRPr lang="en-US" dirty="0"/>
                    </a:p>
                  </a:txBody>
                  <a:tcPr/>
                </a:tc>
                <a:extLst>
                  <a:ext uri="{0D108BD9-81ED-4DB2-BD59-A6C34878D82A}">
                    <a16:rowId xmlns="" xmlns:a16="http://schemas.microsoft.com/office/drawing/2014/main" val="10000"/>
                  </a:ext>
                </a:extLst>
              </a:tr>
              <a:tr h="370840">
                <a:tc>
                  <a:txBody>
                    <a:bodyPr/>
                    <a:lstStyle/>
                    <a:p>
                      <a:endParaRPr lang="en-US" i="1" dirty="0"/>
                    </a:p>
                  </a:txBody>
                  <a:tcPr/>
                </a:tc>
                <a:tc>
                  <a:txBody>
                    <a:bodyPr/>
                    <a:lstStyle/>
                    <a:p>
                      <a:r>
                        <a:rPr lang="en-US" i="1" dirty="0"/>
                        <a:t>S. mitis</a:t>
                      </a:r>
                    </a:p>
                  </a:txBody>
                  <a:tcPr/>
                </a:tc>
                <a:tc>
                  <a:txBody>
                    <a:bodyPr/>
                    <a:lstStyle/>
                    <a:p>
                      <a:r>
                        <a:rPr lang="en-US" i="1" dirty="0"/>
                        <a:t>S. cristatus</a:t>
                      </a:r>
                    </a:p>
                  </a:txBody>
                  <a:tcPr/>
                </a:tc>
                <a:extLst>
                  <a:ext uri="{0D108BD9-81ED-4DB2-BD59-A6C34878D82A}">
                    <a16:rowId xmlns="" xmlns:a16="http://schemas.microsoft.com/office/drawing/2014/main" val="10001"/>
                  </a:ext>
                </a:extLst>
              </a:tr>
              <a:tr h="370840">
                <a:tc>
                  <a:txBody>
                    <a:bodyPr/>
                    <a:lstStyle/>
                    <a:p>
                      <a:r>
                        <a:rPr lang="en-US" i="0" dirty="0"/>
                        <a:t>Up</a:t>
                      </a:r>
                    </a:p>
                  </a:txBody>
                  <a:tcPr/>
                </a:tc>
                <a:tc>
                  <a:txBody>
                    <a:bodyPr/>
                    <a:lstStyle/>
                    <a:p>
                      <a:r>
                        <a:rPr lang="en-US" i="0" dirty="0"/>
                        <a:t>90</a:t>
                      </a:r>
                    </a:p>
                  </a:txBody>
                  <a:tcPr/>
                </a:tc>
                <a:tc>
                  <a:txBody>
                    <a:bodyPr/>
                    <a:lstStyle/>
                    <a:p>
                      <a:r>
                        <a:rPr lang="en-US" i="0" dirty="0"/>
                        <a:t>64</a:t>
                      </a:r>
                    </a:p>
                  </a:txBody>
                  <a:tcPr/>
                </a:tc>
                <a:extLst>
                  <a:ext uri="{0D108BD9-81ED-4DB2-BD59-A6C34878D82A}">
                    <a16:rowId xmlns="" xmlns:a16="http://schemas.microsoft.com/office/drawing/2014/main" val="10002"/>
                  </a:ext>
                </a:extLst>
              </a:tr>
              <a:tr h="370840">
                <a:tc>
                  <a:txBody>
                    <a:bodyPr/>
                    <a:lstStyle/>
                    <a:p>
                      <a:r>
                        <a:rPr lang="en-US" dirty="0"/>
                        <a:t>Down</a:t>
                      </a:r>
                    </a:p>
                  </a:txBody>
                  <a:tcPr/>
                </a:tc>
                <a:tc>
                  <a:txBody>
                    <a:bodyPr/>
                    <a:lstStyle/>
                    <a:p>
                      <a:r>
                        <a:rPr lang="en-US" dirty="0"/>
                        <a:t>115</a:t>
                      </a:r>
                    </a:p>
                  </a:txBody>
                  <a:tcPr/>
                </a:tc>
                <a:tc>
                  <a:txBody>
                    <a:bodyPr/>
                    <a:lstStyle/>
                    <a:p>
                      <a:r>
                        <a:rPr lang="en-US" dirty="0"/>
                        <a:t>8</a:t>
                      </a:r>
                    </a:p>
                  </a:txBody>
                  <a:tcPr/>
                </a:tc>
                <a:extLst>
                  <a:ext uri="{0D108BD9-81ED-4DB2-BD59-A6C34878D82A}">
                    <a16:rowId xmlns="" xmlns:a16="http://schemas.microsoft.com/office/drawing/2014/main" val="10003"/>
                  </a:ext>
                </a:extLst>
              </a:tr>
            </a:tbl>
          </a:graphicData>
        </a:graphic>
      </p:graphicFrame>
      <p:sp>
        <p:nvSpPr>
          <p:cNvPr id="5" name="Title 4"/>
          <p:cNvSpPr>
            <a:spLocks noGrp="1"/>
          </p:cNvSpPr>
          <p:nvPr>
            <p:ph type="title"/>
          </p:nvPr>
        </p:nvSpPr>
        <p:spPr/>
        <p:txBody>
          <a:bodyPr/>
          <a:lstStyle/>
          <a:p>
            <a:r>
              <a:rPr lang="en-US" i="1" dirty="0">
                <a:solidFill>
                  <a:schemeClr val="tx2"/>
                </a:solidFill>
              </a:rPr>
              <a:t>H. parainfluenzae </a:t>
            </a:r>
            <a:r>
              <a:rPr lang="en-US" dirty="0">
                <a:solidFill>
                  <a:schemeClr val="tx2"/>
                </a:solidFill>
              </a:rPr>
              <a:t>RNASeq</a:t>
            </a:r>
            <a:endParaRPr lang="en-US" i="1" dirty="0">
              <a:solidFill>
                <a:schemeClr val="tx2"/>
              </a:solidFill>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3809"/>
          <a:stretch/>
        </p:blipFill>
        <p:spPr>
          <a:xfrm>
            <a:off x="25576" y="1163525"/>
            <a:ext cx="6004347" cy="2701357"/>
          </a:xfrm>
          <a:prstGeom prst="rect">
            <a:avLst/>
          </a:prstGeom>
        </p:spPr>
      </p:pic>
    </p:spTree>
    <p:extLst>
      <p:ext uri="{BB962C8B-B14F-4D97-AF65-F5344CB8AC3E}">
        <p14:creationId xmlns:p14="http://schemas.microsoft.com/office/powerpoint/2010/main" val="21301918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857250"/>
          </a:xfrm>
        </p:spPr>
        <p:txBody>
          <a:bodyPr/>
          <a:lstStyle/>
          <a:p>
            <a:r>
              <a:rPr lang="en-US" dirty="0">
                <a:solidFill>
                  <a:schemeClr val="tx2"/>
                </a:solidFill>
              </a:rPr>
              <a:t>Aerobic RNASeq Data</a:t>
            </a:r>
          </a:p>
        </p:txBody>
      </p:sp>
      <p:sp>
        <p:nvSpPr>
          <p:cNvPr id="4" name="Content Placeholder 3"/>
          <p:cNvSpPr>
            <a:spLocks noGrp="1"/>
          </p:cNvSpPr>
          <p:nvPr>
            <p:ph sz="half" idx="1"/>
          </p:nvPr>
        </p:nvSpPr>
        <p:spPr>
          <a:xfrm>
            <a:off x="457200" y="971550"/>
            <a:ext cx="7696200" cy="3623073"/>
          </a:xfrm>
        </p:spPr>
        <p:txBody>
          <a:bodyPr>
            <a:normAutofit fontScale="77500" lnSpcReduction="20000"/>
          </a:bodyPr>
          <a:lstStyle/>
          <a:p>
            <a:r>
              <a:rPr lang="en-US" dirty="0"/>
              <a:t>No </a:t>
            </a:r>
            <a:r>
              <a:rPr lang="en-US" i="1" dirty="0"/>
              <a:t>Hp</a:t>
            </a:r>
            <a:r>
              <a:rPr lang="en-US" dirty="0"/>
              <a:t> H</a:t>
            </a:r>
            <a:r>
              <a:rPr lang="en-US" baseline="-25000" dirty="0"/>
              <a:t>2</a:t>
            </a:r>
            <a:r>
              <a:rPr lang="en-US" dirty="0"/>
              <a:t>O</a:t>
            </a:r>
            <a:r>
              <a:rPr lang="en-US" baseline="-25000" dirty="0"/>
              <a:t>2</a:t>
            </a:r>
            <a:r>
              <a:rPr lang="en-US" dirty="0"/>
              <a:t>-related genes were induced in coculture!</a:t>
            </a:r>
          </a:p>
          <a:p>
            <a:pPr lvl="1"/>
            <a:r>
              <a:rPr lang="en-US" dirty="0"/>
              <a:t>Maximally induced aerobically</a:t>
            </a:r>
          </a:p>
          <a:p>
            <a:r>
              <a:rPr lang="en-US" i="1" dirty="0"/>
              <a:t>Hp </a:t>
            </a:r>
            <a:r>
              <a:rPr lang="en-US" dirty="0"/>
              <a:t>genes for acid stress and DNA damage were upregulated</a:t>
            </a:r>
            <a:endParaRPr lang="en-US" i="1" dirty="0"/>
          </a:p>
          <a:p>
            <a:r>
              <a:rPr lang="en-US" dirty="0" smtClean="0"/>
              <a:t>No evidence of lactate utilization, other carbohydrates were catabolized</a:t>
            </a:r>
          </a:p>
          <a:p>
            <a:r>
              <a:rPr lang="en-US" dirty="0" smtClean="0"/>
              <a:t>B12 transport up</a:t>
            </a:r>
          </a:p>
          <a:p>
            <a:r>
              <a:rPr lang="en-US" dirty="0" smtClean="0"/>
              <a:t>Pilin production increased</a:t>
            </a:r>
          </a:p>
          <a:p>
            <a:endParaRPr lang="en-US" dirty="0" smtClean="0"/>
          </a:p>
          <a:p>
            <a:r>
              <a:rPr lang="en-US" dirty="0" smtClean="0">
                <a:solidFill>
                  <a:schemeClr val="tx2"/>
                </a:solidFill>
              </a:rPr>
              <a:t>It seemed that </a:t>
            </a:r>
            <a:r>
              <a:rPr lang="en-US" i="1" dirty="0" smtClean="0">
                <a:solidFill>
                  <a:schemeClr val="tx2"/>
                </a:solidFill>
              </a:rPr>
              <a:t>Hp </a:t>
            </a:r>
            <a:r>
              <a:rPr lang="en-US" dirty="0" smtClean="0">
                <a:solidFill>
                  <a:schemeClr val="tx2"/>
                </a:solidFill>
              </a:rPr>
              <a:t>might be trying to increase its mutation rate</a:t>
            </a:r>
            <a:endParaRPr lang="en-US" dirty="0">
              <a:solidFill>
                <a:schemeClr val="tx2"/>
              </a:solidFill>
            </a:endParaRPr>
          </a:p>
        </p:txBody>
      </p:sp>
    </p:spTree>
    <p:extLst>
      <p:ext uri="{BB962C8B-B14F-4D97-AF65-F5344CB8AC3E}">
        <p14:creationId xmlns:p14="http://schemas.microsoft.com/office/powerpoint/2010/main" val="31017556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solidFill>
                  <a:schemeClr val="tx2"/>
                </a:solidFill>
              </a:rPr>
              <a:t>Hp</a:t>
            </a:r>
            <a:r>
              <a:rPr lang="en-US" dirty="0" smtClean="0">
                <a:solidFill>
                  <a:schemeClr val="tx2"/>
                </a:solidFill>
              </a:rPr>
              <a:t> mutagenesis involved genes</a:t>
            </a:r>
            <a:endParaRPr lang="en-US" dirty="0">
              <a:solidFill>
                <a:schemeClr val="tx2"/>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318" y="1526268"/>
            <a:ext cx="4456573"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514600" y="2657384"/>
            <a:ext cx="4267200" cy="1200329"/>
          </a:xfrm>
          <a:prstGeom prst="rect">
            <a:avLst/>
          </a:prstGeom>
          <a:noFill/>
        </p:spPr>
        <p:txBody>
          <a:bodyPr wrap="square" rtlCol="0">
            <a:spAutoFit/>
          </a:bodyPr>
          <a:lstStyle/>
          <a:p>
            <a:r>
              <a:rPr lang="en-US" dirty="0" smtClean="0"/>
              <a:t>“By </a:t>
            </a:r>
            <a:r>
              <a:rPr lang="en-US" dirty="0"/>
              <a:t>interacting with the </a:t>
            </a:r>
            <a:r>
              <a:rPr lang="en-US" i="1" dirty="0" err="1"/>
              <a:t>mutS</a:t>
            </a:r>
            <a:r>
              <a:rPr lang="en-US" dirty="0"/>
              <a:t> leader, </a:t>
            </a:r>
            <a:r>
              <a:rPr lang="en-US" dirty="0" err="1"/>
              <a:t>Hfq</a:t>
            </a:r>
            <a:r>
              <a:rPr lang="en-US" dirty="0"/>
              <a:t> serves as a critical switch that modulates bacteria from high-fidelity DNA replication to stress-induced mutagenesis</a:t>
            </a:r>
            <a:r>
              <a:rPr lang="en-US" dirty="0" smtClean="0"/>
              <a:t>.” </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282297810"/>
              </p:ext>
            </p:extLst>
          </p:nvPr>
        </p:nvGraphicFramePr>
        <p:xfrm>
          <a:off x="609600" y="1047750"/>
          <a:ext cx="7391400" cy="3695980"/>
        </p:xfrm>
        <a:graphic>
          <a:graphicData uri="http://schemas.openxmlformats.org/drawingml/2006/table">
            <a:tbl>
              <a:tblPr>
                <a:tableStyleId>{9D7B26C5-4107-4FEC-AEDC-1716B250A1EF}</a:tableStyleId>
              </a:tblPr>
              <a:tblGrid>
                <a:gridCol w="778043"/>
                <a:gridCol w="593557"/>
                <a:gridCol w="6019800"/>
              </a:tblGrid>
              <a:tr h="91440">
                <a:tc>
                  <a:txBody>
                    <a:bodyPr/>
                    <a:lstStyle/>
                    <a:p>
                      <a:pPr algn="l" fontAlgn="b"/>
                      <a:r>
                        <a:rPr lang="en-US" sz="1200" b="1" u="none" strike="noStrike" dirty="0">
                          <a:effectLst/>
                        </a:rPr>
                        <a:t>Fold change</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919" marR="1919" marT="1919" marB="0" anchor="ctr"/>
                </a:tc>
                <a:tc>
                  <a:txBody>
                    <a:bodyPr/>
                    <a:lstStyle/>
                    <a:p>
                      <a:pPr algn="ctr" fontAlgn="b"/>
                      <a:r>
                        <a:rPr lang="en-US" sz="1200" b="1" u="none" strike="noStrike" dirty="0" err="1">
                          <a:effectLst/>
                        </a:rPr>
                        <a:t>padj</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919" marR="1919" marT="1919" marB="0" anchor="ctr"/>
                </a:tc>
                <a:tc>
                  <a:txBody>
                    <a:bodyPr/>
                    <a:lstStyle/>
                    <a:p>
                      <a:pPr algn="l" fontAlgn="b"/>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919" marR="1919" marT="1919" marB="0" anchor="ctr"/>
                </a:tc>
              </a:tr>
              <a:tr h="91440">
                <a:tc>
                  <a:txBody>
                    <a:bodyPr/>
                    <a:lstStyle/>
                    <a:p>
                      <a:pPr algn="ctr" fontAlgn="b"/>
                      <a:r>
                        <a:rPr lang="en-US" sz="1200" u="none" strike="noStrike" dirty="0">
                          <a:effectLst/>
                        </a:rPr>
                        <a:t>10.87</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919" marR="1919" marT="1919" marB="0" anchor="ctr">
                    <a:solidFill>
                      <a:schemeClr val="accent3">
                        <a:lumMod val="60000"/>
                        <a:lumOff val="40000"/>
                        <a:alpha val="50196"/>
                      </a:schemeClr>
                    </a:solidFill>
                  </a:tcPr>
                </a:tc>
                <a:tc>
                  <a:txBody>
                    <a:bodyPr/>
                    <a:lstStyle/>
                    <a:p>
                      <a:pPr algn="l" fontAlgn="b"/>
                      <a:r>
                        <a:rPr lang="en-US" sz="1200" u="none" strike="noStrike" dirty="0">
                          <a:effectLst/>
                        </a:rPr>
                        <a:t>0.0003</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919" marR="1919" marT="1919" marB="0" anchor="ctr"/>
                </a:tc>
                <a:tc>
                  <a:txBody>
                    <a:bodyPr/>
                    <a:lstStyle/>
                    <a:p>
                      <a:pPr algn="l" fontAlgn="b"/>
                      <a:r>
                        <a:rPr lang="en-US" sz="1200" u="none" strike="noStrike">
                          <a:effectLst/>
                        </a:rPr>
                        <a:t>Type IV pilin PilA</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919" marR="1919" marT="1919" marB="0" anchor="ctr"/>
                </a:tc>
              </a:tr>
              <a:tr h="91440">
                <a:tc>
                  <a:txBody>
                    <a:bodyPr/>
                    <a:lstStyle/>
                    <a:p>
                      <a:pPr algn="ctr" fontAlgn="b"/>
                      <a:r>
                        <a:rPr lang="en-US" sz="1200" u="none" strike="noStrike" dirty="0">
                          <a:effectLst/>
                        </a:rPr>
                        <a:t>5.13</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919" marR="1919" marT="1919" marB="0" anchor="ctr">
                    <a:solidFill>
                      <a:schemeClr val="accent3">
                        <a:lumMod val="60000"/>
                        <a:lumOff val="40000"/>
                        <a:alpha val="50196"/>
                      </a:schemeClr>
                    </a:solidFill>
                  </a:tcPr>
                </a:tc>
                <a:tc>
                  <a:txBody>
                    <a:bodyPr/>
                    <a:lstStyle/>
                    <a:p>
                      <a:pPr algn="l" fontAlgn="b"/>
                      <a:r>
                        <a:rPr lang="en-US" sz="1200" u="none" strike="noStrike">
                          <a:effectLst/>
                        </a:rPr>
                        <a:t>0.0360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919" marR="1919" marT="1919" marB="0" anchor="ctr"/>
                </a:tc>
                <a:tc>
                  <a:txBody>
                    <a:bodyPr/>
                    <a:lstStyle/>
                    <a:p>
                      <a:pPr algn="l" fontAlgn="b"/>
                      <a:r>
                        <a:rPr lang="en-US" sz="1200" u="none" strike="noStrike">
                          <a:effectLst/>
                        </a:rPr>
                        <a:t>Type IV pilus biogenesis protein PilM</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919" marR="1919" marT="1919" marB="0" anchor="ctr"/>
                </a:tc>
              </a:tr>
              <a:tr h="91440">
                <a:tc>
                  <a:txBody>
                    <a:bodyPr/>
                    <a:lstStyle/>
                    <a:p>
                      <a:pPr algn="ctr" fontAlgn="b"/>
                      <a:r>
                        <a:rPr lang="en-US" sz="1200" u="none" strike="noStrike" dirty="0">
                          <a:effectLst/>
                        </a:rPr>
                        <a:t>3.99</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919" marR="1919" marT="1919" marB="0" anchor="ctr">
                    <a:solidFill>
                      <a:schemeClr val="accent3">
                        <a:lumMod val="60000"/>
                        <a:lumOff val="40000"/>
                        <a:alpha val="50196"/>
                      </a:schemeClr>
                    </a:solidFill>
                  </a:tcPr>
                </a:tc>
                <a:tc>
                  <a:txBody>
                    <a:bodyPr/>
                    <a:lstStyle/>
                    <a:p>
                      <a:pPr algn="l" fontAlgn="b"/>
                      <a:r>
                        <a:rPr lang="en-US" sz="1200" u="none" strike="noStrike">
                          <a:effectLst/>
                        </a:rPr>
                        <a:t>0.0000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919" marR="1919" marT="1919" marB="0" anchor="ctr"/>
                </a:tc>
                <a:tc>
                  <a:txBody>
                    <a:bodyPr/>
                    <a:lstStyle/>
                    <a:p>
                      <a:pPr algn="l" fontAlgn="b"/>
                      <a:r>
                        <a:rPr lang="en-US" sz="1200" u="none" strike="noStrike" dirty="0">
                          <a:effectLst/>
                        </a:rPr>
                        <a:t>DNA transformation protein </a:t>
                      </a:r>
                      <a:r>
                        <a:rPr lang="en-US" sz="1200" u="none" strike="noStrike" dirty="0" err="1">
                          <a:effectLst/>
                        </a:rPr>
                        <a:t>TfoX</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919" marR="1919" marT="1919" marB="0" anchor="ctr"/>
                </a:tc>
              </a:tr>
              <a:tr h="91440">
                <a:tc>
                  <a:txBody>
                    <a:bodyPr/>
                    <a:lstStyle/>
                    <a:p>
                      <a:pPr algn="ctr" fontAlgn="b"/>
                      <a:r>
                        <a:rPr lang="en-US" sz="1200" u="none" strike="noStrike" dirty="0">
                          <a:effectLst/>
                        </a:rPr>
                        <a:t>2.89</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919" marR="1919" marT="1919" marB="0" anchor="ctr">
                    <a:solidFill>
                      <a:schemeClr val="accent3">
                        <a:lumMod val="60000"/>
                        <a:lumOff val="40000"/>
                        <a:alpha val="50196"/>
                      </a:schemeClr>
                    </a:solidFill>
                  </a:tcPr>
                </a:tc>
                <a:tc>
                  <a:txBody>
                    <a:bodyPr/>
                    <a:lstStyle/>
                    <a:p>
                      <a:pPr algn="l" fontAlgn="b"/>
                      <a:r>
                        <a:rPr lang="en-US" sz="1200" u="none" strike="noStrike">
                          <a:effectLst/>
                        </a:rPr>
                        <a:t>0.0000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919" marR="1919" marT="1919" marB="0" anchor="ctr"/>
                </a:tc>
                <a:tc>
                  <a:txBody>
                    <a:bodyPr/>
                    <a:lstStyle/>
                    <a:p>
                      <a:pPr algn="l" fontAlgn="b"/>
                      <a:r>
                        <a:rPr lang="en-US" sz="1200" u="none" strike="noStrike">
                          <a:effectLst/>
                        </a:rPr>
                        <a:t>DNA uptake protein and related DNA-binding proteins (ComE)</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919" marR="1919" marT="1919" marB="0" anchor="ctr"/>
                </a:tc>
              </a:tr>
              <a:tr h="91440">
                <a:tc>
                  <a:txBody>
                    <a:bodyPr/>
                    <a:lstStyle/>
                    <a:p>
                      <a:pPr algn="ctr" fontAlgn="b"/>
                      <a:r>
                        <a:rPr lang="en-US" sz="1200" u="none" strike="noStrike" dirty="0">
                          <a:effectLst/>
                        </a:rPr>
                        <a:t>4.60</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919" marR="1919" marT="1919" marB="0" anchor="ctr">
                    <a:solidFill>
                      <a:schemeClr val="accent3">
                        <a:lumMod val="60000"/>
                        <a:lumOff val="40000"/>
                        <a:alpha val="50196"/>
                      </a:schemeClr>
                    </a:solidFill>
                  </a:tcPr>
                </a:tc>
                <a:tc>
                  <a:txBody>
                    <a:bodyPr/>
                    <a:lstStyle/>
                    <a:p>
                      <a:pPr algn="l" fontAlgn="b"/>
                      <a:r>
                        <a:rPr lang="en-US" sz="1200" u="none" strike="noStrike">
                          <a:effectLst/>
                        </a:rPr>
                        <a:t>0.0000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919" marR="1919" marT="1919" marB="0" anchor="ctr"/>
                </a:tc>
                <a:tc>
                  <a:txBody>
                    <a:bodyPr/>
                    <a:lstStyle/>
                    <a:p>
                      <a:pPr algn="l" fontAlgn="b"/>
                      <a:r>
                        <a:rPr lang="en-US" sz="1200" b="1" u="none" strike="noStrike" dirty="0">
                          <a:effectLst/>
                        </a:rPr>
                        <a:t>Site-specific tyrosine recombinase </a:t>
                      </a:r>
                      <a:r>
                        <a:rPr lang="en-US" sz="1200" b="1" u="none" strike="noStrike" dirty="0" err="1">
                          <a:effectLst/>
                        </a:rPr>
                        <a:t>XerC</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919" marR="1919" marT="1919" marB="0" anchor="ctr"/>
                </a:tc>
              </a:tr>
              <a:tr h="91440">
                <a:tc>
                  <a:txBody>
                    <a:bodyPr/>
                    <a:lstStyle/>
                    <a:p>
                      <a:pPr algn="ctr" fontAlgn="b"/>
                      <a:r>
                        <a:rPr lang="en-US" sz="1200" u="none" strike="noStrike" dirty="0">
                          <a:effectLst/>
                        </a:rPr>
                        <a:t>4.72</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919" marR="1919" marT="1919" marB="0" anchor="ctr">
                    <a:solidFill>
                      <a:schemeClr val="accent3">
                        <a:lumMod val="60000"/>
                        <a:lumOff val="40000"/>
                        <a:alpha val="50196"/>
                      </a:schemeClr>
                    </a:solidFill>
                  </a:tcPr>
                </a:tc>
                <a:tc>
                  <a:txBody>
                    <a:bodyPr/>
                    <a:lstStyle/>
                    <a:p>
                      <a:pPr algn="l" fontAlgn="b"/>
                      <a:r>
                        <a:rPr lang="en-US" sz="1200" u="none" strike="noStrike">
                          <a:effectLst/>
                        </a:rPr>
                        <a:t>0.0000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919" marR="1919" marT="1919" marB="0" anchor="ctr"/>
                </a:tc>
                <a:tc>
                  <a:txBody>
                    <a:bodyPr/>
                    <a:lstStyle/>
                    <a:p>
                      <a:pPr algn="l" fontAlgn="b"/>
                      <a:r>
                        <a:rPr lang="en-US" sz="1200" u="none" strike="noStrike">
                          <a:effectLst/>
                        </a:rPr>
                        <a:t>Type III restriction-modification system methylation subunit (EC 2.1.1.72)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919" marR="1919" marT="1919" marB="0" anchor="ctr"/>
                </a:tc>
              </a:tr>
              <a:tr h="91440">
                <a:tc>
                  <a:txBody>
                    <a:bodyPr/>
                    <a:lstStyle/>
                    <a:p>
                      <a:pPr algn="ctr" fontAlgn="b"/>
                      <a:r>
                        <a:rPr lang="en-US" sz="1200" u="none" strike="noStrike" dirty="0">
                          <a:effectLst/>
                        </a:rPr>
                        <a:t>2.85</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919" marR="1919" marT="1919" marB="0" anchor="ctr">
                    <a:solidFill>
                      <a:schemeClr val="accent3">
                        <a:lumMod val="60000"/>
                        <a:lumOff val="40000"/>
                        <a:alpha val="50196"/>
                      </a:schemeClr>
                    </a:solidFill>
                  </a:tcPr>
                </a:tc>
                <a:tc>
                  <a:txBody>
                    <a:bodyPr/>
                    <a:lstStyle/>
                    <a:p>
                      <a:pPr algn="l" fontAlgn="b"/>
                      <a:r>
                        <a:rPr lang="en-US" sz="1200" u="none" strike="noStrike">
                          <a:effectLst/>
                        </a:rPr>
                        <a:t>0.0019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919" marR="1919" marT="1919" marB="0" anchor="ctr"/>
                </a:tc>
                <a:tc>
                  <a:txBody>
                    <a:bodyPr/>
                    <a:lstStyle/>
                    <a:p>
                      <a:pPr algn="l" fontAlgn="b"/>
                      <a:r>
                        <a:rPr lang="fr-FR" sz="1200" u="none" strike="noStrike">
                          <a:effectLst/>
                        </a:rPr>
                        <a:t>Type III restriction-modification system restriction subunit (EC 3.1.21.5)</a:t>
                      </a:r>
                      <a:endParaRPr lang="fr-FR" sz="1200" b="0" i="0" u="none" strike="noStrike">
                        <a:solidFill>
                          <a:srgbClr val="000000"/>
                        </a:solidFill>
                        <a:effectLst/>
                        <a:latin typeface="Arial" panose="020B0604020202020204" pitchFamily="34" charset="0"/>
                        <a:cs typeface="Arial" panose="020B0604020202020204" pitchFamily="34" charset="0"/>
                      </a:endParaRPr>
                    </a:p>
                  </a:txBody>
                  <a:tcPr marL="1919" marR="1919" marT="1919" marB="0" anchor="ctr"/>
                </a:tc>
              </a:tr>
              <a:tr h="91440">
                <a:tc>
                  <a:txBody>
                    <a:bodyPr/>
                    <a:lstStyle/>
                    <a:p>
                      <a:pPr algn="ctr" fontAlgn="b"/>
                      <a:r>
                        <a:rPr lang="en-US" sz="1200" u="none" strike="noStrike" dirty="0">
                          <a:effectLst/>
                        </a:rPr>
                        <a:t>2.31</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919" marR="1919" marT="1919" marB="0" anchor="ctr">
                    <a:solidFill>
                      <a:schemeClr val="accent3">
                        <a:lumMod val="60000"/>
                        <a:lumOff val="40000"/>
                        <a:alpha val="50196"/>
                      </a:schemeClr>
                    </a:solidFill>
                  </a:tcPr>
                </a:tc>
                <a:tc>
                  <a:txBody>
                    <a:bodyPr/>
                    <a:lstStyle/>
                    <a:p>
                      <a:pPr algn="l" fontAlgn="b"/>
                      <a:r>
                        <a:rPr lang="en-US" sz="1200" u="none" strike="noStrike">
                          <a:effectLst/>
                        </a:rPr>
                        <a:t>0.0080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919" marR="1919" marT="1919" marB="0" anchor="ctr"/>
                </a:tc>
                <a:tc>
                  <a:txBody>
                    <a:bodyPr/>
                    <a:lstStyle/>
                    <a:p>
                      <a:pPr algn="l" fontAlgn="b"/>
                      <a:r>
                        <a:rPr lang="en-US" sz="1200" u="none" strike="noStrike">
                          <a:effectLst/>
                        </a:rPr>
                        <a:t>Putative DNA-binding protein in cluster with Type I restriction-modification system</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919" marR="1919" marT="1919" marB="0" anchor="ctr"/>
                </a:tc>
              </a:tr>
              <a:tr h="91440">
                <a:tc>
                  <a:txBody>
                    <a:bodyPr/>
                    <a:lstStyle/>
                    <a:p>
                      <a:pPr algn="ctr" fontAlgn="b"/>
                      <a:r>
                        <a:rPr lang="en-US" sz="1200" u="none" strike="noStrike" dirty="0">
                          <a:effectLst/>
                        </a:rPr>
                        <a:t>3.27</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919" marR="1919" marT="1919" marB="0" anchor="ctr">
                    <a:solidFill>
                      <a:schemeClr val="accent3">
                        <a:lumMod val="60000"/>
                        <a:lumOff val="40000"/>
                        <a:alpha val="50196"/>
                      </a:schemeClr>
                    </a:solidFill>
                  </a:tcPr>
                </a:tc>
                <a:tc>
                  <a:txBody>
                    <a:bodyPr/>
                    <a:lstStyle/>
                    <a:p>
                      <a:pPr algn="l" fontAlgn="b"/>
                      <a:r>
                        <a:rPr lang="en-US" sz="1200" u="none" strike="noStrike" dirty="0">
                          <a:effectLst/>
                        </a:rPr>
                        <a:t>0.0000</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919" marR="1919" marT="1919" marB="0" anchor="ctr"/>
                </a:tc>
                <a:tc>
                  <a:txBody>
                    <a:bodyPr/>
                    <a:lstStyle/>
                    <a:p>
                      <a:pPr algn="l" fontAlgn="b"/>
                      <a:r>
                        <a:rPr lang="en-US" sz="1200" u="none" strike="noStrike" dirty="0">
                          <a:effectLst/>
                        </a:rPr>
                        <a:t>CRISPR-associated endonuclease Cas9</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919" marR="1919" marT="1919" marB="0" anchor="ctr"/>
                </a:tc>
              </a:tr>
              <a:tr h="91440">
                <a:tc>
                  <a:txBody>
                    <a:bodyPr/>
                    <a:lstStyle/>
                    <a:p>
                      <a:pPr algn="ctr" fontAlgn="b"/>
                      <a:r>
                        <a:rPr lang="en-US" sz="1200" u="none" strike="noStrike" dirty="0">
                          <a:effectLst/>
                        </a:rPr>
                        <a:t>4.47</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919" marR="1919" marT="1919" marB="0" anchor="ctr">
                    <a:solidFill>
                      <a:schemeClr val="accent3">
                        <a:lumMod val="60000"/>
                        <a:lumOff val="40000"/>
                        <a:alpha val="50196"/>
                      </a:schemeClr>
                    </a:solidFill>
                  </a:tcPr>
                </a:tc>
                <a:tc>
                  <a:txBody>
                    <a:bodyPr/>
                    <a:lstStyle/>
                    <a:p>
                      <a:pPr algn="l" fontAlgn="b"/>
                      <a:r>
                        <a:rPr lang="en-US" sz="1200" u="none" strike="noStrike">
                          <a:effectLst/>
                        </a:rPr>
                        <a:t>0.0003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919" marR="1919" marT="1919" marB="0" anchor="ctr"/>
                </a:tc>
                <a:tc>
                  <a:txBody>
                    <a:bodyPr/>
                    <a:lstStyle/>
                    <a:p>
                      <a:pPr algn="l" fontAlgn="b"/>
                      <a:r>
                        <a:rPr lang="en-US" sz="1200" u="none" strike="noStrike">
                          <a:effectLst/>
                        </a:rPr>
                        <a:t>AAA+ ATPase superfamily protein YifB/ComM associated with DNA recombination</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919" marR="1919" marT="1919" marB="0" anchor="ctr"/>
                </a:tc>
              </a:tr>
              <a:tr h="91440">
                <a:tc>
                  <a:txBody>
                    <a:bodyPr/>
                    <a:lstStyle/>
                    <a:p>
                      <a:pPr algn="ctr" fontAlgn="b"/>
                      <a:r>
                        <a:rPr lang="en-US" sz="1200" u="none" strike="noStrike" dirty="0">
                          <a:effectLst/>
                        </a:rPr>
                        <a:t>2.57</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919" marR="1919" marT="1919" marB="0" anchor="ctr">
                    <a:solidFill>
                      <a:schemeClr val="accent3">
                        <a:lumMod val="60000"/>
                        <a:lumOff val="40000"/>
                        <a:alpha val="50196"/>
                      </a:schemeClr>
                    </a:solidFill>
                  </a:tcPr>
                </a:tc>
                <a:tc>
                  <a:txBody>
                    <a:bodyPr/>
                    <a:lstStyle/>
                    <a:p>
                      <a:pPr algn="l" fontAlgn="b"/>
                      <a:r>
                        <a:rPr lang="en-US" sz="1200" u="none" strike="noStrike">
                          <a:effectLst/>
                        </a:rPr>
                        <a:t>0.0000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919" marR="1919" marT="1919" marB="0" anchor="ctr"/>
                </a:tc>
                <a:tc>
                  <a:txBody>
                    <a:bodyPr/>
                    <a:lstStyle/>
                    <a:p>
                      <a:pPr algn="l" fontAlgn="b"/>
                      <a:r>
                        <a:rPr lang="en-US" sz="1200" b="1" u="none" strike="noStrike" dirty="0">
                          <a:effectLst/>
                        </a:rPr>
                        <a:t>RNA-binding protein </a:t>
                      </a:r>
                      <a:r>
                        <a:rPr lang="en-US" sz="1200" b="1" u="none" strike="noStrike" dirty="0" err="1">
                          <a:effectLst/>
                        </a:rPr>
                        <a:t>Hfq</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919" marR="1919" marT="1919" marB="0" anchor="ctr"/>
                </a:tc>
              </a:tr>
              <a:tr h="91440">
                <a:tc>
                  <a:txBody>
                    <a:bodyPr/>
                    <a:lstStyle/>
                    <a:p>
                      <a:pPr algn="ctr" fontAlgn="b"/>
                      <a:r>
                        <a:rPr lang="en-US" sz="1200" u="none" strike="noStrike" dirty="0">
                          <a:effectLst/>
                        </a:rPr>
                        <a:t>2.74</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919" marR="1919" marT="1919" marB="0" anchor="ctr">
                    <a:solidFill>
                      <a:schemeClr val="accent3">
                        <a:lumMod val="60000"/>
                        <a:lumOff val="40000"/>
                        <a:alpha val="50196"/>
                      </a:schemeClr>
                    </a:solidFill>
                  </a:tcPr>
                </a:tc>
                <a:tc>
                  <a:txBody>
                    <a:bodyPr/>
                    <a:lstStyle/>
                    <a:p>
                      <a:pPr algn="l" fontAlgn="b"/>
                      <a:r>
                        <a:rPr lang="en-US" sz="1200" u="none" strike="noStrike">
                          <a:effectLst/>
                        </a:rPr>
                        <a:t>0.0000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919" marR="1919" marT="1919" marB="0" anchor="ctr"/>
                </a:tc>
                <a:tc>
                  <a:txBody>
                    <a:bodyPr/>
                    <a:lstStyle/>
                    <a:p>
                      <a:pPr algn="l" fontAlgn="b"/>
                      <a:r>
                        <a:rPr lang="en-US" sz="1200" u="none" strike="noStrike">
                          <a:effectLst/>
                        </a:rPr>
                        <a:t>Universal stress protein E</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919" marR="1919" marT="1919" marB="0" anchor="ctr"/>
                </a:tc>
              </a:tr>
              <a:tr h="91440">
                <a:tc>
                  <a:txBody>
                    <a:bodyPr/>
                    <a:lstStyle/>
                    <a:p>
                      <a:pPr algn="ctr" fontAlgn="b"/>
                      <a:r>
                        <a:rPr lang="en-US" sz="1200" u="none" strike="noStrike" dirty="0">
                          <a:effectLst/>
                        </a:rPr>
                        <a:t>2.98</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919" marR="1919" marT="1919" marB="0" anchor="ctr">
                    <a:solidFill>
                      <a:schemeClr val="accent3">
                        <a:lumMod val="60000"/>
                        <a:lumOff val="40000"/>
                        <a:alpha val="50196"/>
                      </a:schemeClr>
                    </a:solidFill>
                  </a:tcPr>
                </a:tc>
                <a:tc>
                  <a:txBody>
                    <a:bodyPr/>
                    <a:lstStyle/>
                    <a:p>
                      <a:pPr algn="l" fontAlgn="b"/>
                      <a:r>
                        <a:rPr lang="en-US" sz="1200" u="none" strike="noStrike">
                          <a:effectLst/>
                        </a:rPr>
                        <a:t>0.0386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919" marR="1919" marT="1919" marB="0" anchor="ctr"/>
                </a:tc>
                <a:tc>
                  <a:txBody>
                    <a:bodyPr/>
                    <a:lstStyle/>
                    <a:p>
                      <a:pPr algn="l" fontAlgn="b"/>
                      <a:r>
                        <a:rPr lang="en-US" sz="1200" b="1" u="none" strike="noStrike" dirty="0" smtClean="0">
                          <a:effectLst/>
                        </a:rPr>
                        <a:t>DNA </a:t>
                      </a:r>
                      <a:r>
                        <a:rPr lang="en-US" sz="1200" b="1" u="none" strike="noStrike" dirty="0">
                          <a:effectLst/>
                        </a:rPr>
                        <a:t>polymerase IV</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919" marR="1919" marT="1919" marB="0" anchor="ctr"/>
                </a:tc>
              </a:tr>
              <a:tr h="91440">
                <a:tc>
                  <a:txBody>
                    <a:bodyPr/>
                    <a:lstStyle/>
                    <a:p>
                      <a:pPr algn="ctr" fontAlgn="b"/>
                      <a:r>
                        <a:rPr lang="en-US" sz="1200" u="none" strike="noStrike" dirty="0">
                          <a:effectLst/>
                        </a:rPr>
                        <a:t>2.13</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919" marR="1919" marT="1919" marB="0" anchor="ctr">
                    <a:solidFill>
                      <a:schemeClr val="accent3">
                        <a:lumMod val="60000"/>
                        <a:lumOff val="40000"/>
                        <a:alpha val="50196"/>
                      </a:schemeClr>
                    </a:solidFill>
                  </a:tcPr>
                </a:tc>
                <a:tc>
                  <a:txBody>
                    <a:bodyPr/>
                    <a:lstStyle/>
                    <a:p>
                      <a:pPr algn="l" fontAlgn="b"/>
                      <a:r>
                        <a:rPr lang="en-US" sz="1200" u="none" strike="noStrike">
                          <a:effectLst/>
                        </a:rPr>
                        <a:t>0.0313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919" marR="1919" marT="1919" marB="0" anchor="ctr"/>
                </a:tc>
                <a:tc>
                  <a:txBody>
                    <a:bodyPr/>
                    <a:lstStyle/>
                    <a:p>
                      <a:pPr algn="l" fontAlgn="b"/>
                      <a:r>
                        <a:rPr lang="en-US" sz="1200" b="1" u="none" strike="noStrike" dirty="0" smtClean="0">
                          <a:effectLst/>
                        </a:rPr>
                        <a:t>DNA </a:t>
                      </a:r>
                      <a:r>
                        <a:rPr lang="en-US" sz="1200" b="1" u="none" strike="noStrike" dirty="0">
                          <a:effectLst/>
                        </a:rPr>
                        <a:t>mismatch repair protein </a:t>
                      </a:r>
                      <a:r>
                        <a:rPr lang="en-US" sz="1200" b="1" u="none" strike="noStrike" dirty="0" err="1">
                          <a:effectLst/>
                        </a:rPr>
                        <a:t>MutS</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919" marR="1919" marT="1919" marB="0" anchor="ctr"/>
                </a:tc>
              </a:tr>
              <a:tr h="91440">
                <a:tc>
                  <a:txBody>
                    <a:bodyPr/>
                    <a:lstStyle/>
                    <a:p>
                      <a:pPr algn="ctr"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919" marR="1919" marT="1919" marB="0" anchor="ctr"/>
                </a:tc>
                <a:tc>
                  <a:txBody>
                    <a:bodyPr/>
                    <a:lstStyle/>
                    <a:p>
                      <a:pPr algn="l" fontAlgn="b"/>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919" marR="1919" marT="1919"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919" marR="1919" marT="1919" marB="0" anchor="ctr"/>
                </a:tc>
              </a:tr>
              <a:tr h="91440">
                <a:tc>
                  <a:txBody>
                    <a:bodyPr/>
                    <a:lstStyle/>
                    <a:p>
                      <a:pPr algn="ctr" fontAlgn="b"/>
                      <a:r>
                        <a:rPr lang="en-US" sz="1200" u="none" strike="noStrike" dirty="0">
                          <a:effectLst/>
                        </a:rPr>
                        <a:t>-2.25</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919" marR="1919" marT="1919" marB="0" anchor="ctr">
                    <a:solidFill>
                      <a:schemeClr val="accent6">
                        <a:lumMod val="60000"/>
                        <a:lumOff val="40000"/>
                      </a:schemeClr>
                    </a:solidFill>
                  </a:tcPr>
                </a:tc>
                <a:tc>
                  <a:txBody>
                    <a:bodyPr/>
                    <a:lstStyle/>
                    <a:p>
                      <a:pPr algn="l" fontAlgn="b"/>
                      <a:r>
                        <a:rPr lang="en-US" sz="1200" u="none" strike="noStrike">
                          <a:effectLst/>
                        </a:rPr>
                        <a:t>0.0053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919" marR="1919" marT="1919" marB="0" anchor="ctr"/>
                </a:tc>
                <a:tc>
                  <a:txBody>
                    <a:bodyPr/>
                    <a:lstStyle/>
                    <a:p>
                      <a:pPr algn="l" fontAlgn="b"/>
                      <a:r>
                        <a:rPr lang="it-IT" sz="1200" b="1" u="none" strike="noStrike" dirty="0">
                          <a:effectLst/>
                        </a:rPr>
                        <a:t>DNA polymerase III chi subunit (EC 2.7.7.7)</a:t>
                      </a:r>
                      <a:endParaRPr lang="it-IT" sz="1200" b="1" i="0" u="none" strike="noStrike" dirty="0">
                        <a:solidFill>
                          <a:srgbClr val="000000"/>
                        </a:solidFill>
                        <a:effectLst/>
                        <a:latin typeface="Arial" panose="020B0604020202020204" pitchFamily="34" charset="0"/>
                        <a:cs typeface="Arial" panose="020B0604020202020204" pitchFamily="34" charset="0"/>
                      </a:endParaRPr>
                    </a:p>
                  </a:txBody>
                  <a:tcPr marL="1919" marR="1919" marT="1919" marB="0" anchor="ctr"/>
                </a:tc>
              </a:tr>
              <a:tr h="91440">
                <a:tc>
                  <a:txBody>
                    <a:bodyPr/>
                    <a:lstStyle/>
                    <a:p>
                      <a:pPr algn="ctr" fontAlgn="b"/>
                      <a:r>
                        <a:rPr lang="en-US" sz="1200" u="none" strike="noStrike" dirty="0">
                          <a:effectLst/>
                        </a:rPr>
                        <a:t>-2.71</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919" marR="1919" marT="1919" marB="0" anchor="ctr">
                    <a:solidFill>
                      <a:schemeClr val="accent6">
                        <a:lumMod val="60000"/>
                        <a:lumOff val="40000"/>
                      </a:schemeClr>
                    </a:solidFill>
                  </a:tcPr>
                </a:tc>
                <a:tc>
                  <a:txBody>
                    <a:bodyPr/>
                    <a:lstStyle/>
                    <a:p>
                      <a:pPr algn="l" fontAlgn="b"/>
                      <a:r>
                        <a:rPr lang="en-US" sz="1200" u="none" strike="noStrike">
                          <a:effectLst/>
                        </a:rPr>
                        <a:t>0.0036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919" marR="1919" marT="1919" marB="0" anchor="ctr"/>
                </a:tc>
                <a:tc>
                  <a:txBody>
                    <a:bodyPr/>
                    <a:lstStyle/>
                    <a:p>
                      <a:pPr algn="l" fontAlgn="b"/>
                      <a:r>
                        <a:rPr lang="it-IT" sz="1200" b="1" u="none" strike="noStrike" dirty="0">
                          <a:effectLst/>
                        </a:rPr>
                        <a:t>DNA polymerase III psi subunit (EC 2.7.7.7)</a:t>
                      </a:r>
                      <a:endParaRPr lang="it-IT" sz="1200" b="1" i="0" u="none" strike="noStrike" dirty="0">
                        <a:solidFill>
                          <a:srgbClr val="000000"/>
                        </a:solidFill>
                        <a:effectLst/>
                        <a:latin typeface="Arial" panose="020B0604020202020204" pitchFamily="34" charset="0"/>
                        <a:cs typeface="Arial" panose="020B0604020202020204" pitchFamily="34" charset="0"/>
                      </a:endParaRPr>
                    </a:p>
                  </a:txBody>
                  <a:tcPr marL="1919" marR="1919" marT="1919" marB="0" anchor="ctr"/>
                </a:tc>
              </a:tr>
              <a:tr h="91440">
                <a:tc>
                  <a:txBody>
                    <a:bodyPr/>
                    <a:lstStyle/>
                    <a:p>
                      <a:pPr algn="ctr" fontAlgn="b"/>
                      <a:r>
                        <a:rPr lang="en-US" sz="1200" u="none" strike="noStrike" dirty="0">
                          <a:effectLst/>
                        </a:rPr>
                        <a:t>-1.86</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919" marR="1919" marT="1919" marB="0" anchor="ctr">
                    <a:solidFill>
                      <a:schemeClr val="accent6">
                        <a:lumMod val="60000"/>
                        <a:lumOff val="40000"/>
                      </a:schemeClr>
                    </a:solidFill>
                  </a:tcPr>
                </a:tc>
                <a:tc>
                  <a:txBody>
                    <a:bodyPr/>
                    <a:lstStyle/>
                    <a:p>
                      <a:pPr algn="l" fontAlgn="b"/>
                      <a:r>
                        <a:rPr lang="en-US" sz="1200" u="none" strike="noStrike">
                          <a:effectLst/>
                        </a:rPr>
                        <a:t>0.0227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919" marR="1919" marT="1919" marB="0" anchor="ctr"/>
                </a:tc>
                <a:tc>
                  <a:txBody>
                    <a:bodyPr/>
                    <a:lstStyle/>
                    <a:p>
                      <a:pPr algn="l" fontAlgn="b"/>
                      <a:r>
                        <a:rPr lang="en-US" sz="1200" b="1" u="none" strike="noStrike" dirty="0">
                          <a:effectLst/>
                        </a:rPr>
                        <a:t>DNA polymerase I (EC 2.7.7.7);</a:t>
                      </a:r>
                      <a:r>
                        <a:rPr lang="en-US" sz="1200" b="1" u="none" strike="noStrike" dirty="0" err="1">
                          <a:effectLst/>
                        </a:rPr>
                        <a:t>Ontology_term</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919" marR="1919" marT="1919" marB="0" anchor="ctr"/>
                </a:tc>
              </a:tr>
              <a:tr h="91440">
                <a:tc>
                  <a:txBody>
                    <a:bodyPr/>
                    <a:lstStyle/>
                    <a:p>
                      <a:pPr algn="ctr" fontAlgn="b"/>
                      <a:r>
                        <a:rPr lang="en-US" sz="1200" u="none" strike="noStrike" dirty="0">
                          <a:effectLst/>
                        </a:rPr>
                        <a:t>-2.00</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919" marR="1919" marT="1919" marB="0" anchor="ctr">
                    <a:solidFill>
                      <a:schemeClr val="accent6">
                        <a:lumMod val="60000"/>
                        <a:lumOff val="40000"/>
                      </a:schemeClr>
                    </a:solidFill>
                  </a:tcPr>
                </a:tc>
                <a:tc>
                  <a:txBody>
                    <a:bodyPr/>
                    <a:lstStyle/>
                    <a:p>
                      <a:pPr algn="l" fontAlgn="b"/>
                      <a:r>
                        <a:rPr lang="en-US" sz="1200" u="none" strike="noStrike">
                          <a:effectLst/>
                        </a:rPr>
                        <a:t>0.0000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919" marR="1919" marT="1919" marB="0" anchor="ctr"/>
                </a:tc>
                <a:tc>
                  <a:txBody>
                    <a:bodyPr/>
                    <a:lstStyle/>
                    <a:p>
                      <a:pPr algn="l" fontAlgn="b"/>
                      <a:r>
                        <a:rPr lang="en-US" sz="1200" u="none" strike="noStrike" dirty="0">
                          <a:effectLst/>
                        </a:rPr>
                        <a:t>SOS-response repressor and protease </a:t>
                      </a:r>
                      <a:r>
                        <a:rPr lang="en-US" sz="1200" u="none" strike="noStrike" dirty="0" err="1">
                          <a:effectLst/>
                        </a:rPr>
                        <a:t>LexA</a:t>
                      </a:r>
                      <a:r>
                        <a:rPr lang="en-US" sz="1200" u="none" strike="noStrike" dirty="0">
                          <a:effectLst/>
                        </a:rPr>
                        <a:t> (EC 3.4.21.88);</a:t>
                      </a:r>
                      <a:r>
                        <a:rPr lang="en-US" sz="1200" u="none" strike="noStrike" dirty="0" err="1">
                          <a:effectLst/>
                        </a:rPr>
                        <a:t>Ontology_term</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919" marR="1919" marT="1919" marB="0" anchor="ctr"/>
                </a:tc>
              </a:tr>
            </a:tbl>
          </a:graphicData>
        </a:graphic>
      </p:graphicFrame>
    </p:spTree>
    <p:extLst>
      <p:ext uri="{BB962C8B-B14F-4D97-AF65-F5344CB8AC3E}">
        <p14:creationId xmlns:p14="http://schemas.microsoft.com/office/powerpoint/2010/main" val="113430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3660953B-7903-8142-9122-D585396DF80C}"/>
              </a:ext>
            </a:extLst>
          </p:cNvPr>
          <p:cNvSpPr>
            <a:spLocks noGrp="1"/>
          </p:cNvSpPr>
          <p:nvPr>
            <p:ph type="title"/>
          </p:nvPr>
        </p:nvSpPr>
        <p:spPr/>
        <p:txBody>
          <a:bodyPr/>
          <a:lstStyle/>
          <a:p>
            <a:endParaRPr lang="en-US"/>
          </a:p>
        </p:txBody>
      </p:sp>
      <p:sp>
        <p:nvSpPr>
          <p:cNvPr id="7" name="Content Placeholder 6">
            <a:extLst>
              <a:ext uri="{FF2B5EF4-FFF2-40B4-BE49-F238E27FC236}">
                <a16:creationId xmlns="" xmlns:a16="http://schemas.microsoft.com/office/drawing/2014/main" id="{D30A9A41-1131-8F40-9E99-72C6D573580A}"/>
              </a:ext>
            </a:extLst>
          </p:cNvPr>
          <p:cNvSpPr>
            <a:spLocks noGrp="1"/>
          </p:cNvSpPr>
          <p:nvPr>
            <p:ph sz="half" idx="2"/>
          </p:nvPr>
        </p:nvSpPr>
        <p:spPr>
          <a:xfrm>
            <a:off x="685800" y="3409950"/>
            <a:ext cx="7435516" cy="1357908"/>
          </a:xfrm>
        </p:spPr>
        <p:txBody>
          <a:bodyPr>
            <a:normAutofit fontScale="85000" lnSpcReduction="20000"/>
          </a:bodyPr>
          <a:lstStyle/>
          <a:p>
            <a:r>
              <a:rPr lang="en-US" dirty="0"/>
              <a:t>Some species showed high degree of genome variation</a:t>
            </a:r>
          </a:p>
          <a:p>
            <a:r>
              <a:rPr lang="en-US" u="sng" dirty="0"/>
              <a:t>Extreme case</a:t>
            </a:r>
            <a:r>
              <a:rPr lang="en-US" dirty="0"/>
              <a:t>: </a:t>
            </a:r>
            <a:r>
              <a:rPr lang="en-US" i="1" dirty="0"/>
              <a:t>H. </a:t>
            </a:r>
            <a:r>
              <a:rPr lang="en-US" i="1" dirty="0" err="1"/>
              <a:t>parainfluenzae</a:t>
            </a:r>
            <a:r>
              <a:rPr lang="en-US" dirty="0"/>
              <a:t> “where distinct subspecies are apparent in supragingival plaque, buccal mucosa and tongue dorsum” </a:t>
            </a:r>
          </a:p>
        </p:txBody>
      </p:sp>
      <p:pic>
        <p:nvPicPr>
          <p:cNvPr id="4" name="Content Placeholder 5" descr="Graphical user interface, text, application&#10;&#10;Description automatically generated">
            <a:extLst>
              <a:ext uri="{FF2B5EF4-FFF2-40B4-BE49-F238E27FC236}">
                <a16:creationId xmlns="" xmlns:a16="http://schemas.microsoft.com/office/drawing/2014/main" id="{87E155F1-4888-644A-B5F3-834C35131B5D}"/>
              </a:ext>
            </a:extLst>
          </p:cNvPr>
          <p:cNvPicPr>
            <a:picLocks noChangeAspect="1"/>
          </p:cNvPicPr>
          <p:nvPr/>
        </p:nvPicPr>
        <p:blipFill>
          <a:blip r:embed="rId3"/>
          <a:stretch>
            <a:fillRect/>
          </a:stretch>
        </p:blipFill>
        <p:spPr>
          <a:xfrm>
            <a:off x="1447800" y="289481"/>
            <a:ext cx="5799222" cy="2776514"/>
          </a:xfrm>
          <a:prstGeom prst="rect">
            <a:avLst/>
          </a:prstGeom>
        </p:spPr>
      </p:pic>
    </p:spTree>
    <p:extLst>
      <p:ext uri="{BB962C8B-B14F-4D97-AF65-F5344CB8AC3E}">
        <p14:creationId xmlns:p14="http://schemas.microsoft.com/office/powerpoint/2010/main" val="11019218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8117" y="514350"/>
            <a:ext cx="7010400" cy="830997"/>
          </a:xfrm>
          <a:prstGeom prst="rect">
            <a:avLst/>
          </a:prstGeom>
        </p:spPr>
        <p:txBody>
          <a:bodyPr wrap="square">
            <a:spAutoFit/>
          </a:bodyPr>
          <a:lstStyle/>
          <a:p>
            <a:pPr algn="ctr"/>
            <a:r>
              <a:rPr lang="en-US" sz="2400" dirty="0" smtClean="0">
                <a:solidFill>
                  <a:schemeClr val="tx2"/>
                </a:solidFill>
              </a:rPr>
              <a:t>Hypothesis: Strain </a:t>
            </a:r>
            <a:r>
              <a:rPr lang="en-US" sz="2400" dirty="0">
                <a:solidFill>
                  <a:schemeClr val="tx2"/>
                </a:solidFill>
              </a:rPr>
              <a:t>variation in </a:t>
            </a:r>
            <a:r>
              <a:rPr lang="en-US" sz="2400" i="1" dirty="0">
                <a:solidFill>
                  <a:schemeClr val="tx2"/>
                </a:solidFill>
              </a:rPr>
              <a:t>H. parainfluenzae </a:t>
            </a:r>
            <a:r>
              <a:rPr lang="en-US" sz="2400" dirty="0">
                <a:solidFill>
                  <a:schemeClr val="tx2"/>
                </a:solidFill>
              </a:rPr>
              <a:t>is due to</a:t>
            </a:r>
            <a:r>
              <a:rPr lang="en-US" sz="2400" i="1" dirty="0">
                <a:solidFill>
                  <a:schemeClr val="tx2"/>
                </a:solidFill>
              </a:rPr>
              <a:t> </a:t>
            </a:r>
            <a:r>
              <a:rPr lang="en-US" sz="2400" dirty="0">
                <a:solidFill>
                  <a:schemeClr val="tx2"/>
                </a:solidFill>
              </a:rPr>
              <a:t>stress induced </a:t>
            </a:r>
            <a:r>
              <a:rPr lang="en-US" sz="2400" dirty="0" smtClean="0">
                <a:solidFill>
                  <a:schemeClr val="tx2"/>
                </a:solidFill>
              </a:rPr>
              <a:t>mutagenesis by </a:t>
            </a:r>
            <a:r>
              <a:rPr lang="en-US" sz="2400" i="1" dirty="0" smtClean="0">
                <a:solidFill>
                  <a:schemeClr val="tx2"/>
                </a:solidFill>
              </a:rPr>
              <a:t>S. mitis</a:t>
            </a:r>
            <a:endParaRPr lang="en-US" sz="2400" dirty="0">
              <a:solidFill>
                <a:schemeClr val="tx2"/>
              </a:solidFill>
            </a:endParaRPr>
          </a:p>
        </p:txBody>
      </p:sp>
      <p:sp>
        <p:nvSpPr>
          <p:cNvPr id="3" name="Rectangle 2"/>
          <p:cNvSpPr/>
          <p:nvPr/>
        </p:nvSpPr>
        <p:spPr>
          <a:xfrm>
            <a:off x="1278117" y="1544419"/>
            <a:ext cx="7010400" cy="646331"/>
          </a:xfrm>
          <a:prstGeom prst="rect">
            <a:avLst/>
          </a:prstGeom>
        </p:spPr>
        <p:txBody>
          <a:bodyPr wrap="square">
            <a:spAutoFit/>
          </a:bodyPr>
          <a:lstStyle/>
          <a:p>
            <a:pPr algn="ctr"/>
            <a:r>
              <a:rPr lang="en-US" dirty="0" smtClean="0"/>
              <a:t>We are currently performing 30-day coculture transfers of </a:t>
            </a:r>
            <a:r>
              <a:rPr lang="en-US" i="1" dirty="0" smtClean="0"/>
              <a:t>Hp </a:t>
            </a:r>
            <a:r>
              <a:rPr lang="en-US" dirty="0" smtClean="0"/>
              <a:t>with </a:t>
            </a:r>
            <a:r>
              <a:rPr lang="en-US" i="1" dirty="0" smtClean="0"/>
              <a:t>Sm </a:t>
            </a:r>
            <a:r>
              <a:rPr lang="en-US" dirty="0" smtClean="0"/>
              <a:t>WT and </a:t>
            </a:r>
            <a:r>
              <a:rPr lang="en-US" i="1" dirty="0" smtClean="0"/>
              <a:t>Sm </a:t>
            </a:r>
            <a:r>
              <a:rPr lang="el-GR" i="1" dirty="0" smtClean="0"/>
              <a:t>Δ</a:t>
            </a:r>
            <a:r>
              <a:rPr lang="en-US" i="1" dirty="0" err="1" smtClean="0"/>
              <a:t>spxB</a:t>
            </a:r>
            <a:endParaRPr lang="en-US" dirty="0"/>
          </a:p>
        </p:txBody>
      </p:sp>
      <p:sp>
        <p:nvSpPr>
          <p:cNvPr id="4" name="Rectangle 3"/>
          <p:cNvSpPr/>
          <p:nvPr/>
        </p:nvSpPr>
        <p:spPr>
          <a:xfrm>
            <a:off x="1278117" y="2800350"/>
            <a:ext cx="7010400" cy="646331"/>
          </a:xfrm>
          <a:prstGeom prst="rect">
            <a:avLst/>
          </a:prstGeom>
        </p:spPr>
        <p:txBody>
          <a:bodyPr wrap="square">
            <a:spAutoFit/>
          </a:bodyPr>
          <a:lstStyle/>
          <a:p>
            <a:pPr algn="ctr"/>
            <a:r>
              <a:rPr lang="en-US" dirty="0" smtClean="0"/>
              <a:t>As we passage each day we are quantifying changes in spontaneous spectinomycin resistance and saving strains for genomic sequencing</a:t>
            </a:r>
            <a:endParaRPr lang="en-US" dirty="0"/>
          </a:p>
        </p:txBody>
      </p:sp>
      <p:sp>
        <p:nvSpPr>
          <p:cNvPr id="5" name="Rectangle 4"/>
          <p:cNvSpPr/>
          <p:nvPr/>
        </p:nvSpPr>
        <p:spPr>
          <a:xfrm>
            <a:off x="1278117" y="3867150"/>
            <a:ext cx="7010400" cy="646331"/>
          </a:xfrm>
          <a:prstGeom prst="rect">
            <a:avLst/>
          </a:prstGeom>
        </p:spPr>
        <p:txBody>
          <a:bodyPr wrap="square">
            <a:spAutoFit/>
          </a:bodyPr>
          <a:lstStyle/>
          <a:p>
            <a:pPr algn="ctr"/>
            <a:r>
              <a:rPr lang="en-US" dirty="0" smtClean="0"/>
              <a:t>If our hypothesis is correct, SNP accumulation will be greater in </a:t>
            </a:r>
            <a:r>
              <a:rPr lang="en-US" i="1" dirty="0" smtClean="0"/>
              <a:t>Hp</a:t>
            </a:r>
            <a:r>
              <a:rPr lang="en-US" dirty="0" smtClean="0"/>
              <a:t> cocultured with the </a:t>
            </a:r>
            <a:r>
              <a:rPr lang="en-US" i="1" dirty="0" smtClean="0"/>
              <a:t>Sm</a:t>
            </a:r>
            <a:r>
              <a:rPr lang="en-US" dirty="0" smtClean="0"/>
              <a:t> WT</a:t>
            </a:r>
            <a:endParaRPr lang="en-US" dirty="0"/>
          </a:p>
        </p:txBody>
      </p:sp>
    </p:spTree>
    <p:extLst>
      <p:ext uri="{BB962C8B-B14F-4D97-AF65-F5344CB8AC3E}">
        <p14:creationId xmlns:p14="http://schemas.microsoft.com/office/powerpoint/2010/main" val="139026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2C01B4-4AAC-0443-8B81-1016046963C4}"/>
              </a:ext>
            </a:extLst>
          </p:cNvPr>
          <p:cNvSpPr>
            <a:spLocks noGrp="1"/>
          </p:cNvSpPr>
          <p:nvPr>
            <p:ph type="title"/>
          </p:nvPr>
        </p:nvSpPr>
        <p:spPr>
          <a:xfrm>
            <a:off x="267703" y="1"/>
            <a:ext cx="7886700" cy="994172"/>
          </a:xfrm>
        </p:spPr>
        <p:txBody>
          <a:bodyPr/>
          <a:lstStyle/>
          <a:p>
            <a:r>
              <a:rPr lang="en-US" dirty="0">
                <a:solidFill>
                  <a:schemeClr val="tx2"/>
                </a:solidFill>
              </a:rPr>
              <a:t>Anaerobic cocultures</a:t>
            </a:r>
          </a:p>
        </p:txBody>
      </p:sp>
      <p:grpSp>
        <p:nvGrpSpPr>
          <p:cNvPr id="8" name="Group 7">
            <a:extLst>
              <a:ext uri="{FF2B5EF4-FFF2-40B4-BE49-F238E27FC236}">
                <a16:creationId xmlns="" xmlns:a16="http://schemas.microsoft.com/office/drawing/2014/main" id="{74E3FC8F-5EBC-FB4A-B4CB-C618C49744B8}"/>
              </a:ext>
            </a:extLst>
          </p:cNvPr>
          <p:cNvGrpSpPr/>
          <p:nvPr/>
        </p:nvGrpSpPr>
        <p:grpSpPr>
          <a:xfrm>
            <a:off x="2871691" y="1026670"/>
            <a:ext cx="2678723" cy="3920081"/>
            <a:chOff x="24404382" y="22618156"/>
            <a:chExt cx="5217158" cy="7634866"/>
          </a:xfrm>
        </p:grpSpPr>
        <p:pic>
          <p:nvPicPr>
            <p:cNvPr id="9" name="Picture 8">
              <a:extLst>
                <a:ext uri="{FF2B5EF4-FFF2-40B4-BE49-F238E27FC236}">
                  <a16:creationId xmlns="" xmlns:a16="http://schemas.microsoft.com/office/drawing/2014/main" id="{D0C541FE-701C-1349-A02E-3485996CC3CC}"/>
                </a:ext>
              </a:extLst>
            </p:cNvPr>
            <p:cNvPicPr>
              <a:picLocks noChangeAspect="1"/>
            </p:cNvPicPr>
            <p:nvPr/>
          </p:nvPicPr>
          <p:blipFill>
            <a:blip r:embed="rId2"/>
            <a:stretch>
              <a:fillRect/>
            </a:stretch>
          </p:blipFill>
          <p:spPr>
            <a:xfrm>
              <a:off x="24404382" y="22618156"/>
              <a:ext cx="5217158" cy="7634866"/>
            </a:xfrm>
            <a:prstGeom prst="rect">
              <a:avLst/>
            </a:prstGeom>
          </p:spPr>
        </p:pic>
        <p:sp>
          <p:nvSpPr>
            <p:cNvPr id="10" name="TextBox 9">
              <a:extLst>
                <a:ext uri="{FF2B5EF4-FFF2-40B4-BE49-F238E27FC236}">
                  <a16:creationId xmlns="" xmlns:a16="http://schemas.microsoft.com/office/drawing/2014/main" id="{CDDF5859-9B53-8047-8D09-1A3F8CE60CE7}"/>
                </a:ext>
              </a:extLst>
            </p:cNvPr>
            <p:cNvSpPr txBox="1"/>
            <p:nvPr/>
          </p:nvSpPr>
          <p:spPr>
            <a:xfrm>
              <a:off x="26429106" y="22751629"/>
              <a:ext cx="558373" cy="584449"/>
            </a:xfrm>
            <a:prstGeom prst="rect">
              <a:avLst/>
            </a:prstGeom>
            <a:noFill/>
          </p:spPr>
          <p:txBody>
            <a:bodyPr wrap="square" rtlCol="0">
              <a:spAutoFit/>
            </a:bodyPr>
            <a:lstStyle/>
            <a:p>
              <a:r>
                <a:rPr lang="en-US" sz="1350" dirty="0"/>
                <a:t>*</a:t>
              </a:r>
            </a:p>
          </p:txBody>
        </p:sp>
        <p:cxnSp>
          <p:nvCxnSpPr>
            <p:cNvPr id="11" name="Straight Connector 10">
              <a:extLst>
                <a:ext uri="{FF2B5EF4-FFF2-40B4-BE49-F238E27FC236}">
                  <a16:creationId xmlns="" xmlns:a16="http://schemas.microsoft.com/office/drawing/2014/main" id="{423EA182-A3CF-1A4C-B957-0F6816640182}"/>
                </a:ext>
              </a:extLst>
            </p:cNvPr>
            <p:cNvCxnSpPr>
              <a:cxnSpLocks/>
            </p:cNvCxnSpPr>
            <p:nvPr/>
          </p:nvCxnSpPr>
          <p:spPr>
            <a:xfrm>
              <a:off x="26186801" y="23296957"/>
              <a:ext cx="86644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798958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2BA657-FBA9-3A4E-9EA4-87DAF02318ED}"/>
              </a:ext>
            </a:extLst>
          </p:cNvPr>
          <p:cNvSpPr>
            <a:spLocks noGrp="1"/>
          </p:cNvSpPr>
          <p:nvPr>
            <p:ph type="title"/>
          </p:nvPr>
        </p:nvSpPr>
        <p:spPr>
          <a:xfrm>
            <a:off x="457200" y="133350"/>
            <a:ext cx="8229600" cy="857250"/>
          </a:xfrm>
        </p:spPr>
        <p:txBody>
          <a:bodyPr/>
          <a:lstStyle/>
          <a:p>
            <a:r>
              <a:rPr lang="en-US" dirty="0">
                <a:solidFill>
                  <a:schemeClr val="tx2"/>
                </a:solidFill>
              </a:rPr>
              <a:t>Anaerobic transcript changes</a:t>
            </a:r>
          </a:p>
        </p:txBody>
      </p:sp>
      <p:graphicFrame>
        <p:nvGraphicFramePr>
          <p:cNvPr id="21" name="Table 20">
            <a:extLst>
              <a:ext uri="{FF2B5EF4-FFF2-40B4-BE49-F238E27FC236}">
                <a16:creationId xmlns="" xmlns:a16="http://schemas.microsoft.com/office/drawing/2014/main" id="{8FB2AD6C-C32F-694F-AC95-121497432430}"/>
              </a:ext>
            </a:extLst>
          </p:cNvPr>
          <p:cNvGraphicFramePr>
            <a:graphicFrameLocks noGrp="1"/>
          </p:cNvGraphicFramePr>
          <p:nvPr>
            <p:extLst>
              <p:ext uri="{D42A27DB-BD31-4B8C-83A1-F6EECF244321}">
                <p14:modId xmlns:p14="http://schemas.microsoft.com/office/powerpoint/2010/main" val="3205964912"/>
              </p:ext>
            </p:extLst>
          </p:nvPr>
        </p:nvGraphicFramePr>
        <p:xfrm>
          <a:off x="427794" y="1047750"/>
          <a:ext cx="2772606" cy="2049780"/>
        </p:xfrm>
        <a:graphic>
          <a:graphicData uri="http://schemas.openxmlformats.org/drawingml/2006/table">
            <a:tbl>
              <a:tblPr firstRow="1" bandRow="1">
                <a:tableStyleId>{1FECB4D8-DB02-4DC6-A0A2-4F2EBAE1DC90}</a:tableStyleId>
              </a:tblPr>
              <a:tblGrid>
                <a:gridCol w="696076">
                  <a:extLst>
                    <a:ext uri="{9D8B030D-6E8A-4147-A177-3AD203B41FA5}">
                      <a16:colId xmlns="" xmlns:a16="http://schemas.microsoft.com/office/drawing/2014/main" val="329631694"/>
                    </a:ext>
                  </a:extLst>
                </a:gridCol>
                <a:gridCol w="519133">
                  <a:extLst>
                    <a:ext uri="{9D8B030D-6E8A-4147-A177-3AD203B41FA5}">
                      <a16:colId xmlns="" xmlns:a16="http://schemas.microsoft.com/office/drawing/2014/main" val="3004929616"/>
                    </a:ext>
                  </a:extLst>
                </a:gridCol>
                <a:gridCol w="1557397">
                  <a:extLst>
                    <a:ext uri="{9D8B030D-6E8A-4147-A177-3AD203B41FA5}">
                      <a16:colId xmlns="" xmlns:a16="http://schemas.microsoft.com/office/drawing/2014/main" val="934471996"/>
                    </a:ext>
                  </a:extLst>
                </a:gridCol>
              </a:tblGrid>
              <a:tr h="460316">
                <a:tc>
                  <a:txBody>
                    <a:bodyPr/>
                    <a:lstStyle/>
                    <a:p>
                      <a:r>
                        <a:rPr lang="en-US" sz="1400" dirty="0">
                          <a:solidFill>
                            <a:schemeClr val="tx1"/>
                          </a:solidFill>
                        </a:rPr>
                        <a:t>Fold Change</a:t>
                      </a:r>
                    </a:p>
                  </a:txBody>
                  <a:tcPr marL="68580" marR="68580" marT="34290" marB="34290"/>
                </a:tc>
                <a:tc>
                  <a:txBody>
                    <a:bodyPr/>
                    <a:lstStyle/>
                    <a:p>
                      <a:r>
                        <a:rPr lang="en-US" sz="1400" dirty="0">
                          <a:solidFill>
                            <a:schemeClr val="tx1"/>
                          </a:solidFill>
                        </a:rPr>
                        <a:t>CDS</a:t>
                      </a:r>
                    </a:p>
                  </a:txBody>
                  <a:tcPr marL="68580" marR="68580" marT="34290" marB="34290"/>
                </a:tc>
                <a:tc>
                  <a:txBody>
                    <a:bodyPr/>
                    <a:lstStyle/>
                    <a:p>
                      <a:r>
                        <a:rPr lang="en-US" sz="1400" dirty="0">
                          <a:solidFill>
                            <a:schemeClr val="tx1"/>
                          </a:solidFill>
                        </a:rPr>
                        <a:t>Description</a:t>
                      </a:r>
                    </a:p>
                  </a:txBody>
                  <a:tcPr marL="68580" marR="68580" marT="34290" marB="34290"/>
                </a:tc>
                <a:extLst>
                  <a:ext uri="{0D108BD9-81ED-4DB2-BD59-A6C34878D82A}">
                    <a16:rowId xmlns="" xmlns:a16="http://schemas.microsoft.com/office/drawing/2014/main" val="2958930393"/>
                  </a:ext>
                </a:extLst>
              </a:tr>
              <a:tr h="262026">
                <a:tc>
                  <a:txBody>
                    <a:bodyPr/>
                    <a:lstStyle/>
                    <a:p>
                      <a:r>
                        <a:rPr lang="en-US" sz="1400" dirty="0"/>
                        <a:t>10.65</a:t>
                      </a:r>
                      <a:endParaRPr lang="en-US" sz="1400" dirty="0">
                        <a:solidFill>
                          <a:schemeClr val="tx1"/>
                        </a:solidFill>
                      </a:endParaRPr>
                    </a:p>
                  </a:txBody>
                  <a:tcPr marL="68580" marR="68580" marT="34290" marB="34290"/>
                </a:tc>
                <a:tc>
                  <a:txBody>
                    <a:bodyPr/>
                    <a:lstStyle/>
                    <a:p>
                      <a:r>
                        <a:rPr lang="en-US" sz="1400" dirty="0"/>
                        <a:t>1543</a:t>
                      </a:r>
                      <a:endParaRPr lang="en-US" sz="1400" dirty="0">
                        <a:solidFill>
                          <a:schemeClr val="tx1"/>
                        </a:solidFill>
                      </a:endParaRPr>
                    </a:p>
                  </a:txBody>
                  <a:tcPr marL="68580" marR="68580" marT="34290" marB="34290"/>
                </a:tc>
                <a:tc>
                  <a:txBody>
                    <a:bodyPr/>
                    <a:lstStyle/>
                    <a:p>
                      <a:r>
                        <a:rPr lang="el-GR" sz="1400" b="1" dirty="0"/>
                        <a:t>β</a:t>
                      </a:r>
                      <a:r>
                        <a:rPr lang="en-US" sz="1400" b="1" dirty="0"/>
                        <a:t>-galactosidase</a:t>
                      </a:r>
                      <a:endParaRPr lang="en-US" sz="1400" b="1" dirty="0">
                        <a:solidFill>
                          <a:schemeClr val="tx1"/>
                        </a:solidFill>
                      </a:endParaRPr>
                    </a:p>
                  </a:txBody>
                  <a:tcPr marL="68580" marR="68580" marT="34290" marB="34290"/>
                </a:tc>
                <a:extLst>
                  <a:ext uri="{0D108BD9-81ED-4DB2-BD59-A6C34878D82A}">
                    <a16:rowId xmlns="" xmlns:a16="http://schemas.microsoft.com/office/drawing/2014/main" val="860219935"/>
                  </a:ext>
                </a:extLst>
              </a:tr>
              <a:tr h="460316">
                <a:tc>
                  <a:txBody>
                    <a:bodyPr/>
                    <a:lstStyle/>
                    <a:p>
                      <a:r>
                        <a:rPr lang="en-US" sz="1400" dirty="0"/>
                        <a:t>8.96</a:t>
                      </a:r>
                      <a:endParaRPr lang="en-US" sz="1400" dirty="0">
                        <a:solidFill>
                          <a:schemeClr val="tx1"/>
                        </a:solidFill>
                      </a:endParaRPr>
                    </a:p>
                  </a:txBody>
                  <a:tcPr marL="68580" marR="68580" marT="34290" marB="34290"/>
                </a:tc>
                <a:tc>
                  <a:txBody>
                    <a:bodyPr/>
                    <a:lstStyle/>
                    <a:p>
                      <a:r>
                        <a:rPr lang="en-US" sz="1400" dirty="0"/>
                        <a:t>1411</a:t>
                      </a:r>
                      <a:endParaRPr lang="en-US" sz="1400" dirty="0">
                        <a:solidFill>
                          <a:schemeClr val="tx1"/>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400" dirty="0"/>
                        <a:t>β</a:t>
                      </a:r>
                      <a:r>
                        <a:rPr lang="en-US" sz="1400" dirty="0"/>
                        <a:t>-galactosidase</a:t>
                      </a:r>
                    </a:p>
                    <a:p>
                      <a:r>
                        <a:rPr lang="en-US" sz="1400" dirty="0"/>
                        <a:t>subunit</a:t>
                      </a:r>
                      <a:endParaRPr lang="en-US" sz="1400" dirty="0">
                        <a:solidFill>
                          <a:schemeClr val="tx1"/>
                        </a:solidFill>
                      </a:endParaRPr>
                    </a:p>
                  </a:txBody>
                  <a:tcPr marL="68580" marR="68580" marT="34290" marB="34290"/>
                </a:tc>
                <a:extLst>
                  <a:ext uri="{0D108BD9-81ED-4DB2-BD59-A6C34878D82A}">
                    <a16:rowId xmlns="" xmlns:a16="http://schemas.microsoft.com/office/drawing/2014/main" val="585610756"/>
                  </a:ext>
                </a:extLst>
              </a:tr>
              <a:tr h="262026">
                <a:tc>
                  <a:txBody>
                    <a:bodyPr/>
                    <a:lstStyle/>
                    <a:p>
                      <a:r>
                        <a:rPr lang="en-US" sz="1400" dirty="0"/>
                        <a:t>6.77</a:t>
                      </a:r>
                      <a:endParaRPr lang="en-US" sz="1400" dirty="0">
                        <a:solidFill>
                          <a:schemeClr val="tx1"/>
                        </a:solidFill>
                      </a:endParaRPr>
                    </a:p>
                  </a:txBody>
                  <a:tcPr marL="68580" marR="68580" marT="34290" marB="34290"/>
                </a:tc>
                <a:tc>
                  <a:txBody>
                    <a:bodyPr/>
                    <a:lstStyle/>
                    <a:p>
                      <a:r>
                        <a:rPr lang="en-US" sz="1400" dirty="0"/>
                        <a:t>985</a:t>
                      </a:r>
                      <a:endParaRPr lang="en-US" sz="1400" dirty="0">
                        <a:solidFill>
                          <a:schemeClr val="tx1"/>
                        </a:solidFill>
                      </a:endParaRPr>
                    </a:p>
                  </a:txBody>
                  <a:tcPr marL="68580" marR="68580" marT="34290" marB="34290"/>
                </a:tc>
                <a:tc>
                  <a:txBody>
                    <a:bodyPr/>
                    <a:lstStyle/>
                    <a:p>
                      <a:r>
                        <a:rPr lang="el-GR" sz="1400" dirty="0"/>
                        <a:t>β</a:t>
                      </a:r>
                      <a:r>
                        <a:rPr lang="en-US" sz="1400" dirty="0"/>
                        <a:t>-galactosidase</a:t>
                      </a:r>
                      <a:endParaRPr lang="en-US" sz="1400" dirty="0">
                        <a:solidFill>
                          <a:schemeClr val="tx1"/>
                        </a:solidFill>
                      </a:endParaRPr>
                    </a:p>
                  </a:txBody>
                  <a:tcPr marL="68580" marR="68580" marT="34290" marB="34290"/>
                </a:tc>
                <a:extLst>
                  <a:ext uri="{0D108BD9-81ED-4DB2-BD59-A6C34878D82A}">
                    <a16:rowId xmlns="" xmlns:a16="http://schemas.microsoft.com/office/drawing/2014/main" val="1865517098"/>
                  </a:ext>
                </a:extLst>
              </a:tr>
              <a:tr h="460316">
                <a:tc>
                  <a:txBody>
                    <a:bodyPr/>
                    <a:lstStyle/>
                    <a:p>
                      <a:r>
                        <a:rPr lang="en-US" sz="1400" dirty="0"/>
                        <a:t>5.65</a:t>
                      </a:r>
                      <a:endParaRPr lang="en-US" sz="1400" dirty="0">
                        <a:solidFill>
                          <a:schemeClr val="tx1"/>
                        </a:solidFill>
                      </a:endParaRPr>
                    </a:p>
                  </a:txBody>
                  <a:tcPr marL="68580" marR="68580" marT="34290" marB="34290"/>
                </a:tc>
                <a:tc>
                  <a:txBody>
                    <a:bodyPr/>
                    <a:lstStyle/>
                    <a:p>
                      <a:r>
                        <a:rPr lang="en-US" sz="1400" dirty="0"/>
                        <a:t>1052</a:t>
                      </a:r>
                      <a:endParaRPr lang="en-US" sz="1400" dirty="0">
                        <a:solidFill>
                          <a:schemeClr val="tx1"/>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400" dirty="0"/>
                        <a:t>β</a:t>
                      </a:r>
                      <a:r>
                        <a:rPr lang="en-US" sz="1400" dirty="0"/>
                        <a:t>-galactosidase</a:t>
                      </a:r>
                    </a:p>
                    <a:p>
                      <a:endParaRPr lang="en-US" sz="1400" dirty="0">
                        <a:solidFill>
                          <a:schemeClr val="tx1"/>
                        </a:solidFill>
                      </a:endParaRPr>
                    </a:p>
                  </a:txBody>
                  <a:tcPr marL="68580" marR="68580" marT="34290" marB="34290"/>
                </a:tc>
                <a:extLst>
                  <a:ext uri="{0D108BD9-81ED-4DB2-BD59-A6C34878D82A}">
                    <a16:rowId xmlns="" xmlns:a16="http://schemas.microsoft.com/office/drawing/2014/main" val="432458917"/>
                  </a:ext>
                </a:extLst>
              </a:tr>
            </a:tbl>
          </a:graphicData>
        </a:graphic>
      </p:graphicFrame>
      <p:graphicFrame>
        <p:nvGraphicFramePr>
          <p:cNvPr id="23" name="Table 22">
            <a:extLst>
              <a:ext uri="{FF2B5EF4-FFF2-40B4-BE49-F238E27FC236}">
                <a16:creationId xmlns="" xmlns:a16="http://schemas.microsoft.com/office/drawing/2014/main" id="{A183ACE1-F334-C34D-9891-DC569153D26C}"/>
              </a:ext>
            </a:extLst>
          </p:cNvPr>
          <p:cNvGraphicFramePr>
            <a:graphicFrameLocks noGrp="1"/>
          </p:cNvGraphicFramePr>
          <p:nvPr>
            <p:extLst>
              <p:ext uri="{D42A27DB-BD31-4B8C-83A1-F6EECF244321}">
                <p14:modId xmlns:p14="http://schemas.microsoft.com/office/powerpoint/2010/main" val="2713422426"/>
              </p:ext>
            </p:extLst>
          </p:nvPr>
        </p:nvGraphicFramePr>
        <p:xfrm>
          <a:off x="4953831" y="1047611"/>
          <a:ext cx="3762375" cy="2682240"/>
        </p:xfrm>
        <a:graphic>
          <a:graphicData uri="http://schemas.openxmlformats.org/drawingml/2006/table">
            <a:tbl>
              <a:tblPr firstRow="1" bandRow="1">
                <a:tableStyleId>{9DCAF9ED-07DC-4A11-8D7F-57B35C25682E}</a:tableStyleId>
              </a:tblPr>
              <a:tblGrid>
                <a:gridCol w="709229">
                  <a:extLst>
                    <a:ext uri="{9D8B030D-6E8A-4147-A177-3AD203B41FA5}">
                      <a16:colId xmlns="" xmlns:a16="http://schemas.microsoft.com/office/drawing/2014/main" val="329631694"/>
                    </a:ext>
                  </a:extLst>
                </a:gridCol>
                <a:gridCol w="533400">
                  <a:extLst>
                    <a:ext uri="{9D8B030D-6E8A-4147-A177-3AD203B41FA5}">
                      <a16:colId xmlns="" xmlns:a16="http://schemas.microsoft.com/office/drawing/2014/main" val="3004929616"/>
                    </a:ext>
                  </a:extLst>
                </a:gridCol>
                <a:gridCol w="2519746">
                  <a:extLst>
                    <a:ext uri="{9D8B030D-6E8A-4147-A177-3AD203B41FA5}">
                      <a16:colId xmlns="" xmlns:a16="http://schemas.microsoft.com/office/drawing/2014/main" val="934471996"/>
                    </a:ext>
                  </a:extLst>
                </a:gridCol>
              </a:tblGrid>
              <a:tr h="450273">
                <a:tc>
                  <a:txBody>
                    <a:bodyPr/>
                    <a:lstStyle/>
                    <a:p>
                      <a:r>
                        <a:rPr lang="en-US" sz="1400" dirty="0">
                          <a:solidFill>
                            <a:schemeClr val="tx1"/>
                          </a:solidFill>
                        </a:rPr>
                        <a:t>Fold Change</a:t>
                      </a:r>
                    </a:p>
                  </a:txBody>
                  <a:tcPr marL="68580" marR="68580" marT="34290" marB="34290"/>
                </a:tc>
                <a:tc>
                  <a:txBody>
                    <a:bodyPr/>
                    <a:lstStyle/>
                    <a:p>
                      <a:r>
                        <a:rPr lang="en-US" sz="1400" dirty="0">
                          <a:solidFill>
                            <a:schemeClr val="tx1"/>
                          </a:solidFill>
                        </a:rPr>
                        <a:t>CDS</a:t>
                      </a:r>
                    </a:p>
                  </a:txBody>
                  <a:tcPr marL="68580" marR="68580" marT="34290" marB="34290"/>
                </a:tc>
                <a:tc>
                  <a:txBody>
                    <a:bodyPr/>
                    <a:lstStyle/>
                    <a:p>
                      <a:r>
                        <a:rPr lang="en-US" sz="1400" dirty="0">
                          <a:solidFill>
                            <a:schemeClr val="tx1"/>
                          </a:solidFill>
                        </a:rPr>
                        <a:t>Description</a:t>
                      </a:r>
                    </a:p>
                  </a:txBody>
                  <a:tcPr marL="68580" marR="68580" marT="34290" marB="34290"/>
                </a:tc>
                <a:extLst>
                  <a:ext uri="{0D108BD9-81ED-4DB2-BD59-A6C34878D82A}">
                    <a16:rowId xmlns="" xmlns:a16="http://schemas.microsoft.com/office/drawing/2014/main" val="2958930393"/>
                  </a:ext>
                </a:extLst>
              </a:tr>
              <a:tr h="256309">
                <a:tc>
                  <a:txBody>
                    <a:bodyPr/>
                    <a:lstStyle/>
                    <a:p>
                      <a:r>
                        <a:rPr lang="en-US" sz="1400" dirty="0"/>
                        <a:t>3.47</a:t>
                      </a:r>
                      <a:endParaRPr lang="en-US" sz="1400" dirty="0">
                        <a:solidFill>
                          <a:schemeClr val="tx1"/>
                        </a:solidFill>
                      </a:endParaRPr>
                    </a:p>
                  </a:txBody>
                  <a:tcPr marL="68580" marR="68580" marT="34290" marB="34290"/>
                </a:tc>
                <a:tc>
                  <a:txBody>
                    <a:bodyPr/>
                    <a:lstStyle/>
                    <a:p>
                      <a:r>
                        <a:rPr lang="en-US" sz="1400" dirty="0"/>
                        <a:t>1696</a:t>
                      </a:r>
                      <a:endParaRPr lang="en-US" sz="1400" dirty="0">
                        <a:solidFill>
                          <a:schemeClr val="tx1"/>
                        </a:solidFill>
                      </a:endParaRPr>
                    </a:p>
                  </a:txBody>
                  <a:tcPr marL="68580" marR="68580" marT="34290" marB="34290"/>
                </a:tc>
                <a:tc>
                  <a:txBody>
                    <a:bodyPr/>
                    <a:lstStyle/>
                    <a:p>
                      <a:r>
                        <a:rPr lang="en-US" sz="1400" i="1" dirty="0" err="1"/>
                        <a:t>mglB</a:t>
                      </a:r>
                      <a:endParaRPr lang="en-US" sz="1400" i="1" dirty="0">
                        <a:solidFill>
                          <a:schemeClr val="tx1"/>
                        </a:solidFill>
                      </a:endParaRPr>
                    </a:p>
                  </a:txBody>
                  <a:tcPr marL="68580" marR="68580" marT="34290" marB="34290"/>
                </a:tc>
                <a:extLst>
                  <a:ext uri="{0D108BD9-81ED-4DB2-BD59-A6C34878D82A}">
                    <a16:rowId xmlns="" xmlns:a16="http://schemas.microsoft.com/office/drawing/2014/main" val="860219935"/>
                  </a:ext>
                </a:extLst>
              </a:tr>
              <a:tr h="256309">
                <a:tc>
                  <a:txBody>
                    <a:bodyPr/>
                    <a:lstStyle/>
                    <a:p>
                      <a:r>
                        <a:rPr lang="en-US" sz="1400" dirty="0"/>
                        <a:t>2.51</a:t>
                      </a:r>
                      <a:endParaRPr lang="en-US" sz="1400" dirty="0">
                        <a:solidFill>
                          <a:schemeClr val="tx1"/>
                        </a:solidFill>
                      </a:endParaRPr>
                    </a:p>
                  </a:txBody>
                  <a:tcPr marL="68580" marR="68580" marT="34290" marB="34290"/>
                </a:tc>
                <a:tc>
                  <a:txBody>
                    <a:bodyPr/>
                    <a:lstStyle/>
                    <a:p>
                      <a:r>
                        <a:rPr lang="en-US" sz="1400" dirty="0"/>
                        <a:t>1697</a:t>
                      </a:r>
                      <a:endParaRPr lang="en-US" sz="1400" dirty="0">
                        <a:solidFill>
                          <a:schemeClr val="tx1"/>
                        </a:solidFill>
                      </a:endParaRPr>
                    </a:p>
                  </a:txBody>
                  <a:tcPr marL="68580" marR="68580" marT="34290" marB="34290"/>
                </a:tc>
                <a:tc>
                  <a:txBody>
                    <a:bodyPr/>
                    <a:lstStyle/>
                    <a:p>
                      <a:r>
                        <a:rPr lang="en-US" sz="1400" i="1" dirty="0" err="1"/>
                        <a:t>mglA</a:t>
                      </a:r>
                      <a:endParaRPr lang="en-US" sz="1400" i="1" dirty="0">
                        <a:solidFill>
                          <a:schemeClr val="tx1"/>
                        </a:solidFill>
                      </a:endParaRPr>
                    </a:p>
                  </a:txBody>
                  <a:tcPr marL="68580" marR="68580" marT="34290" marB="34290"/>
                </a:tc>
                <a:extLst>
                  <a:ext uri="{0D108BD9-81ED-4DB2-BD59-A6C34878D82A}">
                    <a16:rowId xmlns="" xmlns:a16="http://schemas.microsoft.com/office/drawing/2014/main" val="585610756"/>
                  </a:ext>
                </a:extLst>
              </a:tr>
              <a:tr h="256309">
                <a:tc>
                  <a:txBody>
                    <a:bodyPr/>
                    <a:lstStyle/>
                    <a:p>
                      <a:r>
                        <a:rPr lang="en-US" sz="1400" dirty="0"/>
                        <a:t>2.3</a:t>
                      </a:r>
                      <a:endParaRPr lang="en-US" sz="1400" dirty="0">
                        <a:solidFill>
                          <a:schemeClr val="tx1"/>
                        </a:solidFill>
                      </a:endParaRPr>
                    </a:p>
                  </a:txBody>
                  <a:tcPr marL="68580" marR="68580" marT="34290" marB="34290"/>
                </a:tc>
                <a:tc>
                  <a:txBody>
                    <a:bodyPr/>
                    <a:lstStyle/>
                    <a:p>
                      <a:r>
                        <a:rPr lang="en-US" sz="1400" dirty="0"/>
                        <a:t>1698</a:t>
                      </a:r>
                      <a:endParaRPr lang="en-US" sz="1400" dirty="0">
                        <a:solidFill>
                          <a:schemeClr val="tx1"/>
                        </a:solidFill>
                      </a:endParaRPr>
                    </a:p>
                  </a:txBody>
                  <a:tcPr marL="68580" marR="68580" marT="34290" marB="34290"/>
                </a:tc>
                <a:tc>
                  <a:txBody>
                    <a:bodyPr/>
                    <a:lstStyle/>
                    <a:p>
                      <a:r>
                        <a:rPr lang="en-US" sz="1400" i="1" dirty="0" err="1"/>
                        <a:t>mglC</a:t>
                      </a:r>
                      <a:endParaRPr lang="en-US" sz="1400" i="1" dirty="0">
                        <a:solidFill>
                          <a:schemeClr val="tx1"/>
                        </a:solidFill>
                      </a:endParaRPr>
                    </a:p>
                  </a:txBody>
                  <a:tcPr marL="68580" marR="68580" marT="34290" marB="34290"/>
                </a:tc>
                <a:extLst>
                  <a:ext uri="{0D108BD9-81ED-4DB2-BD59-A6C34878D82A}">
                    <a16:rowId xmlns="" xmlns:a16="http://schemas.microsoft.com/office/drawing/2014/main" val="1865517098"/>
                  </a:ext>
                </a:extLst>
              </a:tr>
              <a:tr h="256309">
                <a:tc>
                  <a:txBody>
                    <a:bodyPr/>
                    <a:lstStyle/>
                    <a:p>
                      <a:r>
                        <a:rPr lang="en-US" sz="1400" dirty="0"/>
                        <a:t>3.05</a:t>
                      </a:r>
                      <a:endParaRPr lang="en-US" sz="1400" dirty="0">
                        <a:solidFill>
                          <a:schemeClr val="tx1"/>
                        </a:solidFill>
                      </a:endParaRPr>
                    </a:p>
                  </a:txBody>
                  <a:tcPr marL="68580" marR="68580" marT="34290" marB="34290"/>
                </a:tc>
                <a:tc>
                  <a:txBody>
                    <a:bodyPr/>
                    <a:lstStyle/>
                    <a:p>
                      <a:r>
                        <a:rPr lang="en-US" sz="1400" dirty="0"/>
                        <a:t>1692</a:t>
                      </a:r>
                      <a:endParaRPr lang="en-US" sz="1400" dirty="0">
                        <a:solidFill>
                          <a:schemeClr val="tx1"/>
                        </a:solidFill>
                      </a:endParaRPr>
                    </a:p>
                  </a:txBody>
                  <a:tcPr marL="68580" marR="68580" marT="34290" marB="34290"/>
                </a:tc>
                <a:tc>
                  <a:txBody>
                    <a:bodyPr/>
                    <a:lstStyle/>
                    <a:p>
                      <a:r>
                        <a:rPr lang="en-US" sz="1400" i="1" dirty="0" err="1"/>
                        <a:t>galM</a:t>
                      </a:r>
                      <a:endParaRPr lang="en-US" sz="1400" i="1" dirty="0">
                        <a:solidFill>
                          <a:schemeClr val="tx1"/>
                        </a:solidFill>
                      </a:endParaRPr>
                    </a:p>
                  </a:txBody>
                  <a:tcPr marL="68580" marR="68580" marT="34290" marB="34290"/>
                </a:tc>
                <a:extLst>
                  <a:ext uri="{0D108BD9-81ED-4DB2-BD59-A6C34878D82A}">
                    <a16:rowId xmlns="" xmlns:a16="http://schemas.microsoft.com/office/drawing/2014/main" val="432458917"/>
                  </a:ext>
                </a:extLst>
              </a:tr>
              <a:tr h="256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2.74</a:t>
                      </a:r>
                      <a:endParaRPr lang="en-US" sz="1400" dirty="0">
                        <a:solidFill>
                          <a:schemeClr val="tx1"/>
                        </a:solidFill>
                      </a:endParaRPr>
                    </a:p>
                  </a:txBody>
                  <a:tcPr marL="68580" marR="68580" marT="34290" marB="34290"/>
                </a:tc>
                <a:tc>
                  <a:txBody>
                    <a:bodyPr/>
                    <a:lstStyle/>
                    <a:p>
                      <a:r>
                        <a:rPr lang="en-US" sz="1400" dirty="0"/>
                        <a:t>1693</a:t>
                      </a:r>
                      <a:endParaRPr lang="en-US" sz="1400" dirty="0">
                        <a:solidFill>
                          <a:schemeClr val="tx1"/>
                        </a:solidFill>
                      </a:endParaRPr>
                    </a:p>
                  </a:txBody>
                  <a:tcPr marL="68580" marR="68580" marT="34290" marB="34290"/>
                </a:tc>
                <a:tc>
                  <a:txBody>
                    <a:bodyPr/>
                    <a:lstStyle/>
                    <a:p>
                      <a:r>
                        <a:rPr lang="en-US" sz="1400" i="1" dirty="0" err="1"/>
                        <a:t>galK</a:t>
                      </a:r>
                      <a:endParaRPr lang="en-US" sz="1400" i="1" dirty="0">
                        <a:solidFill>
                          <a:schemeClr val="tx1"/>
                        </a:solidFill>
                      </a:endParaRPr>
                    </a:p>
                  </a:txBody>
                  <a:tcPr marL="68580" marR="68580" marT="34290" marB="34290"/>
                </a:tc>
                <a:extLst>
                  <a:ext uri="{0D108BD9-81ED-4DB2-BD59-A6C34878D82A}">
                    <a16:rowId xmlns="" xmlns:a16="http://schemas.microsoft.com/office/drawing/2014/main" val="2725941611"/>
                  </a:ext>
                </a:extLst>
              </a:tr>
              <a:tr h="256309">
                <a:tc>
                  <a:txBody>
                    <a:bodyPr/>
                    <a:lstStyle/>
                    <a:p>
                      <a:r>
                        <a:rPr lang="en-US" sz="1400" dirty="0"/>
                        <a:t>2.66</a:t>
                      </a:r>
                      <a:endParaRPr lang="en-US" sz="1400" dirty="0">
                        <a:solidFill>
                          <a:schemeClr val="tx1"/>
                        </a:solidFill>
                      </a:endParaRPr>
                    </a:p>
                  </a:txBody>
                  <a:tcPr marL="68580" marR="68580" marT="34290" marB="34290"/>
                </a:tc>
                <a:tc>
                  <a:txBody>
                    <a:bodyPr/>
                    <a:lstStyle/>
                    <a:p>
                      <a:r>
                        <a:rPr lang="en-US" sz="1400" dirty="0"/>
                        <a:t>1694</a:t>
                      </a:r>
                      <a:endParaRPr lang="en-US" sz="1400" dirty="0">
                        <a:solidFill>
                          <a:schemeClr val="tx1"/>
                        </a:solidFill>
                      </a:endParaRPr>
                    </a:p>
                  </a:txBody>
                  <a:tcPr marL="68580" marR="68580" marT="34290" marB="34290"/>
                </a:tc>
                <a:tc>
                  <a:txBody>
                    <a:bodyPr/>
                    <a:lstStyle/>
                    <a:p>
                      <a:r>
                        <a:rPr lang="en-US" sz="1400" i="1" dirty="0" err="1"/>
                        <a:t>galT</a:t>
                      </a:r>
                      <a:endParaRPr lang="en-US" sz="1400" i="1" dirty="0">
                        <a:solidFill>
                          <a:schemeClr val="tx1"/>
                        </a:solidFill>
                      </a:endParaRPr>
                    </a:p>
                  </a:txBody>
                  <a:tcPr marL="68580" marR="68580" marT="34290" marB="34290"/>
                </a:tc>
                <a:extLst>
                  <a:ext uri="{0D108BD9-81ED-4DB2-BD59-A6C34878D82A}">
                    <a16:rowId xmlns="" xmlns:a16="http://schemas.microsoft.com/office/drawing/2014/main" val="1790262304"/>
                  </a:ext>
                </a:extLst>
              </a:tr>
              <a:tr h="450273">
                <a:tc>
                  <a:txBody>
                    <a:bodyPr/>
                    <a:lstStyle/>
                    <a:p>
                      <a:r>
                        <a:rPr lang="en-US" sz="1400" dirty="0"/>
                        <a:t>2.44</a:t>
                      </a:r>
                      <a:endParaRPr lang="en-US" sz="1400" dirty="0">
                        <a:solidFill>
                          <a:schemeClr val="tx1"/>
                        </a:solidFill>
                      </a:endParaRPr>
                    </a:p>
                  </a:txBody>
                  <a:tcPr marL="68580" marR="68580" marT="34290" marB="34290"/>
                </a:tc>
                <a:tc>
                  <a:txBody>
                    <a:bodyPr/>
                    <a:lstStyle/>
                    <a:p>
                      <a:r>
                        <a:rPr lang="en-US" sz="1400" dirty="0"/>
                        <a:t>1695</a:t>
                      </a:r>
                      <a:endParaRPr lang="en-US" sz="1400" dirty="0">
                        <a:solidFill>
                          <a:schemeClr val="tx1"/>
                        </a:solidFill>
                      </a:endParaRPr>
                    </a:p>
                  </a:txBody>
                  <a:tcPr marL="68580" marR="68580" marT="34290" marB="34290"/>
                </a:tc>
                <a:tc>
                  <a:txBody>
                    <a:bodyPr/>
                    <a:lstStyle/>
                    <a:p>
                      <a:r>
                        <a:rPr lang="en-US" sz="1400" dirty="0"/>
                        <a:t>Transcriptional control of Galactose metabolism</a:t>
                      </a:r>
                      <a:endParaRPr lang="en-US" sz="1400" i="0" dirty="0">
                        <a:solidFill>
                          <a:schemeClr val="tx1"/>
                        </a:solidFill>
                      </a:endParaRPr>
                    </a:p>
                  </a:txBody>
                  <a:tcPr marL="68580" marR="68580" marT="34290" marB="34290"/>
                </a:tc>
                <a:extLst>
                  <a:ext uri="{0D108BD9-81ED-4DB2-BD59-A6C34878D82A}">
                    <a16:rowId xmlns="" xmlns:a16="http://schemas.microsoft.com/office/drawing/2014/main" val="3834702751"/>
                  </a:ext>
                </a:extLst>
              </a:tr>
            </a:tbl>
          </a:graphicData>
        </a:graphic>
      </p:graphicFrame>
      <p:grpSp>
        <p:nvGrpSpPr>
          <p:cNvPr id="22" name="Group 21">
            <a:extLst>
              <a:ext uri="{FF2B5EF4-FFF2-40B4-BE49-F238E27FC236}">
                <a16:creationId xmlns="" xmlns:a16="http://schemas.microsoft.com/office/drawing/2014/main" id="{B91341A9-34D6-4246-B3DC-3A9C7BCC8F95}"/>
              </a:ext>
            </a:extLst>
          </p:cNvPr>
          <p:cNvGrpSpPr/>
          <p:nvPr/>
        </p:nvGrpSpPr>
        <p:grpSpPr>
          <a:xfrm>
            <a:off x="1376316" y="3678514"/>
            <a:ext cx="875561" cy="612628"/>
            <a:chOff x="3429000" y="1580606"/>
            <a:chExt cx="1167414" cy="816836"/>
          </a:xfrm>
        </p:grpSpPr>
        <p:sp>
          <p:nvSpPr>
            <p:cNvPr id="24" name="Oval 23">
              <a:extLst>
                <a:ext uri="{FF2B5EF4-FFF2-40B4-BE49-F238E27FC236}">
                  <a16:creationId xmlns="" xmlns:a16="http://schemas.microsoft.com/office/drawing/2014/main" id="{A18A3034-7059-49C2-A203-327E23EDB7D3}"/>
                </a:ext>
              </a:extLst>
            </p:cNvPr>
            <p:cNvSpPr/>
            <p:nvPr/>
          </p:nvSpPr>
          <p:spPr>
            <a:xfrm>
              <a:off x="3429000" y="1600200"/>
              <a:ext cx="304800" cy="3048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350"/>
            </a:p>
          </p:txBody>
        </p:sp>
        <p:sp>
          <p:nvSpPr>
            <p:cNvPr id="25" name="Oval 24">
              <a:extLst>
                <a:ext uri="{FF2B5EF4-FFF2-40B4-BE49-F238E27FC236}">
                  <a16:creationId xmlns="" xmlns:a16="http://schemas.microsoft.com/office/drawing/2014/main" id="{5567990A-B60F-407E-80DE-CAA52FD1E274}"/>
                </a:ext>
              </a:extLst>
            </p:cNvPr>
            <p:cNvSpPr/>
            <p:nvPr/>
          </p:nvSpPr>
          <p:spPr>
            <a:xfrm>
              <a:off x="3714206" y="1580606"/>
              <a:ext cx="304800" cy="3048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350"/>
            </a:p>
          </p:txBody>
        </p:sp>
        <p:sp>
          <p:nvSpPr>
            <p:cNvPr id="26" name="Oval 25">
              <a:extLst>
                <a:ext uri="{FF2B5EF4-FFF2-40B4-BE49-F238E27FC236}">
                  <a16:creationId xmlns="" xmlns:a16="http://schemas.microsoft.com/office/drawing/2014/main" id="{E09F2DA3-CFB6-4991-A83B-42853C51030D}"/>
                </a:ext>
              </a:extLst>
            </p:cNvPr>
            <p:cNvSpPr/>
            <p:nvPr/>
          </p:nvSpPr>
          <p:spPr>
            <a:xfrm>
              <a:off x="3996146" y="1600200"/>
              <a:ext cx="304800" cy="3048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350"/>
            </a:p>
          </p:txBody>
        </p:sp>
        <p:sp>
          <p:nvSpPr>
            <p:cNvPr id="27" name="Oval 26">
              <a:extLst>
                <a:ext uri="{FF2B5EF4-FFF2-40B4-BE49-F238E27FC236}">
                  <a16:creationId xmlns="" xmlns:a16="http://schemas.microsoft.com/office/drawing/2014/main" id="{22A490B9-5D46-4E6E-B217-AA5D09E78AE9}"/>
                </a:ext>
              </a:extLst>
            </p:cNvPr>
            <p:cNvSpPr/>
            <p:nvPr/>
          </p:nvSpPr>
          <p:spPr>
            <a:xfrm>
              <a:off x="4261758" y="1580606"/>
              <a:ext cx="304800" cy="3048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350"/>
            </a:p>
          </p:txBody>
        </p:sp>
        <p:sp>
          <p:nvSpPr>
            <p:cNvPr id="28" name="TextBox 27">
              <a:extLst>
                <a:ext uri="{FF2B5EF4-FFF2-40B4-BE49-F238E27FC236}">
                  <a16:creationId xmlns="" xmlns:a16="http://schemas.microsoft.com/office/drawing/2014/main" id="{F9CBB772-0EB6-4C8D-92F6-6559D3D83022}"/>
                </a:ext>
              </a:extLst>
            </p:cNvPr>
            <p:cNvSpPr txBox="1"/>
            <p:nvPr/>
          </p:nvSpPr>
          <p:spPr>
            <a:xfrm>
              <a:off x="3429000" y="1905000"/>
              <a:ext cx="1167414" cy="492442"/>
            </a:xfrm>
            <a:prstGeom prst="rect">
              <a:avLst/>
            </a:prstGeom>
            <a:noFill/>
          </p:spPr>
          <p:txBody>
            <a:bodyPr wrap="none" rtlCol="0">
              <a:spAutoFit/>
            </a:bodyPr>
            <a:lstStyle/>
            <a:p>
              <a:r>
                <a:rPr lang="en-US" b="1" i="1" dirty="0"/>
                <a:t>S. mitis</a:t>
              </a:r>
            </a:p>
          </p:txBody>
        </p:sp>
      </p:grpSp>
      <p:sp>
        <p:nvSpPr>
          <p:cNvPr id="29" name="Oval 28">
            <a:extLst>
              <a:ext uri="{FF2B5EF4-FFF2-40B4-BE49-F238E27FC236}">
                <a16:creationId xmlns="" xmlns:a16="http://schemas.microsoft.com/office/drawing/2014/main" id="{915F6D18-26EE-4515-A5BD-62C0FBD67A74}"/>
              </a:ext>
            </a:extLst>
          </p:cNvPr>
          <p:cNvSpPr/>
          <p:nvPr/>
        </p:nvSpPr>
        <p:spPr>
          <a:xfrm>
            <a:off x="6617678" y="4040445"/>
            <a:ext cx="171450" cy="225251"/>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a:p>
        </p:txBody>
      </p:sp>
      <p:sp>
        <p:nvSpPr>
          <p:cNvPr id="30" name="Oval 29">
            <a:extLst>
              <a:ext uri="{FF2B5EF4-FFF2-40B4-BE49-F238E27FC236}">
                <a16:creationId xmlns="" xmlns:a16="http://schemas.microsoft.com/office/drawing/2014/main" id="{68C33D4F-ED3A-4507-9AFB-1995FAB5056C}"/>
              </a:ext>
            </a:extLst>
          </p:cNvPr>
          <p:cNvSpPr/>
          <p:nvPr/>
        </p:nvSpPr>
        <p:spPr>
          <a:xfrm rot="948124">
            <a:off x="6731978" y="4154745"/>
            <a:ext cx="171450" cy="225251"/>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a:p>
        </p:txBody>
      </p:sp>
      <p:sp>
        <p:nvSpPr>
          <p:cNvPr id="31" name="Oval 30">
            <a:extLst>
              <a:ext uri="{FF2B5EF4-FFF2-40B4-BE49-F238E27FC236}">
                <a16:creationId xmlns="" xmlns:a16="http://schemas.microsoft.com/office/drawing/2014/main" id="{BD1596FB-E623-4DAE-9E65-0BB06A6F06C5}"/>
              </a:ext>
            </a:extLst>
          </p:cNvPr>
          <p:cNvSpPr/>
          <p:nvPr/>
        </p:nvSpPr>
        <p:spPr>
          <a:xfrm rot="948124">
            <a:off x="6575716" y="4256887"/>
            <a:ext cx="171450" cy="225251"/>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a:p>
        </p:txBody>
      </p:sp>
      <p:sp>
        <p:nvSpPr>
          <p:cNvPr id="32" name="TextBox 31">
            <a:extLst>
              <a:ext uri="{FF2B5EF4-FFF2-40B4-BE49-F238E27FC236}">
                <a16:creationId xmlns="" xmlns:a16="http://schemas.microsoft.com/office/drawing/2014/main" id="{E54B893E-6F99-47ED-851B-02DE8859B669}"/>
              </a:ext>
            </a:extLst>
          </p:cNvPr>
          <p:cNvSpPr txBox="1"/>
          <p:nvPr/>
        </p:nvSpPr>
        <p:spPr>
          <a:xfrm>
            <a:off x="5763209" y="4468396"/>
            <a:ext cx="1880388" cy="369332"/>
          </a:xfrm>
          <a:prstGeom prst="rect">
            <a:avLst/>
          </a:prstGeom>
          <a:noFill/>
        </p:spPr>
        <p:txBody>
          <a:bodyPr wrap="none" rtlCol="0">
            <a:spAutoFit/>
          </a:bodyPr>
          <a:lstStyle/>
          <a:p>
            <a:pPr algn="ctr"/>
            <a:r>
              <a:rPr lang="en-US" b="1" i="1" dirty="0"/>
              <a:t>H. </a:t>
            </a:r>
            <a:r>
              <a:rPr lang="en-US" b="1" i="1" dirty="0" err="1"/>
              <a:t>parainfluenzae</a:t>
            </a:r>
            <a:endParaRPr lang="en-US" b="1" i="1" dirty="0"/>
          </a:p>
        </p:txBody>
      </p:sp>
      <p:sp>
        <p:nvSpPr>
          <p:cNvPr id="3" name="TextBox 2"/>
          <p:cNvSpPr txBox="1"/>
          <p:nvPr/>
        </p:nvSpPr>
        <p:spPr>
          <a:xfrm>
            <a:off x="457200" y="3105150"/>
            <a:ext cx="3769943" cy="307777"/>
          </a:xfrm>
          <a:prstGeom prst="rect">
            <a:avLst/>
          </a:prstGeom>
          <a:noFill/>
        </p:spPr>
        <p:txBody>
          <a:bodyPr wrap="none" rtlCol="0">
            <a:spAutoFit/>
          </a:bodyPr>
          <a:lstStyle/>
          <a:p>
            <a:r>
              <a:rPr lang="en-US" sz="1400" dirty="0" smtClean="0"/>
              <a:t>* These are also upregulated in aerobic coculture</a:t>
            </a:r>
            <a:endParaRPr lang="en-US" sz="1400" dirty="0"/>
          </a:p>
        </p:txBody>
      </p:sp>
    </p:spTree>
    <p:extLst>
      <p:ext uri="{BB962C8B-B14F-4D97-AF65-F5344CB8AC3E}">
        <p14:creationId xmlns:p14="http://schemas.microsoft.com/office/powerpoint/2010/main" val="82778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E122B78-7F27-6849-8B00-AEBCD5F5EBA1}"/>
              </a:ext>
            </a:extLst>
          </p:cNvPr>
          <p:cNvSpPr>
            <a:spLocks noGrp="1"/>
          </p:cNvSpPr>
          <p:nvPr>
            <p:ph type="title"/>
          </p:nvPr>
        </p:nvSpPr>
        <p:spPr>
          <a:xfrm>
            <a:off x="152400" y="133350"/>
            <a:ext cx="8839200" cy="994172"/>
          </a:xfrm>
        </p:spPr>
        <p:txBody>
          <a:bodyPr>
            <a:normAutofit fontScale="90000"/>
          </a:bodyPr>
          <a:lstStyle/>
          <a:p>
            <a:pPr algn="ctr"/>
            <a:r>
              <a:rPr lang="en-US" dirty="0">
                <a:solidFill>
                  <a:schemeClr val="tx2"/>
                </a:solidFill>
              </a:rPr>
              <a:t>Hypothetical </a:t>
            </a:r>
            <a:r>
              <a:rPr lang="en-US" u="sng" dirty="0">
                <a:solidFill>
                  <a:schemeClr val="tx2"/>
                </a:solidFill>
              </a:rPr>
              <a:t>anaerobic</a:t>
            </a:r>
            <a:r>
              <a:rPr lang="en-US" dirty="0">
                <a:solidFill>
                  <a:schemeClr val="tx2"/>
                </a:solidFill>
              </a:rPr>
              <a:t> interaction of     </a:t>
            </a:r>
            <a:r>
              <a:rPr lang="en-US" i="1" dirty="0">
                <a:solidFill>
                  <a:schemeClr val="tx2"/>
                </a:solidFill>
              </a:rPr>
              <a:t>H. </a:t>
            </a:r>
            <a:r>
              <a:rPr lang="en-US" i="1" dirty="0" err="1">
                <a:solidFill>
                  <a:schemeClr val="tx2"/>
                </a:solidFill>
              </a:rPr>
              <a:t>parainfluenzae</a:t>
            </a:r>
            <a:r>
              <a:rPr lang="en-US" i="1" dirty="0">
                <a:solidFill>
                  <a:schemeClr val="tx2"/>
                </a:solidFill>
              </a:rPr>
              <a:t> </a:t>
            </a:r>
            <a:r>
              <a:rPr lang="en-US" dirty="0">
                <a:solidFill>
                  <a:schemeClr val="tx2"/>
                </a:solidFill>
              </a:rPr>
              <a:t>and </a:t>
            </a:r>
            <a:r>
              <a:rPr lang="en-US" i="1" dirty="0">
                <a:solidFill>
                  <a:schemeClr val="tx2"/>
                </a:solidFill>
              </a:rPr>
              <a:t>S. mitis</a:t>
            </a:r>
            <a:endParaRPr lang="en-US" dirty="0">
              <a:solidFill>
                <a:schemeClr val="tx2"/>
              </a:solidFill>
            </a:endParaRPr>
          </a:p>
        </p:txBody>
      </p:sp>
      <p:grpSp>
        <p:nvGrpSpPr>
          <p:cNvPr id="4" name="Group 3">
            <a:extLst>
              <a:ext uri="{FF2B5EF4-FFF2-40B4-BE49-F238E27FC236}">
                <a16:creationId xmlns="" xmlns:a16="http://schemas.microsoft.com/office/drawing/2014/main" id="{36D73D1F-719C-0E42-8B30-B078E55012CF}"/>
              </a:ext>
            </a:extLst>
          </p:cNvPr>
          <p:cNvGrpSpPr/>
          <p:nvPr/>
        </p:nvGrpSpPr>
        <p:grpSpPr>
          <a:xfrm>
            <a:off x="1440566" y="3571632"/>
            <a:ext cx="1307020" cy="295518"/>
            <a:chOff x="914400" y="2104539"/>
            <a:chExt cx="2941428" cy="638661"/>
          </a:xfrm>
        </p:grpSpPr>
        <p:sp>
          <p:nvSpPr>
            <p:cNvPr id="5" name="Oval 4">
              <a:extLst>
                <a:ext uri="{FF2B5EF4-FFF2-40B4-BE49-F238E27FC236}">
                  <a16:creationId xmlns="" xmlns:a16="http://schemas.microsoft.com/office/drawing/2014/main" id="{35641C10-ADB5-5F4E-8735-D71A45CD369F}"/>
                </a:ext>
              </a:extLst>
            </p:cNvPr>
            <p:cNvSpPr/>
            <p:nvPr/>
          </p:nvSpPr>
          <p:spPr>
            <a:xfrm rot="20297228">
              <a:off x="914400" y="2362200"/>
              <a:ext cx="457200" cy="3810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6" name="Oval 5">
              <a:extLst>
                <a:ext uri="{FF2B5EF4-FFF2-40B4-BE49-F238E27FC236}">
                  <a16:creationId xmlns="" xmlns:a16="http://schemas.microsoft.com/office/drawing/2014/main" id="{A3C93047-8B8E-E44D-BC5E-F5448598F7D0}"/>
                </a:ext>
              </a:extLst>
            </p:cNvPr>
            <p:cNvSpPr/>
            <p:nvPr/>
          </p:nvSpPr>
          <p:spPr>
            <a:xfrm rot="20808559">
              <a:off x="1317342" y="2204656"/>
              <a:ext cx="457200" cy="3810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7" name="Oval 6">
              <a:extLst>
                <a:ext uri="{FF2B5EF4-FFF2-40B4-BE49-F238E27FC236}">
                  <a16:creationId xmlns="" xmlns:a16="http://schemas.microsoft.com/office/drawing/2014/main" id="{2828878C-0D75-E043-B95A-1837A372A27B}"/>
                </a:ext>
              </a:extLst>
            </p:cNvPr>
            <p:cNvSpPr/>
            <p:nvPr/>
          </p:nvSpPr>
          <p:spPr>
            <a:xfrm>
              <a:off x="1715160" y="2104539"/>
              <a:ext cx="457200" cy="3810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8" name="Oval 7">
              <a:extLst>
                <a:ext uri="{FF2B5EF4-FFF2-40B4-BE49-F238E27FC236}">
                  <a16:creationId xmlns="" xmlns:a16="http://schemas.microsoft.com/office/drawing/2014/main" id="{86F2F8C9-500E-974F-9109-8A660D979653}"/>
                </a:ext>
              </a:extLst>
            </p:cNvPr>
            <p:cNvSpPr/>
            <p:nvPr/>
          </p:nvSpPr>
          <p:spPr>
            <a:xfrm rot="722714">
              <a:off x="2133600" y="2133600"/>
              <a:ext cx="457200" cy="3810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9" name="Oval 8">
              <a:extLst>
                <a:ext uri="{FF2B5EF4-FFF2-40B4-BE49-F238E27FC236}">
                  <a16:creationId xmlns="" xmlns:a16="http://schemas.microsoft.com/office/drawing/2014/main" id="{77390664-D73D-F844-8597-6B839790CBCC}"/>
                </a:ext>
              </a:extLst>
            </p:cNvPr>
            <p:cNvSpPr/>
            <p:nvPr/>
          </p:nvSpPr>
          <p:spPr>
            <a:xfrm rot="21422311">
              <a:off x="2556078" y="2242489"/>
              <a:ext cx="457200" cy="3810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10" name="Oval 9">
              <a:extLst>
                <a:ext uri="{FF2B5EF4-FFF2-40B4-BE49-F238E27FC236}">
                  <a16:creationId xmlns="" xmlns:a16="http://schemas.microsoft.com/office/drawing/2014/main" id="{58CFBE12-6C79-DD44-979F-5F75EA10B1B1}"/>
                </a:ext>
              </a:extLst>
            </p:cNvPr>
            <p:cNvSpPr/>
            <p:nvPr/>
          </p:nvSpPr>
          <p:spPr>
            <a:xfrm rot="21422311">
              <a:off x="2962263" y="2221357"/>
              <a:ext cx="457200" cy="3810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11" name="Oval 10">
              <a:extLst>
                <a:ext uri="{FF2B5EF4-FFF2-40B4-BE49-F238E27FC236}">
                  <a16:creationId xmlns="" xmlns:a16="http://schemas.microsoft.com/office/drawing/2014/main" id="{F5EC1313-47E9-E24A-AAD8-6986C6E02EB0}"/>
                </a:ext>
              </a:extLst>
            </p:cNvPr>
            <p:cNvSpPr/>
            <p:nvPr/>
          </p:nvSpPr>
          <p:spPr>
            <a:xfrm rot="20576427">
              <a:off x="3398628" y="2116082"/>
              <a:ext cx="457200" cy="3810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 xmlns:a16="http://schemas.microsoft.com/office/drawing/2014/main" id="{6D68AFB4-6DC6-3047-8EB8-7E1846063E51}"/>
              </a:ext>
            </a:extLst>
          </p:cNvPr>
          <p:cNvSpPr txBox="1"/>
          <p:nvPr/>
        </p:nvSpPr>
        <p:spPr>
          <a:xfrm>
            <a:off x="1492897" y="3862044"/>
            <a:ext cx="1143262" cy="415498"/>
          </a:xfrm>
          <a:prstGeom prst="rect">
            <a:avLst/>
          </a:prstGeom>
          <a:noFill/>
        </p:spPr>
        <p:txBody>
          <a:bodyPr wrap="none" rtlCol="0">
            <a:spAutoFit/>
          </a:bodyPr>
          <a:lstStyle/>
          <a:p>
            <a:r>
              <a:rPr lang="en-US" sz="2100" b="1" i="1" dirty="0">
                <a:latin typeface="Arial" panose="020B0604020202020204" pitchFamily="34" charset="0"/>
                <a:cs typeface="Arial" panose="020B0604020202020204" pitchFamily="34" charset="0"/>
              </a:rPr>
              <a:t>S. mitis</a:t>
            </a:r>
          </a:p>
        </p:txBody>
      </p:sp>
      <p:grpSp>
        <p:nvGrpSpPr>
          <p:cNvPr id="21" name="Group 20">
            <a:extLst>
              <a:ext uri="{FF2B5EF4-FFF2-40B4-BE49-F238E27FC236}">
                <a16:creationId xmlns="" xmlns:a16="http://schemas.microsoft.com/office/drawing/2014/main" id="{0B554D9B-066D-B842-82AE-4820F584A590}"/>
              </a:ext>
            </a:extLst>
          </p:cNvPr>
          <p:cNvGrpSpPr/>
          <p:nvPr/>
        </p:nvGrpSpPr>
        <p:grpSpPr>
          <a:xfrm>
            <a:off x="6688377" y="1953205"/>
            <a:ext cx="604571" cy="852653"/>
            <a:chOff x="5713676" y="2544991"/>
            <a:chExt cx="887042" cy="1483908"/>
          </a:xfrm>
        </p:grpSpPr>
        <p:sp>
          <p:nvSpPr>
            <p:cNvPr id="22" name="Oval 21">
              <a:extLst>
                <a:ext uri="{FF2B5EF4-FFF2-40B4-BE49-F238E27FC236}">
                  <a16:creationId xmlns="" xmlns:a16="http://schemas.microsoft.com/office/drawing/2014/main" id="{1B71C70C-FDF2-204E-8B29-34634161C29C}"/>
                </a:ext>
              </a:extLst>
            </p:cNvPr>
            <p:cNvSpPr/>
            <p:nvPr/>
          </p:nvSpPr>
          <p:spPr>
            <a:xfrm rot="1422834">
              <a:off x="5713676" y="3153345"/>
              <a:ext cx="253544" cy="57845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23" name="Oval 22">
              <a:extLst>
                <a:ext uri="{FF2B5EF4-FFF2-40B4-BE49-F238E27FC236}">
                  <a16:creationId xmlns="" xmlns:a16="http://schemas.microsoft.com/office/drawing/2014/main" id="{E68B71C7-EC8D-7142-ACCC-38539E0977EC}"/>
                </a:ext>
              </a:extLst>
            </p:cNvPr>
            <p:cNvSpPr/>
            <p:nvPr/>
          </p:nvSpPr>
          <p:spPr>
            <a:xfrm rot="20238295">
              <a:off x="5996664" y="2908310"/>
              <a:ext cx="218869" cy="670091"/>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24" name="Oval 23">
              <a:extLst>
                <a:ext uri="{FF2B5EF4-FFF2-40B4-BE49-F238E27FC236}">
                  <a16:creationId xmlns="" xmlns:a16="http://schemas.microsoft.com/office/drawing/2014/main" id="{3AFDE5CB-C908-3646-80BA-29AA9E16D084}"/>
                </a:ext>
              </a:extLst>
            </p:cNvPr>
            <p:cNvSpPr/>
            <p:nvPr/>
          </p:nvSpPr>
          <p:spPr>
            <a:xfrm>
              <a:off x="6291672" y="2864120"/>
              <a:ext cx="253543" cy="57845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25" name="Oval 24">
              <a:extLst>
                <a:ext uri="{FF2B5EF4-FFF2-40B4-BE49-F238E27FC236}">
                  <a16:creationId xmlns="" xmlns:a16="http://schemas.microsoft.com/office/drawing/2014/main" id="{6BE4A0BD-FD73-7746-8DAB-0C3C66F4AAC5}"/>
                </a:ext>
              </a:extLst>
            </p:cNvPr>
            <p:cNvSpPr/>
            <p:nvPr/>
          </p:nvSpPr>
          <p:spPr>
            <a:xfrm rot="4187844">
              <a:off x="6095900" y="2967180"/>
              <a:ext cx="307897" cy="701739"/>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26" name="Oval 25">
              <a:extLst>
                <a:ext uri="{FF2B5EF4-FFF2-40B4-BE49-F238E27FC236}">
                  <a16:creationId xmlns="" xmlns:a16="http://schemas.microsoft.com/office/drawing/2014/main" id="{EC64C818-BCFF-E84F-A9EE-1FCE43BF4FE6}"/>
                </a:ext>
              </a:extLst>
            </p:cNvPr>
            <p:cNvSpPr/>
            <p:nvPr/>
          </p:nvSpPr>
          <p:spPr>
            <a:xfrm rot="2608585">
              <a:off x="6102003" y="3450449"/>
              <a:ext cx="253543" cy="57845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27" name="Oval 26">
              <a:extLst>
                <a:ext uri="{FF2B5EF4-FFF2-40B4-BE49-F238E27FC236}">
                  <a16:creationId xmlns="" xmlns:a16="http://schemas.microsoft.com/office/drawing/2014/main" id="{6C83F3A4-BF5D-D34D-AC2D-2EE88D79A4AB}"/>
                </a:ext>
              </a:extLst>
            </p:cNvPr>
            <p:cNvSpPr/>
            <p:nvPr/>
          </p:nvSpPr>
          <p:spPr>
            <a:xfrm rot="2091014">
              <a:off x="6102004" y="2544991"/>
              <a:ext cx="253543" cy="578451"/>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grpSp>
      <p:sp>
        <p:nvSpPr>
          <p:cNvPr id="28" name="TextBox 27">
            <a:extLst>
              <a:ext uri="{FF2B5EF4-FFF2-40B4-BE49-F238E27FC236}">
                <a16:creationId xmlns="" xmlns:a16="http://schemas.microsoft.com/office/drawing/2014/main" id="{7BA0A211-7B25-644E-84AC-3FFC1B889E0D}"/>
              </a:ext>
            </a:extLst>
          </p:cNvPr>
          <p:cNvSpPr txBox="1"/>
          <p:nvPr/>
        </p:nvSpPr>
        <p:spPr>
          <a:xfrm>
            <a:off x="6019778" y="2994254"/>
            <a:ext cx="2414444" cy="415498"/>
          </a:xfrm>
          <a:prstGeom prst="rect">
            <a:avLst/>
          </a:prstGeom>
          <a:noFill/>
        </p:spPr>
        <p:txBody>
          <a:bodyPr wrap="none" rtlCol="0">
            <a:spAutoFit/>
          </a:bodyPr>
          <a:lstStyle/>
          <a:p>
            <a:r>
              <a:rPr lang="en-US" sz="2100" b="1" i="1" dirty="0">
                <a:latin typeface="Arial" panose="020B0604020202020204" pitchFamily="34" charset="0"/>
                <a:cs typeface="Arial" panose="020B0604020202020204" pitchFamily="34" charset="0"/>
              </a:rPr>
              <a:t>H. parainfluenzae</a:t>
            </a:r>
          </a:p>
        </p:txBody>
      </p:sp>
      <p:sp>
        <p:nvSpPr>
          <p:cNvPr id="16" name="TextBox 15">
            <a:extLst>
              <a:ext uri="{FF2B5EF4-FFF2-40B4-BE49-F238E27FC236}">
                <a16:creationId xmlns="" xmlns:a16="http://schemas.microsoft.com/office/drawing/2014/main" id="{75F6EDD2-0E9A-7C45-B274-F8CEACD468B9}"/>
              </a:ext>
            </a:extLst>
          </p:cNvPr>
          <p:cNvSpPr txBox="1"/>
          <p:nvPr/>
        </p:nvSpPr>
        <p:spPr>
          <a:xfrm>
            <a:off x="1551883" y="1381717"/>
            <a:ext cx="3602462" cy="415498"/>
          </a:xfrm>
          <a:prstGeom prst="rect">
            <a:avLst/>
          </a:prstGeom>
          <a:noFill/>
        </p:spPr>
        <p:txBody>
          <a:bodyPr wrap="square" rtlCol="0">
            <a:spAutoFit/>
          </a:bodyPr>
          <a:lstStyle/>
          <a:p>
            <a:r>
              <a:rPr lang="en-US" sz="2100" dirty="0"/>
              <a:t>Lactose</a:t>
            </a:r>
          </a:p>
        </p:txBody>
      </p:sp>
      <p:sp>
        <p:nvSpPr>
          <p:cNvPr id="35" name="TextBox 34">
            <a:extLst>
              <a:ext uri="{FF2B5EF4-FFF2-40B4-BE49-F238E27FC236}">
                <a16:creationId xmlns="" xmlns:a16="http://schemas.microsoft.com/office/drawing/2014/main" id="{BC1002DC-5069-3646-B492-81D8448DA9CC}"/>
              </a:ext>
            </a:extLst>
          </p:cNvPr>
          <p:cNvSpPr txBox="1"/>
          <p:nvPr/>
        </p:nvSpPr>
        <p:spPr>
          <a:xfrm>
            <a:off x="3708730" y="2994254"/>
            <a:ext cx="2411416" cy="415498"/>
          </a:xfrm>
          <a:prstGeom prst="rect">
            <a:avLst/>
          </a:prstGeom>
          <a:noFill/>
        </p:spPr>
        <p:txBody>
          <a:bodyPr wrap="square" rtlCol="0">
            <a:spAutoFit/>
          </a:bodyPr>
          <a:lstStyle/>
          <a:p>
            <a:r>
              <a:rPr lang="en-US" sz="2100" dirty="0"/>
              <a:t>Galactose</a:t>
            </a:r>
          </a:p>
        </p:txBody>
      </p:sp>
      <p:cxnSp>
        <p:nvCxnSpPr>
          <p:cNvPr id="62" name="Straight Arrow Connector 61">
            <a:extLst>
              <a:ext uri="{FF2B5EF4-FFF2-40B4-BE49-F238E27FC236}">
                <a16:creationId xmlns="" xmlns:a16="http://schemas.microsoft.com/office/drawing/2014/main" id="{C3D2B311-59B2-E242-8216-29FF5F40588E}"/>
              </a:ext>
            </a:extLst>
          </p:cNvPr>
          <p:cNvCxnSpPr>
            <a:cxnSpLocks/>
          </p:cNvCxnSpPr>
          <p:nvPr/>
        </p:nvCxnSpPr>
        <p:spPr>
          <a:xfrm>
            <a:off x="2088686" y="1777461"/>
            <a:ext cx="0" cy="12041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 xmlns:a16="http://schemas.microsoft.com/office/drawing/2014/main" id="{9CD2193F-6710-094C-89E2-0A094C26FB6F}"/>
              </a:ext>
            </a:extLst>
          </p:cNvPr>
          <p:cNvCxnSpPr/>
          <p:nvPr/>
        </p:nvCxnSpPr>
        <p:spPr>
          <a:xfrm>
            <a:off x="5085378" y="3210832"/>
            <a:ext cx="781050"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 xmlns:a16="http://schemas.microsoft.com/office/drawing/2014/main" id="{BE2BFFB4-0450-3743-8430-A62BD7FE9268}"/>
              </a:ext>
            </a:extLst>
          </p:cNvPr>
          <p:cNvSpPr txBox="1"/>
          <p:nvPr/>
        </p:nvSpPr>
        <p:spPr>
          <a:xfrm>
            <a:off x="1622513" y="2994254"/>
            <a:ext cx="1415174" cy="415498"/>
          </a:xfrm>
          <a:prstGeom prst="rect">
            <a:avLst/>
          </a:prstGeom>
          <a:noFill/>
        </p:spPr>
        <p:txBody>
          <a:bodyPr wrap="square" rtlCol="0">
            <a:spAutoFit/>
          </a:bodyPr>
          <a:lstStyle/>
          <a:p>
            <a:r>
              <a:rPr lang="en-US" sz="2100" dirty="0"/>
              <a:t>Glucose</a:t>
            </a:r>
          </a:p>
        </p:txBody>
      </p:sp>
      <p:cxnSp>
        <p:nvCxnSpPr>
          <p:cNvPr id="75" name="Straight Arrow Connector 74">
            <a:extLst>
              <a:ext uri="{FF2B5EF4-FFF2-40B4-BE49-F238E27FC236}">
                <a16:creationId xmlns="" xmlns:a16="http://schemas.microsoft.com/office/drawing/2014/main" id="{CAC1D0EC-5252-1C49-B930-27CC53AE6DF8}"/>
              </a:ext>
            </a:extLst>
          </p:cNvPr>
          <p:cNvCxnSpPr>
            <a:cxnSpLocks/>
          </p:cNvCxnSpPr>
          <p:nvPr/>
        </p:nvCxnSpPr>
        <p:spPr>
          <a:xfrm>
            <a:off x="2088686" y="2276475"/>
            <a:ext cx="1503416" cy="62333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 xmlns:a16="http://schemas.microsoft.com/office/drawing/2014/main" id="{0490E856-7407-A343-B9BE-048A6396D1F9}"/>
              </a:ext>
            </a:extLst>
          </p:cNvPr>
          <p:cNvSpPr txBox="1"/>
          <p:nvPr/>
        </p:nvSpPr>
        <p:spPr>
          <a:xfrm>
            <a:off x="2165625" y="1896497"/>
            <a:ext cx="1635670" cy="300082"/>
          </a:xfrm>
          <a:prstGeom prst="rect">
            <a:avLst/>
          </a:prstGeom>
          <a:noFill/>
        </p:spPr>
        <p:txBody>
          <a:bodyPr wrap="square" rtlCol="0">
            <a:spAutoFit/>
          </a:bodyPr>
          <a:lstStyle/>
          <a:p>
            <a:r>
              <a:rPr lang="el-GR" sz="1350" dirty="0"/>
              <a:t>β</a:t>
            </a:r>
            <a:r>
              <a:rPr lang="en-US" sz="1350" dirty="0"/>
              <a:t>-galactosidases</a:t>
            </a:r>
          </a:p>
        </p:txBody>
      </p:sp>
      <p:sp>
        <p:nvSpPr>
          <p:cNvPr id="79" name="TextBox 78">
            <a:extLst>
              <a:ext uri="{FF2B5EF4-FFF2-40B4-BE49-F238E27FC236}">
                <a16:creationId xmlns="" xmlns:a16="http://schemas.microsoft.com/office/drawing/2014/main" id="{D8DE7C6F-E4C8-8D49-9B82-52E6CA989DAE}"/>
              </a:ext>
            </a:extLst>
          </p:cNvPr>
          <p:cNvSpPr txBox="1"/>
          <p:nvPr/>
        </p:nvSpPr>
        <p:spPr>
          <a:xfrm>
            <a:off x="4847253" y="3464757"/>
            <a:ext cx="1257300" cy="300082"/>
          </a:xfrm>
          <a:prstGeom prst="rect">
            <a:avLst/>
          </a:prstGeom>
          <a:noFill/>
        </p:spPr>
        <p:txBody>
          <a:bodyPr wrap="square" rtlCol="0">
            <a:spAutoFit/>
          </a:bodyPr>
          <a:lstStyle/>
          <a:p>
            <a:r>
              <a:rPr lang="en-US" sz="1350" dirty="0"/>
              <a:t>Leloir pathway</a:t>
            </a:r>
          </a:p>
        </p:txBody>
      </p:sp>
      <p:sp>
        <p:nvSpPr>
          <p:cNvPr id="19" name="TextBox 18">
            <a:extLst>
              <a:ext uri="{FF2B5EF4-FFF2-40B4-BE49-F238E27FC236}">
                <a16:creationId xmlns="" xmlns:a16="http://schemas.microsoft.com/office/drawing/2014/main" id="{4FFDAC84-1723-4C62-BBED-81E42DF6CD52}"/>
              </a:ext>
            </a:extLst>
          </p:cNvPr>
          <p:cNvSpPr txBox="1"/>
          <p:nvPr/>
        </p:nvSpPr>
        <p:spPr>
          <a:xfrm>
            <a:off x="3813531" y="4362430"/>
            <a:ext cx="4925194" cy="461665"/>
          </a:xfrm>
          <a:prstGeom prst="rect">
            <a:avLst/>
          </a:prstGeom>
          <a:noFill/>
        </p:spPr>
        <p:txBody>
          <a:bodyPr wrap="none" rtlCol="0">
            <a:spAutoFit/>
          </a:bodyPr>
          <a:lstStyle/>
          <a:p>
            <a:r>
              <a:rPr lang="en-US" sz="2400" b="1" dirty="0">
                <a:solidFill>
                  <a:schemeClr val="accent1">
                    <a:lumMod val="75000"/>
                  </a:schemeClr>
                </a:solidFill>
              </a:rPr>
              <a:t>Investigating this occurrence in saliva</a:t>
            </a:r>
          </a:p>
        </p:txBody>
      </p:sp>
    </p:spTree>
    <p:extLst>
      <p:ext uri="{BB962C8B-B14F-4D97-AF65-F5344CB8AC3E}">
        <p14:creationId xmlns:p14="http://schemas.microsoft.com/office/powerpoint/2010/main" val="169844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500"/>
                                        <p:tgtEl>
                                          <p:spTgt spid="7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fade">
                                      <p:cBhvr>
                                        <p:cTn id="19" dur="500"/>
                                        <p:tgtEl>
                                          <p:spTgt spid="75"/>
                                        </p:tgtEl>
                                      </p:cBhvr>
                                    </p:animEffect>
                                  </p:childTnLst>
                                </p:cTn>
                              </p:par>
                              <p:par>
                                <p:cTn id="20" presetID="10" presetClass="entr" presetSubtype="0"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fade">
                                      <p:cBhvr>
                                        <p:cTn id="25" dur="500"/>
                                        <p:tgtEl>
                                          <p:spTgt spid="7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fade">
                                      <p:cBhvr>
                                        <p:cTn id="33" dur="500"/>
                                        <p:tgtEl>
                                          <p:spTgt spid="6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fade">
                                      <p:cBhvr>
                                        <p:cTn id="36" dur="500"/>
                                        <p:tgtEl>
                                          <p:spTgt spid="7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5" grpId="0"/>
      <p:bldP spid="72" grpId="0"/>
      <p:bldP spid="78" grpId="0"/>
      <p:bldP spid="79"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rj.ersjournals.com/content/erj/48/4/1201/F1.large.jpg?width=800&amp;height=600&amp;carouse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232" y="133351"/>
            <a:ext cx="7835537" cy="45482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91313" y="4831272"/>
            <a:ext cx="3742563" cy="307777"/>
          </a:xfrm>
          <a:prstGeom prst="rect">
            <a:avLst/>
          </a:prstGeom>
          <a:noFill/>
        </p:spPr>
        <p:txBody>
          <a:bodyPr wrap="none" rtlCol="0">
            <a:spAutoFit/>
          </a:bodyPr>
          <a:lstStyle/>
          <a:p>
            <a:r>
              <a:rPr lang="en-US" sz="1400" dirty="0"/>
              <a:t>Janssen, W., et al. 2016, Euro Respiratory Journal</a:t>
            </a:r>
          </a:p>
        </p:txBody>
      </p:sp>
      <p:sp>
        <p:nvSpPr>
          <p:cNvPr id="3" name="Rectangle 2"/>
          <p:cNvSpPr/>
          <p:nvPr/>
        </p:nvSpPr>
        <p:spPr>
          <a:xfrm>
            <a:off x="155575" y="1047750"/>
            <a:ext cx="4645025"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52400" y="1352550"/>
            <a:ext cx="4572000" cy="1200329"/>
          </a:xfrm>
          <a:prstGeom prst="rect">
            <a:avLst/>
          </a:prstGeom>
          <a:noFill/>
        </p:spPr>
        <p:txBody>
          <a:bodyPr wrap="square" rtlCol="0">
            <a:spAutoFit/>
          </a:bodyPr>
          <a:lstStyle/>
          <a:p>
            <a:pPr algn="ctr"/>
            <a:r>
              <a:rPr lang="en-US" sz="2400" dirty="0">
                <a:solidFill>
                  <a:schemeClr val="accent2">
                    <a:lumMod val="50000"/>
                  </a:schemeClr>
                </a:solidFill>
              </a:rPr>
              <a:t>Hypothesis: Cooperative degradation of </a:t>
            </a:r>
            <a:r>
              <a:rPr lang="en-US" sz="2400" dirty="0" err="1">
                <a:solidFill>
                  <a:schemeClr val="accent2">
                    <a:lumMod val="50000"/>
                  </a:schemeClr>
                </a:solidFill>
              </a:rPr>
              <a:t>Muc</a:t>
            </a:r>
            <a:r>
              <a:rPr lang="en-US" sz="2400" dirty="0">
                <a:solidFill>
                  <a:schemeClr val="accent2">
                    <a:lumMod val="50000"/>
                  </a:schemeClr>
                </a:solidFill>
              </a:rPr>
              <a:t> carbohydrates feeds </a:t>
            </a:r>
            <a:r>
              <a:rPr lang="en-US" sz="2400" i="1" dirty="0">
                <a:solidFill>
                  <a:schemeClr val="accent2">
                    <a:lumMod val="50000"/>
                  </a:schemeClr>
                </a:solidFill>
              </a:rPr>
              <a:t>Sm </a:t>
            </a:r>
            <a:r>
              <a:rPr lang="en-US" sz="2400" dirty="0">
                <a:solidFill>
                  <a:schemeClr val="accent2">
                    <a:lumMod val="50000"/>
                  </a:schemeClr>
                </a:solidFill>
              </a:rPr>
              <a:t>and </a:t>
            </a:r>
            <a:r>
              <a:rPr lang="en-US" sz="2400" i="1" dirty="0" smtClean="0">
                <a:solidFill>
                  <a:schemeClr val="accent2">
                    <a:lumMod val="50000"/>
                  </a:schemeClr>
                </a:solidFill>
              </a:rPr>
              <a:t>Hp</a:t>
            </a:r>
            <a:endParaRPr lang="en-US" sz="2400" dirty="0">
              <a:solidFill>
                <a:schemeClr val="accent2">
                  <a:lumMod val="50000"/>
                </a:schemeClr>
              </a:solidFill>
            </a:endParaRPr>
          </a:p>
        </p:txBody>
      </p:sp>
      <p:sp>
        <p:nvSpPr>
          <p:cNvPr id="11" name="TextBox 10"/>
          <p:cNvSpPr txBox="1"/>
          <p:nvPr/>
        </p:nvSpPr>
        <p:spPr>
          <a:xfrm>
            <a:off x="307975" y="3072135"/>
            <a:ext cx="4572000" cy="1200329"/>
          </a:xfrm>
          <a:prstGeom prst="rect">
            <a:avLst/>
          </a:prstGeom>
          <a:noFill/>
        </p:spPr>
        <p:txBody>
          <a:bodyPr wrap="square" rtlCol="0">
            <a:spAutoFit/>
          </a:bodyPr>
          <a:lstStyle/>
          <a:p>
            <a:pPr algn="ctr"/>
            <a:r>
              <a:rPr lang="en-US" sz="2400" dirty="0" smtClean="0"/>
              <a:t>Sialic acid catabolism genes are </a:t>
            </a:r>
            <a:r>
              <a:rPr lang="en-US" sz="2400" dirty="0" err="1" smtClean="0"/>
              <a:t>upgregulated</a:t>
            </a:r>
            <a:r>
              <a:rPr lang="en-US" sz="2400" dirty="0" smtClean="0"/>
              <a:t> in </a:t>
            </a:r>
            <a:r>
              <a:rPr lang="en-US" sz="2400" i="1" dirty="0" smtClean="0"/>
              <a:t>Hp </a:t>
            </a:r>
            <a:r>
              <a:rPr lang="en-US" sz="2400" dirty="0" smtClean="0"/>
              <a:t>in coculture with </a:t>
            </a:r>
            <a:r>
              <a:rPr lang="en-US" sz="2400" i="1" dirty="0" smtClean="0"/>
              <a:t>Sm</a:t>
            </a:r>
            <a:endParaRPr lang="en-US" sz="2400" dirty="0"/>
          </a:p>
        </p:txBody>
      </p:sp>
    </p:spTree>
    <p:extLst>
      <p:ext uri="{BB962C8B-B14F-4D97-AF65-F5344CB8AC3E}">
        <p14:creationId xmlns:p14="http://schemas.microsoft.com/office/powerpoint/2010/main" val="36719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
            <a:ext cx="8229600" cy="857250"/>
          </a:xfrm>
        </p:spPr>
        <p:txBody>
          <a:bodyPr>
            <a:normAutofit/>
          </a:bodyPr>
          <a:lstStyle/>
          <a:p>
            <a:r>
              <a:rPr lang="en-US" sz="4000" dirty="0" smtClean="0">
                <a:solidFill>
                  <a:schemeClr val="tx2"/>
                </a:solidFill>
              </a:rPr>
              <a:t>So what about </a:t>
            </a:r>
            <a:r>
              <a:rPr lang="en-US" sz="4000" i="1" dirty="0" smtClean="0">
                <a:solidFill>
                  <a:schemeClr val="tx2"/>
                </a:solidFill>
              </a:rPr>
              <a:t>S. mitis</a:t>
            </a:r>
            <a:r>
              <a:rPr lang="en-US" sz="4000" dirty="0" smtClean="0">
                <a:solidFill>
                  <a:schemeClr val="tx2"/>
                </a:solidFill>
              </a:rPr>
              <a:t> ? </a:t>
            </a:r>
            <a:endParaRPr lang="en-US" sz="4000" dirty="0">
              <a:solidFill>
                <a:schemeClr val="tx2"/>
              </a:solidFill>
            </a:endParaRPr>
          </a:p>
        </p:txBody>
      </p:sp>
      <p:sp>
        <p:nvSpPr>
          <p:cNvPr id="3" name="Content Placeholder 2"/>
          <p:cNvSpPr>
            <a:spLocks noGrp="1"/>
          </p:cNvSpPr>
          <p:nvPr>
            <p:ph idx="1"/>
          </p:nvPr>
        </p:nvSpPr>
        <p:spPr>
          <a:xfrm>
            <a:off x="457200" y="1504950"/>
            <a:ext cx="8229600" cy="3546873"/>
          </a:xfrm>
        </p:spPr>
        <p:txBody>
          <a:bodyPr/>
          <a:lstStyle/>
          <a:p>
            <a:r>
              <a:rPr lang="en-US" dirty="0" smtClean="0"/>
              <a:t>Stress response genes downregulated</a:t>
            </a:r>
          </a:p>
          <a:p>
            <a:r>
              <a:rPr lang="en-US" dirty="0" smtClean="0"/>
              <a:t>Sialic acid catabolism genes upregulated</a:t>
            </a:r>
          </a:p>
          <a:p>
            <a:r>
              <a:rPr lang="en-US" dirty="0" smtClean="0"/>
              <a:t>Numerous PTS transporters upregulated</a:t>
            </a:r>
          </a:p>
          <a:p>
            <a:pPr lvl="1"/>
            <a:r>
              <a:rPr lang="en-US" dirty="0" smtClean="0"/>
              <a:t>Mannose, galactose, others</a:t>
            </a:r>
          </a:p>
          <a:p>
            <a:r>
              <a:rPr lang="en-US" dirty="0" smtClean="0"/>
              <a:t>Beta-galactosidases upregulated</a:t>
            </a:r>
            <a:endParaRPr lang="en-US" dirty="0"/>
          </a:p>
        </p:txBody>
      </p:sp>
      <p:grpSp>
        <p:nvGrpSpPr>
          <p:cNvPr id="8" name="Group 7"/>
          <p:cNvGrpSpPr/>
          <p:nvPr/>
        </p:nvGrpSpPr>
        <p:grpSpPr>
          <a:xfrm>
            <a:off x="7315200" y="87369"/>
            <a:ext cx="1682739" cy="2103381"/>
            <a:chOff x="7315200" y="666750"/>
            <a:chExt cx="1682739" cy="2103381"/>
          </a:xfrm>
        </p:grpSpPr>
        <p:pic>
          <p:nvPicPr>
            <p:cNvPr id="4103"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666750"/>
              <a:ext cx="1682739"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342917" y="2400799"/>
              <a:ext cx="1627305" cy="369332"/>
            </a:xfrm>
            <a:prstGeom prst="rect">
              <a:avLst/>
            </a:prstGeom>
            <a:noFill/>
          </p:spPr>
          <p:txBody>
            <a:bodyPr wrap="none" rtlCol="0">
              <a:spAutoFit/>
            </a:bodyPr>
            <a:lstStyle/>
            <a:p>
              <a:pPr algn="ctr"/>
              <a:r>
                <a:rPr lang="en-US" dirty="0" smtClean="0"/>
                <a:t>Alex </a:t>
              </a:r>
              <a:r>
                <a:rPr lang="en-US" dirty="0" err="1" smtClean="0"/>
                <a:t>Labossiere</a:t>
              </a:r>
              <a:endParaRPr lang="en-US" dirty="0"/>
            </a:p>
          </p:txBody>
        </p:sp>
      </p:grpSp>
      <p:sp>
        <p:nvSpPr>
          <p:cNvPr id="9" name="TextBox 8"/>
          <p:cNvSpPr txBox="1"/>
          <p:nvPr/>
        </p:nvSpPr>
        <p:spPr>
          <a:xfrm>
            <a:off x="685800" y="1047750"/>
            <a:ext cx="1896673" cy="400110"/>
          </a:xfrm>
          <a:prstGeom prst="rect">
            <a:avLst/>
          </a:prstGeom>
          <a:noFill/>
        </p:spPr>
        <p:txBody>
          <a:bodyPr wrap="none" rtlCol="0">
            <a:spAutoFit/>
          </a:bodyPr>
          <a:lstStyle/>
          <a:p>
            <a:r>
              <a:rPr lang="en-US" sz="2000" dirty="0" smtClean="0"/>
              <a:t>With </a:t>
            </a:r>
            <a:r>
              <a:rPr lang="en-US" sz="2000" i="1" dirty="0" smtClean="0"/>
              <a:t>Hp in vitro:</a:t>
            </a:r>
            <a:endParaRPr lang="en-US" sz="2000" dirty="0"/>
          </a:p>
        </p:txBody>
      </p:sp>
    </p:spTree>
    <p:extLst>
      <p:ext uri="{BB962C8B-B14F-4D97-AF65-F5344CB8AC3E}">
        <p14:creationId xmlns:p14="http://schemas.microsoft.com/office/powerpoint/2010/main" val="7420635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50451" y="4552950"/>
            <a:ext cx="2893549" cy="584775"/>
          </a:xfrm>
          <a:prstGeom prst="rect">
            <a:avLst/>
          </a:prstGeom>
          <a:noFill/>
        </p:spPr>
        <p:txBody>
          <a:bodyPr wrap="none" rtlCol="0">
            <a:spAutoFit/>
          </a:bodyPr>
          <a:lstStyle/>
          <a:p>
            <a:r>
              <a:rPr lang="en-US" sz="1600" dirty="0"/>
              <a:t>2011. </a:t>
            </a:r>
            <a:r>
              <a:rPr lang="en-US" sz="1600" dirty="0" err="1"/>
              <a:t>Valm</a:t>
            </a:r>
            <a:r>
              <a:rPr lang="en-US" sz="1600" dirty="0"/>
              <a:t>, Borisy, </a:t>
            </a:r>
            <a:r>
              <a:rPr lang="en-US" sz="1600" i="1" dirty="0"/>
              <a:t>PNAS.</a:t>
            </a:r>
          </a:p>
          <a:p>
            <a:r>
              <a:rPr lang="en-US" sz="1600" dirty="0"/>
              <a:t>2016. </a:t>
            </a:r>
            <a:r>
              <a:rPr lang="en-US" sz="1600" dirty="0" smtClean="0"/>
              <a:t>Mark Welch</a:t>
            </a:r>
            <a:r>
              <a:rPr lang="en-US" sz="1600" dirty="0"/>
              <a:t>, </a:t>
            </a:r>
            <a:r>
              <a:rPr lang="en-US" sz="1600" dirty="0" err="1"/>
              <a:t>Borisy</a:t>
            </a:r>
            <a:r>
              <a:rPr lang="en-US" sz="1600" dirty="0"/>
              <a:t>, </a:t>
            </a:r>
            <a:r>
              <a:rPr lang="en-US" sz="1600" i="1" dirty="0"/>
              <a:t>PNAS</a:t>
            </a:r>
            <a:r>
              <a:rPr lang="en-US" sz="1600" dirty="0"/>
              <a:t>.</a:t>
            </a:r>
          </a:p>
        </p:txBody>
      </p:sp>
      <p:sp>
        <p:nvSpPr>
          <p:cNvPr id="6" name="TextBox 5"/>
          <p:cNvSpPr txBox="1"/>
          <p:nvPr/>
        </p:nvSpPr>
        <p:spPr>
          <a:xfrm>
            <a:off x="5299910" y="2647950"/>
            <a:ext cx="2658979" cy="1323439"/>
          </a:xfrm>
          <a:prstGeom prst="rect">
            <a:avLst/>
          </a:prstGeom>
          <a:noFill/>
        </p:spPr>
        <p:txBody>
          <a:bodyPr wrap="square" rtlCol="0">
            <a:spAutoFit/>
          </a:bodyPr>
          <a:lstStyle/>
          <a:p>
            <a:pPr algn="ctr"/>
            <a:r>
              <a:rPr lang="en-US" sz="1600" b="1" dirty="0"/>
              <a:t>Jessica Mark Welch PhD</a:t>
            </a:r>
          </a:p>
          <a:p>
            <a:pPr algn="ctr"/>
            <a:r>
              <a:rPr lang="en-US" sz="1600" dirty="0"/>
              <a:t>Associate Scientist</a:t>
            </a:r>
          </a:p>
          <a:p>
            <a:pPr algn="ctr"/>
            <a:r>
              <a:rPr lang="en-US" sz="1600" dirty="0"/>
              <a:t>Marine Biology Lab / University of Chicago. Woods Hole, MA</a:t>
            </a:r>
          </a:p>
        </p:txBody>
      </p:sp>
      <p:pic>
        <p:nvPicPr>
          <p:cNvPr id="7" name="Picture 3" descr="C:\Users\Matthew\OneDrive\Pictures\Screenshots\2016-10-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51248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Image result for jessica mark welch mb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9393" y="209550"/>
            <a:ext cx="2200014" cy="22000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Matthew\OneDrive\Pictures\Screenshots\2016-10-12 (2).pn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545311" y="344912"/>
            <a:ext cx="4481808" cy="4129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23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How about </a:t>
            </a:r>
            <a:r>
              <a:rPr lang="en-US" i="1" dirty="0" smtClean="0">
                <a:solidFill>
                  <a:schemeClr val="tx2"/>
                </a:solidFill>
              </a:rPr>
              <a:t>in vivo </a:t>
            </a:r>
            <a:r>
              <a:rPr lang="en-US" dirty="0">
                <a:solidFill>
                  <a:schemeClr val="tx2"/>
                </a:solidFill>
              </a:rPr>
              <a:t>?</a:t>
            </a:r>
          </a:p>
        </p:txBody>
      </p:sp>
      <p:sp>
        <p:nvSpPr>
          <p:cNvPr id="4" name="Content Placeholder 3"/>
          <p:cNvSpPr>
            <a:spLocks noGrp="1"/>
          </p:cNvSpPr>
          <p:nvPr>
            <p:ph idx="1"/>
          </p:nvPr>
        </p:nvSpPr>
        <p:spPr>
          <a:xfrm>
            <a:off x="457200" y="1123950"/>
            <a:ext cx="8229600" cy="3623073"/>
          </a:xfrm>
        </p:spPr>
        <p:txBody>
          <a:bodyPr>
            <a:normAutofit fontScale="85000" lnSpcReduction="20000"/>
          </a:bodyPr>
          <a:lstStyle/>
          <a:p>
            <a:r>
              <a:rPr lang="en-US" dirty="0" smtClean="0"/>
              <a:t>We chose 2 supragingival plaque metatranscriptome studies with healthy controls</a:t>
            </a:r>
          </a:p>
          <a:p>
            <a:pPr lvl="1"/>
            <a:r>
              <a:rPr lang="en-US" dirty="0" smtClean="0"/>
              <a:t>Espinosa et al, </a:t>
            </a:r>
            <a:r>
              <a:rPr lang="en-US" dirty="0" err="1" smtClean="0"/>
              <a:t>mBio</a:t>
            </a:r>
            <a:r>
              <a:rPr lang="en-US" dirty="0" smtClean="0"/>
              <a:t> 2018</a:t>
            </a:r>
          </a:p>
          <a:p>
            <a:pPr lvl="1"/>
            <a:r>
              <a:rPr lang="en-US" dirty="0" err="1" smtClean="0"/>
              <a:t>Jorth</a:t>
            </a:r>
            <a:r>
              <a:rPr lang="en-US" dirty="0" smtClean="0"/>
              <a:t> et al, </a:t>
            </a:r>
            <a:r>
              <a:rPr lang="en-US" dirty="0" err="1" smtClean="0"/>
              <a:t>mBio</a:t>
            </a:r>
            <a:r>
              <a:rPr lang="en-US" dirty="0" smtClean="0"/>
              <a:t> 2014</a:t>
            </a:r>
          </a:p>
          <a:p>
            <a:r>
              <a:rPr lang="en-US" dirty="0" smtClean="0"/>
              <a:t>We aligned our </a:t>
            </a:r>
            <a:r>
              <a:rPr lang="en-US" i="1" dirty="0" smtClean="0"/>
              <a:t>Hp </a:t>
            </a:r>
            <a:r>
              <a:rPr lang="en-US" dirty="0" smtClean="0"/>
              <a:t>and </a:t>
            </a:r>
            <a:r>
              <a:rPr lang="en-US" i="1" dirty="0" smtClean="0"/>
              <a:t>Sm </a:t>
            </a:r>
            <a:r>
              <a:rPr lang="en-US" dirty="0" smtClean="0"/>
              <a:t>genomes to these reads to generate new “libraries” </a:t>
            </a:r>
          </a:p>
          <a:p>
            <a:r>
              <a:rPr lang="en-US" dirty="0" smtClean="0"/>
              <a:t>These were then compared to our </a:t>
            </a:r>
            <a:r>
              <a:rPr lang="en-US" i="1" dirty="0" smtClean="0"/>
              <a:t>in vitro </a:t>
            </a:r>
            <a:r>
              <a:rPr lang="en-US" dirty="0" smtClean="0"/>
              <a:t>monoculture RNASeq libraries to give us fold-changes in differential expressed genes (DEG)</a:t>
            </a:r>
            <a:endParaRPr lang="en-US" dirty="0"/>
          </a:p>
        </p:txBody>
      </p:sp>
    </p:spTree>
    <p:extLst>
      <p:ext uri="{BB962C8B-B14F-4D97-AF65-F5344CB8AC3E}">
        <p14:creationId xmlns:p14="http://schemas.microsoft.com/office/powerpoint/2010/main" val="248580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
            <a:ext cx="8229600" cy="857250"/>
          </a:xfrm>
        </p:spPr>
        <p:txBody>
          <a:bodyPr/>
          <a:lstStyle/>
          <a:p>
            <a:r>
              <a:rPr lang="en-US" dirty="0" smtClean="0">
                <a:solidFill>
                  <a:schemeClr val="tx2"/>
                </a:solidFill>
              </a:rPr>
              <a:t>Comparisons</a:t>
            </a:r>
            <a:endParaRPr lang="en-US" dirty="0">
              <a:solidFill>
                <a:schemeClr val="tx2"/>
              </a:solidFill>
            </a:endParaRPr>
          </a:p>
        </p:txBody>
      </p:sp>
      <p:sp>
        <p:nvSpPr>
          <p:cNvPr id="9" name="TextBox 8"/>
          <p:cNvSpPr txBox="1"/>
          <p:nvPr/>
        </p:nvSpPr>
        <p:spPr>
          <a:xfrm>
            <a:off x="7070" y="773564"/>
            <a:ext cx="2903424" cy="369332"/>
          </a:xfrm>
          <a:prstGeom prst="rect">
            <a:avLst/>
          </a:prstGeom>
          <a:noFill/>
        </p:spPr>
        <p:txBody>
          <a:bodyPr wrap="none" rtlCol="0">
            <a:spAutoFit/>
          </a:bodyPr>
          <a:lstStyle/>
          <a:p>
            <a:r>
              <a:rPr lang="en-US" dirty="0" smtClean="0"/>
              <a:t>Significant upregulated DEGs</a:t>
            </a:r>
            <a:endParaRPr lang="en-US" dirty="0"/>
          </a:p>
        </p:txBody>
      </p:sp>
      <p:grpSp>
        <p:nvGrpSpPr>
          <p:cNvPr id="11" name="Group 10"/>
          <p:cNvGrpSpPr/>
          <p:nvPr/>
        </p:nvGrpSpPr>
        <p:grpSpPr>
          <a:xfrm>
            <a:off x="1905000" y="2190750"/>
            <a:ext cx="4038600" cy="2807732"/>
            <a:chOff x="1905000" y="2190750"/>
            <a:chExt cx="4038600" cy="2807732"/>
          </a:xfrm>
        </p:grpSpPr>
        <p:sp>
          <p:nvSpPr>
            <p:cNvPr id="7" name="Oval 6"/>
            <p:cNvSpPr/>
            <p:nvPr/>
          </p:nvSpPr>
          <p:spPr>
            <a:xfrm>
              <a:off x="3200400" y="2190750"/>
              <a:ext cx="2743200" cy="2743200"/>
            </a:xfrm>
            <a:prstGeom prst="ellipse">
              <a:avLst/>
            </a:prstGeom>
            <a:solidFill>
              <a:schemeClr val="accent3">
                <a:alpha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 name="TextBox 7"/>
            <p:cNvSpPr txBox="1"/>
            <p:nvPr/>
          </p:nvSpPr>
          <p:spPr>
            <a:xfrm>
              <a:off x="1905000" y="4629150"/>
              <a:ext cx="1662635" cy="369332"/>
            </a:xfrm>
            <a:prstGeom prst="rect">
              <a:avLst/>
            </a:prstGeom>
            <a:noFill/>
          </p:spPr>
          <p:txBody>
            <a:bodyPr wrap="none" rtlCol="0">
              <a:spAutoFit/>
            </a:bodyPr>
            <a:lstStyle/>
            <a:p>
              <a:r>
                <a:rPr lang="en-US" i="1" dirty="0" smtClean="0"/>
                <a:t>Sm – Hp in vitro</a:t>
              </a:r>
              <a:endParaRPr lang="en-US" i="1" dirty="0"/>
            </a:p>
          </p:txBody>
        </p:sp>
        <p:sp>
          <p:nvSpPr>
            <p:cNvPr id="10" name="TextBox 9"/>
            <p:cNvSpPr txBox="1"/>
            <p:nvPr/>
          </p:nvSpPr>
          <p:spPr>
            <a:xfrm>
              <a:off x="4304138" y="4019550"/>
              <a:ext cx="535724" cy="369332"/>
            </a:xfrm>
            <a:prstGeom prst="rect">
              <a:avLst/>
            </a:prstGeom>
            <a:noFill/>
          </p:spPr>
          <p:txBody>
            <a:bodyPr wrap="none" rtlCol="0">
              <a:spAutoFit/>
            </a:bodyPr>
            <a:lstStyle/>
            <a:p>
              <a:r>
                <a:rPr lang="en-US" dirty="0" smtClean="0"/>
                <a:t>137</a:t>
              </a:r>
              <a:endParaRPr lang="en-US" dirty="0"/>
            </a:p>
          </p:txBody>
        </p:sp>
      </p:grpSp>
      <p:grpSp>
        <p:nvGrpSpPr>
          <p:cNvPr id="15" name="Group 14"/>
          <p:cNvGrpSpPr/>
          <p:nvPr/>
        </p:nvGrpSpPr>
        <p:grpSpPr>
          <a:xfrm>
            <a:off x="1423379" y="1067978"/>
            <a:ext cx="3758221" cy="2743200"/>
            <a:chOff x="1423379" y="1067978"/>
            <a:chExt cx="3758221" cy="2743200"/>
          </a:xfrm>
        </p:grpSpPr>
        <p:sp>
          <p:nvSpPr>
            <p:cNvPr id="5" name="Oval 4"/>
            <p:cNvSpPr/>
            <p:nvPr/>
          </p:nvSpPr>
          <p:spPr>
            <a:xfrm>
              <a:off x="2438400" y="1067978"/>
              <a:ext cx="2743200" cy="27432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423379" y="1428750"/>
              <a:ext cx="1015021" cy="369332"/>
            </a:xfrm>
            <a:prstGeom prst="rect">
              <a:avLst/>
            </a:prstGeom>
            <a:noFill/>
          </p:spPr>
          <p:txBody>
            <a:bodyPr wrap="none" rtlCol="0">
              <a:spAutoFit/>
            </a:bodyPr>
            <a:lstStyle/>
            <a:p>
              <a:r>
                <a:rPr lang="en-US" dirty="0" smtClean="0"/>
                <a:t>Jorth-14’</a:t>
              </a:r>
              <a:endParaRPr lang="en-US" dirty="0"/>
            </a:p>
          </p:txBody>
        </p:sp>
        <p:sp>
          <p:nvSpPr>
            <p:cNvPr id="13" name="TextBox 12"/>
            <p:cNvSpPr txBox="1"/>
            <p:nvPr/>
          </p:nvSpPr>
          <p:spPr>
            <a:xfrm>
              <a:off x="2935303" y="1657350"/>
              <a:ext cx="535724" cy="369332"/>
            </a:xfrm>
            <a:prstGeom prst="rect">
              <a:avLst/>
            </a:prstGeom>
            <a:noFill/>
          </p:spPr>
          <p:txBody>
            <a:bodyPr wrap="none" rtlCol="0">
              <a:spAutoFit/>
            </a:bodyPr>
            <a:lstStyle/>
            <a:p>
              <a:r>
                <a:rPr lang="en-US" dirty="0" smtClean="0"/>
                <a:t>424</a:t>
              </a:r>
              <a:endParaRPr lang="en-US" dirty="0"/>
            </a:p>
          </p:txBody>
        </p:sp>
        <p:sp>
          <p:nvSpPr>
            <p:cNvPr id="14" name="TextBox 13"/>
            <p:cNvSpPr txBox="1"/>
            <p:nvPr/>
          </p:nvSpPr>
          <p:spPr>
            <a:xfrm>
              <a:off x="3541054" y="3105150"/>
              <a:ext cx="418704" cy="369332"/>
            </a:xfrm>
            <a:prstGeom prst="rect">
              <a:avLst/>
            </a:prstGeom>
            <a:noFill/>
          </p:spPr>
          <p:txBody>
            <a:bodyPr wrap="none" rtlCol="0">
              <a:spAutoFit/>
            </a:bodyPr>
            <a:lstStyle/>
            <a:p>
              <a:r>
                <a:rPr lang="en-US" dirty="0" smtClean="0"/>
                <a:t>29</a:t>
              </a:r>
              <a:endParaRPr lang="en-US" dirty="0"/>
            </a:p>
          </p:txBody>
        </p:sp>
      </p:grpSp>
      <p:grpSp>
        <p:nvGrpSpPr>
          <p:cNvPr id="21" name="Group 20"/>
          <p:cNvGrpSpPr/>
          <p:nvPr/>
        </p:nvGrpSpPr>
        <p:grpSpPr>
          <a:xfrm>
            <a:off x="3886200" y="1047750"/>
            <a:ext cx="4180670" cy="2743200"/>
            <a:chOff x="3886200" y="1047750"/>
            <a:chExt cx="4180670" cy="2743200"/>
          </a:xfrm>
        </p:grpSpPr>
        <p:sp>
          <p:nvSpPr>
            <p:cNvPr id="6" name="Oval 5"/>
            <p:cNvSpPr/>
            <p:nvPr/>
          </p:nvSpPr>
          <p:spPr>
            <a:xfrm>
              <a:off x="3886200" y="1047750"/>
              <a:ext cx="2743200" cy="2743200"/>
            </a:xfrm>
            <a:prstGeom prst="ellipse">
              <a:avLst/>
            </a:prstGeom>
            <a:solidFill>
              <a:schemeClr val="accent2">
                <a:alpha val="5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TextBox 15"/>
            <p:cNvSpPr txBox="1"/>
            <p:nvPr/>
          </p:nvSpPr>
          <p:spPr>
            <a:xfrm>
              <a:off x="5638800" y="1657350"/>
              <a:ext cx="418704" cy="369332"/>
            </a:xfrm>
            <a:prstGeom prst="rect">
              <a:avLst/>
            </a:prstGeom>
            <a:noFill/>
          </p:spPr>
          <p:txBody>
            <a:bodyPr wrap="none" rtlCol="0">
              <a:spAutoFit/>
            </a:bodyPr>
            <a:lstStyle/>
            <a:p>
              <a:r>
                <a:rPr lang="en-US" dirty="0" smtClean="0"/>
                <a:t>79</a:t>
              </a:r>
              <a:endParaRPr lang="en-US" dirty="0"/>
            </a:p>
          </p:txBody>
        </p:sp>
        <p:sp>
          <p:nvSpPr>
            <p:cNvPr id="17" name="TextBox 16"/>
            <p:cNvSpPr txBox="1"/>
            <p:nvPr/>
          </p:nvSpPr>
          <p:spPr>
            <a:xfrm>
              <a:off x="5195287" y="3105150"/>
              <a:ext cx="418704" cy="369332"/>
            </a:xfrm>
            <a:prstGeom prst="rect">
              <a:avLst/>
            </a:prstGeom>
            <a:noFill/>
          </p:spPr>
          <p:txBody>
            <a:bodyPr wrap="none" rtlCol="0">
              <a:spAutoFit/>
            </a:bodyPr>
            <a:lstStyle/>
            <a:p>
              <a:r>
                <a:rPr lang="en-US" dirty="0" smtClean="0"/>
                <a:t>16</a:t>
              </a:r>
              <a:endParaRPr lang="en-US" dirty="0"/>
            </a:p>
          </p:txBody>
        </p:sp>
        <p:sp>
          <p:nvSpPr>
            <p:cNvPr id="18" name="TextBox 17"/>
            <p:cNvSpPr txBox="1"/>
            <p:nvPr/>
          </p:nvSpPr>
          <p:spPr>
            <a:xfrm>
              <a:off x="4362648" y="1657350"/>
              <a:ext cx="418704" cy="369332"/>
            </a:xfrm>
            <a:prstGeom prst="rect">
              <a:avLst/>
            </a:prstGeom>
            <a:noFill/>
          </p:spPr>
          <p:txBody>
            <a:bodyPr wrap="none" rtlCol="0">
              <a:spAutoFit/>
            </a:bodyPr>
            <a:lstStyle/>
            <a:p>
              <a:r>
                <a:rPr lang="en-US" dirty="0" smtClean="0"/>
                <a:t>30</a:t>
              </a:r>
              <a:endParaRPr lang="en-US" dirty="0"/>
            </a:p>
          </p:txBody>
        </p:sp>
        <p:sp>
          <p:nvSpPr>
            <p:cNvPr id="19" name="TextBox 18"/>
            <p:cNvSpPr txBox="1"/>
            <p:nvPr/>
          </p:nvSpPr>
          <p:spPr>
            <a:xfrm>
              <a:off x="4421157" y="2647950"/>
              <a:ext cx="301686" cy="369332"/>
            </a:xfrm>
            <a:prstGeom prst="rect">
              <a:avLst/>
            </a:prstGeom>
            <a:noFill/>
          </p:spPr>
          <p:txBody>
            <a:bodyPr wrap="none" rtlCol="0">
              <a:spAutoFit/>
            </a:bodyPr>
            <a:lstStyle/>
            <a:p>
              <a:r>
                <a:rPr lang="en-US" b="1" dirty="0" smtClean="0"/>
                <a:t>6</a:t>
              </a:r>
              <a:endParaRPr lang="en-US" b="1" dirty="0"/>
            </a:p>
          </p:txBody>
        </p:sp>
        <p:sp>
          <p:nvSpPr>
            <p:cNvPr id="20" name="TextBox 19"/>
            <p:cNvSpPr txBox="1"/>
            <p:nvPr/>
          </p:nvSpPr>
          <p:spPr>
            <a:xfrm>
              <a:off x="6705600" y="1428750"/>
              <a:ext cx="1361270" cy="369332"/>
            </a:xfrm>
            <a:prstGeom prst="rect">
              <a:avLst/>
            </a:prstGeom>
            <a:noFill/>
          </p:spPr>
          <p:txBody>
            <a:bodyPr wrap="none" rtlCol="0">
              <a:spAutoFit/>
            </a:bodyPr>
            <a:lstStyle/>
            <a:p>
              <a:r>
                <a:rPr lang="en-US" dirty="0" smtClean="0"/>
                <a:t>Espinosa-18’</a:t>
              </a:r>
              <a:endParaRPr lang="en-US" dirty="0"/>
            </a:p>
          </p:txBody>
        </p:sp>
      </p:grpSp>
      <p:sp>
        <p:nvSpPr>
          <p:cNvPr id="22" name="TextBox 21"/>
          <p:cNvSpPr txBox="1"/>
          <p:nvPr/>
        </p:nvSpPr>
        <p:spPr>
          <a:xfrm>
            <a:off x="6172201" y="3867150"/>
            <a:ext cx="2895600" cy="1200329"/>
          </a:xfrm>
          <a:prstGeom prst="rect">
            <a:avLst/>
          </a:prstGeom>
          <a:noFill/>
        </p:spPr>
        <p:txBody>
          <a:bodyPr wrap="square" rtlCol="0">
            <a:spAutoFit/>
          </a:bodyPr>
          <a:lstStyle/>
          <a:p>
            <a:r>
              <a:rPr lang="en-US" dirty="0" smtClean="0"/>
              <a:t>This was done for downregulated DEGs and compared with anaerobic DEGs</a:t>
            </a:r>
            <a:endParaRPr lang="en-US" dirty="0"/>
          </a:p>
        </p:txBody>
      </p:sp>
    </p:spTree>
    <p:extLst>
      <p:ext uri="{BB962C8B-B14F-4D97-AF65-F5344CB8AC3E}">
        <p14:creationId xmlns:p14="http://schemas.microsoft.com/office/powerpoint/2010/main" val="196112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What </a:t>
            </a:r>
            <a:r>
              <a:rPr lang="en-US" i="1" dirty="0" smtClean="0">
                <a:solidFill>
                  <a:schemeClr val="tx2"/>
                </a:solidFill>
              </a:rPr>
              <a:t>Sm </a:t>
            </a:r>
            <a:r>
              <a:rPr lang="en-US" dirty="0" smtClean="0">
                <a:solidFill>
                  <a:schemeClr val="tx2"/>
                </a:solidFill>
              </a:rPr>
              <a:t>does</a:t>
            </a:r>
            <a:endParaRPr lang="en-US" dirty="0">
              <a:solidFill>
                <a:schemeClr val="tx2"/>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84548994"/>
              </p:ext>
            </p:extLst>
          </p:nvPr>
        </p:nvGraphicFramePr>
        <p:xfrm>
          <a:off x="457200" y="1348614"/>
          <a:ext cx="8229600" cy="1299336"/>
        </p:xfrm>
        <a:graphic>
          <a:graphicData uri="http://schemas.openxmlformats.org/drawingml/2006/table">
            <a:tbl>
              <a:tblPr>
                <a:tableStyleId>{5C22544A-7EE6-4342-B048-85BDC9FD1C3A}</a:tableStyleId>
              </a:tblPr>
              <a:tblGrid>
                <a:gridCol w="8229600"/>
              </a:tblGrid>
              <a:tr h="182536">
                <a:tc>
                  <a:txBody>
                    <a:bodyPr/>
                    <a:lstStyle/>
                    <a:p>
                      <a:pPr algn="l" fontAlgn="b"/>
                      <a:r>
                        <a:rPr lang="en-US" sz="1400" u="none" strike="noStrike" dirty="0">
                          <a:effectLst/>
                          <a:latin typeface="Arial" panose="020B0604020202020204" pitchFamily="34" charset="0"/>
                          <a:cs typeface="Arial" panose="020B0604020202020204" pitchFamily="34" charset="0"/>
                        </a:rPr>
                        <a:t>N-acetylmannosamine-6-phosphate 2-epimerase (EC 5.1.3.9</a:t>
                      </a:r>
                      <a:r>
                        <a:rPr lang="en-US" sz="1400" u="none" strike="noStrike" dirty="0" smtClean="0">
                          <a:effectLst/>
                          <a:latin typeface="Arial" panose="020B0604020202020204" pitchFamily="34" charset="0"/>
                          <a:cs typeface="Arial" panose="020B0604020202020204" pitchFamily="34" charset="0"/>
                        </a:rPr>
                        <a:t>)</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109" marR="4109" marT="3196" marB="0" anchor="b"/>
                </a:tc>
              </a:tr>
              <a:tr h="184598">
                <a:tc>
                  <a:txBody>
                    <a:bodyPr/>
                    <a:lstStyle/>
                    <a:p>
                      <a:pPr algn="l" fontAlgn="b"/>
                      <a:r>
                        <a:rPr lang="en-US" sz="1400" u="none" strike="noStrike" dirty="0">
                          <a:effectLst/>
                          <a:latin typeface="Arial" panose="020B0604020202020204" pitchFamily="34" charset="0"/>
                          <a:cs typeface="Arial" panose="020B0604020202020204" pitchFamily="34" charset="0"/>
                        </a:rPr>
                        <a:t>ABC </a:t>
                      </a:r>
                      <a:r>
                        <a:rPr lang="en-US" sz="1400" u="none" strike="noStrike" dirty="0" smtClean="0">
                          <a:effectLst/>
                          <a:latin typeface="Arial" panose="020B0604020202020204" pitchFamily="34" charset="0"/>
                          <a:cs typeface="Arial" panose="020B0604020202020204" pitchFamily="34" charset="0"/>
                        </a:rPr>
                        <a:t>transporter 2C </a:t>
                      </a:r>
                      <a:r>
                        <a:rPr lang="en-US" sz="1400" u="none" strike="noStrike" dirty="0">
                          <a:effectLst/>
                          <a:latin typeface="Arial" panose="020B0604020202020204" pitchFamily="34" charset="0"/>
                          <a:cs typeface="Arial" panose="020B0604020202020204" pitchFamily="34" charset="0"/>
                        </a:rPr>
                        <a:t>predicted N-</a:t>
                      </a:r>
                      <a:r>
                        <a:rPr lang="en-US" sz="1400" u="none" strike="noStrike" dirty="0" err="1">
                          <a:effectLst/>
                          <a:latin typeface="Arial" panose="020B0604020202020204" pitchFamily="34" charset="0"/>
                          <a:cs typeface="Arial" panose="020B0604020202020204" pitchFamily="34" charset="0"/>
                        </a:rPr>
                        <a:t>acetylneuraminate</a:t>
                      </a:r>
                      <a:r>
                        <a:rPr lang="en-US" sz="1400" u="none" strike="noStrike" dirty="0">
                          <a:effectLst/>
                          <a:latin typeface="Arial" panose="020B0604020202020204" pitchFamily="34" charset="0"/>
                          <a:cs typeface="Arial" panose="020B0604020202020204" pitchFamily="34" charset="0"/>
                        </a:rPr>
                        <a:t> transport system permease protein 2</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109" marR="4109" marT="3196" marB="0" anchor="b"/>
                </a:tc>
              </a:tr>
              <a:tr h="182536">
                <a:tc>
                  <a:txBody>
                    <a:bodyPr/>
                    <a:lstStyle/>
                    <a:p>
                      <a:pPr algn="l" fontAlgn="b"/>
                      <a:r>
                        <a:rPr lang="en-US" sz="1400" u="none" strike="noStrike" dirty="0">
                          <a:effectLst/>
                          <a:latin typeface="Arial" panose="020B0604020202020204" pitchFamily="34" charset="0"/>
                          <a:cs typeface="Arial" panose="020B0604020202020204" pitchFamily="34" charset="0"/>
                        </a:rPr>
                        <a:t>PTS </a:t>
                      </a:r>
                      <a:r>
                        <a:rPr lang="en-US" sz="1400" u="none" strike="noStrike" dirty="0" smtClean="0">
                          <a:effectLst/>
                          <a:latin typeface="Arial" panose="020B0604020202020204" pitchFamily="34" charset="0"/>
                          <a:cs typeface="Arial" panose="020B0604020202020204" pitchFamily="34" charset="0"/>
                        </a:rPr>
                        <a:t>system 2C </a:t>
                      </a:r>
                      <a:r>
                        <a:rPr lang="en-US" sz="1400" u="none" strike="noStrike" dirty="0">
                          <a:effectLst/>
                          <a:latin typeface="Arial" panose="020B0604020202020204" pitchFamily="34" charset="0"/>
                          <a:cs typeface="Arial" panose="020B0604020202020204" pitchFamily="34" charset="0"/>
                        </a:rPr>
                        <a:t>mannose-specific IIA component (EC 2.7.1.191</a:t>
                      </a:r>
                      <a:r>
                        <a:rPr lang="en-US" sz="1400" u="none" strike="noStrike" dirty="0" smtClean="0">
                          <a:effectLst/>
                          <a:latin typeface="Arial" panose="020B0604020202020204" pitchFamily="34" charset="0"/>
                          <a:cs typeface="Arial" panose="020B0604020202020204" pitchFamily="34" charset="0"/>
                        </a:rPr>
                        <a:t>)</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109" marR="4109" marT="3196" marB="0" anchor="b"/>
                </a:tc>
              </a:tr>
              <a:tr h="182536">
                <a:tc>
                  <a:txBody>
                    <a:bodyPr/>
                    <a:lstStyle/>
                    <a:p>
                      <a:pPr algn="l" fontAlgn="b"/>
                      <a:r>
                        <a:rPr lang="en-US" sz="1400" u="none" strike="noStrike" dirty="0">
                          <a:effectLst/>
                          <a:latin typeface="Arial" panose="020B0604020202020204" pitchFamily="34" charset="0"/>
                          <a:cs typeface="Arial" panose="020B0604020202020204" pitchFamily="34" charset="0"/>
                        </a:rPr>
                        <a:t>PTS </a:t>
                      </a:r>
                      <a:r>
                        <a:rPr lang="en-US" sz="1400" u="none" strike="noStrike" dirty="0" smtClean="0">
                          <a:effectLst/>
                          <a:latin typeface="Arial" panose="020B0604020202020204" pitchFamily="34" charset="0"/>
                          <a:cs typeface="Arial" panose="020B0604020202020204" pitchFamily="34" charset="0"/>
                        </a:rPr>
                        <a:t>system</a:t>
                      </a:r>
                      <a:r>
                        <a:rPr lang="en-US" sz="1400" u="none" strike="noStrike" baseline="0" dirty="0" smtClean="0">
                          <a:effectLst/>
                          <a:latin typeface="Arial" panose="020B0604020202020204" pitchFamily="34" charset="0"/>
                          <a:cs typeface="Arial" panose="020B0604020202020204" pitchFamily="34" charset="0"/>
                        </a:rPr>
                        <a:t> </a:t>
                      </a:r>
                      <a:r>
                        <a:rPr lang="en-US" sz="1400" u="none" strike="noStrike" dirty="0" smtClean="0">
                          <a:effectLst/>
                          <a:latin typeface="Arial" panose="020B0604020202020204" pitchFamily="34" charset="0"/>
                          <a:cs typeface="Arial" panose="020B0604020202020204" pitchFamily="34" charset="0"/>
                        </a:rPr>
                        <a:t>2C </a:t>
                      </a:r>
                      <a:r>
                        <a:rPr lang="en-US" sz="1400" u="none" strike="noStrike" dirty="0">
                          <a:effectLst/>
                          <a:latin typeface="Arial" panose="020B0604020202020204" pitchFamily="34" charset="0"/>
                          <a:cs typeface="Arial" panose="020B0604020202020204" pitchFamily="34" charset="0"/>
                        </a:rPr>
                        <a:t>mannose-specific IIC component</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109" marR="4109" marT="3196" marB="0" anchor="b"/>
                </a:tc>
              </a:tr>
              <a:tr h="182536">
                <a:tc>
                  <a:txBody>
                    <a:bodyPr/>
                    <a:lstStyle/>
                    <a:p>
                      <a:pPr algn="l" fontAlgn="b"/>
                      <a:r>
                        <a:rPr lang="en-US" sz="1400" u="none" strike="noStrike" dirty="0">
                          <a:effectLst/>
                          <a:latin typeface="Arial" panose="020B0604020202020204" pitchFamily="34" charset="0"/>
                          <a:cs typeface="Arial" panose="020B0604020202020204" pitchFamily="34" charset="0"/>
                        </a:rPr>
                        <a:t>Uncharacterized protease </a:t>
                      </a:r>
                      <a:r>
                        <a:rPr lang="en-US" sz="1400" u="none" strike="noStrike" dirty="0" err="1">
                          <a:effectLst/>
                          <a:latin typeface="Arial" panose="020B0604020202020204" pitchFamily="34" charset="0"/>
                          <a:cs typeface="Arial" panose="020B0604020202020204" pitchFamily="34" charset="0"/>
                        </a:rPr>
                        <a:t>YrrO</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109" marR="4109" marT="3196" marB="0" anchor="b"/>
                </a:tc>
              </a:tr>
              <a:tr h="182536">
                <a:tc>
                  <a:txBody>
                    <a:bodyPr/>
                    <a:lstStyle/>
                    <a:p>
                      <a:pPr algn="l" fontAlgn="b"/>
                      <a:r>
                        <a:rPr lang="en-US" sz="1400" u="none" strike="noStrike" dirty="0">
                          <a:effectLst/>
                          <a:latin typeface="Arial" panose="020B0604020202020204" pitchFamily="34" charset="0"/>
                          <a:cs typeface="Arial" panose="020B0604020202020204" pitchFamily="34" charset="0"/>
                        </a:rPr>
                        <a:t>beta-galactosidase (EC 3.2.1.23</a:t>
                      </a:r>
                      <a:r>
                        <a:rPr lang="en-US" sz="1400" u="none" strike="noStrike" dirty="0" smtClean="0">
                          <a:effectLst/>
                          <a:latin typeface="Arial" panose="020B0604020202020204" pitchFamily="34" charset="0"/>
                          <a:cs typeface="Arial" panose="020B0604020202020204" pitchFamily="34" charset="0"/>
                        </a:rPr>
                        <a:t>)</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109" marR="4109" marT="3196" marB="0" anchor="b"/>
                </a:tc>
              </a:tr>
            </a:tbl>
          </a:graphicData>
        </a:graphic>
      </p:graphicFrame>
      <p:sp>
        <p:nvSpPr>
          <p:cNvPr id="5" name="TextBox 4"/>
          <p:cNvSpPr txBox="1"/>
          <p:nvPr/>
        </p:nvSpPr>
        <p:spPr>
          <a:xfrm>
            <a:off x="685800" y="895350"/>
            <a:ext cx="2058897" cy="369332"/>
          </a:xfrm>
          <a:prstGeom prst="rect">
            <a:avLst/>
          </a:prstGeom>
          <a:noFill/>
        </p:spPr>
        <p:txBody>
          <a:bodyPr wrap="none" rtlCol="0">
            <a:spAutoFit/>
          </a:bodyPr>
          <a:lstStyle/>
          <a:p>
            <a:r>
              <a:rPr lang="en-US" b="1" dirty="0" smtClean="0"/>
              <a:t>6 upregulated DEGs</a:t>
            </a:r>
            <a:endParaRPr lang="en-US" b="1" dirty="0"/>
          </a:p>
        </p:txBody>
      </p:sp>
      <p:sp>
        <p:nvSpPr>
          <p:cNvPr id="6" name="TextBox 5"/>
          <p:cNvSpPr txBox="1"/>
          <p:nvPr/>
        </p:nvSpPr>
        <p:spPr>
          <a:xfrm>
            <a:off x="685800" y="2985016"/>
            <a:ext cx="2470420" cy="369332"/>
          </a:xfrm>
          <a:prstGeom prst="rect">
            <a:avLst/>
          </a:prstGeom>
          <a:noFill/>
        </p:spPr>
        <p:txBody>
          <a:bodyPr wrap="none" rtlCol="0">
            <a:spAutoFit/>
          </a:bodyPr>
          <a:lstStyle/>
          <a:p>
            <a:r>
              <a:rPr lang="en-US" b="1" dirty="0" smtClean="0"/>
              <a:t>24 downregulated DEGs</a:t>
            </a:r>
            <a:endParaRPr lang="en-US" b="1" dirty="0"/>
          </a:p>
        </p:txBody>
      </p:sp>
      <p:sp>
        <p:nvSpPr>
          <p:cNvPr id="7" name="TextBox 6"/>
          <p:cNvSpPr txBox="1"/>
          <p:nvPr/>
        </p:nvSpPr>
        <p:spPr>
          <a:xfrm>
            <a:off x="457200" y="3354348"/>
            <a:ext cx="6132448" cy="923330"/>
          </a:xfrm>
          <a:prstGeom prst="rect">
            <a:avLst/>
          </a:prstGeom>
          <a:noFill/>
        </p:spPr>
        <p:txBody>
          <a:bodyPr wrap="none" rtlCol="0">
            <a:spAutoFit/>
          </a:bodyPr>
          <a:lstStyle/>
          <a:p>
            <a:pPr marL="285750" indent="-285750">
              <a:buFont typeface="Arial" panose="020B0604020202020204" pitchFamily="34" charset="0"/>
              <a:buChar char="•"/>
            </a:pPr>
            <a:r>
              <a:rPr lang="en-US" dirty="0" smtClean="0"/>
              <a:t>Envelope and cell-wall stress</a:t>
            </a:r>
          </a:p>
          <a:p>
            <a:pPr marL="285750" indent="-285750">
              <a:buFont typeface="Arial" panose="020B0604020202020204" pitchFamily="34" charset="0"/>
              <a:buChar char="•"/>
            </a:pPr>
            <a:r>
              <a:rPr lang="en-US" dirty="0" smtClean="0"/>
              <a:t>Iron-sulfur center repair functions / general stress responses</a:t>
            </a:r>
          </a:p>
          <a:p>
            <a:pPr marL="285750" indent="-285750">
              <a:buFont typeface="Arial" panose="020B0604020202020204" pitchFamily="34" charset="0"/>
              <a:buChar char="•"/>
            </a:pPr>
            <a:r>
              <a:rPr lang="en-US" dirty="0" smtClean="0"/>
              <a:t>Group B strep surface immunogenic protein</a:t>
            </a:r>
            <a:endParaRPr lang="en-US" dirty="0"/>
          </a:p>
        </p:txBody>
      </p:sp>
    </p:spTree>
    <p:extLst>
      <p:ext uri="{BB962C8B-B14F-4D97-AF65-F5344CB8AC3E}">
        <p14:creationId xmlns:p14="http://schemas.microsoft.com/office/powerpoint/2010/main" val="17008020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229600" cy="857250"/>
          </a:xfrm>
        </p:spPr>
        <p:txBody>
          <a:bodyPr/>
          <a:lstStyle/>
          <a:p>
            <a:r>
              <a:rPr lang="en-US" dirty="0" smtClean="0">
                <a:solidFill>
                  <a:schemeClr val="tx2"/>
                </a:solidFill>
              </a:rPr>
              <a:t>We did the same for </a:t>
            </a:r>
            <a:r>
              <a:rPr lang="en-US" i="1" dirty="0" smtClean="0">
                <a:solidFill>
                  <a:schemeClr val="tx2"/>
                </a:solidFill>
              </a:rPr>
              <a:t>Hp</a:t>
            </a:r>
            <a:endParaRPr lang="en-US" dirty="0">
              <a:solidFill>
                <a:schemeClr val="tx2"/>
              </a:solidFill>
            </a:endParaRPr>
          </a:p>
        </p:txBody>
      </p:sp>
      <p:sp>
        <p:nvSpPr>
          <p:cNvPr id="4" name="TextBox 3"/>
          <p:cNvSpPr txBox="1"/>
          <p:nvPr/>
        </p:nvSpPr>
        <p:spPr>
          <a:xfrm>
            <a:off x="678712" y="2754689"/>
            <a:ext cx="2470420" cy="369332"/>
          </a:xfrm>
          <a:prstGeom prst="rect">
            <a:avLst/>
          </a:prstGeom>
          <a:noFill/>
        </p:spPr>
        <p:txBody>
          <a:bodyPr wrap="none" rtlCol="0">
            <a:spAutoFit/>
          </a:bodyPr>
          <a:lstStyle/>
          <a:p>
            <a:r>
              <a:rPr lang="en-US" b="1" dirty="0" smtClean="0"/>
              <a:t>22 downregulated DEGs</a:t>
            </a:r>
            <a:endParaRPr lang="en-US" b="1" dirty="0"/>
          </a:p>
        </p:txBody>
      </p:sp>
      <p:sp>
        <p:nvSpPr>
          <p:cNvPr id="5" name="TextBox 4"/>
          <p:cNvSpPr txBox="1"/>
          <p:nvPr/>
        </p:nvSpPr>
        <p:spPr>
          <a:xfrm>
            <a:off x="450112" y="3124021"/>
            <a:ext cx="2967159" cy="1200329"/>
          </a:xfrm>
          <a:prstGeom prst="rect">
            <a:avLst/>
          </a:prstGeom>
          <a:noFill/>
        </p:spPr>
        <p:txBody>
          <a:bodyPr wrap="none" rtlCol="0">
            <a:spAutoFit/>
          </a:bodyPr>
          <a:lstStyle/>
          <a:p>
            <a:pPr marL="285750" indent="-285750">
              <a:buFont typeface="Arial" panose="020B0604020202020204" pitchFamily="34" charset="0"/>
              <a:buChar char="•"/>
            </a:pPr>
            <a:r>
              <a:rPr lang="en-US" dirty="0" smtClean="0"/>
              <a:t>Stringent response</a:t>
            </a:r>
          </a:p>
          <a:p>
            <a:pPr marL="285750" indent="-285750">
              <a:buFont typeface="Arial" panose="020B0604020202020204" pitchFamily="34" charset="0"/>
              <a:buChar char="•"/>
            </a:pPr>
            <a:r>
              <a:rPr lang="en-US" dirty="0" err="1" smtClean="0"/>
              <a:t>Methonine</a:t>
            </a:r>
            <a:r>
              <a:rPr lang="en-US" dirty="0" smtClean="0"/>
              <a:t> metabolism</a:t>
            </a:r>
          </a:p>
          <a:p>
            <a:pPr marL="285750" indent="-285750">
              <a:buFont typeface="Arial" panose="020B0604020202020204" pitchFamily="34" charset="0"/>
              <a:buChar char="•"/>
            </a:pPr>
            <a:r>
              <a:rPr lang="en-US" i="1" dirty="0" smtClean="0"/>
              <a:t>fur </a:t>
            </a:r>
            <a:endParaRPr lang="en-US" i="1" dirty="0"/>
          </a:p>
          <a:p>
            <a:pPr marL="285750" indent="-285750">
              <a:buFont typeface="Arial" panose="020B0604020202020204" pitchFamily="34" charset="0"/>
              <a:buChar char="•"/>
            </a:pPr>
            <a:r>
              <a:rPr lang="en-US" dirty="0" smtClean="0"/>
              <a:t>Chaperones and proteases</a:t>
            </a:r>
          </a:p>
        </p:txBody>
      </p:sp>
      <p:sp>
        <p:nvSpPr>
          <p:cNvPr id="6" name="TextBox 5"/>
          <p:cNvSpPr txBox="1"/>
          <p:nvPr/>
        </p:nvSpPr>
        <p:spPr>
          <a:xfrm>
            <a:off x="685800" y="1211818"/>
            <a:ext cx="2175917" cy="369332"/>
          </a:xfrm>
          <a:prstGeom prst="rect">
            <a:avLst/>
          </a:prstGeom>
          <a:noFill/>
        </p:spPr>
        <p:txBody>
          <a:bodyPr wrap="none" rtlCol="0">
            <a:spAutoFit/>
          </a:bodyPr>
          <a:lstStyle/>
          <a:p>
            <a:r>
              <a:rPr lang="en-US" b="1" dirty="0" smtClean="0"/>
              <a:t>18 upregulated DEGs</a:t>
            </a:r>
            <a:endParaRPr lang="en-US" b="1" dirty="0"/>
          </a:p>
        </p:txBody>
      </p:sp>
      <p:sp>
        <p:nvSpPr>
          <p:cNvPr id="7" name="TextBox 6"/>
          <p:cNvSpPr txBox="1"/>
          <p:nvPr/>
        </p:nvSpPr>
        <p:spPr>
          <a:xfrm>
            <a:off x="457200" y="1581150"/>
            <a:ext cx="2303131" cy="923330"/>
          </a:xfrm>
          <a:prstGeom prst="rect">
            <a:avLst/>
          </a:prstGeom>
          <a:noFill/>
        </p:spPr>
        <p:txBody>
          <a:bodyPr wrap="none" rtlCol="0">
            <a:spAutoFit/>
          </a:bodyPr>
          <a:lstStyle/>
          <a:p>
            <a:pPr marL="285750" indent="-285750">
              <a:buFont typeface="Arial" panose="020B0604020202020204" pitchFamily="34" charset="0"/>
              <a:buChar char="•"/>
            </a:pPr>
            <a:r>
              <a:rPr lang="en-US" dirty="0" smtClean="0"/>
              <a:t>Glycerol catabolism</a:t>
            </a:r>
          </a:p>
          <a:p>
            <a:pPr marL="285750" indent="-285750">
              <a:buFont typeface="Arial" panose="020B0604020202020204" pitchFamily="34" charset="0"/>
              <a:buChar char="•"/>
            </a:pPr>
            <a:r>
              <a:rPr lang="en-US" dirty="0" smtClean="0"/>
              <a:t>Gluconeogenesis</a:t>
            </a:r>
          </a:p>
          <a:p>
            <a:pPr marL="285750" indent="-285750">
              <a:buFont typeface="Arial" panose="020B0604020202020204" pitchFamily="34" charset="0"/>
              <a:buChar char="•"/>
            </a:pPr>
            <a:r>
              <a:rPr lang="en-US" dirty="0" smtClean="0"/>
              <a:t>Pili biogenesis</a:t>
            </a:r>
            <a:endParaRPr lang="en-US" dirty="0"/>
          </a:p>
        </p:txBody>
      </p:sp>
      <p:pic>
        <p:nvPicPr>
          <p:cNvPr id="8" name="Picture 2" descr="E:\Google Drive\Ramsey Lab Shared Documents\Manuscripts\2020_Hpara_aerobic_peroxide\Figures and Figure materials\Fig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5443" r="59904"/>
          <a:stretch/>
        </p:blipFill>
        <p:spPr bwMode="auto">
          <a:xfrm>
            <a:off x="4495800" y="1047750"/>
            <a:ext cx="3568995" cy="359406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495800" y="1097518"/>
            <a:ext cx="2286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09444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857250"/>
          </a:xfrm>
        </p:spPr>
        <p:txBody>
          <a:bodyPr/>
          <a:lstStyle/>
          <a:p>
            <a:r>
              <a:rPr lang="en-US" dirty="0" smtClean="0">
                <a:solidFill>
                  <a:schemeClr val="tx2"/>
                </a:solidFill>
              </a:rPr>
              <a:t>Summary</a:t>
            </a:r>
            <a:endParaRPr lang="en-US" dirty="0">
              <a:solidFill>
                <a:schemeClr val="tx2"/>
              </a:solidFill>
            </a:endParaRPr>
          </a:p>
        </p:txBody>
      </p:sp>
      <p:sp>
        <p:nvSpPr>
          <p:cNvPr id="3" name="Content Placeholder 2"/>
          <p:cNvSpPr>
            <a:spLocks noGrp="1"/>
          </p:cNvSpPr>
          <p:nvPr>
            <p:ph idx="1"/>
          </p:nvPr>
        </p:nvSpPr>
        <p:spPr/>
        <p:txBody>
          <a:bodyPr/>
          <a:lstStyle/>
          <a:p>
            <a:r>
              <a:rPr lang="en-US" i="1" dirty="0" smtClean="0"/>
              <a:t>Hp </a:t>
            </a:r>
            <a:r>
              <a:rPr lang="en-US" dirty="0" smtClean="0"/>
              <a:t>responses to peroxide were unexpected</a:t>
            </a:r>
          </a:p>
          <a:p>
            <a:r>
              <a:rPr lang="en-US" dirty="0" smtClean="0"/>
              <a:t>Changes to </a:t>
            </a:r>
            <a:r>
              <a:rPr lang="en-US" i="1" dirty="0" smtClean="0"/>
              <a:t>Hp </a:t>
            </a:r>
            <a:r>
              <a:rPr lang="en-US" dirty="0" smtClean="0"/>
              <a:t>mutagenesis by </a:t>
            </a:r>
            <a:r>
              <a:rPr lang="en-US" i="1" dirty="0" smtClean="0"/>
              <a:t>Sm</a:t>
            </a:r>
            <a:r>
              <a:rPr lang="en-US" dirty="0" smtClean="0"/>
              <a:t> could explain its genomic variation</a:t>
            </a:r>
          </a:p>
          <a:p>
            <a:r>
              <a:rPr lang="en-US" dirty="0" smtClean="0"/>
              <a:t>Both species seem to express parts of what is needed to catabolize mucins when together</a:t>
            </a:r>
            <a:endParaRPr lang="en-US" dirty="0"/>
          </a:p>
        </p:txBody>
      </p:sp>
    </p:spTree>
    <p:extLst>
      <p:ext uri="{BB962C8B-B14F-4D97-AF65-F5344CB8AC3E}">
        <p14:creationId xmlns:p14="http://schemas.microsoft.com/office/powerpoint/2010/main" val="1473220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B58402C-7400-4FB2-8969-A598BB41E2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209550"/>
            <a:ext cx="7892670" cy="2286000"/>
          </a:xfrm>
          <a:prstGeom prst="rect">
            <a:avLst/>
          </a:prstGeom>
        </p:spPr>
      </p:pic>
      <p:sp>
        <p:nvSpPr>
          <p:cNvPr id="5" name="Rectangle: Rounded Corners 4">
            <a:extLst>
              <a:ext uri="{FF2B5EF4-FFF2-40B4-BE49-F238E27FC236}">
                <a16:creationId xmlns:a16="http://schemas.microsoft.com/office/drawing/2014/main" xmlns="" id="{BD7D524A-22AF-463B-80E7-9713DAE997DB}"/>
              </a:ext>
            </a:extLst>
          </p:cNvPr>
          <p:cNvSpPr/>
          <p:nvPr/>
        </p:nvSpPr>
        <p:spPr>
          <a:xfrm>
            <a:off x="609600" y="209550"/>
            <a:ext cx="1219200" cy="2133600"/>
          </a:xfrm>
          <a:prstGeom prst="roundRect">
            <a:avLst/>
          </a:prstGeom>
          <a:solidFill>
            <a:srgbClr val="7F7F7F">
              <a:alpha val="45098"/>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1199AC36-7E89-4EEA-B8ED-8BA3C5C75D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800" y="2549636"/>
            <a:ext cx="4505730" cy="2434089"/>
          </a:xfrm>
          <a:prstGeom prst="rect">
            <a:avLst/>
          </a:prstGeom>
        </p:spPr>
      </p:pic>
      <p:pic>
        <p:nvPicPr>
          <p:cNvPr id="6" name="Picture 5">
            <a:extLst>
              <a:ext uri="{FF2B5EF4-FFF2-40B4-BE49-F238E27FC236}">
                <a16:creationId xmlns="" xmlns:a16="http://schemas.microsoft.com/office/drawing/2014/main" id="{748B200B-709C-9A43-BD0C-FB50CB5BBE96}"/>
              </a:ext>
            </a:extLst>
          </p:cNvPr>
          <p:cNvPicPr>
            <a:picLocks noChangeAspect="1"/>
          </p:cNvPicPr>
          <p:nvPr/>
        </p:nvPicPr>
        <p:blipFill>
          <a:blip r:embed="rId4"/>
          <a:stretch>
            <a:fillRect/>
          </a:stretch>
        </p:blipFill>
        <p:spPr>
          <a:xfrm>
            <a:off x="228600" y="3241846"/>
            <a:ext cx="1711831" cy="1711831"/>
          </a:xfrm>
          <a:prstGeom prst="rect">
            <a:avLst/>
          </a:prstGeom>
        </p:spPr>
      </p:pic>
    </p:spTree>
    <p:extLst>
      <p:ext uri="{BB962C8B-B14F-4D97-AF65-F5344CB8AC3E}">
        <p14:creationId xmlns:p14="http://schemas.microsoft.com/office/powerpoint/2010/main" val="156747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857250"/>
          </a:xfrm>
        </p:spPr>
        <p:txBody>
          <a:bodyPr/>
          <a:lstStyle/>
          <a:p>
            <a:r>
              <a:rPr lang="en-US" i="1" dirty="0" smtClean="0">
                <a:solidFill>
                  <a:schemeClr val="tx2"/>
                </a:solidFill>
              </a:rPr>
              <a:t>C. matruchotii</a:t>
            </a:r>
            <a:endParaRPr lang="en-US" i="1" dirty="0">
              <a:solidFill>
                <a:schemeClr val="tx2"/>
              </a:solidFill>
            </a:endParaRPr>
          </a:p>
        </p:txBody>
      </p:sp>
      <p:sp>
        <p:nvSpPr>
          <p:cNvPr id="3" name="Content Placeholder 2"/>
          <p:cNvSpPr>
            <a:spLocks noGrp="1"/>
          </p:cNvSpPr>
          <p:nvPr>
            <p:ph idx="1"/>
          </p:nvPr>
        </p:nvSpPr>
        <p:spPr/>
        <p:txBody>
          <a:bodyPr/>
          <a:lstStyle/>
          <a:p>
            <a:r>
              <a:rPr lang="en-US" dirty="0" smtClean="0"/>
              <a:t>Gram positive</a:t>
            </a:r>
          </a:p>
          <a:p>
            <a:r>
              <a:rPr lang="en-US" dirty="0" smtClean="0"/>
              <a:t>Facultative anaerobe</a:t>
            </a:r>
          </a:p>
          <a:p>
            <a:r>
              <a:rPr lang="en-US" dirty="0" smtClean="0"/>
              <a:t>Plaque ‘specialist’ </a:t>
            </a:r>
          </a:p>
          <a:p>
            <a:r>
              <a:rPr lang="en-US" dirty="0" smtClean="0"/>
              <a:t>Commensal</a:t>
            </a:r>
            <a:endParaRPr lang="en-US" dirty="0"/>
          </a:p>
        </p:txBody>
      </p:sp>
      <p:pic>
        <p:nvPicPr>
          <p:cNvPr id="4" name="Picture 3">
            <a:extLst>
              <a:ext uri="{FF2B5EF4-FFF2-40B4-BE49-F238E27FC236}">
                <a16:creationId xmlns="" xmlns:a16="http://schemas.microsoft.com/office/drawing/2014/main" id="{E8DED721-F8BD-4417-B1E9-D5ECE85E8F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278" r="18390"/>
          <a:stretch/>
        </p:blipFill>
        <p:spPr>
          <a:xfrm>
            <a:off x="5562600" y="989714"/>
            <a:ext cx="2236795" cy="3384489"/>
          </a:xfrm>
          <a:prstGeom prst="rect">
            <a:avLst/>
          </a:prstGeom>
        </p:spPr>
      </p:pic>
      <p:sp>
        <p:nvSpPr>
          <p:cNvPr id="5" name="TextBox 4"/>
          <p:cNvSpPr txBox="1"/>
          <p:nvPr/>
        </p:nvSpPr>
        <p:spPr>
          <a:xfrm>
            <a:off x="6005171" y="4400550"/>
            <a:ext cx="1351652" cy="369332"/>
          </a:xfrm>
          <a:prstGeom prst="rect">
            <a:avLst/>
          </a:prstGeom>
          <a:noFill/>
        </p:spPr>
        <p:txBody>
          <a:bodyPr wrap="none" rtlCol="0">
            <a:spAutoFit/>
          </a:bodyPr>
          <a:lstStyle/>
          <a:p>
            <a:r>
              <a:rPr lang="en-US" dirty="0" smtClean="0"/>
              <a:t>Eric Almeida</a:t>
            </a:r>
            <a:endParaRPr lang="en-US" dirty="0"/>
          </a:p>
        </p:txBody>
      </p:sp>
    </p:spTree>
    <p:extLst>
      <p:ext uri="{BB962C8B-B14F-4D97-AF65-F5344CB8AC3E}">
        <p14:creationId xmlns:p14="http://schemas.microsoft.com/office/powerpoint/2010/main" val="3288217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143A3E5-F472-48A1-A256-80E59EA7304D}"/>
              </a:ext>
            </a:extLst>
          </p:cNvPr>
          <p:cNvPicPr>
            <a:picLocks noChangeAspect="1"/>
          </p:cNvPicPr>
          <p:nvPr/>
        </p:nvPicPr>
        <p:blipFill>
          <a:blip r:embed="rId2"/>
          <a:stretch>
            <a:fillRect/>
          </a:stretch>
        </p:blipFill>
        <p:spPr>
          <a:xfrm>
            <a:off x="4800602" y="1188027"/>
            <a:ext cx="3657600" cy="3657600"/>
          </a:xfrm>
          <a:prstGeom prst="rect">
            <a:avLst/>
          </a:prstGeom>
        </p:spPr>
      </p:pic>
      <p:pic>
        <p:nvPicPr>
          <p:cNvPr id="4" name="Picture 3">
            <a:extLst>
              <a:ext uri="{FF2B5EF4-FFF2-40B4-BE49-F238E27FC236}">
                <a16:creationId xmlns="" xmlns:a16="http://schemas.microsoft.com/office/drawing/2014/main" id="{3AF9E97B-6D42-48B5-B6D6-0090C19043F5}"/>
              </a:ext>
            </a:extLst>
          </p:cNvPr>
          <p:cNvPicPr>
            <a:picLocks noChangeAspect="1"/>
          </p:cNvPicPr>
          <p:nvPr/>
        </p:nvPicPr>
        <p:blipFill rotWithShape="1">
          <a:blip r:embed="rId3"/>
          <a:srcRect l="29717" t="13339" r="27491" b="21941"/>
          <a:stretch/>
        </p:blipFill>
        <p:spPr>
          <a:xfrm>
            <a:off x="685800" y="1188027"/>
            <a:ext cx="3657600" cy="3657600"/>
          </a:xfrm>
          <a:prstGeom prst="rect">
            <a:avLst/>
          </a:prstGeom>
        </p:spPr>
      </p:pic>
      <p:sp>
        <p:nvSpPr>
          <p:cNvPr id="5" name="Title 4">
            <a:extLst>
              <a:ext uri="{FF2B5EF4-FFF2-40B4-BE49-F238E27FC236}">
                <a16:creationId xmlns="" xmlns:a16="http://schemas.microsoft.com/office/drawing/2014/main" id="{C21AC85A-A281-47BF-A58F-B90D5F5FE7D5}"/>
              </a:ext>
            </a:extLst>
          </p:cNvPr>
          <p:cNvSpPr>
            <a:spLocks noGrp="1"/>
          </p:cNvSpPr>
          <p:nvPr>
            <p:ph type="title"/>
          </p:nvPr>
        </p:nvSpPr>
        <p:spPr>
          <a:xfrm>
            <a:off x="457200" y="57150"/>
            <a:ext cx="8229600" cy="857250"/>
          </a:xfrm>
        </p:spPr>
        <p:txBody>
          <a:bodyPr/>
          <a:lstStyle/>
          <a:p>
            <a:r>
              <a:rPr lang="en-US" i="1" dirty="0">
                <a:solidFill>
                  <a:schemeClr val="tx2"/>
                </a:solidFill>
              </a:rPr>
              <a:t>In vitro </a:t>
            </a:r>
            <a:r>
              <a:rPr lang="en-US" dirty="0">
                <a:solidFill>
                  <a:schemeClr val="tx2"/>
                </a:solidFill>
              </a:rPr>
              <a:t>testing for </a:t>
            </a:r>
            <a:r>
              <a:rPr lang="en-US" i="1" dirty="0">
                <a:solidFill>
                  <a:schemeClr val="tx2"/>
                </a:solidFill>
              </a:rPr>
              <a:t>Cm </a:t>
            </a:r>
            <a:r>
              <a:rPr lang="en-US" dirty="0">
                <a:solidFill>
                  <a:schemeClr val="tx2"/>
                </a:solidFill>
              </a:rPr>
              <a:t>interactions</a:t>
            </a:r>
            <a:endParaRPr lang="en-US" i="1" dirty="0">
              <a:solidFill>
                <a:schemeClr val="tx2"/>
              </a:solidFill>
            </a:endParaRPr>
          </a:p>
        </p:txBody>
      </p:sp>
    </p:spTree>
    <p:extLst>
      <p:ext uri="{BB962C8B-B14F-4D97-AF65-F5344CB8AC3E}">
        <p14:creationId xmlns:p14="http://schemas.microsoft.com/office/powerpoint/2010/main" val="65315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Aerobic cocultures</a:t>
            </a:r>
            <a:endParaRPr lang="en-US" dirty="0">
              <a:solidFill>
                <a:schemeClr val="tx2"/>
              </a:solidFill>
            </a:endParaRPr>
          </a:p>
        </p:txBody>
      </p:sp>
      <p:pic>
        <p:nvPicPr>
          <p:cNvPr id="4" name="Content Placeholder 3">
            <a:extLst>
              <a:ext uri="{FF2B5EF4-FFF2-40B4-BE49-F238E27FC236}">
                <a16:creationId xmlns:a16="http://schemas.microsoft.com/office/drawing/2014/main" xmlns="" id="{91AE6A84-4E79-8E45-BFE6-2ACFB29897B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05200" y="1276350"/>
            <a:ext cx="5105400" cy="3588462"/>
          </a:xfrm>
          <a:prstGeom prst="rect">
            <a:avLst/>
          </a:prstGeom>
        </p:spPr>
      </p:pic>
      <p:cxnSp>
        <p:nvCxnSpPr>
          <p:cNvPr id="6" name="Straight Connector 5"/>
          <p:cNvCxnSpPr/>
          <p:nvPr/>
        </p:nvCxnSpPr>
        <p:spPr>
          <a:xfrm>
            <a:off x="4191000" y="3562350"/>
            <a:ext cx="990600"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355264" y="3686840"/>
            <a:ext cx="1447800"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14" name="Picture 2" descr="C:\Users\Matthew\OneDrive\Pictures\Screenshots\2016-10-12 (2).pn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47338" y="1200150"/>
            <a:ext cx="322549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E:\Google Drive\Ramsey Lab\Final Grant Documents\R01 Spatial Interactions of oral bacterial communities\Figure Stuff\For Lectures\comlex-fish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338" y="1200150"/>
            <a:ext cx="32766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68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A2E859-4531-474F-9AF3-AB72094B866F}"/>
              </a:ext>
            </a:extLst>
          </p:cNvPr>
          <p:cNvSpPr>
            <a:spLocks noGrp="1"/>
          </p:cNvSpPr>
          <p:nvPr>
            <p:ph type="ctrTitle"/>
          </p:nvPr>
        </p:nvSpPr>
        <p:spPr>
          <a:xfrm>
            <a:off x="685800" y="895350"/>
            <a:ext cx="7772400" cy="1102519"/>
          </a:xfrm>
        </p:spPr>
        <p:txBody>
          <a:bodyPr>
            <a:normAutofit fontScale="90000"/>
          </a:bodyPr>
          <a:lstStyle/>
          <a:p>
            <a:r>
              <a:rPr lang="en-US" dirty="0"/>
              <a:t>Why is streptococcal growth increased in the presence of </a:t>
            </a:r>
            <a:br>
              <a:rPr lang="en-US" dirty="0"/>
            </a:br>
            <a:r>
              <a:rPr lang="en-US" i="1" dirty="0"/>
              <a:t>C. </a:t>
            </a:r>
            <a:r>
              <a:rPr lang="en-US" i="1" dirty="0" err="1"/>
              <a:t>matruchotii</a:t>
            </a:r>
            <a:r>
              <a:rPr lang="en-US" dirty="0"/>
              <a:t>?</a:t>
            </a:r>
          </a:p>
        </p:txBody>
      </p:sp>
      <p:sp>
        <p:nvSpPr>
          <p:cNvPr id="3" name="Subtitle 2">
            <a:extLst>
              <a:ext uri="{FF2B5EF4-FFF2-40B4-BE49-F238E27FC236}">
                <a16:creationId xmlns:a16="http://schemas.microsoft.com/office/drawing/2014/main" xmlns="" id="{65262955-8E63-8A41-A811-561B253DE082}"/>
              </a:ext>
            </a:extLst>
          </p:cNvPr>
          <p:cNvSpPr>
            <a:spLocks noGrp="1"/>
          </p:cNvSpPr>
          <p:nvPr>
            <p:ph type="subTitle" idx="1"/>
          </p:nvPr>
        </p:nvSpPr>
        <p:spPr>
          <a:xfrm>
            <a:off x="914400" y="2495550"/>
            <a:ext cx="7467600" cy="1314450"/>
          </a:xfrm>
        </p:spPr>
        <p:txBody>
          <a:bodyPr>
            <a:noAutofit/>
          </a:bodyPr>
          <a:lstStyle/>
          <a:p>
            <a:r>
              <a:rPr lang="en-US" sz="2400" dirty="0">
                <a:solidFill>
                  <a:schemeClr val="tx2"/>
                </a:solidFill>
              </a:rPr>
              <a:t>Hypotheses:</a:t>
            </a:r>
          </a:p>
          <a:p>
            <a:r>
              <a:rPr lang="en-US" sz="2400" i="1" dirty="0">
                <a:solidFill>
                  <a:schemeClr val="tx2"/>
                </a:solidFill>
              </a:rPr>
              <a:t>C. matruchotii</a:t>
            </a:r>
            <a:r>
              <a:rPr lang="en-US" sz="2400" dirty="0">
                <a:solidFill>
                  <a:schemeClr val="tx2"/>
                </a:solidFill>
              </a:rPr>
              <a:t> </a:t>
            </a:r>
            <a:r>
              <a:rPr lang="en-US" sz="2400" dirty="0" smtClean="0">
                <a:solidFill>
                  <a:schemeClr val="tx2"/>
                </a:solidFill>
              </a:rPr>
              <a:t>mitigates </a:t>
            </a:r>
            <a:r>
              <a:rPr lang="en-US" sz="2400" dirty="0">
                <a:solidFill>
                  <a:schemeClr val="tx2"/>
                </a:solidFill>
              </a:rPr>
              <a:t>streptococcal-produced H</a:t>
            </a:r>
            <a:r>
              <a:rPr lang="en-US" sz="2400" baseline="-25000" dirty="0">
                <a:solidFill>
                  <a:schemeClr val="tx2"/>
                </a:solidFill>
              </a:rPr>
              <a:t>2</a:t>
            </a:r>
            <a:r>
              <a:rPr lang="en-US" sz="2400" dirty="0">
                <a:solidFill>
                  <a:schemeClr val="tx2"/>
                </a:solidFill>
              </a:rPr>
              <a:t>O</a:t>
            </a:r>
            <a:r>
              <a:rPr lang="en-US" sz="2400" baseline="-25000" dirty="0">
                <a:solidFill>
                  <a:schemeClr val="tx2"/>
                </a:solidFill>
              </a:rPr>
              <a:t>2</a:t>
            </a:r>
          </a:p>
          <a:p>
            <a:r>
              <a:rPr lang="en-US" sz="2400" i="1" dirty="0">
                <a:solidFill>
                  <a:schemeClr val="tx2"/>
                </a:solidFill>
              </a:rPr>
              <a:t>C. </a:t>
            </a:r>
            <a:r>
              <a:rPr lang="en-US" sz="2400" i="1" dirty="0" err="1">
                <a:solidFill>
                  <a:schemeClr val="tx2"/>
                </a:solidFill>
              </a:rPr>
              <a:t>matruchotii</a:t>
            </a:r>
            <a:r>
              <a:rPr lang="en-US" sz="2400" i="1" dirty="0">
                <a:solidFill>
                  <a:schemeClr val="tx2"/>
                </a:solidFill>
              </a:rPr>
              <a:t> </a:t>
            </a:r>
            <a:r>
              <a:rPr lang="en-US" sz="2400" dirty="0">
                <a:solidFill>
                  <a:schemeClr val="tx2"/>
                </a:solidFill>
              </a:rPr>
              <a:t>catabolizes streptococcal metabolic end products</a:t>
            </a:r>
            <a:endParaRPr lang="en-US" sz="2400" i="1" dirty="0">
              <a:solidFill>
                <a:schemeClr val="tx2"/>
              </a:solidFill>
            </a:endParaRPr>
          </a:p>
        </p:txBody>
      </p:sp>
    </p:spTree>
    <p:extLst>
      <p:ext uri="{BB962C8B-B14F-4D97-AF65-F5344CB8AC3E}">
        <p14:creationId xmlns:p14="http://schemas.microsoft.com/office/powerpoint/2010/main" val="12069428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B58402C-7400-4FB2-8969-A598BB41E2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209550"/>
            <a:ext cx="7892670" cy="2286000"/>
          </a:xfrm>
          <a:prstGeom prst="rect">
            <a:avLst/>
          </a:prstGeom>
        </p:spPr>
      </p:pic>
      <p:sp>
        <p:nvSpPr>
          <p:cNvPr id="5" name="Rectangle: Rounded Corners 4">
            <a:extLst>
              <a:ext uri="{FF2B5EF4-FFF2-40B4-BE49-F238E27FC236}">
                <a16:creationId xmlns:a16="http://schemas.microsoft.com/office/drawing/2014/main" xmlns="" id="{BD7D524A-22AF-463B-80E7-9713DAE997DB}"/>
              </a:ext>
            </a:extLst>
          </p:cNvPr>
          <p:cNvSpPr/>
          <p:nvPr/>
        </p:nvSpPr>
        <p:spPr>
          <a:xfrm>
            <a:off x="609600" y="209550"/>
            <a:ext cx="1219200" cy="2133600"/>
          </a:xfrm>
          <a:prstGeom prst="roundRect">
            <a:avLst/>
          </a:prstGeom>
          <a:solidFill>
            <a:srgbClr val="7F7F7F">
              <a:alpha val="45098"/>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1199AC36-7E89-4EEA-B8ED-8BA3C5C75D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800" y="2549636"/>
            <a:ext cx="4505730" cy="2434089"/>
          </a:xfrm>
          <a:prstGeom prst="rect">
            <a:avLst/>
          </a:prstGeom>
        </p:spPr>
      </p:pic>
      <p:pic>
        <p:nvPicPr>
          <p:cNvPr id="6" name="Picture 5">
            <a:extLst>
              <a:ext uri="{FF2B5EF4-FFF2-40B4-BE49-F238E27FC236}">
                <a16:creationId xmlns="" xmlns:a16="http://schemas.microsoft.com/office/drawing/2014/main" id="{748B200B-709C-9A43-BD0C-FB50CB5BBE96}"/>
              </a:ext>
            </a:extLst>
          </p:cNvPr>
          <p:cNvPicPr>
            <a:picLocks noChangeAspect="1"/>
          </p:cNvPicPr>
          <p:nvPr/>
        </p:nvPicPr>
        <p:blipFill>
          <a:blip r:embed="rId4"/>
          <a:stretch>
            <a:fillRect/>
          </a:stretch>
        </p:blipFill>
        <p:spPr>
          <a:xfrm>
            <a:off x="228600" y="3241846"/>
            <a:ext cx="1711831" cy="1711831"/>
          </a:xfrm>
          <a:prstGeom prst="rect">
            <a:avLst/>
          </a:prstGeom>
        </p:spPr>
      </p:pic>
    </p:spTree>
    <p:extLst>
      <p:ext uri="{BB962C8B-B14F-4D97-AF65-F5344CB8AC3E}">
        <p14:creationId xmlns:p14="http://schemas.microsoft.com/office/powerpoint/2010/main" val="251424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C46D27-4691-4537-8023-1454D114B239}"/>
              </a:ext>
            </a:extLst>
          </p:cNvPr>
          <p:cNvSpPr>
            <a:spLocks noGrp="1"/>
          </p:cNvSpPr>
          <p:nvPr>
            <p:ph type="title"/>
          </p:nvPr>
        </p:nvSpPr>
        <p:spPr>
          <a:xfrm>
            <a:off x="457200" y="133350"/>
            <a:ext cx="8229600" cy="857250"/>
          </a:xfrm>
        </p:spPr>
        <p:txBody>
          <a:bodyPr/>
          <a:lstStyle/>
          <a:p>
            <a:pPr algn="ctr"/>
            <a:r>
              <a:rPr lang="en-US" i="1" dirty="0" smtClean="0">
                <a:solidFill>
                  <a:schemeClr val="tx2"/>
                </a:solidFill>
              </a:rPr>
              <a:t>Sm </a:t>
            </a:r>
            <a:r>
              <a:rPr lang="en-US" i="1" dirty="0" err="1" smtClean="0">
                <a:solidFill>
                  <a:schemeClr val="tx2"/>
                </a:solidFill>
              </a:rPr>
              <a:t>ΔspxB</a:t>
            </a:r>
            <a:r>
              <a:rPr lang="en-US" i="1" dirty="0" smtClean="0">
                <a:solidFill>
                  <a:schemeClr val="tx2"/>
                </a:solidFill>
              </a:rPr>
              <a:t> </a:t>
            </a:r>
            <a:r>
              <a:rPr lang="en-US" dirty="0">
                <a:solidFill>
                  <a:schemeClr val="tx2"/>
                </a:solidFill>
              </a:rPr>
              <a:t>Coculture</a:t>
            </a:r>
          </a:p>
        </p:txBody>
      </p:sp>
      <p:pic>
        <p:nvPicPr>
          <p:cNvPr id="6" name="Content Placeholder 5">
            <a:extLst>
              <a:ext uri="{FF2B5EF4-FFF2-40B4-BE49-F238E27FC236}">
                <a16:creationId xmlns:a16="http://schemas.microsoft.com/office/drawing/2014/main" xmlns="" id="{3C6245EE-B74F-F447-99FA-53391C9BB3B3}"/>
              </a:ext>
            </a:extLst>
          </p:cNvPr>
          <p:cNvPicPr>
            <a:picLocks noGrp="1" noChangeAspect="1"/>
          </p:cNvPicPr>
          <p:nvPr>
            <p:ph idx="1"/>
          </p:nvPr>
        </p:nvPicPr>
        <p:blipFill>
          <a:blip r:embed="rId3"/>
          <a:stretch>
            <a:fillRect/>
          </a:stretch>
        </p:blipFill>
        <p:spPr>
          <a:xfrm>
            <a:off x="2557463" y="1097756"/>
            <a:ext cx="4029075" cy="3771900"/>
          </a:xfrm>
        </p:spPr>
      </p:pic>
    </p:spTree>
    <p:extLst>
      <p:ext uri="{BB962C8B-B14F-4D97-AF65-F5344CB8AC3E}">
        <p14:creationId xmlns:p14="http://schemas.microsoft.com/office/powerpoint/2010/main" val="24504617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solidFill>
                  <a:schemeClr val="tx2"/>
                </a:solidFill>
              </a:rPr>
              <a:t>Cm </a:t>
            </a:r>
            <a:r>
              <a:rPr lang="en-US" dirty="0" smtClean="0">
                <a:solidFill>
                  <a:schemeClr val="tx2"/>
                </a:solidFill>
              </a:rPr>
              <a:t>oxidative stress responses</a:t>
            </a:r>
            <a:endParaRPr lang="en-US" i="1" dirty="0">
              <a:solidFill>
                <a:schemeClr val="tx2"/>
              </a:solidFill>
            </a:endParaRPr>
          </a:p>
        </p:txBody>
      </p:sp>
      <p:sp>
        <p:nvSpPr>
          <p:cNvPr id="3" name="Content Placeholder 2"/>
          <p:cNvSpPr>
            <a:spLocks noGrp="1"/>
          </p:cNvSpPr>
          <p:nvPr>
            <p:ph idx="1"/>
          </p:nvPr>
        </p:nvSpPr>
        <p:spPr/>
        <p:txBody>
          <a:bodyPr/>
          <a:lstStyle/>
          <a:p>
            <a:r>
              <a:rPr lang="en-US" dirty="0" smtClean="0"/>
              <a:t>Ferritin </a:t>
            </a:r>
            <a:r>
              <a:rPr lang="en-US" i="1" dirty="0" smtClean="0"/>
              <a:t>(</a:t>
            </a:r>
            <a:r>
              <a:rPr lang="en-US" i="1" dirty="0" err="1" smtClean="0"/>
              <a:t>ftn</a:t>
            </a:r>
            <a:r>
              <a:rPr lang="en-US" i="1" dirty="0" smtClean="0"/>
              <a:t>) </a:t>
            </a:r>
            <a:r>
              <a:rPr lang="en-US" dirty="0" smtClean="0"/>
              <a:t>upregulated when with </a:t>
            </a:r>
            <a:r>
              <a:rPr lang="en-US" i="1" dirty="0" smtClean="0"/>
              <a:t>Sm</a:t>
            </a:r>
          </a:p>
          <a:p>
            <a:pPr lvl="1"/>
            <a:r>
              <a:rPr lang="en-US" dirty="0" smtClean="0"/>
              <a:t>Sequesters Fe, protects from ROS damage</a:t>
            </a:r>
          </a:p>
          <a:p>
            <a:r>
              <a:rPr lang="en-US" dirty="0" smtClean="0"/>
              <a:t>Single catalase </a:t>
            </a:r>
            <a:r>
              <a:rPr lang="en-US" i="1" dirty="0" smtClean="0"/>
              <a:t>(</a:t>
            </a:r>
            <a:r>
              <a:rPr lang="en-US" i="1" dirty="0" err="1" smtClean="0"/>
              <a:t>katA</a:t>
            </a:r>
            <a:r>
              <a:rPr lang="en-US" i="1" dirty="0" smtClean="0"/>
              <a:t>)</a:t>
            </a:r>
            <a:r>
              <a:rPr lang="en-US" dirty="0" smtClean="0"/>
              <a:t> maximally expressed aerobically</a:t>
            </a:r>
          </a:p>
          <a:p>
            <a:r>
              <a:rPr lang="en-US" dirty="0" smtClean="0"/>
              <a:t>Catalase mutants were unable to grow aerobically!</a:t>
            </a:r>
            <a:endParaRPr lang="en-US" dirty="0"/>
          </a:p>
        </p:txBody>
      </p:sp>
    </p:spTree>
    <p:extLst>
      <p:ext uri="{BB962C8B-B14F-4D97-AF65-F5344CB8AC3E}">
        <p14:creationId xmlns:p14="http://schemas.microsoft.com/office/powerpoint/2010/main" val="41663749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E61B39-4DC5-4E43-BB7E-E827A64053B3}"/>
              </a:ext>
            </a:extLst>
          </p:cNvPr>
          <p:cNvSpPr>
            <a:spLocks noGrp="1"/>
          </p:cNvSpPr>
          <p:nvPr>
            <p:ph type="title"/>
          </p:nvPr>
        </p:nvSpPr>
        <p:spPr/>
        <p:txBody>
          <a:bodyPr/>
          <a:lstStyle/>
          <a:p>
            <a:pPr algn="ctr"/>
            <a:r>
              <a:rPr lang="en-US" i="1" dirty="0">
                <a:solidFill>
                  <a:schemeClr val="tx2"/>
                </a:solidFill>
              </a:rPr>
              <a:t>C. </a:t>
            </a:r>
            <a:r>
              <a:rPr lang="en-US" i="1" dirty="0" err="1">
                <a:solidFill>
                  <a:schemeClr val="tx2"/>
                </a:solidFill>
              </a:rPr>
              <a:t>matruchotii</a:t>
            </a:r>
            <a:r>
              <a:rPr lang="en-US" i="1" dirty="0">
                <a:solidFill>
                  <a:schemeClr val="tx2"/>
                </a:solidFill>
              </a:rPr>
              <a:t> </a:t>
            </a:r>
            <a:r>
              <a:rPr lang="en-US" i="1" dirty="0" err="1">
                <a:solidFill>
                  <a:schemeClr val="tx2"/>
                </a:solidFill>
              </a:rPr>
              <a:t>Δftn</a:t>
            </a:r>
            <a:r>
              <a:rPr lang="en-US" i="1" dirty="0">
                <a:solidFill>
                  <a:schemeClr val="tx2"/>
                </a:solidFill>
              </a:rPr>
              <a:t> </a:t>
            </a:r>
            <a:r>
              <a:rPr lang="en-US" dirty="0">
                <a:solidFill>
                  <a:schemeClr val="tx2"/>
                </a:solidFill>
              </a:rPr>
              <a:t>with </a:t>
            </a:r>
            <a:r>
              <a:rPr lang="en-US" i="1" dirty="0">
                <a:solidFill>
                  <a:schemeClr val="tx2"/>
                </a:solidFill>
              </a:rPr>
              <a:t>S. mitis</a:t>
            </a:r>
          </a:p>
        </p:txBody>
      </p:sp>
      <p:pic>
        <p:nvPicPr>
          <p:cNvPr id="4" name="Picture 3">
            <a:extLst>
              <a:ext uri="{FF2B5EF4-FFF2-40B4-BE49-F238E27FC236}">
                <a16:creationId xmlns:a16="http://schemas.microsoft.com/office/drawing/2014/main" xmlns="" id="{42E27D08-90ED-1E4A-AF18-516F4A088143}"/>
              </a:ext>
            </a:extLst>
          </p:cNvPr>
          <p:cNvPicPr>
            <a:picLocks noChangeAspect="1"/>
          </p:cNvPicPr>
          <p:nvPr/>
        </p:nvPicPr>
        <p:blipFill>
          <a:blip r:embed="rId2"/>
          <a:stretch>
            <a:fillRect/>
          </a:stretch>
        </p:blipFill>
        <p:spPr>
          <a:xfrm>
            <a:off x="2844091" y="1176981"/>
            <a:ext cx="3455819" cy="3771900"/>
          </a:xfrm>
          <a:prstGeom prst="rect">
            <a:avLst/>
          </a:prstGeom>
        </p:spPr>
      </p:pic>
    </p:spTree>
    <p:extLst>
      <p:ext uri="{BB962C8B-B14F-4D97-AF65-F5344CB8AC3E}">
        <p14:creationId xmlns:p14="http://schemas.microsoft.com/office/powerpoint/2010/main" val="34688562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04CAE7-7404-114D-83BC-F5BDC61EA72C}"/>
              </a:ext>
            </a:extLst>
          </p:cNvPr>
          <p:cNvSpPr>
            <a:spLocks noGrp="1"/>
          </p:cNvSpPr>
          <p:nvPr>
            <p:ph type="title"/>
          </p:nvPr>
        </p:nvSpPr>
        <p:spPr>
          <a:xfrm>
            <a:off x="457200" y="133350"/>
            <a:ext cx="8229600" cy="857250"/>
          </a:xfrm>
        </p:spPr>
        <p:txBody>
          <a:bodyPr/>
          <a:lstStyle/>
          <a:p>
            <a:pPr algn="ctr"/>
            <a:r>
              <a:rPr lang="en-US" i="1" dirty="0">
                <a:solidFill>
                  <a:schemeClr val="tx2"/>
                </a:solidFill>
              </a:rPr>
              <a:t>S. mitis </a:t>
            </a:r>
            <a:r>
              <a:rPr lang="en-US" dirty="0">
                <a:solidFill>
                  <a:schemeClr val="tx2"/>
                </a:solidFill>
              </a:rPr>
              <a:t>with </a:t>
            </a:r>
            <a:r>
              <a:rPr lang="en-US" i="1" dirty="0">
                <a:solidFill>
                  <a:schemeClr val="tx2"/>
                </a:solidFill>
              </a:rPr>
              <a:t>C. </a:t>
            </a:r>
            <a:r>
              <a:rPr lang="en-US" i="1" dirty="0" err="1">
                <a:solidFill>
                  <a:schemeClr val="tx2"/>
                </a:solidFill>
              </a:rPr>
              <a:t>matruchotii</a:t>
            </a:r>
            <a:r>
              <a:rPr lang="en-US" i="1" dirty="0">
                <a:solidFill>
                  <a:schemeClr val="tx2"/>
                </a:solidFill>
              </a:rPr>
              <a:t> </a:t>
            </a:r>
            <a:r>
              <a:rPr lang="en-US" i="1" dirty="0" err="1">
                <a:solidFill>
                  <a:schemeClr val="tx2"/>
                </a:solidFill>
              </a:rPr>
              <a:t>Δftn</a:t>
            </a:r>
            <a:r>
              <a:rPr lang="en-US" i="1" dirty="0">
                <a:solidFill>
                  <a:schemeClr val="tx2"/>
                </a:solidFill>
              </a:rPr>
              <a:t> </a:t>
            </a:r>
            <a:endParaRPr lang="en-US" dirty="0">
              <a:solidFill>
                <a:schemeClr val="tx2"/>
              </a:solidFill>
            </a:endParaRPr>
          </a:p>
        </p:txBody>
      </p:sp>
      <p:pic>
        <p:nvPicPr>
          <p:cNvPr id="11" name="Picture 10">
            <a:extLst>
              <a:ext uri="{FF2B5EF4-FFF2-40B4-BE49-F238E27FC236}">
                <a16:creationId xmlns:a16="http://schemas.microsoft.com/office/drawing/2014/main" xmlns="" id="{FE944E62-52E7-224A-8667-70087A06AAE8}"/>
              </a:ext>
            </a:extLst>
          </p:cNvPr>
          <p:cNvPicPr>
            <a:picLocks noChangeAspect="1"/>
          </p:cNvPicPr>
          <p:nvPr/>
        </p:nvPicPr>
        <p:blipFill>
          <a:blip r:embed="rId2"/>
          <a:stretch>
            <a:fillRect/>
          </a:stretch>
        </p:blipFill>
        <p:spPr>
          <a:xfrm>
            <a:off x="2653720" y="1097756"/>
            <a:ext cx="3836561" cy="3771900"/>
          </a:xfrm>
          <a:prstGeom prst="rect">
            <a:avLst/>
          </a:prstGeom>
        </p:spPr>
      </p:pic>
    </p:spTree>
    <p:extLst>
      <p:ext uri="{BB962C8B-B14F-4D97-AF65-F5344CB8AC3E}">
        <p14:creationId xmlns:p14="http://schemas.microsoft.com/office/powerpoint/2010/main" val="38930223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09BC32-F985-7D4B-9802-2544DB0A6E75}"/>
              </a:ext>
            </a:extLst>
          </p:cNvPr>
          <p:cNvSpPr>
            <a:spLocks noGrp="1"/>
          </p:cNvSpPr>
          <p:nvPr>
            <p:ph type="title"/>
          </p:nvPr>
        </p:nvSpPr>
        <p:spPr>
          <a:xfrm>
            <a:off x="629841" y="5083"/>
            <a:ext cx="7886700" cy="994172"/>
          </a:xfrm>
        </p:spPr>
        <p:txBody>
          <a:bodyPr/>
          <a:lstStyle/>
          <a:p>
            <a:pPr algn="ctr"/>
            <a:r>
              <a:rPr lang="en-US" dirty="0">
                <a:solidFill>
                  <a:schemeClr val="tx2"/>
                </a:solidFill>
              </a:rPr>
              <a:t>Summary</a:t>
            </a:r>
          </a:p>
        </p:txBody>
      </p:sp>
      <p:sp>
        <p:nvSpPr>
          <p:cNvPr id="3" name="Text Placeholder 2">
            <a:extLst>
              <a:ext uri="{FF2B5EF4-FFF2-40B4-BE49-F238E27FC236}">
                <a16:creationId xmlns:a16="http://schemas.microsoft.com/office/drawing/2014/main" xmlns="" id="{3816B776-21A0-B649-A4EA-C4DF47631968}"/>
              </a:ext>
            </a:extLst>
          </p:cNvPr>
          <p:cNvSpPr>
            <a:spLocks noGrp="1"/>
          </p:cNvSpPr>
          <p:nvPr>
            <p:ph type="body" idx="1"/>
          </p:nvPr>
        </p:nvSpPr>
        <p:spPr>
          <a:xfrm>
            <a:off x="629842" y="1613043"/>
            <a:ext cx="3868340" cy="617934"/>
          </a:xfrm>
        </p:spPr>
        <p:txBody>
          <a:bodyPr/>
          <a:lstStyle/>
          <a:p>
            <a:pPr algn="ctr"/>
            <a:r>
              <a:rPr lang="en-US" dirty="0"/>
              <a:t>Catalase</a:t>
            </a:r>
          </a:p>
        </p:txBody>
      </p:sp>
      <p:sp>
        <p:nvSpPr>
          <p:cNvPr id="4" name="Content Placeholder 3">
            <a:extLst>
              <a:ext uri="{FF2B5EF4-FFF2-40B4-BE49-F238E27FC236}">
                <a16:creationId xmlns:a16="http://schemas.microsoft.com/office/drawing/2014/main" xmlns="" id="{4062E550-05E3-B54A-8AAB-1152B152F79B}"/>
              </a:ext>
            </a:extLst>
          </p:cNvPr>
          <p:cNvSpPr>
            <a:spLocks noGrp="1"/>
          </p:cNvSpPr>
          <p:nvPr>
            <p:ph sz="half" idx="2"/>
          </p:nvPr>
        </p:nvSpPr>
        <p:spPr>
          <a:xfrm>
            <a:off x="629842" y="2230977"/>
            <a:ext cx="3868340" cy="2763441"/>
          </a:xfrm>
        </p:spPr>
        <p:txBody>
          <a:bodyPr>
            <a:normAutofit fontScale="85000" lnSpcReduction="20000"/>
          </a:bodyPr>
          <a:lstStyle/>
          <a:p>
            <a:r>
              <a:rPr lang="en-US" i="1" dirty="0"/>
              <a:t>C. </a:t>
            </a:r>
            <a:r>
              <a:rPr lang="en-US" i="1" dirty="0" err="1"/>
              <a:t>matruchotii</a:t>
            </a:r>
            <a:r>
              <a:rPr lang="en-US" dirty="0"/>
              <a:t> expresses catalase aerobically</a:t>
            </a:r>
          </a:p>
          <a:p>
            <a:endParaRPr lang="en-US" i="1" dirty="0"/>
          </a:p>
          <a:p>
            <a:r>
              <a:rPr lang="en-US" dirty="0"/>
              <a:t>Exogenous catalase enhances H</a:t>
            </a:r>
            <a:r>
              <a:rPr lang="en-US" baseline="-25000" dirty="0"/>
              <a:t>2</a:t>
            </a:r>
            <a:r>
              <a:rPr lang="en-US" dirty="0"/>
              <a:t>O</a:t>
            </a:r>
            <a:r>
              <a:rPr lang="en-US" baseline="-25000" dirty="0"/>
              <a:t>2</a:t>
            </a:r>
            <a:r>
              <a:rPr lang="en-US" dirty="0"/>
              <a:t>-producing streptococci growth</a:t>
            </a:r>
          </a:p>
          <a:p>
            <a:endParaRPr lang="en-US" i="1" dirty="0"/>
          </a:p>
          <a:p>
            <a:r>
              <a:rPr lang="en-US" dirty="0"/>
              <a:t>Catalase is essential for </a:t>
            </a:r>
            <a:r>
              <a:rPr lang="en-US" i="1" dirty="0"/>
              <a:t>C. </a:t>
            </a:r>
            <a:r>
              <a:rPr lang="en-US" i="1" dirty="0" err="1"/>
              <a:t>matruchotii</a:t>
            </a:r>
            <a:r>
              <a:rPr lang="en-US" dirty="0"/>
              <a:t> aerobic growth</a:t>
            </a:r>
          </a:p>
          <a:p>
            <a:endParaRPr lang="en-US" dirty="0"/>
          </a:p>
        </p:txBody>
      </p:sp>
      <p:sp>
        <p:nvSpPr>
          <p:cNvPr id="5" name="Text Placeholder 4">
            <a:extLst>
              <a:ext uri="{FF2B5EF4-FFF2-40B4-BE49-F238E27FC236}">
                <a16:creationId xmlns:a16="http://schemas.microsoft.com/office/drawing/2014/main" xmlns="" id="{BFB3DB13-C235-214A-898F-E46B6098D8F8}"/>
              </a:ext>
            </a:extLst>
          </p:cNvPr>
          <p:cNvSpPr>
            <a:spLocks noGrp="1"/>
          </p:cNvSpPr>
          <p:nvPr>
            <p:ph type="body" sz="quarter" idx="3"/>
          </p:nvPr>
        </p:nvSpPr>
        <p:spPr>
          <a:xfrm>
            <a:off x="4629150" y="1613043"/>
            <a:ext cx="3887391" cy="617934"/>
          </a:xfrm>
        </p:spPr>
        <p:txBody>
          <a:bodyPr/>
          <a:lstStyle/>
          <a:p>
            <a:pPr algn="ctr"/>
            <a:r>
              <a:rPr lang="en-US" dirty="0"/>
              <a:t>Ferritin</a:t>
            </a:r>
          </a:p>
        </p:txBody>
      </p:sp>
      <p:sp>
        <p:nvSpPr>
          <p:cNvPr id="6" name="Content Placeholder 5">
            <a:extLst>
              <a:ext uri="{FF2B5EF4-FFF2-40B4-BE49-F238E27FC236}">
                <a16:creationId xmlns:a16="http://schemas.microsoft.com/office/drawing/2014/main" xmlns="" id="{2AFFADDF-69DC-AB48-85F8-38C8ADB55E0E}"/>
              </a:ext>
            </a:extLst>
          </p:cNvPr>
          <p:cNvSpPr>
            <a:spLocks noGrp="1"/>
          </p:cNvSpPr>
          <p:nvPr>
            <p:ph sz="quarter" idx="4"/>
          </p:nvPr>
        </p:nvSpPr>
        <p:spPr>
          <a:xfrm>
            <a:off x="4629150" y="2230977"/>
            <a:ext cx="3887391" cy="2763441"/>
          </a:xfrm>
        </p:spPr>
        <p:txBody>
          <a:bodyPr>
            <a:normAutofit fontScale="92500" lnSpcReduction="10000"/>
          </a:bodyPr>
          <a:lstStyle/>
          <a:p>
            <a:r>
              <a:rPr lang="en-US" i="1" dirty="0"/>
              <a:t>C. </a:t>
            </a:r>
            <a:r>
              <a:rPr lang="en-US" i="1" dirty="0" err="1"/>
              <a:t>matruchotii</a:t>
            </a:r>
            <a:r>
              <a:rPr lang="en-US" i="1" dirty="0"/>
              <a:t> </a:t>
            </a:r>
            <a:r>
              <a:rPr lang="en-US" i="1" dirty="0" err="1"/>
              <a:t>Δftn</a:t>
            </a:r>
            <a:r>
              <a:rPr lang="en-US" i="1" dirty="0"/>
              <a:t> </a:t>
            </a:r>
            <a:r>
              <a:rPr lang="en-US" dirty="0"/>
              <a:t>is inhibited by </a:t>
            </a:r>
            <a:r>
              <a:rPr lang="en-US" i="1" dirty="0"/>
              <a:t>S. mitis</a:t>
            </a:r>
            <a:r>
              <a:rPr lang="en-US" dirty="0"/>
              <a:t> WT and not by </a:t>
            </a:r>
            <a:r>
              <a:rPr lang="en-US" i="1" dirty="0"/>
              <a:t>S. mitis </a:t>
            </a:r>
            <a:r>
              <a:rPr lang="en-US" i="1" dirty="0" err="1"/>
              <a:t>ΔspxB</a:t>
            </a:r>
            <a:endParaRPr lang="en-US" i="1" dirty="0"/>
          </a:p>
          <a:p>
            <a:endParaRPr lang="en-US" i="1" dirty="0"/>
          </a:p>
          <a:p>
            <a:r>
              <a:rPr lang="en-US" i="1" dirty="0"/>
              <a:t>S. mitis</a:t>
            </a:r>
            <a:r>
              <a:rPr lang="en-US" dirty="0"/>
              <a:t> growth benefit is decreased when cocultured with </a:t>
            </a:r>
            <a:r>
              <a:rPr lang="en-US" i="1" dirty="0"/>
              <a:t>C. </a:t>
            </a:r>
            <a:r>
              <a:rPr lang="en-US" i="1" dirty="0" err="1"/>
              <a:t>matruchotii</a:t>
            </a:r>
            <a:r>
              <a:rPr lang="en-US" i="1" dirty="0"/>
              <a:t> </a:t>
            </a:r>
            <a:r>
              <a:rPr lang="en-US" i="1" dirty="0" err="1"/>
              <a:t>Δftn</a:t>
            </a:r>
            <a:r>
              <a:rPr lang="en-US" i="1" dirty="0"/>
              <a:t> </a:t>
            </a:r>
            <a:r>
              <a:rPr lang="en-US" dirty="0"/>
              <a:t>compared to wildtype</a:t>
            </a:r>
            <a:endParaRPr lang="en-US" i="1" dirty="0"/>
          </a:p>
          <a:p>
            <a:endParaRPr lang="en-US" i="1" dirty="0"/>
          </a:p>
        </p:txBody>
      </p:sp>
      <p:sp>
        <p:nvSpPr>
          <p:cNvPr id="7" name="TextBox 6">
            <a:extLst>
              <a:ext uri="{FF2B5EF4-FFF2-40B4-BE49-F238E27FC236}">
                <a16:creationId xmlns:a16="http://schemas.microsoft.com/office/drawing/2014/main" xmlns="" id="{4A89DA9E-5C42-864C-A64D-CBA8B2912E83}"/>
              </a:ext>
            </a:extLst>
          </p:cNvPr>
          <p:cNvSpPr txBox="1"/>
          <p:nvPr/>
        </p:nvSpPr>
        <p:spPr>
          <a:xfrm>
            <a:off x="422494" y="1082501"/>
            <a:ext cx="8413313" cy="346249"/>
          </a:xfrm>
          <a:prstGeom prst="rect">
            <a:avLst/>
          </a:prstGeom>
          <a:noFill/>
        </p:spPr>
        <p:txBody>
          <a:bodyPr wrap="none" lIns="68580" tIns="34290" rIns="68580" bIns="34290" rtlCol="0">
            <a:spAutoFit/>
          </a:bodyPr>
          <a:lstStyle/>
          <a:p>
            <a:r>
              <a:rPr lang="en-US" dirty="0">
                <a:solidFill>
                  <a:srgbClr val="002060"/>
                </a:solidFill>
              </a:rPr>
              <a:t>The functional oxidative stress response of </a:t>
            </a:r>
            <a:r>
              <a:rPr lang="en-US" i="1" dirty="0">
                <a:solidFill>
                  <a:srgbClr val="002060"/>
                </a:solidFill>
              </a:rPr>
              <a:t>C. </a:t>
            </a:r>
            <a:r>
              <a:rPr lang="en-US" i="1" dirty="0" err="1">
                <a:solidFill>
                  <a:srgbClr val="002060"/>
                </a:solidFill>
              </a:rPr>
              <a:t>matruchotii</a:t>
            </a:r>
            <a:r>
              <a:rPr lang="en-US" dirty="0">
                <a:solidFill>
                  <a:srgbClr val="002060"/>
                </a:solidFill>
              </a:rPr>
              <a:t> enhances streptococcal fitness</a:t>
            </a:r>
          </a:p>
        </p:txBody>
      </p:sp>
    </p:spTree>
    <p:extLst>
      <p:ext uri="{BB962C8B-B14F-4D97-AF65-F5344CB8AC3E}">
        <p14:creationId xmlns:p14="http://schemas.microsoft.com/office/powerpoint/2010/main" val="198074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A3F9B2-6403-4B4A-9216-BC8895830075}"/>
              </a:ext>
            </a:extLst>
          </p:cNvPr>
          <p:cNvSpPr>
            <a:spLocks noGrp="1"/>
          </p:cNvSpPr>
          <p:nvPr>
            <p:ph type="ctrTitle"/>
          </p:nvPr>
        </p:nvSpPr>
        <p:spPr>
          <a:xfrm>
            <a:off x="1037968" y="1440865"/>
            <a:ext cx="7068065" cy="2261770"/>
          </a:xfrm>
        </p:spPr>
        <p:txBody>
          <a:bodyPr>
            <a:normAutofit fontScale="90000"/>
          </a:bodyPr>
          <a:lstStyle/>
          <a:p>
            <a:r>
              <a:rPr lang="en-US" dirty="0"/>
              <a:t>Hypothesis:</a:t>
            </a:r>
            <a:br>
              <a:rPr lang="en-US" dirty="0"/>
            </a:br>
            <a:r>
              <a:rPr lang="en-US" dirty="0"/>
              <a:t/>
            </a:r>
            <a:br>
              <a:rPr lang="en-US" dirty="0"/>
            </a:br>
            <a:r>
              <a:rPr lang="en-US" i="1" dirty="0">
                <a:solidFill>
                  <a:schemeClr val="tx2"/>
                </a:solidFill>
              </a:rPr>
              <a:t>C. matruchotii </a:t>
            </a:r>
            <a:r>
              <a:rPr lang="en-US" dirty="0">
                <a:solidFill>
                  <a:schemeClr val="tx2"/>
                </a:solidFill>
              </a:rPr>
              <a:t>catabolizes streptococcal metabolic end </a:t>
            </a:r>
            <a:r>
              <a:rPr lang="en-US" dirty="0" smtClean="0">
                <a:solidFill>
                  <a:schemeClr val="tx2"/>
                </a:solidFill>
              </a:rPr>
              <a:t>products (lactate) </a:t>
            </a:r>
            <a:endParaRPr lang="en-US" i="1" dirty="0">
              <a:solidFill>
                <a:schemeClr val="tx2"/>
              </a:solidFill>
            </a:endParaRPr>
          </a:p>
        </p:txBody>
      </p:sp>
    </p:spTree>
    <p:extLst>
      <p:ext uri="{BB962C8B-B14F-4D97-AF65-F5344CB8AC3E}">
        <p14:creationId xmlns:p14="http://schemas.microsoft.com/office/powerpoint/2010/main" val="27790071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FB865B-34A8-C347-AB64-CFA1DD9C040E}"/>
              </a:ext>
            </a:extLst>
          </p:cNvPr>
          <p:cNvSpPr>
            <a:spLocks noGrp="1"/>
          </p:cNvSpPr>
          <p:nvPr>
            <p:ph type="title"/>
          </p:nvPr>
        </p:nvSpPr>
        <p:spPr/>
        <p:txBody>
          <a:bodyPr>
            <a:normAutofit/>
          </a:bodyPr>
          <a:lstStyle/>
          <a:p>
            <a:pPr algn="ctr"/>
            <a:r>
              <a:rPr lang="en-US" i="1" dirty="0">
                <a:solidFill>
                  <a:schemeClr val="tx2"/>
                </a:solidFill>
              </a:rPr>
              <a:t>C. </a:t>
            </a:r>
            <a:r>
              <a:rPr lang="en-US" i="1" dirty="0" err="1">
                <a:solidFill>
                  <a:schemeClr val="tx2"/>
                </a:solidFill>
              </a:rPr>
              <a:t>matruchotii</a:t>
            </a:r>
            <a:r>
              <a:rPr lang="en-US" dirty="0">
                <a:solidFill>
                  <a:schemeClr val="tx2"/>
                </a:solidFill>
              </a:rPr>
              <a:t> Lactate Metabolism</a:t>
            </a:r>
          </a:p>
        </p:txBody>
      </p:sp>
      <p:sp>
        <p:nvSpPr>
          <p:cNvPr id="3" name="Text Placeholder 2">
            <a:extLst>
              <a:ext uri="{FF2B5EF4-FFF2-40B4-BE49-F238E27FC236}">
                <a16:creationId xmlns:a16="http://schemas.microsoft.com/office/drawing/2014/main" xmlns="" id="{0FE22690-E8FE-A640-A5D5-7AEB8E67A79A}"/>
              </a:ext>
            </a:extLst>
          </p:cNvPr>
          <p:cNvSpPr>
            <a:spLocks noGrp="1"/>
          </p:cNvSpPr>
          <p:nvPr>
            <p:ph type="body" idx="1"/>
          </p:nvPr>
        </p:nvSpPr>
        <p:spPr/>
        <p:txBody>
          <a:bodyPr>
            <a:normAutofit fontScale="62500" lnSpcReduction="20000"/>
          </a:bodyPr>
          <a:lstStyle/>
          <a:p>
            <a:r>
              <a:rPr lang="en-US" dirty="0"/>
              <a:t>Upregulated in coculture with all streptococci</a:t>
            </a:r>
          </a:p>
        </p:txBody>
      </p:sp>
      <p:sp>
        <p:nvSpPr>
          <p:cNvPr id="4" name="Content Placeholder 3">
            <a:extLst>
              <a:ext uri="{FF2B5EF4-FFF2-40B4-BE49-F238E27FC236}">
                <a16:creationId xmlns:a16="http://schemas.microsoft.com/office/drawing/2014/main" xmlns="" id="{94D5CC38-5099-BD41-96C0-A20EB411A212}"/>
              </a:ext>
            </a:extLst>
          </p:cNvPr>
          <p:cNvSpPr>
            <a:spLocks noGrp="1"/>
          </p:cNvSpPr>
          <p:nvPr>
            <p:ph sz="half" idx="2"/>
          </p:nvPr>
        </p:nvSpPr>
        <p:spPr/>
        <p:txBody>
          <a:bodyPr/>
          <a:lstStyle/>
          <a:p>
            <a:r>
              <a:rPr lang="en-US" i="1" dirty="0" err="1"/>
              <a:t>lutABC</a:t>
            </a:r>
            <a:r>
              <a:rPr lang="en-US" i="1" dirty="0"/>
              <a:t> </a:t>
            </a:r>
            <a:r>
              <a:rPr lang="en-US" dirty="0"/>
              <a:t>operon</a:t>
            </a:r>
          </a:p>
        </p:txBody>
      </p:sp>
      <p:grpSp>
        <p:nvGrpSpPr>
          <p:cNvPr id="14" name="Group 13">
            <a:extLst>
              <a:ext uri="{FF2B5EF4-FFF2-40B4-BE49-F238E27FC236}">
                <a16:creationId xmlns:a16="http://schemas.microsoft.com/office/drawing/2014/main" xmlns="" id="{D30E9B7D-3DA8-754D-B2B5-D0853CEE2B13}"/>
              </a:ext>
            </a:extLst>
          </p:cNvPr>
          <p:cNvGrpSpPr>
            <a:grpSpLocks noChangeAspect="1"/>
          </p:cNvGrpSpPr>
          <p:nvPr/>
        </p:nvGrpSpPr>
        <p:grpSpPr>
          <a:xfrm>
            <a:off x="3714585" y="1974057"/>
            <a:ext cx="4213952" cy="2057400"/>
            <a:chOff x="1778000" y="1690688"/>
            <a:chExt cx="8636000" cy="4216400"/>
          </a:xfrm>
        </p:grpSpPr>
        <p:pic>
          <p:nvPicPr>
            <p:cNvPr id="9" name="Picture 8">
              <a:extLst>
                <a:ext uri="{FF2B5EF4-FFF2-40B4-BE49-F238E27FC236}">
                  <a16:creationId xmlns:a16="http://schemas.microsoft.com/office/drawing/2014/main" xmlns="" id="{BC9B98DE-8CF6-B048-A70B-004624222FF4}"/>
                </a:ext>
              </a:extLst>
            </p:cNvPr>
            <p:cNvPicPr>
              <a:picLocks noChangeAspect="1"/>
            </p:cNvPicPr>
            <p:nvPr/>
          </p:nvPicPr>
          <p:blipFill>
            <a:blip r:embed="rId2"/>
            <a:stretch>
              <a:fillRect/>
            </a:stretch>
          </p:blipFill>
          <p:spPr>
            <a:xfrm>
              <a:off x="1778000" y="1690688"/>
              <a:ext cx="8636000" cy="4216400"/>
            </a:xfrm>
            <a:prstGeom prst="rect">
              <a:avLst/>
            </a:prstGeom>
          </p:spPr>
        </p:pic>
        <p:sp>
          <p:nvSpPr>
            <p:cNvPr id="10" name="TextBox 9">
              <a:extLst>
                <a:ext uri="{FF2B5EF4-FFF2-40B4-BE49-F238E27FC236}">
                  <a16:creationId xmlns:a16="http://schemas.microsoft.com/office/drawing/2014/main" xmlns="" id="{DD90C476-C8F7-F148-88CB-4374BF558231}"/>
                </a:ext>
              </a:extLst>
            </p:cNvPr>
            <p:cNvSpPr txBox="1"/>
            <p:nvPr/>
          </p:nvSpPr>
          <p:spPr>
            <a:xfrm>
              <a:off x="3446859" y="3792828"/>
              <a:ext cx="1258876" cy="756903"/>
            </a:xfrm>
            <a:prstGeom prst="rect">
              <a:avLst/>
            </a:prstGeom>
            <a:noFill/>
          </p:spPr>
          <p:txBody>
            <a:bodyPr wrap="none" rtlCol="0">
              <a:spAutoFit/>
            </a:bodyPr>
            <a:lstStyle/>
            <a:p>
              <a:r>
                <a:rPr lang="en-US" dirty="0" err="1">
                  <a:solidFill>
                    <a:srgbClr val="FF0000"/>
                  </a:solidFill>
                </a:rPr>
                <a:t>LutA</a:t>
              </a:r>
              <a:endParaRPr lang="en-US" dirty="0">
                <a:solidFill>
                  <a:srgbClr val="FF0000"/>
                </a:solidFill>
              </a:endParaRPr>
            </a:p>
          </p:txBody>
        </p:sp>
        <p:sp>
          <p:nvSpPr>
            <p:cNvPr id="11" name="TextBox 10">
              <a:extLst>
                <a:ext uri="{FF2B5EF4-FFF2-40B4-BE49-F238E27FC236}">
                  <a16:creationId xmlns:a16="http://schemas.microsoft.com/office/drawing/2014/main" xmlns="" id="{35656FF1-242B-8746-9904-8FA55CDD1245}"/>
                </a:ext>
              </a:extLst>
            </p:cNvPr>
            <p:cNvSpPr txBox="1"/>
            <p:nvPr/>
          </p:nvSpPr>
          <p:spPr>
            <a:xfrm>
              <a:off x="3345294" y="3141188"/>
              <a:ext cx="1242451" cy="756903"/>
            </a:xfrm>
            <a:prstGeom prst="rect">
              <a:avLst/>
            </a:prstGeom>
            <a:noFill/>
          </p:spPr>
          <p:txBody>
            <a:bodyPr wrap="none" rtlCol="0">
              <a:spAutoFit/>
            </a:bodyPr>
            <a:lstStyle/>
            <a:p>
              <a:r>
                <a:rPr lang="en-US" dirty="0" err="1">
                  <a:solidFill>
                    <a:srgbClr val="FF0000"/>
                  </a:solidFill>
                </a:rPr>
                <a:t>LutB</a:t>
              </a:r>
              <a:endParaRPr lang="en-US" dirty="0">
                <a:solidFill>
                  <a:srgbClr val="FF0000"/>
                </a:solidFill>
              </a:endParaRPr>
            </a:p>
          </p:txBody>
        </p:sp>
        <p:sp>
          <p:nvSpPr>
            <p:cNvPr id="12" name="TextBox 11">
              <a:extLst>
                <a:ext uri="{FF2B5EF4-FFF2-40B4-BE49-F238E27FC236}">
                  <a16:creationId xmlns:a16="http://schemas.microsoft.com/office/drawing/2014/main" xmlns="" id="{B97832A7-E967-1142-87E9-7FA7260776C5}"/>
                </a:ext>
              </a:extLst>
            </p:cNvPr>
            <p:cNvSpPr txBox="1"/>
            <p:nvPr/>
          </p:nvSpPr>
          <p:spPr>
            <a:xfrm>
              <a:off x="4013151" y="2403775"/>
              <a:ext cx="1239165" cy="756903"/>
            </a:xfrm>
            <a:prstGeom prst="rect">
              <a:avLst/>
            </a:prstGeom>
            <a:noFill/>
          </p:spPr>
          <p:txBody>
            <a:bodyPr wrap="none" rtlCol="0">
              <a:spAutoFit/>
            </a:bodyPr>
            <a:lstStyle/>
            <a:p>
              <a:r>
                <a:rPr lang="en-US" dirty="0" err="1">
                  <a:solidFill>
                    <a:srgbClr val="FF0000"/>
                  </a:solidFill>
                </a:rPr>
                <a:t>LutC</a:t>
              </a:r>
              <a:endParaRPr lang="en-US" dirty="0">
                <a:solidFill>
                  <a:srgbClr val="FF0000"/>
                </a:solidFill>
              </a:endParaRPr>
            </a:p>
          </p:txBody>
        </p:sp>
      </p:grpSp>
      <p:sp>
        <p:nvSpPr>
          <p:cNvPr id="13" name="TextBox 12">
            <a:extLst>
              <a:ext uri="{FF2B5EF4-FFF2-40B4-BE49-F238E27FC236}">
                <a16:creationId xmlns:a16="http://schemas.microsoft.com/office/drawing/2014/main" xmlns="" id="{CE0D66CB-299B-C744-B681-7099913E6246}"/>
              </a:ext>
            </a:extLst>
          </p:cNvPr>
          <p:cNvSpPr txBox="1"/>
          <p:nvPr/>
        </p:nvSpPr>
        <p:spPr>
          <a:xfrm>
            <a:off x="6091111" y="4670643"/>
            <a:ext cx="1644104" cy="346249"/>
          </a:xfrm>
          <a:prstGeom prst="rect">
            <a:avLst/>
          </a:prstGeom>
          <a:noFill/>
        </p:spPr>
        <p:txBody>
          <a:bodyPr wrap="none" lIns="68580" tIns="34290" rIns="68580" bIns="34290" rtlCol="0">
            <a:spAutoFit/>
          </a:bodyPr>
          <a:lstStyle/>
          <a:p>
            <a:r>
              <a:rPr lang="en-US" dirty="0"/>
              <a:t>Chai et. al, 2009</a:t>
            </a:r>
          </a:p>
        </p:txBody>
      </p:sp>
      <p:sp>
        <p:nvSpPr>
          <p:cNvPr id="16" name="Content Placeholder 15">
            <a:extLst>
              <a:ext uri="{FF2B5EF4-FFF2-40B4-BE49-F238E27FC236}">
                <a16:creationId xmlns:a16="http://schemas.microsoft.com/office/drawing/2014/main" xmlns="" id="{113BBAC5-A381-2141-BDD3-6DFDA1B1A952}"/>
              </a:ext>
            </a:extLst>
          </p:cNvPr>
          <p:cNvSpPr>
            <a:spLocks noGrp="1"/>
          </p:cNvSpPr>
          <p:nvPr>
            <p:ph sz="quarter" idx="4"/>
          </p:nvPr>
        </p:nvSpPr>
        <p:spPr/>
        <p:txBody>
          <a:bodyPr/>
          <a:lstStyle/>
          <a:p>
            <a:endParaRPr lang="en-US"/>
          </a:p>
        </p:txBody>
      </p:sp>
      <p:sp>
        <p:nvSpPr>
          <p:cNvPr id="18" name="Text Placeholder 17">
            <a:extLst>
              <a:ext uri="{FF2B5EF4-FFF2-40B4-BE49-F238E27FC236}">
                <a16:creationId xmlns:a16="http://schemas.microsoft.com/office/drawing/2014/main" xmlns="" id="{D4AB386F-CCCA-9E4B-860D-511C8522D87C}"/>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1461485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6A094A-2E0D-417B-9D55-33232A60AEFF}"/>
              </a:ext>
            </a:extLst>
          </p:cNvPr>
          <p:cNvSpPr>
            <a:spLocks noGrp="1"/>
          </p:cNvSpPr>
          <p:nvPr>
            <p:ph type="title"/>
          </p:nvPr>
        </p:nvSpPr>
        <p:spPr/>
        <p:txBody>
          <a:bodyPr/>
          <a:lstStyle/>
          <a:p>
            <a:r>
              <a:rPr lang="en-US" i="1" dirty="0">
                <a:solidFill>
                  <a:schemeClr val="accent1">
                    <a:lumMod val="75000"/>
                  </a:schemeClr>
                </a:solidFill>
              </a:rPr>
              <a:t>Cm </a:t>
            </a:r>
            <a:r>
              <a:rPr lang="en-US" dirty="0">
                <a:solidFill>
                  <a:schemeClr val="accent1">
                    <a:lumMod val="75000"/>
                  </a:schemeClr>
                </a:solidFill>
              </a:rPr>
              <a:t>lactate utilization</a:t>
            </a:r>
          </a:p>
        </p:txBody>
      </p:sp>
      <p:sp>
        <p:nvSpPr>
          <p:cNvPr id="3" name="Content Placeholder 2">
            <a:extLst>
              <a:ext uri="{FF2B5EF4-FFF2-40B4-BE49-F238E27FC236}">
                <a16:creationId xmlns="" xmlns:a16="http://schemas.microsoft.com/office/drawing/2014/main" id="{704A714F-B90B-4FE6-A54F-DAD4C5A87574}"/>
              </a:ext>
            </a:extLst>
          </p:cNvPr>
          <p:cNvSpPr>
            <a:spLocks noGrp="1"/>
          </p:cNvSpPr>
          <p:nvPr>
            <p:ph idx="1"/>
          </p:nvPr>
        </p:nvSpPr>
        <p:spPr>
          <a:xfrm>
            <a:off x="457200" y="1200151"/>
            <a:ext cx="3276600" cy="3394472"/>
          </a:xfrm>
        </p:spPr>
        <p:txBody>
          <a:bodyPr>
            <a:normAutofit/>
          </a:bodyPr>
          <a:lstStyle/>
          <a:p>
            <a:r>
              <a:rPr lang="en-US" sz="2400" dirty="0"/>
              <a:t>Aerobically </a:t>
            </a:r>
            <a:r>
              <a:rPr lang="en-US" sz="2400" i="1" dirty="0"/>
              <a:t>Cm </a:t>
            </a:r>
            <a:r>
              <a:rPr lang="en-US" sz="2400" dirty="0"/>
              <a:t>upregulated the </a:t>
            </a:r>
            <a:r>
              <a:rPr lang="en-US" sz="2400" i="1" dirty="0"/>
              <a:t>lutABC </a:t>
            </a:r>
            <a:r>
              <a:rPr lang="en-US" sz="2400" dirty="0"/>
              <a:t>operon (≥3-fold) in response to either streptococci</a:t>
            </a:r>
          </a:p>
          <a:p>
            <a:r>
              <a:rPr lang="en-US" sz="2400" i="1" dirty="0"/>
              <a:t>Cm </a:t>
            </a:r>
            <a:r>
              <a:rPr lang="el-GR" sz="2400" i="1" dirty="0"/>
              <a:t>Δ</a:t>
            </a:r>
            <a:r>
              <a:rPr lang="en-US" sz="2400" i="1" dirty="0" err="1"/>
              <a:t>lutA</a:t>
            </a:r>
            <a:r>
              <a:rPr lang="en-US" sz="2400" i="1" dirty="0"/>
              <a:t> </a:t>
            </a:r>
            <a:r>
              <a:rPr lang="en-US" sz="2400" dirty="0"/>
              <a:t>grows poorly on </a:t>
            </a:r>
            <a:r>
              <a:rPr lang="en-US" sz="2400" dirty="0" smtClean="0"/>
              <a:t>L-lactate </a:t>
            </a:r>
            <a:r>
              <a:rPr lang="en-US" sz="2400" dirty="0"/>
              <a:t>alone</a:t>
            </a:r>
            <a:endParaRPr lang="en-US" sz="2400" i="1"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3800" y="1302208"/>
            <a:ext cx="5181600" cy="3362303"/>
          </a:xfrm>
          <a:prstGeom prst="rect">
            <a:avLst/>
          </a:prstGeom>
        </p:spPr>
      </p:pic>
    </p:spTree>
    <p:extLst>
      <p:ext uri="{BB962C8B-B14F-4D97-AF65-F5344CB8AC3E}">
        <p14:creationId xmlns:p14="http://schemas.microsoft.com/office/powerpoint/2010/main" val="16194647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B87E06-2AE2-BE47-A724-7C1B05E294C1}"/>
              </a:ext>
            </a:extLst>
          </p:cNvPr>
          <p:cNvSpPr>
            <a:spLocks noGrp="1"/>
          </p:cNvSpPr>
          <p:nvPr>
            <p:ph type="title"/>
          </p:nvPr>
        </p:nvSpPr>
        <p:spPr/>
        <p:txBody>
          <a:bodyPr/>
          <a:lstStyle/>
          <a:p>
            <a:pPr algn="ctr"/>
            <a:r>
              <a:rPr lang="en-US" dirty="0">
                <a:solidFill>
                  <a:schemeClr val="tx2"/>
                </a:solidFill>
              </a:rPr>
              <a:t>Limited Glucose Assay</a:t>
            </a:r>
          </a:p>
        </p:txBody>
      </p:sp>
      <p:sp>
        <p:nvSpPr>
          <p:cNvPr id="3" name="Content Placeholder 2">
            <a:extLst>
              <a:ext uri="{FF2B5EF4-FFF2-40B4-BE49-F238E27FC236}">
                <a16:creationId xmlns:a16="http://schemas.microsoft.com/office/drawing/2014/main" xmlns="" id="{47C2E4FC-B0FA-194F-89F0-E36791DF18BF}"/>
              </a:ext>
            </a:extLst>
          </p:cNvPr>
          <p:cNvSpPr>
            <a:spLocks noGrp="1"/>
          </p:cNvSpPr>
          <p:nvPr>
            <p:ph idx="1"/>
          </p:nvPr>
        </p:nvSpPr>
        <p:spPr/>
        <p:txBody>
          <a:bodyPr>
            <a:noAutofit/>
          </a:bodyPr>
          <a:lstStyle/>
          <a:p>
            <a:pPr>
              <a:lnSpc>
                <a:spcPct val="150000"/>
              </a:lnSpc>
            </a:pPr>
            <a:r>
              <a:rPr lang="en-US" sz="2400" dirty="0"/>
              <a:t>Coculture with glucose as growth limiting factor (8mM)</a:t>
            </a:r>
          </a:p>
          <a:p>
            <a:pPr lvl="1">
              <a:lnSpc>
                <a:spcPct val="150000"/>
              </a:lnSpc>
            </a:pPr>
            <a:r>
              <a:rPr lang="en-US" sz="2000" dirty="0"/>
              <a:t>Competition for carbon source</a:t>
            </a:r>
          </a:p>
          <a:p>
            <a:pPr lvl="1">
              <a:lnSpc>
                <a:spcPct val="150000"/>
              </a:lnSpc>
            </a:pPr>
            <a:r>
              <a:rPr lang="en-US" sz="2000" dirty="0"/>
              <a:t>Forced </a:t>
            </a:r>
            <a:r>
              <a:rPr lang="en-US" sz="2000" dirty="0" smtClean="0"/>
              <a:t>crossfeeding</a:t>
            </a:r>
          </a:p>
          <a:p>
            <a:pPr lvl="1">
              <a:lnSpc>
                <a:spcPct val="150000"/>
              </a:lnSpc>
            </a:pPr>
            <a:endParaRPr lang="en-US" sz="2000" dirty="0"/>
          </a:p>
          <a:p>
            <a:pPr>
              <a:lnSpc>
                <a:spcPct val="150000"/>
              </a:lnSpc>
            </a:pPr>
            <a:r>
              <a:rPr lang="en-US" sz="2400" dirty="0"/>
              <a:t>Would </a:t>
            </a:r>
            <a:r>
              <a:rPr lang="en-US" sz="2400" i="1" dirty="0"/>
              <a:t>C. </a:t>
            </a:r>
            <a:r>
              <a:rPr lang="en-US" sz="2400" i="1" dirty="0" err="1"/>
              <a:t>matruchotii</a:t>
            </a:r>
            <a:r>
              <a:rPr lang="en-US" sz="2400" dirty="0"/>
              <a:t> fitness decrease if they had to compete for glucose?</a:t>
            </a:r>
          </a:p>
          <a:p>
            <a:endParaRPr lang="en-US" sz="2400" dirty="0"/>
          </a:p>
        </p:txBody>
      </p:sp>
    </p:spTree>
    <p:extLst>
      <p:ext uri="{BB962C8B-B14F-4D97-AF65-F5344CB8AC3E}">
        <p14:creationId xmlns:p14="http://schemas.microsoft.com/office/powerpoint/2010/main" val="20609930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5C7F52-7A1C-4C48-8A90-1996850B576E}"/>
              </a:ext>
            </a:extLst>
          </p:cNvPr>
          <p:cNvSpPr>
            <a:spLocks noGrp="1"/>
          </p:cNvSpPr>
          <p:nvPr>
            <p:ph type="title"/>
          </p:nvPr>
        </p:nvSpPr>
        <p:spPr/>
        <p:txBody>
          <a:bodyPr/>
          <a:lstStyle/>
          <a:p>
            <a:pPr algn="ctr"/>
            <a:r>
              <a:rPr lang="en-US" dirty="0">
                <a:solidFill>
                  <a:schemeClr val="tx2"/>
                </a:solidFill>
              </a:rPr>
              <a:t>Limited Glucose Coculture</a:t>
            </a:r>
          </a:p>
        </p:txBody>
      </p:sp>
      <p:pic>
        <p:nvPicPr>
          <p:cNvPr id="4" name="Picture 3">
            <a:extLst>
              <a:ext uri="{FF2B5EF4-FFF2-40B4-BE49-F238E27FC236}">
                <a16:creationId xmlns:a16="http://schemas.microsoft.com/office/drawing/2014/main" xmlns="" id="{DC3D87A1-AB9A-A148-BF40-A1A22BF9EA41}"/>
              </a:ext>
            </a:extLst>
          </p:cNvPr>
          <p:cNvPicPr>
            <a:picLocks noChangeAspect="1"/>
          </p:cNvPicPr>
          <p:nvPr/>
        </p:nvPicPr>
        <p:blipFill>
          <a:blip r:embed="rId3"/>
          <a:stretch>
            <a:fillRect/>
          </a:stretch>
        </p:blipFill>
        <p:spPr>
          <a:xfrm>
            <a:off x="2345709" y="1268016"/>
            <a:ext cx="4452582" cy="3429000"/>
          </a:xfrm>
          <a:prstGeom prst="rect">
            <a:avLst/>
          </a:prstGeom>
        </p:spPr>
      </p:pic>
      <p:sp>
        <p:nvSpPr>
          <p:cNvPr id="6" name="Rectangle 5">
            <a:extLst>
              <a:ext uri="{FF2B5EF4-FFF2-40B4-BE49-F238E27FC236}">
                <a16:creationId xmlns:a16="http://schemas.microsoft.com/office/drawing/2014/main" xmlns="" id="{84AB7D33-DF3B-214A-9039-907F88940D58}"/>
              </a:ext>
            </a:extLst>
          </p:cNvPr>
          <p:cNvSpPr/>
          <p:nvPr/>
        </p:nvSpPr>
        <p:spPr>
          <a:xfrm>
            <a:off x="4343400" y="1162878"/>
            <a:ext cx="2653748" cy="3627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schemeClr val="bg1"/>
              </a:solidFill>
            </a:endParaRPr>
          </a:p>
        </p:txBody>
      </p:sp>
    </p:spTree>
    <p:extLst>
      <p:ext uri="{BB962C8B-B14F-4D97-AF65-F5344CB8AC3E}">
        <p14:creationId xmlns:p14="http://schemas.microsoft.com/office/powerpoint/2010/main" val="194700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Google Drive\Ramsey Lab\Final Grant Documents\R01 Spatial Interactions of oral bacterial communities\Figure Stuff\For Lectures\comlex-fish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399" y="285751"/>
            <a:ext cx="41910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E:\Google Drive\Ramsey Lab\Final Grant Documents\R01 Spatial Interactions of oral bacterial communities\Figure Stuff\For Lectures\comlex-fish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2" y="285751"/>
            <a:ext cx="4190999" cy="4190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256412" y="4705350"/>
            <a:ext cx="1854931" cy="369332"/>
          </a:xfrm>
          <a:prstGeom prst="rect">
            <a:avLst/>
          </a:prstGeom>
          <a:noFill/>
        </p:spPr>
        <p:txBody>
          <a:bodyPr wrap="none" rtlCol="0">
            <a:spAutoFit/>
          </a:bodyPr>
          <a:lstStyle/>
          <a:p>
            <a:r>
              <a:rPr lang="en-US" dirty="0" smtClean="0"/>
              <a:t>c/o J. Mark Welch</a:t>
            </a:r>
            <a:endParaRPr lang="en-US" dirty="0"/>
          </a:p>
        </p:txBody>
      </p:sp>
    </p:spTree>
    <p:extLst>
      <p:ext uri="{BB962C8B-B14F-4D97-AF65-F5344CB8AC3E}">
        <p14:creationId xmlns:p14="http://schemas.microsoft.com/office/powerpoint/2010/main" val="42828845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485CDA-933B-D746-8847-D37A3BA1AD01}"/>
              </a:ext>
            </a:extLst>
          </p:cNvPr>
          <p:cNvSpPr>
            <a:spLocks noGrp="1"/>
          </p:cNvSpPr>
          <p:nvPr>
            <p:ph type="title"/>
          </p:nvPr>
        </p:nvSpPr>
        <p:spPr>
          <a:xfrm>
            <a:off x="457200" y="57150"/>
            <a:ext cx="8229600" cy="857250"/>
          </a:xfrm>
        </p:spPr>
        <p:txBody>
          <a:bodyPr>
            <a:noAutofit/>
          </a:bodyPr>
          <a:lstStyle/>
          <a:p>
            <a:pPr algn="ctr"/>
            <a:r>
              <a:rPr lang="en-US" sz="3200" i="1" dirty="0" smtClean="0">
                <a:solidFill>
                  <a:schemeClr val="tx2"/>
                </a:solidFill>
              </a:rPr>
              <a:t>Cm </a:t>
            </a:r>
            <a:r>
              <a:rPr lang="en-US" sz="3200" dirty="0" smtClean="0">
                <a:solidFill>
                  <a:schemeClr val="tx2"/>
                </a:solidFill>
              </a:rPr>
              <a:t>Encodes </a:t>
            </a:r>
            <a:r>
              <a:rPr lang="en-US" sz="3200" dirty="0">
                <a:solidFill>
                  <a:schemeClr val="tx2"/>
                </a:solidFill>
              </a:rPr>
              <a:t>Multiple Lactate Metabolism Genes</a:t>
            </a:r>
          </a:p>
        </p:txBody>
      </p:sp>
      <p:sp>
        <p:nvSpPr>
          <p:cNvPr id="3" name="Content Placeholder 2">
            <a:extLst>
              <a:ext uri="{FF2B5EF4-FFF2-40B4-BE49-F238E27FC236}">
                <a16:creationId xmlns:a16="http://schemas.microsoft.com/office/drawing/2014/main" xmlns="" id="{F919D1E0-E9A8-C74E-8205-8CED4C99FD89}"/>
              </a:ext>
            </a:extLst>
          </p:cNvPr>
          <p:cNvSpPr>
            <a:spLocks noGrp="1"/>
          </p:cNvSpPr>
          <p:nvPr>
            <p:ph idx="1"/>
          </p:nvPr>
        </p:nvSpPr>
        <p:spPr/>
        <p:txBody>
          <a:bodyPr>
            <a:normAutofit/>
          </a:bodyPr>
          <a:lstStyle/>
          <a:p>
            <a:r>
              <a:rPr lang="en-US" sz="2000" i="1" dirty="0" smtClean="0"/>
              <a:t>Cm </a:t>
            </a:r>
            <a:r>
              <a:rPr lang="en-US" sz="2000" dirty="0"/>
              <a:t>e</a:t>
            </a:r>
            <a:r>
              <a:rPr lang="en-US" sz="2000" dirty="0" smtClean="0"/>
              <a:t>ncodes </a:t>
            </a:r>
            <a:r>
              <a:rPr lang="en-US" sz="2000" dirty="0"/>
              <a:t>two L-lactate dehydrogenase</a:t>
            </a:r>
          </a:p>
          <a:p>
            <a:endParaRPr lang="en-US" sz="2000" dirty="0"/>
          </a:p>
          <a:p>
            <a:r>
              <a:rPr lang="en-US" sz="2000" i="1" dirty="0" smtClean="0"/>
              <a:t>Cm </a:t>
            </a:r>
            <a:r>
              <a:rPr lang="en-US" sz="2000" dirty="0" smtClean="0"/>
              <a:t>encodes </a:t>
            </a:r>
            <a:r>
              <a:rPr lang="en-US" sz="2000" dirty="0"/>
              <a:t>one D-lactate dehydrogenase</a:t>
            </a:r>
          </a:p>
          <a:p>
            <a:pPr lvl="1"/>
            <a:r>
              <a:rPr lang="en-US" sz="1800" b="1" dirty="0" smtClean="0"/>
              <a:t>Significantly </a:t>
            </a:r>
            <a:r>
              <a:rPr lang="en-US" sz="1800" b="1" dirty="0"/>
              <a:t>upregulated with </a:t>
            </a:r>
            <a:r>
              <a:rPr lang="en-US" sz="1800" b="1" i="1" dirty="0"/>
              <a:t>S. </a:t>
            </a:r>
            <a:r>
              <a:rPr lang="en-US" sz="1800" b="1" i="1" dirty="0" err="1"/>
              <a:t>cristatus</a:t>
            </a:r>
            <a:r>
              <a:rPr lang="en-US" sz="1800" b="1" i="1" dirty="0"/>
              <a:t> </a:t>
            </a:r>
            <a:r>
              <a:rPr lang="en-US" sz="1800" b="1" dirty="0"/>
              <a:t>and not with </a:t>
            </a:r>
            <a:r>
              <a:rPr lang="en-US" sz="1800" b="1" i="1" dirty="0"/>
              <a:t>S. mitis</a:t>
            </a:r>
          </a:p>
          <a:p>
            <a:pPr lvl="1"/>
            <a:r>
              <a:rPr lang="en-US" sz="1800" dirty="0"/>
              <a:t>The </a:t>
            </a:r>
            <a:r>
              <a:rPr lang="en-US" sz="1800" i="1" dirty="0" err="1"/>
              <a:t>lutABC</a:t>
            </a:r>
            <a:r>
              <a:rPr lang="en-US" sz="1800" dirty="0"/>
              <a:t> system cannot catabolize D-lactate</a:t>
            </a:r>
          </a:p>
        </p:txBody>
      </p:sp>
      <p:grpSp>
        <p:nvGrpSpPr>
          <p:cNvPr id="4" name="Group 3">
            <a:extLst>
              <a:ext uri="{FF2B5EF4-FFF2-40B4-BE49-F238E27FC236}">
                <a16:creationId xmlns:a16="http://schemas.microsoft.com/office/drawing/2014/main" xmlns="" id="{FCEE03D2-66AB-B248-BFEC-4AA7B8CC5709}"/>
              </a:ext>
            </a:extLst>
          </p:cNvPr>
          <p:cNvGrpSpPr/>
          <p:nvPr/>
        </p:nvGrpSpPr>
        <p:grpSpPr>
          <a:xfrm>
            <a:off x="1115022" y="3918541"/>
            <a:ext cx="1307020" cy="295518"/>
            <a:chOff x="914400" y="2104539"/>
            <a:chExt cx="2941428" cy="638661"/>
          </a:xfrm>
          <a:solidFill>
            <a:srgbClr val="00B0F0"/>
          </a:solidFill>
        </p:grpSpPr>
        <p:sp>
          <p:nvSpPr>
            <p:cNvPr id="5" name="Oval 4">
              <a:extLst>
                <a:ext uri="{FF2B5EF4-FFF2-40B4-BE49-F238E27FC236}">
                  <a16:creationId xmlns:a16="http://schemas.microsoft.com/office/drawing/2014/main" xmlns="" id="{8E5F4EEC-1F18-7E4B-912B-FC7912FEC5C1}"/>
                </a:ext>
              </a:extLst>
            </p:cNvPr>
            <p:cNvSpPr/>
            <p:nvPr/>
          </p:nvSpPr>
          <p:spPr>
            <a:xfrm rot="20297228">
              <a:off x="914400" y="2362200"/>
              <a:ext cx="457200" cy="381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xmlns="" id="{5A41074F-22F6-E84B-85DA-5A630A2C00E6}"/>
                </a:ext>
              </a:extLst>
            </p:cNvPr>
            <p:cNvSpPr/>
            <p:nvPr/>
          </p:nvSpPr>
          <p:spPr>
            <a:xfrm rot="20808559">
              <a:off x="1317342" y="2204656"/>
              <a:ext cx="457200" cy="381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xmlns="" id="{A601D2C0-E870-4749-8FD8-437F6F541634}"/>
                </a:ext>
              </a:extLst>
            </p:cNvPr>
            <p:cNvSpPr/>
            <p:nvPr/>
          </p:nvSpPr>
          <p:spPr>
            <a:xfrm>
              <a:off x="1715160" y="2104539"/>
              <a:ext cx="457200" cy="381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xmlns="" id="{EF82B79F-BA65-744C-8D27-9820D2EF189E}"/>
                </a:ext>
              </a:extLst>
            </p:cNvPr>
            <p:cNvSpPr/>
            <p:nvPr/>
          </p:nvSpPr>
          <p:spPr>
            <a:xfrm rot="722714">
              <a:off x="2133600" y="2133600"/>
              <a:ext cx="457200" cy="381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xmlns="" id="{9FBAAB38-1009-9543-BB24-95803DB10FFC}"/>
                </a:ext>
              </a:extLst>
            </p:cNvPr>
            <p:cNvSpPr/>
            <p:nvPr/>
          </p:nvSpPr>
          <p:spPr>
            <a:xfrm rot="21422311">
              <a:off x="2556078" y="2242489"/>
              <a:ext cx="457200" cy="381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xmlns="" id="{876C14E1-C6B9-7D45-AC98-8F258C1C5357}"/>
                </a:ext>
              </a:extLst>
            </p:cNvPr>
            <p:cNvSpPr/>
            <p:nvPr/>
          </p:nvSpPr>
          <p:spPr>
            <a:xfrm rot="21422311">
              <a:off x="2962263" y="2221357"/>
              <a:ext cx="457200" cy="381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xmlns="" id="{3F05A98C-A18C-294E-97F4-CEB676C83963}"/>
                </a:ext>
              </a:extLst>
            </p:cNvPr>
            <p:cNvSpPr/>
            <p:nvPr/>
          </p:nvSpPr>
          <p:spPr>
            <a:xfrm rot="20576427">
              <a:off x="3398628" y="2116082"/>
              <a:ext cx="457200" cy="381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xmlns="" id="{434AB613-EE13-E848-8BAB-5D6F434CA31D}"/>
              </a:ext>
            </a:extLst>
          </p:cNvPr>
          <p:cNvSpPr txBox="1"/>
          <p:nvPr/>
        </p:nvSpPr>
        <p:spPr>
          <a:xfrm>
            <a:off x="3159719" y="3222404"/>
            <a:ext cx="1101504" cy="346249"/>
          </a:xfrm>
          <a:prstGeom prst="rect">
            <a:avLst/>
          </a:prstGeom>
          <a:noFill/>
          <a:ln w="28575">
            <a:solidFill>
              <a:schemeClr val="tx2"/>
            </a:solidFill>
          </a:ln>
        </p:spPr>
        <p:txBody>
          <a:bodyPr wrap="none" lIns="68580" tIns="34290" rIns="68580" bIns="34290" rtlCol="0">
            <a:spAutoFit/>
          </a:bodyPr>
          <a:lstStyle/>
          <a:p>
            <a:pPr algn="ctr"/>
            <a:r>
              <a:rPr lang="en-US" dirty="0">
                <a:latin typeface="Arial" panose="020B0604020202020204" pitchFamily="34" charset="0"/>
                <a:cs typeface="Arial" panose="020B0604020202020204" pitchFamily="34" charset="0"/>
              </a:rPr>
              <a:t>L-Lactate</a:t>
            </a:r>
          </a:p>
        </p:txBody>
      </p:sp>
      <p:cxnSp>
        <p:nvCxnSpPr>
          <p:cNvPr id="13" name="Straight Arrow Connector 12">
            <a:extLst>
              <a:ext uri="{FF2B5EF4-FFF2-40B4-BE49-F238E27FC236}">
                <a16:creationId xmlns:a16="http://schemas.microsoft.com/office/drawing/2014/main" xmlns="" id="{4C19893C-9589-944D-A13F-628FB8991361}"/>
              </a:ext>
            </a:extLst>
          </p:cNvPr>
          <p:cNvCxnSpPr>
            <a:cxnSpLocks/>
          </p:cNvCxnSpPr>
          <p:nvPr/>
        </p:nvCxnSpPr>
        <p:spPr>
          <a:xfrm flipV="1">
            <a:off x="2590723" y="3395528"/>
            <a:ext cx="492911" cy="16021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F5DF267A-527A-D745-9901-F7D705F9BC6A}"/>
              </a:ext>
            </a:extLst>
          </p:cNvPr>
          <p:cNvSpPr txBox="1"/>
          <p:nvPr/>
        </p:nvSpPr>
        <p:spPr>
          <a:xfrm>
            <a:off x="1188146" y="3349416"/>
            <a:ext cx="1095492" cy="392415"/>
          </a:xfrm>
          <a:prstGeom prst="rect">
            <a:avLst/>
          </a:prstGeom>
          <a:noFill/>
        </p:spPr>
        <p:txBody>
          <a:bodyPr wrap="none" lIns="68580" tIns="34290" rIns="68580" bIns="34290" rtlCol="0">
            <a:spAutoFit/>
          </a:bodyPr>
          <a:lstStyle/>
          <a:p>
            <a:r>
              <a:rPr lang="en-US" sz="2100" b="1" i="1" dirty="0">
                <a:latin typeface="Arial" panose="020B0604020202020204" pitchFamily="34" charset="0"/>
                <a:cs typeface="Arial" panose="020B0604020202020204" pitchFamily="34" charset="0"/>
              </a:rPr>
              <a:t>S. mitis</a:t>
            </a:r>
          </a:p>
        </p:txBody>
      </p:sp>
      <p:grpSp>
        <p:nvGrpSpPr>
          <p:cNvPr id="15" name="Group 14">
            <a:extLst>
              <a:ext uri="{FF2B5EF4-FFF2-40B4-BE49-F238E27FC236}">
                <a16:creationId xmlns:a16="http://schemas.microsoft.com/office/drawing/2014/main" xmlns="" id="{5C5B1A13-69B4-C148-A645-90BD66D09B10}"/>
              </a:ext>
            </a:extLst>
          </p:cNvPr>
          <p:cNvGrpSpPr/>
          <p:nvPr/>
        </p:nvGrpSpPr>
        <p:grpSpPr>
          <a:xfrm>
            <a:off x="4912446" y="3918541"/>
            <a:ext cx="1307020" cy="295518"/>
            <a:chOff x="914400" y="2104539"/>
            <a:chExt cx="2941428" cy="638661"/>
          </a:xfrm>
          <a:solidFill>
            <a:srgbClr val="FFC000"/>
          </a:solidFill>
        </p:grpSpPr>
        <p:sp>
          <p:nvSpPr>
            <p:cNvPr id="16" name="Oval 15">
              <a:extLst>
                <a:ext uri="{FF2B5EF4-FFF2-40B4-BE49-F238E27FC236}">
                  <a16:creationId xmlns:a16="http://schemas.microsoft.com/office/drawing/2014/main" xmlns="" id="{51FCF908-53E4-F54C-B8A5-70A96B5F8797}"/>
                </a:ext>
              </a:extLst>
            </p:cNvPr>
            <p:cNvSpPr/>
            <p:nvPr/>
          </p:nvSpPr>
          <p:spPr>
            <a:xfrm rot="20297228">
              <a:off x="914400" y="2362200"/>
              <a:ext cx="4572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xmlns="" id="{3A038FEF-B298-EB40-B95A-7915AF0E6A0A}"/>
                </a:ext>
              </a:extLst>
            </p:cNvPr>
            <p:cNvSpPr/>
            <p:nvPr/>
          </p:nvSpPr>
          <p:spPr>
            <a:xfrm rot="20808559">
              <a:off x="1317342" y="2204656"/>
              <a:ext cx="4572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xmlns="" id="{92F4B1EA-E6B6-2842-ACBF-937E14354C9A}"/>
                </a:ext>
              </a:extLst>
            </p:cNvPr>
            <p:cNvSpPr/>
            <p:nvPr/>
          </p:nvSpPr>
          <p:spPr>
            <a:xfrm>
              <a:off x="1715160" y="2104539"/>
              <a:ext cx="4572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xmlns="" id="{055ED64E-BD21-B647-A703-6BA84B59664A}"/>
                </a:ext>
              </a:extLst>
            </p:cNvPr>
            <p:cNvSpPr/>
            <p:nvPr/>
          </p:nvSpPr>
          <p:spPr>
            <a:xfrm rot="722714">
              <a:off x="2133600" y="2133600"/>
              <a:ext cx="4572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xmlns="" id="{A251CE1F-4149-614D-9992-79F933EC91F5}"/>
                </a:ext>
              </a:extLst>
            </p:cNvPr>
            <p:cNvSpPr/>
            <p:nvPr/>
          </p:nvSpPr>
          <p:spPr>
            <a:xfrm rot="21422311">
              <a:off x="2556078" y="2242489"/>
              <a:ext cx="4572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xmlns="" id="{E9E14C43-A09B-7C4F-9BB5-4E566BBB1809}"/>
                </a:ext>
              </a:extLst>
            </p:cNvPr>
            <p:cNvSpPr/>
            <p:nvPr/>
          </p:nvSpPr>
          <p:spPr>
            <a:xfrm rot="21422311">
              <a:off x="2962263" y="2221357"/>
              <a:ext cx="4572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xmlns="" id="{43600AC2-6455-3F44-89F7-DD5FF64B06D0}"/>
                </a:ext>
              </a:extLst>
            </p:cNvPr>
            <p:cNvSpPr/>
            <p:nvPr/>
          </p:nvSpPr>
          <p:spPr>
            <a:xfrm rot="20576427">
              <a:off x="3398628" y="2116082"/>
              <a:ext cx="4572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sp>
        <p:nvSpPr>
          <p:cNvPr id="23" name="TextBox 22">
            <a:extLst>
              <a:ext uri="{FF2B5EF4-FFF2-40B4-BE49-F238E27FC236}">
                <a16:creationId xmlns:a16="http://schemas.microsoft.com/office/drawing/2014/main" xmlns="" id="{80E533F5-DAEE-E84E-8A3E-5571344D11F8}"/>
              </a:ext>
            </a:extLst>
          </p:cNvPr>
          <p:cNvSpPr txBox="1"/>
          <p:nvPr/>
        </p:nvSpPr>
        <p:spPr>
          <a:xfrm>
            <a:off x="6957143" y="3222404"/>
            <a:ext cx="1101504" cy="346249"/>
          </a:xfrm>
          <a:prstGeom prst="rect">
            <a:avLst/>
          </a:prstGeom>
          <a:noFill/>
          <a:ln w="28575">
            <a:solidFill>
              <a:schemeClr val="tx2"/>
            </a:solidFill>
          </a:ln>
        </p:spPr>
        <p:txBody>
          <a:bodyPr wrap="none" lIns="68580" tIns="34290" rIns="68580" bIns="34290" rtlCol="0">
            <a:spAutoFit/>
          </a:bodyPr>
          <a:lstStyle/>
          <a:p>
            <a:pPr algn="ctr"/>
            <a:r>
              <a:rPr lang="en-US" dirty="0">
                <a:latin typeface="Arial" panose="020B0604020202020204" pitchFamily="34" charset="0"/>
                <a:cs typeface="Arial" panose="020B0604020202020204" pitchFamily="34" charset="0"/>
              </a:rPr>
              <a:t>L-Lactate</a:t>
            </a:r>
          </a:p>
        </p:txBody>
      </p:sp>
      <p:cxnSp>
        <p:nvCxnSpPr>
          <p:cNvPr id="24" name="Straight Arrow Connector 23">
            <a:extLst>
              <a:ext uri="{FF2B5EF4-FFF2-40B4-BE49-F238E27FC236}">
                <a16:creationId xmlns:a16="http://schemas.microsoft.com/office/drawing/2014/main" xmlns="" id="{BAA723BC-18F6-2242-9F18-37EA956192B9}"/>
              </a:ext>
            </a:extLst>
          </p:cNvPr>
          <p:cNvCxnSpPr>
            <a:cxnSpLocks/>
          </p:cNvCxnSpPr>
          <p:nvPr/>
        </p:nvCxnSpPr>
        <p:spPr>
          <a:xfrm flipV="1">
            <a:off x="6388146" y="3395528"/>
            <a:ext cx="510607" cy="16021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xmlns="" id="{B76B27EA-DFC5-2949-BB4A-F4565B357DB2}"/>
              </a:ext>
            </a:extLst>
          </p:cNvPr>
          <p:cNvSpPr txBox="1"/>
          <p:nvPr/>
        </p:nvSpPr>
        <p:spPr>
          <a:xfrm>
            <a:off x="4823646" y="3349416"/>
            <a:ext cx="1592023" cy="392415"/>
          </a:xfrm>
          <a:prstGeom prst="rect">
            <a:avLst/>
          </a:prstGeom>
          <a:noFill/>
        </p:spPr>
        <p:txBody>
          <a:bodyPr wrap="none" lIns="68580" tIns="34290" rIns="68580" bIns="34290" rtlCol="0">
            <a:spAutoFit/>
          </a:bodyPr>
          <a:lstStyle/>
          <a:p>
            <a:r>
              <a:rPr lang="en-US" sz="2100" b="1" i="1" dirty="0">
                <a:latin typeface="Arial" panose="020B0604020202020204" pitchFamily="34" charset="0"/>
                <a:cs typeface="Arial" panose="020B0604020202020204" pitchFamily="34" charset="0"/>
              </a:rPr>
              <a:t>S. </a:t>
            </a:r>
            <a:r>
              <a:rPr lang="en-US" sz="2100" b="1" i="1" dirty="0" err="1">
                <a:latin typeface="Arial" panose="020B0604020202020204" pitchFamily="34" charset="0"/>
                <a:cs typeface="Arial" panose="020B0604020202020204" pitchFamily="34" charset="0"/>
              </a:rPr>
              <a:t>cristatus</a:t>
            </a:r>
            <a:endParaRPr lang="en-US" sz="2100" b="1" i="1"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xmlns="" id="{25401C90-0267-C940-AD78-9A49E48F5786}"/>
              </a:ext>
            </a:extLst>
          </p:cNvPr>
          <p:cNvSpPr txBox="1"/>
          <p:nvPr/>
        </p:nvSpPr>
        <p:spPr>
          <a:xfrm>
            <a:off x="6965428" y="4185122"/>
            <a:ext cx="1139976" cy="346249"/>
          </a:xfrm>
          <a:prstGeom prst="rect">
            <a:avLst/>
          </a:prstGeom>
          <a:noFill/>
          <a:ln w="28575">
            <a:solidFill>
              <a:schemeClr val="tx2"/>
            </a:solidFill>
          </a:ln>
        </p:spPr>
        <p:txBody>
          <a:bodyPr wrap="none" lIns="68580" tIns="34290" rIns="68580" bIns="34290" rtlCol="0">
            <a:spAutoFit/>
          </a:bodyPr>
          <a:lstStyle/>
          <a:p>
            <a:pPr algn="ctr"/>
            <a:r>
              <a:rPr lang="en-US" dirty="0">
                <a:latin typeface="Arial" panose="020B0604020202020204" pitchFamily="34" charset="0"/>
                <a:cs typeface="Arial" panose="020B0604020202020204" pitchFamily="34" charset="0"/>
              </a:rPr>
              <a:t>D-Lactate</a:t>
            </a:r>
          </a:p>
        </p:txBody>
      </p:sp>
      <p:cxnSp>
        <p:nvCxnSpPr>
          <p:cNvPr id="27" name="Straight Arrow Connector 26">
            <a:extLst>
              <a:ext uri="{FF2B5EF4-FFF2-40B4-BE49-F238E27FC236}">
                <a16:creationId xmlns:a16="http://schemas.microsoft.com/office/drawing/2014/main" xmlns="" id="{08A1E08B-1DFA-F244-B3E7-5AAEFAB4872B}"/>
              </a:ext>
            </a:extLst>
          </p:cNvPr>
          <p:cNvCxnSpPr>
            <a:cxnSpLocks/>
          </p:cNvCxnSpPr>
          <p:nvPr/>
        </p:nvCxnSpPr>
        <p:spPr>
          <a:xfrm>
            <a:off x="6331878" y="4125920"/>
            <a:ext cx="566875" cy="17517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xmlns="" id="{F2814B5F-CC90-7E44-ABDD-23D0BF0A7637}"/>
              </a:ext>
            </a:extLst>
          </p:cNvPr>
          <p:cNvSpPr txBox="1"/>
          <p:nvPr/>
        </p:nvSpPr>
        <p:spPr>
          <a:xfrm>
            <a:off x="8121127" y="4144084"/>
            <a:ext cx="304800" cy="438581"/>
          </a:xfrm>
          <a:prstGeom prst="rect">
            <a:avLst/>
          </a:prstGeom>
          <a:noFill/>
        </p:spPr>
        <p:txBody>
          <a:bodyPr wrap="square" lIns="68580" tIns="34290" rIns="68580" bIns="34290" rtlCol="0">
            <a:spAutoFit/>
          </a:bodyPr>
          <a:lstStyle/>
          <a:p>
            <a:r>
              <a:rPr lang="en-US" sz="2400" dirty="0"/>
              <a:t>?</a:t>
            </a:r>
          </a:p>
        </p:txBody>
      </p:sp>
    </p:spTree>
    <p:extLst>
      <p:ext uri="{BB962C8B-B14F-4D97-AF65-F5344CB8AC3E}">
        <p14:creationId xmlns:p14="http://schemas.microsoft.com/office/powerpoint/2010/main" val="328839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23" grpId="0" animBg="1"/>
      <p:bldP spid="25" grpId="0"/>
      <p:bldP spid="26" grpId="0" animBg="1"/>
      <p:bldP spid="2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i="1" dirty="0" smtClean="0">
                <a:solidFill>
                  <a:schemeClr val="tx2"/>
                </a:solidFill>
              </a:rPr>
              <a:t>Sm </a:t>
            </a:r>
            <a:r>
              <a:rPr lang="en-US" sz="3600" dirty="0" smtClean="0">
                <a:solidFill>
                  <a:schemeClr val="tx2"/>
                </a:solidFill>
              </a:rPr>
              <a:t>and </a:t>
            </a:r>
            <a:r>
              <a:rPr lang="en-US" sz="3600" i="1" dirty="0" err="1" smtClean="0">
                <a:solidFill>
                  <a:schemeClr val="tx2"/>
                </a:solidFill>
              </a:rPr>
              <a:t>Sc</a:t>
            </a:r>
            <a:r>
              <a:rPr lang="en-US" sz="3600" i="1" dirty="0" smtClean="0">
                <a:solidFill>
                  <a:schemeClr val="tx2"/>
                </a:solidFill>
              </a:rPr>
              <a:t> </a:t>
            </a:r>
            <a:r>
              <a:rPr lang="en-US" sz="3600" dirty="0" smtClean="0">
                <a:solidFill>
                  <a:schemeClr val="tx2"/>
                </a:solidFill>
              </a:rPr>
              <a:t>have similar responses to </a:t>
            </a:r>
            <a:r>
              <a:rPr lang="en-US" sz="3600" i="1" dirty="0" smtClean="0">
                <a:solidFill>
                  <a:schemeClr val="tx2"/>
                </a:solidFill>
              </a:rPr>
              <a:t>Cm</a:t>
            </a:r>
            <a:endParaRPr lang="en-US" sz="3600" i="1" dirty="0">
              <a:solidFill>
                <a:schemeClr val="tx2"/>
              </a:solidFill>
            </a:endParaRPr>
          </a:p>
        </p:txBody>
      </p:sp>
      <p:sp>
        <p:nvSpPr>
          <p:cNvPr id="3" name="Content Placeholder 2"/>
          <p:cNvSpPr>
            <a:spLocks noGrp="1"/>
          </p:cNvSpPr>
          <p:nvPr>
            <p:ph idx="1"/>
          </p:nvPr>
        </p:nvSpPr>
        <p:spPr/>
        <p:txBody>
          <a:bodyPr>
            <a:normAutofit fontScale="92500" lnSpcReduction="10000"/>
          </a:bodyPr>
          <a:lstStyle/>
          <a:p>
            <a:r>
              <a:rPr lang="en-US" dirty="0" smtClean="0"/>
              <a:t>Aerobic </a:t>
            </a:r>
            <a:r>
              <a:rPr lang="en-US" i="1" dirty="0" smtClean="0"/>
              <a:t>in vitro </a:t>
            </a:r>
            <a:r>
              <a:rPr lang="en-US" dirty="0" smtClean="0"/>
              <a:t>RNASeq</a:t>
            </a:r>
          </a:p>
          <a:p>
            <a:r>
              <a:rPr lang="en-US" dirty="0" smtClean="0"/>
              <a:t>Multiple sugar transporters up</a:t>
            </a:r>
          </a:p>
          <a:p>
            <a:pPr lvl="1"/>
            <a:r>
              <a:rPr lang="en-US" dirty="0" smtClean="0"/>
              <a:t>Mannose PTS</a:t>
            </a:r>
          </a:p>
          <a:p>
            <a:pPr lvl="1"/>
            <a:r>
              <a:rPr lang="en-US" dirty="0" smtClean="0"/>
              <a:t>Sialic acid catabolism </a:t>
            </a:r>
          </a:p>
          <a:p>
            <a:r>
              <a:rPr lang="en-US" dirty="0" smtClean="0"/>
              <a:t>Beta-galactosidases up</a:t>
            </a:r>
          </a:p>
          <a:p>
            <a:r>
              <a:rPr lang="en-US" dirty="0" smtClean="0"/>
              <a:t>Multiple chaperones and repair enzymes down</a:t>
            </a:r>
          </a:p>
          <a:p>
            <a:r>
              <a:rPr lang="en-US" dirty="0" smtClean="0"/>
              <a:t>Competence genes down</a:t>
            </a:r>
            <a:endParaRPr lang="en-US" dirty="0"/>
          </a:p>
        </p:txBody>
      </p:sp>
    </p:spTree>
    <p:extLst>
      <p:ext uri="{BB962C8B-B14F-4D97-AF65-F5344CB8AC3E}">
        <p14:creationId xmlns:p14="http://schemas.microsoft.com/office/powerpoint/2010/main" val="209998996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solidFill>
                  <a:schemeClr val="tx2"/>
                </a:solidFill>
              </a:rPr>
              <a:t>In vivo </a:t>
            </a:r>
            <a:r>
              <a:rPr lang="en-US" dirty="0" smtClean="0">
                <a:solidFill>
                  <a:schemeClr val="tx2"/>
                </a:solidFill>
              </a:rPr>
              <a:t>RNASeq comparisons</a:t>
            </a:r>
            <a:endParaRPr lang="en-US" i="1" dirty="0">
              <a:solidFill>
                <a:schemeClr val="tx2"/>
              </a:solidFill>
            </a:endParaRPr>
          </a:p>
        </p:txBody>
      </p:sp>
      <p:sp>
        <p:nvSpPr>
          <p:cNvPr id="3" name="Content Placeholder 2"/>
          <p:cNvSpPr>
            <a:spLocks noGrp="1"/>
          </p:cNvSpPr>
          <p:nvPr>
            <p:ph idx="1"/>
          </p:nvPr>
        </p:nvSpPr>
        <p:spPr/>
        <p:txBody>
          <a:bodyPr>
            <a:normAutofit/>
          </a:bodyPr>
          <a:lstStyle/>
          <a:p>
            <a:r>
              <a:rPr lang="en-US" dirty="0" smtClean="0"/>
              <a:t>There were few DEGs for </a:t>
            </a:r>
            <a:r>
              <a:rPr lang="en-US" i="1" dirty="0" smtClean="0"/>
              <a:t>Cm </a:t>
            </a:r>
            <a:r>
              <a:rPr lang="en-US" dirty="0" smtClean="0"/>
              <a:t>cocultures</a:t>
            </a:r>
          </a:p>
          <a:p>
            <a:pPr lvl="1"/>
            <a:r>
              <a:rPr lang="en-US" dirty="0" smtClean="0"/>
              <a:t>&lt; 20 for both </a:t>
            </a:r>
            <a:r>
              <a:rPr lang="en-US" i="1" dirty="0" smtClean="0"/>
              <a:t>Sm </a:t>
            </a:r>
            <a:r>
              <a:rPr lang="en-US" dirty="0" smtClean="0"/>
              <a:t>or </a:t>
            </a:r>
            <a:r>
              <a:rPr lang="en-US" i="1" dirty="0" err="1" smtClean="0"/>
              <a:t>Sc</a:t>
            </a:r>
            <a:endParaRPr lang="en-US" dirty="0" smtClean="0"/>
          </a:p>
          <a:p>
            <a:r>
              <a:rPr lang="en-US" i="1" dirty="0" err="1" smtClean="0"/>
              <a:t>lutABC</a:t>
            </a:r>
            <a:r>
              <a:rPr lang="en-US" dirty="0" smtClean="0"/>
              <a:t>, </a:t>
            </a:r>
            <a:r>
              <a:rPr lang="en-US" i="1" dirty="0" err="1" smtClean="0"/>
              <a:t>ftn</a:t>
            </a:r>
            <a:endParaRPr lang="en-US" i="1" dirty="0" smtClean="0"/>
          </a:p>
          <a:p>
            <a:pPr lvl="1"/>
            <a:r>
              <a:rPr lang="en-US" dirty="0" smtClean="0"/>
              <a:t>D-lac dehydrogenase with </a:t>
            </a:r>
            <a:r>
              <a:rPr lang="en-US" i="1" dirty="0" err="1" smtClean="0"/>
              <a:t>Sc</a:t>
            </a:r>
            <a:r>
              <a:rPr lang="en-US" i="1" dirty="0" smtClean="0"/>
              <a:t> </a:t>
            </a:r>
            <a:endParaRPr lang="en-US" dirty="0" smtClean="0"/>
          </a:p>
        </p:txBody>
      </p:sp>
    </p:spTree>
    <p:extLst>
      <p:ext uri="{BB962C8B-B14F-4D97-AF65-F5344CB8AC3E}">
        <p14:creationId xmlns:p14="http://schemas.microsoft.com/office/powerpoint/2010/main" val="2015550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21F816-BBF9-AA49-A4CA-A24BD6149020}"/>
              </a:ext>
            </a:extLst>
          </p:cNvPr>
          <p:cNvSpPr>
            <a:spLocks noGrp="1"/>
          </p:cNvSpPr>
          <p:nvPr>
            <p:ph type="title"/>
          </p:nvPr>
        </p:nvSpPr>
        <p:spPr>
          <a:xfrm>
            <a:off x="457200" y="133350"/>
            <a:ext cx="8229600" cy="857250"/>
          </a:xfrm>
        </p:spPr>
        <p:txBody>
          <a:bodyPr/>
          <a:lstStyle/>
          <a:p>
            <a:pPr algn="ctr"/>
            <a:r>
              <a:rPr lang="en-US" dirty="0">
                <a:solidFill>
                  <a:schemeClr val="tx2"/>
                </a:solidFill>
              </a:rPr>
              <a:t>Anaerobic Coculture</a:t>
            </a:r>
          </a:p>
        </p:txBody>
      </p:sp>
      <p:sp>
        <p:nvSpPr>
          <p:cNvPr id="3" name="Content Placeholder 2">
            <a:extLst>
              <a:ext uri="{FF2B5EF4-FFF2-40B4-BE49-F238E27FC236}">
                <a16:creationId xmlns:a16="http://schemas.microsoft.com/office/drawing/2014/main" xmlns="" id="{0052C254-1FD7-A340-992D-9545725E24CE}"/>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xmlns="" id="{88431AA9-70C7-424A-8897-4827F2D103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2165" y="1286470"/>
            <a:ext cx="4933950" cy="3429000"/>
          </a:xfrm>
          <a:prstGeom prst="rect">
            <a:avLst/>
          </a:prstGeom>
        </p:spPr>
      </p:pic>
      <p:cxnSp>
        <p:nvCxnSpPr>
          <p:cNvPr id="5" name="Straight Connector 4">
            <a:extLst>
              <a:ext uri="{FF2B5EF4-FFF2-40B4-BE49-F238E27FC236}">
                <a16:creationId xmlns:a16="http://schemas.microsoft.com/office/drawing/2014/main" xmlns="" id="{8E1F7647-A50C-7249-A681-65245FB82B2E}"/>
              </a:ext>
            </a:extLst>
          </p:cNvPr>
          <p:cNvCxnSpPr>
            <a:cxnSpLocks/>
          </p:cNvCxnSpPr>
          <p:nvPr/>
        </p:nvCxnSpPr>
        <p:spPr>
          <a:xfrm>
            <a:off x="3245552" y="3447535"/>
            <a:ext cx="980459"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BA0003AD-26A0-6F4C-A0D2-B1B8EF957056}"/>
              </a:ext>
            </a:extLst>
          </p:cNvPr>
          <p:cNvCxnSpPr>
            <a:cxnSpLocks/>
          </p:cNvCxnSpPr>
          <p:nvPr/>
        </p:nvCxnSpPr>
        <p:spPr>
          <a:xfrm>
            <a:off x="4368115" y="3589637"/>
            <a:ext cx="140558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112AD4B6-7180-9040-92F3-5EBB8F77E41E}"/>
              </a:ext>
            </a:extLst>
          </p:cNvPr>
          <p:cNvSpPr/>
          <p:nvPr/>
        </p:nvSpPr>
        <p:spPr>
          <a:xfrm>
            <a:off x="4316065" y="1069954"/>
            <a:ext cx="3768810" cy="37997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8" name="Picture 2" descr="C:\Users\Matthew\OneDrive\Pictures\Screenshots\2016-10-12 (2).pn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638800" y="1285141"/>
            <a:ext cx="322549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19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7247B666-F1A7-4AC0-A60A-53926B05BA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2076" y="3986500"/>
            <a:ext cx="2658811" cy="1042325"/>
          </a:xfrm>
          <a:prstGeom prst="rect">
            <a:avLst/>
          </a:prstGeom>
        </p:spPr>
      </p:pic>
      <p:sp>
        <p:nvSpPr>
          <p:cNvPr id="2" name="Title 1"/>
          <p:cNvSpPr>
            <a:spLocks noGrp="1"/>
          </p:cNvSpPr>
          <p:nvPr>
            <p:ph type="title"/>
          </p:nvPr>
        </p:nvSpPr>
        <p:spPr>
          <a:xfrm>
            <a:off x="-762000" y="16241"/>
            <a:ext cx="6172200" cy="628650"/>
          </a:xfrm>
        </p:spPr>
        <p:txBody>
          <a:bodyPr>
            <a:normAutofit fontScale="90000"/>
          </a:bodyPr>
          <a:lstStyle/>
          <a:p>
            <a:r>
              <a:rPr lang="en-US" dirty="0">
                <a:solidFill>
                  <a:schemeClr val="tx2"/>
                </a:solidFill>
              </a:rPr>
              <a:t>Acknowledgements</a:t>
            </a:r>
          </a:p>
        </p:txBody>
      </p:sp>
      <p:pic>
        <p:nvPicPr>
          <p:cNvPr id="3" name="Picture 2" descr="logo_nih.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2777" y="3881327"/>
            <a:ext cx="1128823" cy="1128823"/>
          </a:xfrm>
          <a:prstGeom prst="rect">
            <a:avLst/>
          </a:prstGeom>
          <a:noFill/>
          <a:ln>
            <a:noFill/>
          </a:ln>
        </p:spPr>
      </p:pic>
      <p:pic>
        <p:nvPicPr>
          <p:cNvPr id="4" name="Picture 2" descr="Image result for uri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819150"/>
            <a:ext cx="1222596" cy="133882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hode Island Found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368" y="4095749"/>
            <a:ext cx="3127631" cy="101188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8119" y="590550"/>
            <a:ext cx="2310184" cy="1477328"/>
          </a:xfrm>
          <a:prstGeom prst="rect">
            <a:avLst/>
          </a:prstGeom>
          <a:noFill/>
        </p:spPr>
        <p:txBody>
          <a:bodyPr wrap="none" rtlCol="0">
            <a:spAutoFit/>
          </a:bodyPr>
          <a:lstStyle/>
          <a:p>
            <a:r>
              <a:rPr lang="en-US" b="1" dirty="0"/>
              <a:t>Graduate Students:</a:t>
            </a:r>
          </a:p>
          <a:p>
            <a:r>
              <a:rPr lang="en-US" dirty="0"/>
              <a:t>Eric Almeida</a:t>
            </a:r>
          </a:p>
          <a:p>
            <a:r>
              <a:rPr lang="en-US" dirty="0"/>
              <a:t>Thais Harder De Palma</a:t>
            </a:r>
          </a:p>
          <a:p>
            <a:r>
              <a:rPr lang="en-US" dirty="0" err="1"/>
              <a:t>Dasith</a:t>
            </a:r>
            <a:r>
              <a:rPr lang="en-US" dirty="0"/>
              <a:t> </a:t>
            </a:r>
            <a:r>
              <a:rPr lang="en-US" dirty="0" err="1" smtClean="0"/>
              <a:t>Perera</a:t>
            </a:r>
            <a:endParaRPr lang="en-US" dirty="0" smtClean="0"/>
          </a:p>
          <a:p>
            <a:r>
              <a:rPr lang="en-US" dirty="0" smtClean="0"/>
              <a:t>Alex </a:t>
            </a:r>
            <a:r>
              <a:rPr lang="en-US" dirty="0" err="1" smtClean="0"/>
              <a:t>Labossiere</a:t>
            </a:r>
            <a:endParaRPr lang="en-US" dirty="0"/>
          </a:p>
        </p:txBody>
      </p:sp>
      <p:sp>
        <p:nvSpPr>
          <p:cNvPr id="10" name="TextBox 9"/>
          <p:cNvSpPr txBox="1"/>
          <p:nvPr/>
        </p:nvSpPr>
        <p:spPr>
          <a:xfrm>
            <a:off x="198119" y="2038350"/>
            <a:ext cx="4084773" cy="1323439"/>
          </a:xfrm>
          <a:prstGeom prst="rect">
            <a:avLst/>
          </a:prstGeom>
          <a:noFill/>
        </p:spPr>
        <p:txBody>
          <a:bodyPr wrap="none" rtlCol="0">
            <a:spAutoFit/>
          </a:bodyPr>
          <a:lstStyle/>
          <a:p>
            <a:r>
              <a:rPr lang="en-US" sz="1600" b="1" dirty="0">
                <a:latin typeface="+mj-lt"/>
              </a:rPr>
              <a:t>Funding:</a:t>
            </a:r>
          </a:p>
          <a:p>
            <a:r>
              <a:rPr lang="en-US" sz="1600" dirty="0">
                <a:latin typeface="+mj-lt"/>
              </a:rPr>
              <a:t>RI Foundation Medical Research Fund</a:t>
            </a:r>
          </a:p>
          <a:p>
            <a:r>
              <a:rPr lang="en-US" sz="1600" dirty="0">
                <a:latin typeface="+mj-lt"/>
              </a:rPr>
              <a:t>RI COBRE - #P20GM104317</a:t>
            </a:r>
          </a:p>
          <a:p>
            <a:r>
              <a:rPr lang="en-US" sz="1600" dirty="0">
                <a:latin typeface="+mj-lt"/>
              </a:rPr>
              <a:t>RI INBRE Early Career Award – #</a:t>
            </a:r>
            <a:r>
              <a:rPr lang="en-US" sz="1600" dirty="0">
                <a:latin typeface="+mj-lt"/>
                <a:cs typeface="Arial" panose="020B0604020202020204" pitchFamily="34" charset="0"/>
              </a:rPr>
              <a:t>P20GM103430</a:t>
            </a:r>
          </a:p>
          <a:p>
            <a:r>
              <a:rPr lang="en-US" sz="1600" dirty="0">
                <a:latin typeface="+mj-lt"/>
                <a:cs typeface="Arial" panose="020B0604020202020204" pitchFamily="34" charset="0"/>
              </a:rPr>
              <a:t>NIH – NIDCR #R01DE027958</a:t>
            </a:r>
            <a:endParaRPr lang="en-US" sz="1600" dirty="0">
              <a:latin typeface="+mj-lt"/>
            </a:endParaRPr>
          </a:p>
        </p:txBody>
      </p:sp>
      <p:sp>
        <p:nvSpPr>
          <p:cNvPr id="11" name="TextBox 10"/>
          <p:cNvSpPr txBox="1"/>
          <p:nvPr/>
        </p:nvSpPr>
        <p:spPr>
          <a:xfrm>
            <a:off x="198119" y="3318321"/>
            <a:ext cx="4096763" cy="830997"/>
          </a:xfrm>
          <a:prstGeom prst="rect">
            <a:avLst/>
          </a:prstGeom>
          <a:noFill/>
        </p:spPr>
        <p:txBody>
          <a:bodyPr wrap="none" rtlCol="0">
            <a:spAutoFit/>
          </a:bodyPr>
          <a:lstStyle/>
          <a:p>
            <a:r>
              <a:rPr lang="en-US" sz="1600" b="1" dirty="0"/>
              <a:t>Collaborators:</a:t>
            </a:r>
          </a:p>
          <a:p>
            <a:r>
              <a:rPr lang="en-US" sz="1600" dirty="0"/>
              <a:t>Marcelo Freire (JCVI</a:t>
            </a:r>
            <a:r>
              <a:rPr lang="en-US" sz="1600" dirty="0" smtClean="0"/>
              <a:t>) / </a:t>
            </a:r>
            <a:r>
              <a:rPr lang="en-US" sz="1600" dirty="0" err="1" smtClean="0"/>
              <a:t>Hatice</a:t>
            </a:r>
            <a:r>
              <a:rPr lang="en-US" sz="1600" dirty="0" smtClean="0"/>
              <a:t> </a:t>
            </a:r>
            <a:r>
              <a:rPr lang="en-US" sz="1600" dirty="0" err="1" smtClean="0"/>
              <a:t>Hasturk</a:t>
            </a:r>
            <a:r>
              <a:rPr lang="en-US" sz="1600" dirty="0" smtClean="0"/>
              <a:t> (Forsyth)</a:t>
            </a:r>
            <a:endParaRPr lang="en-US" sz="1600" dirty="0"/>
          </a:p>
          <a:p>
            <a:r>
              <a:rPr lang="en-US" sz="1600" dirty="0"/>
              <a:t>Jessica Mark Welch (U Chicago / MBL)</a:t>
            </a:r>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21619" t="28400" r="19333"/>
          <a:stretch/>
        </p:blipFill>
        <p:spPr>
          <a:xfrm>
            <a:off x="5012076" y="46167"/>
            <a:ext cx="4049486" cy="3682760"/>
          </a:xfrm>
          <a:prstGeom prst="rect">
            <a:avLst/>
          </a:prstGeom>
        </p:spPr>
      </p:pic>
    </p:spTree>
    <p:extLst>
      <p:ext uri="{BB962C8B-B14F-4D97-AF65-F5344CB8AC3E}">
        <p14:creationId xmlns:p14="http://schemas.microsoft.com/office/powerpoint/2010/main" val="153326758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p:cNvSpPr/>
          <p:nvPr/>
        </p:nvSpPr>
        <p:spPr>
          <a:xfrm>
            <a:off x="6045021" y="2114550"/>
            <a:ext cx="1828800" cy="1828800"/>
          </a:xfrm>
          <a:prstGeom prst="ellipse">
            <a:avLst/>
          </a:prstGeom>
          <a:solidFill>
            <a:schemeClr val="accent2">
              <a:alpha val="5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i="1" dirty="0" smtClean="0">
                <a:solidFill>
                  <a:schemeClr val="tx2"/>
                </a:solidFill>
              </a:rPr>
              <a:t>Cm </a:t>
            </a:r>
            <a:r>
              <a:rPr lang="en-US" i="1" dirty="0" smtClean="0">
                <a:solidFill>
                  <a:schemeClr val="tx2"/>
                </a:solidFill>
              </a:rPr>
              <a:t>in vitro</a:t>
            </a:r>
            <a:r>
              <a:rPr lang="en-US" dirty="0" smtClean="0">
                <a:solidFill>
                  <a:schemeClr val="tx2"/>
                </a:solidFill>
              </a:rPr>
              <a:t> </a:t>
            </a:r>
            <a:r>
              <a:rPr lang="en-US" dirty="0" smtClean="0">
                <a:solidFill>
                  <a:schemeClr val="tx2"/>
                </a:solidFill>
              </a:rPr>
              <a:t>saliva vs </a:t>
            </a:r>
            <a:r>
              <a:rPr lang="en-US" i="1" dirty="0" smtClean="0">
                <a:solidFill>
                  <a:schemeClr val="tx2"/>
                </a:solidFill>
              </a:rPr>
              <a:t>in vivo</a:t>
            </a:r>
            <a:endParaRPr lang="en-US" dirty="0">
              <a:solidFill>
                <a:schemeClr val="tx2"/>
              </a:solidFill>
            </a:endParaRPr>
          </a:p>
        </p:txBody>
      </p:sp>
      <p:sp>
        <p:nvSpPr>
          <p:cNvPr id="5" name="Oval 4"/>
          <p:cNvSpPr/>
          <p:nvPr/>
        </p:nvSpPr>
        <p:spPr>
          <a:xfrm>
            <a:off x="685800" y="2114550"/>
            <a:ext cx="1828800" cy="18288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2519" y="1352550"/>
            <a:ext cx="1744452" cy="646331"/>
          </a:xfrm>
          <a:prstGeom prst="rect">
            <a:avLst/>
          </a:prstGeom>
          <a:noFill/>
        </p:spPr>
        <p:txBody>
          <a:bodyPr wrap="none" rtlCol="0">
            <a:spAutoFit/>
          </a:bodyPr>
          <a:lstStyle/>
          <a:p>
            <a:pPr algn="ctr"/>
            <a:r>
              <a:rPr lang="en-US" i="1" dirty="0" smtClean="0"/>
              <a:t>In vitro</a:t>
            </a:r>
          </a:p>
          <a:p>
            <a:pPr algn="ctr"/>
            <a:r>
              <a:rPr lang="en-US" dirty="0" smtClean="0"/>
              <a:t>Glucose vs saliva</a:t>
            </a:r>
            <a:endParaRPr lang="en-US" dirty="0"/>
          </a:p>
        </p:txBody>
      </p:sp>
      <p:sp>
        <p:nvSpPr>
          <p:cNvPr id="10" name="Oval 9"/>
          <p:cNvSpPr/>
          <p:nvPr/>
        </p:nvSpPr>
        <p:spPr>
          <a:xfrm>
            <a:off x="1752600" y="2114550"/>
            <a:ext cx="1828800" cy="1828800"/>
          </a:xfrm>
          <a:prstGeom prst="ellipse">
            <a:avLst/>
          </a:prstGeom>
          <a:solidFill>
            <a:schemeClr val="accent2">
              <a:alpha val="5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5" name="TextBox 14"/>
          <p:cNvSpPr txBox="1"/>
          <p:nvPr/>
        </p:nvSpPr>
        <p:spPr>
          <a:xfrm>
            <a:off x="7390321" y="1748580"/>
            <a:ext cx="1021433" cy="369332"/>
          </a:xfrm>
          <a:prstGeom prst="rect">
            <a:avLst/>
          </a:prstGeom>
          <a:noFill/>
        </p:spPr>
        <p:txBody>
          <a:bodyPr wrap="none" rtlCol="0">
            <a:spAutoFit/>
          </a:bodyPr>
          <a:lstStyle/>
          <a:p>
            <a:r>
              <a:rPr lang="en-US" dirty="0" smtClean="0"/>
              <a:t>Jorth-14’</a:t>
            </a:r>
            <a:endParaRPr lang="en-US" dirty="0"/>
          </a:p>
        </p:txBody>
      </p:sp>
      <p:sp>
        <p:nvSpPr>
          <p:cNvPr id="16" name="TextBox 15"/>
          <p:cNvSpPr txBox="1"/>
          <p:nvPr/>
        </p:nvSpPr>
        <p:spPr>
          <a:xfrm>
            <a:off x="1371600" y="4248150"/>
            <a:ext cx="1801391" cy="369332"/>
          </a:xfrm>
          <a:prstGeom prst="rect">
            <a:avLst/>
          </a:prstGeom>
          <a:noFill/>
        </p:spPr>
        <p:txBody>
          <a:bodyPr wrap="none" rtlCol="0">
            <a:spAutoFit/>
          </a:bodyPr>
          <a:lstStyle/>
          <a:p>
            <a:r>
              <a:rPr lang="en-US" dirty="0" smtClean="0"/>
              <a:t>Upregulated DEG</a:t>
            </a:r>
            <a:endParaRPr lang="en-US" dirty="0"/>
          </a:p>
        </p:txBody>
      </p:sp>
      <p:sp>
        <p:nvSpPr>
          <p:cNvPr id="17" name="TextBox 16"/>
          <p:cNvSpPr txBox="1"/>
          <p:nvPr/>
        </p:nvSpPr>
        <p:spPr>
          <a:xfrm>
            <a:off x="5791200" y="4324350"/>
            <a:ext cx="2082621" cy="369332"/>
          </a:xfrm>
          <a:prstGeom prst="rect">
            <a:avLst/>
          </a:prstGeom>
          <a:noFill/>
        </p:spPr>
        <p:txBody>
          <a:bodyPr wrap="none" rtlCol="0">
            <a:spAutoFit/>
          </a:bodyPr>
          <a:lstStyle/>
          <a:p>
            <a:r>
              <a:rPr lang="en-US" dirty="0" smtClean="0"/>
              <a:t>Downregulated DEG</a:t>
            </a:r>
            <a:endParaRPr lang="en-US" dirty="0"/>
          </a:p>
        </p:txBody>
      </p:sp>
      <p:sp>
        <p:nvSpPr>
          <p:cNvPr id="18" name="Oval 17"/>
          <p:cNvSpPr/>
          <p:nvPr/>
        </p:nvSpPr>
        <p:spPr>
          <a:xfrm>
            <a:off x="5003710" y="2114550"/>
            <a:ext cx="1828800" cy="18288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870030" y="2844284"/>
            <a:ext cx="535724" cy="369332"/>
          </a:xfrm>
          <a:prstGeom prst="rect">
            <a:avLst/>
          </a:prstGeom>
          <a:noFill/>
        </p:spPr>
        <p:txBody>
          <a:bodyPr wrap="none" rtlCol="0">
            <a:spAutoFit/>
          </a:bodyPr>
          <a:lstStyle/>
          <a:p>
            <a:r>
              <a:rPr lang="en-US" dirty="0" smtClean="0"/>
              <a:t>161</a:t>
            </a:r>
            <a:endParaRPr lang="en-US" dirty="0"/>
          </a:p>
        </p:txBody>
      </p:sp>
      <p:sp>
        <p:nvSpPr>
          <p:cNvPr id="20" name="TextBox 19"/>
          <p:cNvSpPr txBox="1"/>
          <p:nvPr/>
        </p:nvSpPr>
        <p:spPr>
          <a:xfrm>
            <a:off x="990600" y="2844284"/>
            <a:ext cx="535724" cy="369332"/>
          </a:xfrm>
          <a:prstGeom prst="rect">
            <a:avLst/>
          </a:prstGeom>
          <a:noFill/>
        </p:spPr>
        <p:txBody>
          <a:bodyPr wrap="none" rtlCol="0">
            <a:spAutoFit/>
          </a:bodyPr>
          <a:lstStyle/>
          <a:p>
            <a:r>
              <a:rPr lang="en-US" dirty="0" smtClean="0"/>
              <a:t>379</a:t>
            </a:r>
            <a:endParaRPr lang="en-US" dirty="0"/>
          </a:p>
        </p:txBody>
      </p:sp>
      <p:sp>
        <p:nvSpPr>
          <p:cNvPr id="21" name="TextBox 20"/>
          <p:cNvSpPr txBox="1"/>
          <p:nvPr/>
        </p:nvSpPr>
        <p:spPr>
          <a:xfrm>
            <a:off x="6172200" y="2844284"/>
            <a:ext cx="535724" cy="369332"/>
          </a:xfrm>
          <a:prstGeom prst="rect">
            <a:avLst/>
          </a:prstGeom>
          <a:noFill/>
        </p:spPr>
        <p:txBody>
          <a:bodyPr wrap="none" rtlCol="0">
            <a:spAutoFit/>
          </a:bodyPr>
          <a:lstStyle/>
          <a:p>
            <a:r>
              <a:rPr lang="en-US" dirty="0" smtClean="0"/>
              <a:t>186</a:t>
            </a:r>
            <a:endParaRPr lang="en-US" dirty="0"/>
          </a:p>
        </p:txBody>
      </p:sp>
      <p:sp>
        <p:nvSpPr>
          <p:cNvPr id="22" name="TextBox 21"/>
          <p:cNvSpPr txBox="1"/>
          <p:nvPr/>
        </p:nvSpPr>
        <p:spPr>
          <a:xfrm>
            <a:off x="5334000" y="2844284"/>
            <a:ext cx="535724" cy="369332"/>
          </a:xfrm>
          <a:prstGeom prst="rect">
            <a:avLst/>
          </a:prstGeom>
          <a:noFill/>
        </p:spPr>
        <p:txBody>
          <a:bodyPr wrap="none" rtlCol="0">
            <a:spAutoFit/>
          </a:bodyPr>
          <a:lstStyle/>
          <a:p>
            <a:r>
              <a:rPr lang="en-US" dirty="0" smtClean="0"/>
              <a:t>436</a:t>
            </a:r>
            <a:endParaRPr lang="en-US" dirty="0"/>
          </a:p>
        </p:txBody>
      </p:sp>
      <p:sp>
        <p:nvSpPr>
          <p:cNvPr id="24" name="TextBox 23"/>
          <p:cNvSpPr txBox="1"/>
          <p:nvPr/>
        </p:nvSpPr>
        <p:spPr>
          <a:xfrm>
            <a:off x="2791991" y="2844284"/>
            <a:ext cx="535724" cy="369332"/>
          </a:xfrm>
          <a:prstGeom prst="rect">
            <a:avLst/>
          </a:prstGeom>
          <a:noFill/>
        </p:spPr>
        <p:txBody>
          <a:bodyPr wrap="none" rtlCol="0">
            <a:spAutoFit/>
          </a:bodyPr>
          <a:lstStyle/>
          <a:p>
            <a:r>
              <a:rPr lang="en-US" dirty="0" smtClean="0"/>
              <a:t>770</a:t>
            </a:r>
            <a:endParaRPr lang="en-US" dirty="0"/>
          </a:p>
        </p:txBody>
      </p:sp>
      <p:sp>
        <p:nvSpPr>
          <p:cNvPr id="25" name="TextBox 24"/>
          <p:cNvSpPr txBox="1"/>
          <p:nvPr/>
        </p:nvSpPr>
        <p:spPr>
          <a:xfrm>
            <a:off x="7086600" y="2844284"/>
            <a:ext cx="535724" cy="369332"/>
          </a:xfrm>
          <a:prstGeom prst="rect">
            <a:avLst/>
          </a:prstGeom>
          <a:noFill/>
        </p:spPr>
        <p:txBody>
          <a:bodyPr wrap="none" rtlCol="0">
            <a:spAutoFit/>
          </a:bodyPr>
          <a:lstStyle/>
          <a:p>
            <a:r>
              <a:rPr lang="en-US" dirty="0" smtClean="0"/>
              <a:t>617</a:t>
            </a:r>
            <a:endParaRPr lang="en-US" dirty="0"/>
          </a:p>
        </p:txBody>
      </p:sp>
    </p:spTree>
    <p:extLst>
      <p:ext uri="{BB962C8B-B14F-4D97-AF65-F5344CB8AC3E}">
        <p14:creationId xmlns:p14="http://schemas.microsoft.com/office/powerpoint/2010/main" val="182545318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Notable </a:t>
            </a:r>
            <a:r>
              <a:rPr lang="en-US" i="1" dirty="0" smtClean="0">
                <a:solidFill>
                  <a:schemeClr val="tx2"/>
                </a:solidFill>
              </a:rPr>
              <a:t>Cm </a:t>
            </a:r>
            <a:r>
              <a:rPr lang="en-US" dirty="0" smtClean="0">
                <a:solidFill>
                  <a:schemeClr val="tx2"/>
                </a:solidFill>
              </a:rPr>
              <a:t>DEGs</a:t>
            </a:r>
            <a:endParaRPr lang="en-US" dirty="0">
              <a:solidFill>
                <a:schemeClr val="tx2"/>
              </a:solidFill>
            </a:endParaRPr>
          </a:p>
        </p:txBody>
      </p:sp>
      <p:sp>
        <p:nvSpPr>
          <p:cNvPr id="3" name="Text Placeholder 2"/>
          <p:cNvSpPr>
            <a:spLocks noGrp="1"/>
          </p:cNvSpPr>
          <p:nvPr>
            <p:ph type="body" idx="1"/>
          </p:nvPr>
        </p:nvSpPr>
        <p:spPr/>
        <p:txBody>
          <a:bodyPr/>
          <a:lstStyle/>
          <a:p>
            <a:r>
              <a:rPr lang="en-US" dirty="0" smtClean="0"/>
              <a:t>Upregulated</a:t>
            </a:r>
            <a:endParaRPr lang="en-US" dirty="0"/>
          </a:p>
        </p:txBody>
      </p:sp>
      <p:sp>
        <p:nvSpPr>
          <p:cNvPr id="4" name="Content Placeholder 3"/>
          <p:cNvSpPr>
            <a:spLocks noGrp="1"/>
          </p:cNvSpPr>
          <p:nvPr>
            <p:ph sz="half" idx="2"/>
          </p:nvPr>
        </p:nvSpPr>
        <p:spPr/>
        <p:txBody>
          <a:bodyPr/>
          <a:lstStyle/>
          <a:p>
            <a:r>
              <a:rPr lang="en-US" i="1" dirty="0" err="1" smtClean="0"/>
              <a:t>lut</a:t>
            </a:r>
            <a:r>
              <a:rPr lang="en-US" i="1" dirty="0" smtClean="0"/>
              <a:t> </a:t>
            </a:r>
            <a:r>
              <a:rPr lang="en-US" dirty="0" smtClean="0"/>
              <a:t>genes</a:t>
            </a:r>
          </a:p>
          <a:p>
            <a:r>
              <a:rPr lang="en-US" dirty="0" smtClean="0"/>
              <a:t>Gluconeogenesis</a:t>
            </a:r>
          </a:p>
          <a:p>
            <a:r>
              <a:rPr lang="en-US" dirty="0" smtClean="0"/>
              <a:t>Oligopeptide transport</a:t>
            </a:r>
            <a:endParaRPr lang="en-US" dirty="0"/>
          </a:p>
        </p:txBody>
      </p:sp>
      <p:sp>
        <p:nvSpPr>
          <p:cNvPr id="5" name="Text Placeholder 4"/>
          <p:cNvSpPr>
            <a:spLocks noGrp="1"/>
          </p:cNvSpPr>
          <p:nvPr>
            <p:ph type="body" sz="quarter" idx="3"/>
          </p:nvPr>
        </p:nvSpPr>
        <p:spPr/>
        <p:txBody>
          <a:bodyPr/>
          <a:lstStyle/>
          <a:p>
            <a:r>
              <a:rPr lang="en-US" dirty="0" smtClean="0"/>
              <a:t>Downregulated</a:t>
            </a:r>
            <a:endParaRPr lang="en-US" dirty="0"/>
          </a:p>
        </p:txBody>
      </p:sp>
      <p:sp>
        <p:nvSpPr>
          <p:cNvPr id="6" name="Content Placeholder 5"/>
          <p:cNvSpPr>
            <a:spLocks noGrp="1"/>
          </p:cNvSpPr>
          <p:nvPr>
            <p:ph sz="quarter" idx="4"/>
          </p:nvPr>
        </p:nvSpPr>
        <p:spPr/>
        <p:txBody>
          <a:bodyPr/>
          <a:lstStyle/>
          <a:p>
            <a:r>
              <a:rPr lang="en-US" dirty="0" smtClean="0"/>
              <a:t>Biotin transport</a:t>
            </a:r>
          </a:p>
          <a:p>
            <a:r>
              <a:rPr lang="en-US" dirty="0" smtClean="0"/>
              <a:t>Riboflavin transport</a:t>
            </a:r>
          </a:p>
          <a:p>
            <a:r>
              <a:rPr lang="en-US" dirty="0" smtClean="0"/>
              <a:t>Tryptophan synthesis</a:t>
            </a:r>
          </a:p>
          <a:p>
            <a:r>
              <a:rPr lang="en-US" dirty="0" err="1" smtClean="0"/>
              <a:t>Heme</a:t>
            </a:r>
            <a:r>
              <a:rPr lang="en-US" dirty="0" smtClean="0"/>
              <a:t> synthesis</a:t>
            </a:r>
            <a:endParaRPr lang="en-US" dirty="0"/>
          </a:p>
        </p:txBody>
      </p:sp>
    </p:spTree>
    <p:extLst>
      <p:ext uri="{BB962C8B-B14F-4D97-AF65-F5344CB8AC3E}">
        <p14:creationId xmlns:p14="http://schemas.microsoft.com/office/powerpoint/2010/main" val="31021531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Microbiome prediction for imaging</a:t>
            </a:r>
            <a:endParaRPr lang="en-US" dirty="0">
              <a:solidFill>
                <a:schemeClr val="tx2"/>
              </a:solidFill>
            </a:endParaRPr>
          </a:p>
        </p:txBody>
      </p:sp>
      <p:sp>
        <p:nvSpPr>
          <p:cNvPr id="3" name="Content Placeholder 2"/>
          <p:cNvSpPr>
            <a:spLocks noGrp="1"/>
          </p:cNvSpPr>
          <p:nvPr>
            <p:ph idx="1"/>
          </p:nvPr>
        </p:nvSpPr>
        <p:spPr/>
        <p:txBody>
          <a:bodyPr/>
          <a:lstStyle/>
          <a:p>
            <a:r>
              <a:rPr lang="en-US" dirty="0" smtClean="0"/>
              <a:t>Currently we are focused on the following:</a:t>
            </a:r>
          </a:p>
          <a:p>
            <a:pPr lvl="1"/>
            <a:r>
              <a:rPr lang="en-US" i="1" dirty="0" smtClean="0"/>
              <a:t>Corynebacterium matruchotii</a:t>
            </a:r>
            <a:r>
              <a:rPr lang="en-US" dirty="0" smtClean="0"/>
              <a:t>  	- </a:t>
            </a:r>
            <a:r>
              <a:rPr lang="en-US" i="1" dirty="0" smtClean="0"/>
              <a:t>Cm</a:t>
            </a:r>
            <a:endParaRPr lang="en-US" dirty="0" smtClean="0"/>
          </a:p>
          <a:p>
            <a:pPr lvl="1"/>
            <a:r>
              <a:rPr lang="en-US" i="1" dirty="0" smtClean="0"/>
              <a:t>Haemophilus parainfluenzae	- Hp</a:t>
            </a:r>
          </a:p>
          <a:p>
            <a:pPr lvl="1"/>
            <a:r>
              <a:rPr lang="en-US" i="1" dirty="0" smtClean="0"/>
              <a:t>Streptococcus mitis			- Sm</a:t>
            </a:r>
          </a:p>
          <a:p>
            <a:pPr lvl="1"/>
            <a:r>
              <a:rPr lang="en-US" i="1" dirty="0" smtClean="0"/>
              <a:t>Streptococcus cristatus		- </a:t>
            </a:r>
            <a:r>
              <a:rPr lang="en-US" i="1" dirty="0" err="1" smtClean="0"/>
              <a:t>Sc</a:t>
            </a:r>
            <a:endParaRPr lang="en-US" i="1" dirty="0"/>
          </a:p>
        </p:txBody>
      </p:sp>
    </p:spTree>
    <p:extLst>
      <p:ext uri="{BB962C8B-B14F-4D97-AF65-F5344CB8AC3E}">
        <p14:creationId xmlns:p14="http://schemas.microsoft.com/office/powerpoint/2010/main" val="13998522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solidFill>
                  <a:schemeClr val="tx2"/>
                </a:solidFill>
              </a:rPr>
              <a:t>H. parainfluenzae</a:t>
            </a:r>
            <a:endParaRPr lang="en-US" i="1" dirty="0">
              <a:solidFill>
                <a:schemeClr val="tx2"/>
              </a:solidFill>
            </a:endParaRPr>
          </a:p>
        </p:txBody>
      </p:sp>
      <p:sp>
        <p:nvSpPr>
          <p:cNvPr id="4" name="Content Placeholder 3"/>
          <p:cNvSpPr>
            <a:spLocks noGrp="1"/>
          </p:cNvSpPr>
          <p:nvPr>
            <p:ph idx="1"/>
          </p:nvPr>
        </p:nvSpPr>
        <p:spPr>
          <a:xfrm>
            <a:off x="457200" y="1047750"/>
            <a:ext cx="5257800" cy="2895600"/>
          </a:xfrm>
        </p:spPr>
        <p:txBody>
          <a:bodyPr/>
          <a:lstStyle/>
          <a:p>
            <a:r>
              <a:rPr lang="en-US" dirty="0" smtClean="0"/>
              <a:t>Gram negative</a:t>
            </a:r>
          </a:p>
          <a:p>
            <a:r>
              <a:rPr lang="en-US" dirty="0" smtClean="0"/>
              <a:t>Facultative anaerobe</a:t>
            </a:r>
          </a:p>
          <a:p>
            <a:r>
              <a:rPr lang="en-US" dirty="0" smtClean="0"/>
              <a:t>Abundant in several oral sites / </a:t>
            </a:r>
            <a:r>
              <a:rPr lang="en-US" dirty="0" err="1" smtClean="0"/>
              <a:t>extraoral</a:t>
            </a:r>
            <a:endParaRPr lang="en-US" dirty="0" smtClean="0"/>
          </a:p>
          <a:p>
            <a:r>
              <a:rPr lang="en-US" dirty="0" smtClean="0"/>
              <a:t>Opportunist</a:t>
            </a:r>
            <a:endParaRPr lang="en-US" dirty="0"/>
          </a:p>
        </p:txBody>
      </p:sp>
      <p:pic>
        <p:nvPicPr>
          <p:cNvPr id="5" name="Picture 4" descr="A picture containing person, man, outdoor, looking&#10;&#10;Description automatically generated">
            <a:extLst>
              <a:ext uri="{FF2B5EF4-FFF2-40B4-BE49-F238E27FC236}">
                <a16:creationId xmlns="" xmlns:a16="http://schemas.microsoft.com/office/drawing/2014/main" id="{88016A5A-6FF5-4290-816C-5E2A68CA4C22}"/>
              </a:ext>
            </a:extLst>
          </p:cNvPr>
          <p:cNvPicPr>
            <a:picLocks noChangeAspect="1"/>
          </p:cNvPicPr>
          <p:nvPr/>
        </p:nvPicPr>
        <p:blipFill rotWithShape="1">
          <a:blip r:embed="rId2">
            <a:extLst>
              <a:ext uri="{28A0092B-C50C-407E-A947-70E740481C1C}">
                <a14:useLocalDpi xmlns:a14="http://schemas.microsoft.com/office/drawing/2010/main" val="0"/>
              </a:ext>
            </a:extLst>
          </a:blip>
          <a:srcRect l="13048" t="23704"/>
          <a:stretch/>
        </p:blipFill>
        <p:spPr>
          <a:xfrm>
            <a:off x="5791200" y="1047750"/>
            <a:ext cx="2944794" cy="3251259"/>
          </a:xfrm>
          <a:prstGeom prst="rect">
            <a:avLst/>
          </a:prstGeom>
        </p:spPr>
      </p:pic>
      <p:sp>
        <p:nvSpPr>
          <p:cNvPr id="6" name="Rectangle 5"/>
          <p:cNvSpPr/>
          <p:nvPr/>
        </p:nvSpPr>
        <p:spPr>
          <a:xfrm>
            <a:off x="152400" y="4095750"/>
            <a:ext cx="4572000" cy="923330"/>
          </a:xfrm>
          <a:prstGeom prst="rect">
            <a:avLst/>
          </a:prstGeom>
        </p:spPr>
        <p:txBody>
          <a:bodyPr>
            <a:spAutoFit/>
          </a:bodyPr>
          <a:lstStyle/>
          <a:p>
            <a:r>
              <a:rPr lang="en-US" dirty="0" err="1"/>
              <a:t>Perera</a:t>
            </a:r>
            <a:r>
              <a:rPr lang="en-US" dirty="0"/>
              <a:t> D., et al. (2020). Mechanisms underlying proximity between oral commensal bacteria. </a:t>
            </a:r>
            <a:r>
              <a:rPr lang="en-US" i="1" dirty="0" err="1"/>
              <a:t>bioRxiv</a:t>
            </a:r>
            <a:r>
              <a:rPr lang="en-US" dirty="0"/>
              <a:t> </a:t>
            </a:r>
          </a:p>
        </p:txBody>
      </p:sp>
      <p:sp>
        <p:nvSpPr>
          <p:cNvPr id="7" name="TextBox 6"/>
          <p:cNvSpPr txBox="1"/>
          <p:nvPr/>
        </p:nvSpPr>
        <p:spPr>
          <a:xfrm>
            <a:off x="6543464" y="4336018"/>
            <a:ext cx="1440266" cy="369332"/>
          </a:xfrm>
          <a:prstGeom prst="rect">
            <a:avLst/>
          </a:prstGeom>
          <a:noFill/>
        </p:spPr>
        <p:txBody>
          <a:bodyPr wrap="none" rtlCol="0">
            <a:spAutoFit/>
          </a:bodyPr>
          <a:lstStyle/>
          <a:p>
            <a:pPr algn="ctr"/>
            <a:r>
              <a:rPr lang="en-US" dirty="0" err="1" smtClean="0"/>
              <a:t>Dasith</a:t>
            </a:r>
            <a:r>
              <a:rPr lang="en-US" dirty="0" smtClean="0"/>
              <a:t> </a:t>
            </a:r>
            <a:r>
              <a:rPr lang="en-US" dirty="0" err="1" smtClean="0"/>
              <a:t>Perera</a:t>
            </a:r>
            <a:endParaRPr lang="en-US" dirty="0"/>
          </a:p>
        </p:txBody>
      </p:sp>
    </p:spTree>
    <p:extLst>
      <p:ext uri="{BB962C8B-B14F-4D97-AF65-F5344CB8AC3E}">
        <p14:creationId xmlns:p14="http://schemas.microsoft.com/office/powerpoint/2010/main" val="42139071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Google Drive\Ramsey Lab Shared Documents\Manuscripts\2020_Hpara_aerobic_peroxide\Figures and Figure materials\Fig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619" y="958850"/>
            <a:ext cx="7878763" cy="3224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535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29"/>
            <a:ext cx="8229600" cy="857250"/>
          </a:xfrm>
        </p:spPr>
        <p:txBody>
          <a:bodyPr>
            <a:normAutofit/>
          </a:bodyPr>
          <a:lstStyle/>
          <a:p>
            <a:r>
              <a:rPr lang="en-US" sz="3600" i="1" dirty="0">
                <a:solidFill>
                  <a:schemeClr val="tx2"/>
                </a:solidFill>
              </a:rPr>
              <a:t>Hp – Sm in vivo</a:t>
            </a:r>
          </a:p>
        </p:txBody>
      </p:sp>
      <p:sp>
        <p:nvSpPr>
          <p:cNvPr id="3" name="TextBox 2"/>
          <p:cNvSpPr txBox="1"/>
          <p:nvPr/>
        </p:nvSpPr>
        <p:spPr>
          <a:xfrm>
            <a:off x="259976" y="742950"/>
            <a:ext cx="1508233" cy="369332"/>
          </a:xfrm>
          <a:prstGeom prst="rect">
            <a:avLst/>
          </a:prstGeom>
          <a:noFill/>
        </p:spPr>
        <p:txBody>
          <a:bodyPr wrap="none" rtlCol="0">
            <a:spAutoFit/>
          </a:bodyPr>
          <a:lstStyle/>
          <a:p>
            <a:r>
              <a:rPr lang="en-US" dirty="0" smtClean="0"/>
              <a:t>“mitis-group” </a:t>
            </a:r>
            <a:endParaRPr lang="en-US" dirty="0"/>
          </a:p>
        </p:txBody>
      </p:sp>
      <p:pic>
        <p:nvPicPr>
          <p:cNvPr id="7" name="Picture 2" descr="E:\Google Drive\Ramsey Lab Shared Documents\Manuscripts\2020_Hpara_aerobic_peroxide\Figures and Figure materials\Fig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5443"/>
          <a:stretch/>
        </p:blipFill>
        <p:spPr bwMode="auto">
          <a:xfrm>
            <a:off x="152399" y="1187486"/>
            <a:ext cx="8901151" cy="359406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52400" y="1244976"/>
            <a:ext cx="273424"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733800" y="1252823"/>
            <a:ext cx="273424"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89071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3454</TotalTime>
  <Words>2222</Words>
  <Application>Microsoft Office PowerPoint</Application>
  <PresentationFormat>On-screen Show (16:9)</PresentationFormat>
  <Paragraphs>487</Paragraphs>
  <Slides>56</Slides>
  <Notes>10</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Mechanisms underlying spatial interaction in the oral microbiota</vt:lpstr>
      <vt:lpstr>PowerPoint Presentation</vt:lpstr>
      <vt:lpstr>PowerPoint Presentation</vt:lpstr>
      <vt:lpstr>PowerPoint Presentation</vt:lpstr>
      <vt:lpstr>PowerPoint Presentation</vt:lpstr>
      <vt:lpstr>Microbiome prediction for imaging</vt:lpstr>
      <vt:lpstr>H. parainfluenzae</vt:lpstr>
      <vt:lpstr>PowerPoint Presentation</vt:lpstr>
      <vt:lpstr>Hp – Sm in vivo</vt:lpstr>
      <vt:lpstr>Hp only really found near Sm</vt:lpstr>
      <vt:lpstr>Hp in vitro growth</vt:lpstr>
      <vt:lpstr>H. parainfluenzae coculture with S. mitis</vt:lpstr>
      <vt:lpstr>Interactions With Oral Streptococci</vt:lpstr>
      <vt:lpstr>PowerPoint Presentation</vt:lpstr>
      <vt:lpstr>H2O2 sensitivity in Hp</vt:lpstr>
      <vt:lpstr>Hp in vitro coculture</vt:lpstr>
      <vt:lpstr>Catching up</vt:lpstr>
      <vt:lpstr>Mitis-group streptococci complement NAD auxotrophy</vt:lpstr>
      <vt:lpstr>NAD transport is essential</vt:lpstr>
      <vt:lpstr>H. parainfluenzae RNASeq</vt:lpstr>
      <vt:lpstr>Aerobic RNASeq Data</vt:lpstr>
      <vt:lpstr>Hp mutagenesis involved genes</vt:lpstr>
      <vt:lpstr>PowerPoint Presentation</vt:lpstr>
      <vt:lpstr>PowerPoint Presentation</vt:lpstr>
      <vt:lpstr>Anaerobic cocultures</vt:lpstr>
      <vt:lpstr>Anaerobic transcript changes</vt:lpstr>
      <vt:lpstr>Hypothetical anaerobic interaction of     H. parainfluenzae and S. mitis</vt:lpstr>
      <vt:lpstr>PowerPoint Presentation</vt:lpstr>
      <vt:lpstr>So what about S. mitis ? </vt:lpstr>
      <vt:lpstr>How about in vivo ?</vt:lpstr>
      <vt:lpstr>Comparisons</vt:lpstr>
      <vt:lpstr>What Sm does</vt:lpstr>
      <vt:lpstr>We did the same for Hp</vt:lpstr>
      <vt:lpstr>Summary</vt:lpstr>
      <vt:lpstr>PowerPoint Presentation</vt:lpstr>
      <vt:lpstr>C. matruchotii</vt:lpstr>
      <vt:lpstr>In vitro testing for Cm interactions</vt:lpstr>
      <vt:lpstr>Aerobic cocultures</vt:lpstr>
      <vt:lpstr>Why is streptococcal growth increased in the presence of  C. matruchotii?</vt:lpstr>
      <vt:lpstr>Sm ΔspxB Coculture</vt:lpstr>
      <vt:lpstr>Cm oxidative stress responses</vt:lpstr>
      <vt:lpstr>C. matruchotii Δftn with S. mitis</vt:lpstr>
      <vt:lpstr>S. mitis with C. matruchotii Δftn </vt:lpstr>
      <vt:lpstr>Summary</vt:lpstr>
      <vt:lpstr>Hypothesis:  C. matruchotii catabolizes streptococcal metabolic end products (lactate) </vt:lpstr>
      <vt:lpstr>C. matruchotii Lactate Metabolism</vt:lpstr>
      <vt:lpstr>Cm lactate utilization</vt:lpstr>
      <vt:lpstr>Limited Glucose Assay</vt:lpstr>
      <vt:lpstr>Limited Glucose Coculture</vt:lpstr>
      <vt:lpstr>Cm Encodes Multiple Lactate Metabolism Genes</vt:lpstr>
      <vt:lpstr>Sm and Sc have similar responses to Cm</vt:lpstr>
      <vt:lpstr>In vivo RNASeq comparisons</vt:lpstr>
      <vt:lpstr>Anaerobic Coculture</vt:lpstr>
      <vt:lpstr>Acknowledgements</vt:lpstr>
      <vt:lpstr>Cm in vitro saliva vs in vivo</vt:lpstr>
      <vt:lpstr>Notable Cm DEGs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Mechanisms underlying spatial interaction in the oral microbiota</dc:title>
  <dc:creator>matthew ramsey</dc:creator>
  <cp:lastModifiedBy>matthew ramsey</cp:lastModifiedBy>
  <cp:revision>81</cp:revision>
  <dcterms:created xsi:type="dcterms:W3CDTF">2006-08-16T00:00:00Z</dcterms:created>
  <dcterms:modified xsi:type="dcterms:W3CDTF">2020-12-09T16:37:47Z</dcterms:modified>
</cp:coreProperties>
</file>