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3" r:id="rId2"/>
    <p:sldId id="256" r:id="rId3"/>
    <p:sldId id="267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0" r:id="rId15"/>
    <p:sldId id="285" r:id="rId16"/>
    <p:sldId id="273" r:id="rId17"/>
    <p:sldId id="274" r:id="rId18"/>
    <p:sldId id="275" r:id="rId19"/>
    <p:sldId id="294" r:id="rId20"/>
    <p:sldId id="276" r:id="rId21"/>
    <p:sldId id="277" r:id="rId22"/>
    <p:sldId id="280" r:id="rId23"/>
    <p:sldId id="281" r:id="rId24"/>
    <p:sldId id="284" r:id="rId25"/>
    <p:sldId id="279" r:id="rId26"/>
    <p:sldId id="282" r:id="rId27"/>
    <p:sldId id="283" r:id="rId28"/>
    <p:sldId id="278" r:id="rId29"/>
    <p:sldId id="286" r:id="rId30"/>
    <p:sldId id="296" r:id="rId31"/>
    <p:sldId id="290" r:id="rId32"/>
    <p:sldId id="287" r:id="rId33"/>
    <p:sldId id="288" r:id="rId34"/>
    <p:sldId id="289" r:id="rId35"/>
    <p:sldId id="297" r:id="rId36"/>
    <p:sldId id="291" r:id="rId37"/>
    <p:sldId id="292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25626-A146-485A-8169-CD1DB2F41058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658DC-E925-4BA9-B758-7A365C88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images of gingivitis then </a:t>
            </a:r>
            <a:r>
              <a:rPr lang="en-US" dirty="0" err="1"/>
              <a:t>Perio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8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kavinsenapathy/2016/03/07/keep-calm-and-avoid-microbiome-mayhem/#bed695126b3a" TargetMode="External"/><Relationship Id="rId2" Type="http://schemas.openxmlformats.org/officeDocument/2006/relationships/hyperlink" Target="http://www.nature.com/news/microbiology-microbiome-science-needs-a-healthy-dose-of-scepticism-1.1573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atlantic.com/health/archive/2015/06/gut-bacteria-on-the-brain/395918/?utm_source=atlfb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Microbiomes and oral infection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Matthew M. Ramsey PhD</a:t>
            </a:r>
          </a:p>
          <a:p>
            <a:r>
              <a:rPr lang="en-US" dirty="0"/>
              <a:t>URI 2019</a:t>
            </a:r>
          </a:p>
        </p:txBody>
      </p:sp>
    </p:spTree>
    <p:extLst>
      <p:ext uri="{BB962C8B-B14F-4D97-AF65-F5344CB8AC3E}">
        <p14:creationId xmlns:p14="http://schemas.microsoft.com/office/powerpoint/2010/main" val="136763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http://www.nature.com/news/microbiology-microbiome-science-needs-a-healthy-dose-of-scepticism-1.15730</a:t>
            </a:r>
            <a:endParaRPr lang="en-US" dirty="0"/>
          </a:p>
          <a:p>
            <a:r>
              <a:rPr lang="en-US" dirty="0">
                <a:hlinkClick r:id="rId3"/>
              </a:rPr>
              <a:t>https://www.forbes.com/sites/kavinsenapathy/2016/03/07/keep-calm-and-avoid-microbiome-mayhem/#bed695126b3a</a:t>
            </a:r>
            <a:endParaRPr lang="en-US" dirty="0"/>
          </a:p>
          <a:p>
            <a:r>
              <a:rPr lang="en-US" dirty="0">
                <a:hlinkClick r:id="rId4"/>
              </a:rPr>
              <a:t>https://www.theatlantic.com/health/archive/2015/06/gut-bacteria-on-the-brain/395918/?utm_source=atlfb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7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and </a:t>
            </a:r>
            <a:r>
              <a:rPr lang="en-US" dirty="0" err="1"/>
              <a:t>dysbiosis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Dysbiosis</a:t>
            </a:r>
            <a:r>
              <a:rPr lang="en-US" dirty="0"/>
              <a:t> = disruption of homeostasis, specifically the microbiota composition</a:t>
            </a:r>
          </a:p>
          <a:p>
            <a:r>
              <a:rPr lang="en-US" dirty="0" err="1"/>
              <a:t>Pseudomembraneous</a:t>
            </a:r>
            <a:r>
              <a:rPr lang="en-US" dirty="0"/>
              <a:t> colitis – caused by </a:t>
            </a:r>
            <a:r>
              <a:rPr lang="en-US" i="1" dirty="0"/>
              <a:t>C. difficile</a:t>
            </a:r>
            <a:r>
              <a:rPr lang="en-US" dirty="0"/>
              <a:t>. Long term depletion of GI tract microbiota by antibiotic use</a:t>
            </a:r>
          </a:p>
          <a:p>
            <a:pPr lvl="1"/>
            <a:r>
              <a:rPr lang="en-US" dirty="0"/>
              <a:t>Large </a:t>
            </a:r>
            <a:r>
              <a:rPr lang="en-US" dirty="0" err="1"/>
              <a:t>Clostridial</a:t>
            </a:r>
            <a:r>
              <a:rPr lang="en-US" dirty="0"/>
              <a:t> Toxins (LCT), primarily Toxin B </a:t>
            </a:r>
            <a:r>
              <a:rPr lang="en-US" dirty="0" err="1"/>
              <a:t>LctB</a:t>
            </a:r>
            <a:r>
              <a:rPr lang="en-US" dirty="0"/>
              <a:t> are a major factor, destroy host cells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6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/>
              <a:t>Dysbiosis</a:t>
            </a:r>
            <a:r>
              <a:rPr lang="en-US" dirty="0"/>
              <a:t> GI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VRE – vancomycin-resistant </a:t>
            </a:r>
            <a:r>
              <a:rPr lang="en-US" i="1" dirty="0"/>
              <a:t>Enterococcus </a:t>
            </a:r>
            <a:r>
              <a:rPr lang="en-US" i="1" dirty="0" err="1"/>
              <a:t>faecalis</a:t>
            </a:r>
            <a:r>
              <a:rPr lang="en-US" i="1" dirty="0"/>
              <a:t> / </a:t>
            </a:r>
            <a:r>
              <a:rPr lang="en-US" i="1" dirty="0" err="1"/>
              <a:t>faecium</a:t>
            </a:r>
            <a:r>
              <a:rPr lang="en-US" dirty="0"/>
              <a:t> </a:t>
            </a:r>
          </a:p>
          <a:p>
            <a:r>
              <a:rPr lang="en-US" dirty="0"/>
              <a:t>Part of the GI microbiota, not very pathogenic</a:t>
            </a:r>
          </a:p>
          <a:p>
            <a:r>
              <a:rPr lang="en-US" dirty="0"/>
              <a:t>Vancomycin used in serious treatment cases</a:t>
            </a:r>
          </a:p>
          <a:p>
            <a:r>
              <a:rPr lang="en-US" dirty="0"/>
              <a:t>Leads to depletion of GI microbiota</a:t>
            </a:r>
          </a:p>
          <a:p>
            <a:r>
              <a:rPr lang="en-US" dirty="0"/>
              <a:t>Spreads to cause UTIs, endocarditis, meningitis, others </a:t>
            </a:r>
          </a:p>
          <a:p>
            <a:r>
              <a:rPr lang="en-US" dirty="0"/>
              <a:t>1986 – identified in Europe, 1989 in USA</a:t>
            </a:r>
          </a:p>
          <a:p>
            <a:r>
              <a:rPr lang="en-US" dirty="0"/>
              <a:t>2004 1/3 of US intensive care unit infections were VRE</a:t>
            </a:r>
          </a:p>
          <a:p>
            <a:r>
              <a:rPr lang="en-US" dirty="0"/>
              <a:t>Nearly 10% of </a:t>
            </a:r>
            <a:r>
              <a:rPr lang="en-US" i="1" dirty="0"/>
              <a:t>Enterococcus </a:t>
            </a:r>
            <a:r>
              <a:rPr lang="en-US" dirty="0" err="1"/>
              <a:t>clin</a:t>
            </a:r>
            <a:r>
              <a:rPr lang="en-US" dirty="0"/>
              <a:t> lab cultures are VRE</a:t>
            </a:r>
          </a:p>
        </p:txBody>
      </p:sp>
    </p:spTree>
    <p:extLst>
      <p:ext uri="{BB962C8B-B14F-4D97-AF65-F5344CB8AC3E}">
        <p14:creationId xmlns:p14="http://schemas.microsoft.com/office/powerpoint/2010/main" val="340089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biofilm sites</a:t>
            </a:r>
          </a:p>
        </p:txBody>
      </p:sp>
      <p:pic>
        <p:nvPicPr>
          <p:cNvPr id="4098" name="Picture 2" descr="Image result for supragingival pla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Caries / cavities</a:t>
            </a:r>
            <a:r>
              <a:rPr lang="en-US" dirty="0"/>
              <a:t> – caused by </a:t>
            </a:r>
            <a:r>
              <a:rPr lang="en-US" i="1" dirty="0"/>
              <a:t>Streptococcus mutans </a:t>
            </a:r>
            <a:r>
              <a:rPr lang="en-US" dirty="0"/>
              <a:t>and others</a:t>
            </a:r>
          </a:p>
          <a:p>
            <a:pPr lvl="1"/>
            <a:r>
              <a:rPr lang="en-US" dirty="0"/>
              <a:t>Fulfills Koch’s postulates</a:t>
            </a:r>
          </a:p>
          <a:p>
            <a:r>
              <a:rPr lang="en-US" dirty="0"/>
              <a:t>No major virulence factors involved</a:t>
            </a:r>
          </a:p>
          <a:p>
            <a:r>
              <a:rPr lang="en-US" dirty="0"/>
              <a:t>Low species diversity on the tooth surface can enable more incidence </a:t>
            </a:r>
          </a:p>
        </p:txBody>
      </p:sp>
    </p:spTree>
    <p:extLst>
      <p:ext uri="{BB962C8B-B14F-4D97-AF65-F5344CB8AC3E}">
        <p14:creationId xmlns:p14="http://schemas.microsoft.com/office/powerpoint/2010/main" val="283204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Periodontitis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Complex polymicrobial infection</a:t>
            </a:r>
          </a:p>
          <a:p>
            <a:r>
              <a:rPr lang="en-US" dirty="0"/>
              <a:t>Healthy plaque transitions to a Gram-negative anaerobe-rich variety</a:t>
            </a:r>
          </a:p>
          <a:p>
            <a:r>
              <a:rPr lang="en-US" dirty="0"/>
              <a:t>A risk factor for heart disease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oramd.com/stage/wp-content/uploads/2012/08/Gingivitis-Progress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4"/>
          <a:stretch/>
        </p:blipFill>
        <p:spPr bwMode="auto">
          <a:xfrm>
            <a:off x="1" y="3850680"/>
            <a:ext cx="9067800" cy="20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3674" y="6488668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www.oramd.com</a:t>
            </a:r>
          </a:p>
        </p:txBody>
      </p:sp>
    </p:spTree>
    <p:extLst>
      <p:ext uri="{BB962C8B-B14F-4D97-AF65-F5344CB8AC3E}">
        <p14:creationId xmlns:p14="http://schemas.microsoft.com/office/powerpoint/2010/main" val="19126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184"/>
            <a:ext cx="9144000" cy="466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8754" y="6478604"/>
            <a:ext cx="481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https://www.nature.com/articles/sj.bdj.2016.865</a:t>
            </a:r>
          </a:p>
        </p:txBody>
      </p:sp>
    </p:spTree>
    <p:extLst>
      <p:ext uri="{BB962C8B-B14F-4D97-AF65-F5344CB8AC3E}">
        <p14:creationId xmlns:p14="http://schemas.microsoft.com/office/powerpoint/2010/main" val="69405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64770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https://www.nature.com/articles/sj.bdj.2016.865</a:t>
            </a:r>
          </a:p>
        </p:txBody>
      </p:sp>
      <p:pic>
        <p:nvPicPr>
          <p:cNvPr id="2050" name="Picture 2" descr="Fig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13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2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who is there causing trouble?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/>
          </a:bodyPr>
          <a:lstStyle/>
          <a:p>
            <a:r>
              <a:rPr lang="en-US" dirty="0"/>
              <a:t>Predates the microbiome era</a:t>
            </a:r>
          </a:p>
          <a:p>
            <a:pPr lvl="1"/>
            <a:r>
              <a:rPr lang="en-US" dirty="0" err="1"/>
              <a:t>Socransky</a:t>
            </a:r>
            <a:r>
              <a:rPr lang="en-US" dirty="0"/>
              <a:t> et al 1998</a:t>
            </a:r>
          </a:p>
          <a:p>
            <a:pPr lvl="1"/>
            <a:r>
              <a:rPr lang="en-US" dirty="0"/>
              <a:t>Used DNA array hybridization (not culture dependent)</a:t>
            </a:r>
          </a:p>
          <a:p>
            <a:r>
              <a:rPr lang="en-US" dirty="0"/>
              <a:t>Introduced color coded ‘complexes’ that contain organisms that do or don’t correlate with periodontal pocket depth</a:t>
            </a:r>
          </a:p>
          <a:p>
            <a:pPr lvl="1"/>
            <a:r>
              <a:rPr lang="en-US" dirty="0"/>
              <a:t>Red = worst, orange = bad, yellow = more ambiguous</a:t>
            </a:r>
          </a:p>
          <a:p>
            <a:r>
              <a:rPr lang="en-US" dirty="0"/>
              <a:t>Most Red/Orange group species are carried in health to a low extent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6488668"/>
            <a:ext cx="4866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https://www.ncbi.nlm.nih.gov/pubmed/9495612</a:t>
            </a:r>
          </a:p>
        </p:txBody>
      </p:sp>
    </p:spTree>
    <p:extLst>
      <p:ext uri="{BB962C8B-B14F-4D97-AF65-F5344CB8AC3E}">
        <p14:creationId xmlns:p14="http://schemas.microsoft.com/office/powerpoint/2010/main" val="368393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biofilm sites</a:t>
            </a:r>
          </a:p>
        </p:txBody>
      </p:sp>
      <p:pic>
        <p:nvPicPr>
          <p:cNvPr id="4098" name="Picture 2" descr="Image result for supragingival pla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DNA Sequencing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1869 – Fredrick </a:t>
            </a:r>
            <a:r>
              <a:rPr lang="en-US" sz="2400" dirty="0" err="1"/>
              <a:t>Miescher</a:t>
            </a:r>
            <a:r>
              <a:rPr lang="en-US" sz="2400" dirty="0"/>
              <a:t> isolated DNA </a:t>
            </a:r>
          </a:p>
          <a:p>
            <a:r>
              <a:rPr lang="en-US" sz="2400" dirty="0"/>
              <a:t>1953 – Watson, Crick, Franklin and Wilkins determined the structure of DNA</a:t>
            </a:r>
          </a:p>
          <a:p>
            <a:r>
              <a:rPr lang="en-US" sz="2400" dirty="0"/>
              <a:t>1955 – Fredrick Sanger determined the protein sequence of Insulin. This led to Francis Crick hypothesizing that the DNA sequence correlated to protein sequence</a:t>
            </a:r>
          </a:p>
          <a:p>
            <a:r>
              <a:rPr lang="en-US" sz="2400" dirty="0"/>
              <a:t>1977 – Sanger developed </a:t>
            </a:r>
            <a:r>
              <a:rPr lang="en-US" sz="2400" dirty="0" err="1"/>
              <a:t>dideoxy</a:t>
            </a:r>
            <a:r>
              <a:rPr lang="en-US" sz="2400" dirty="0"/>
              <a:t> sequencing (Sanger sequencing) for DNA. DNA sequencing took off rapidly</a:t>
            </a:r>
          </a:p>
          <a:p>
            <a:r>
              <a:rPr lang="en-US" sz="2400" dirty="0"/>
              <a:t>1995 – Craig Venter, Hamilton Smith (TIGR) sequenced the 1</a:t>
            </a:r>
            <a:r>
              <a:rPr lang="en-US" sz="2400" baseline="30000" dirty="0"/>
              <a:t>st</a:t>
            </a:r>
            <a:r>
              <a:rPr lang="en-US" sz="2400" dirty="0"/>
              <a:t> free-living organism </a:t>
            </a:r>
            <a:r>
              <a:rPr lang="en-US" sz="2400" i="1" dirty="0" err="1"/>
              <a:t>Haemophilus</a:t>
            </a:r>
            <a:r>
              <a:rPr lang="en-US" sz="2400" i="1" dirty="0"/>
              <a:t> </a:t>
            </a:r>
            <a:r>
              <a:rPr lang="en-US" sz="2400" i="1" dirty="0" err="1"/>
              <a:t>influenzae</a:t>
            </a:r>
            <a:endParaRPr lang="en-US" sz="2400" dirty="0"/>
          </a:p>
          <a:p>
            <a:r>
              <a:rPr lang="en-US" sz="2400" dirty="0"/>
              <a:t>1998 – </a:t>
            </a:r>
            <a:r>
              <a:rPr lang="en-US" sz="2400" dirty="0" err="1"/>
              <a:t>Solexa</a:t>
            </a:r>
            <a:r>
              <a:rPr lang="en-US" sz="2400" dirty="0"/>
              <a:t> / Illumina sequencing developed, gained widespread use in the mid-2000s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638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erioandimplants.files.wordpress.com/2012/08/red-orange-yello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33400"/>
            <a:ext cx="90011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4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i="1" dirty="0"/>
              <a:t>Porphyromonas gingivalis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Gram negative strict anaerobe</a:t>
            </a:r>
          </a:p>
          <a:p>
            <a:r>
              <a:rPr lang="en-US" dirty="0" err="1"/>
              <a:t>Gingipain</a:t>
            </a:r>
            <a:r>
              <a:rPr lang="en-US" dirty="0"/>
              <a:t> proteases</a:t>
            </a:r>
          </a:p>
          <a:p>
            <a:pPr lvl="1"/>
            <a:r>
              <a:rPr lang="en-US" dirty="0"/>
              <a:t>Cleave IgG, several cytokines, collagen (periodontal ligament). One stimulates host inflammatory responses. </a:t>
            </a:r>
          </a:p>
          <a:p>
            <a:r>
              <a:rPr lang="en-US" dirty="0"/>
              <a:t>Capsule polysaccharide</a:t>
            </a:r>
          </a:p>
          <a:p>
            <a:pPr lvl="1"/>
            <a:r>
              <a:rPr lang="en-US" dirty="0"/>
              <a:t>Prevents phagocytosis while stimulating inflammation</a:t>
            </a:r>
          </a:p>
          <a:p>
            <a:r>
              <a:rPr lang="en-US" dirty="0" err="1"/>
              <a:t>Fimbrae</a:t>
            </a:r>
            <a:endParaRPr lang="en-US" dirty="0"/>
          </a:p>
          <a:p>
            <a:pPr lvl="1"/>
            <a:r>
              <a:rPr lang="en-US" dirty="0"/>
              <a:t>Mediate attachment to host and to other bacteria</a:t>
            </a:r>
          </a:p>
        </p:txBody>
      </p:sp>
    </p:spTree>
    <p:extLst>
      <p:ext uri="{BB962C8B-B14F-4D97-AF65-F5344CB8AC3E}">
        <p14:creationId xmlns:p14="http://schemas.microsoft.com/office/powerpoint/2010/main" val="385426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Pg</a:t>
            </a:r>
            <a:r>
              <a:rPr lang="en-US" i="1" dirty="0"/>
              <a:t> </a:t>
            </a:r>
            <a:r>
              <a:rPr lang="en-US" dirty="0" err="1"/>
              <a:t>pt</a:t>
            </a:r>
            <a:r>
              <a:rPr lang="en-US" dirty="0"/>
              <a:t> 2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Pg</a:t>
            </a:r>
            <a:r>
              <a:rPr lang="en-US" i="1" dirty="0"/>
              <a:t> </a:t>
            </a:r>
            <a:r>
              <a:rPr lang="en-US" dirty="0"/>
              <a:t>outer membrane vesicles contribute to </a:t>
            </a:r>
            <a:r>
              <a:rPr lang="en-US" i="1" dirty="0"/>
              <a:t>T. forsythia </a:t>
            </a:r>
            <a:r>
              <a:rPr lang="en-US" dirty="0"/>
              <a:t>binding to and invasion of host epithelial cells</a:t>
            </a:r>
          </a:p>
          <a:p>
            <a:r>
              <a:rPr lang="en-US" dirty="0" err="1"/>
              <a:t>Fimbrae</a:t>
            </a:r>
            <a:r>
              <a:rPr lang="en-US" dirty="0"/>
              <a:t> required for robust polymicrobial biofilm formation</a:t>
            </a:r>
          </a:p>
          <a:p>
            <a:r>
              <a:rPr lang="en-US" dirty="0"/>
              <a:t>Germ free mice infected with </a:t>
            </a:r>
            <a:r>
              <a:rPr lang="en-US" i="1" dirty="0" err="1"/>
              <a:t>Pg</a:t>
            </a:r>
            <a:r>
              <a:rPr lang="en-US" i="1" dirty="0"/>
              <a:t> </a:t>
            </a:r>
            <a:r>
              <a:rPr lang="en-US" dirty="0"/>
              <a:t>do not develop bone loss but normal microbiota mice demonstrate disease</a:t>
            </a:r>
          </a:p>
        </p:txBody>
      </p:sp>
    </p:spTree>
    <p:extLst>
      <p:ext uri="{BB962C8B-B14F-4D97-AF65-F5344CB8AC3E}">
        <p14:creationId xmlns:p14="http://schemas.microsoft.com/office/powerpoint/2010/main" val="354818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10.1177_0022034510385242-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4" y="990600"/>
            <a:ext cx="794327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4996" y="4572000"/>
            <a:ext cx="283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P. gingivalis </a:t>
            </a:r>
            <a:r>
              <a:rPr lang="en-US" dirty="0"/>
              <a:t>and </a:t>
            </a:r>
            <a:r>
              <a:rPr lang="en-US" i="1" dirty="0"/>
              <a:t>T. denticola </a:t>
            </a:r>
          </a:p>
        </p:txBody>
      </p:sp>
    </p:spTree>
    <p:extLst>
      <p:ext uri="{BB962C8B-B14F-4D97-AF65-F5344CB8AC3E}">
        <p14:creationId xmlns:p14="http://schemas.microsoft.com/office/powerpoint/2010/main" val="2052313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chetron.com/cdn/treponema-denticola-4e5f10e4-8058-49a0-b3a0-42fc7a46865-resize-7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409700"/>
            <a:ext cx="579119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205" y="5616601"/>
            <a:ext cx="215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Treponema denticola</a:t>
            </a:r>
          </a:p>
        </p:txBody>
      </p:sp>
    </p:spTree>
    <p:extLst>
      <p:ext uri="{BB962C8B-B14F-4D97-AF65-F5344CB8AC3E}">
        <p14:creationId xmlns:p14="http://schemas.microsoft.com/office/powerpoint/2010/main" val="59094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Treponema denticola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Gram negative strict anaerobic spirochete</a:t>
            </a:r>
          </a:p>
          <a:p>
            <a:r>
              <a:rPr lang="en-US" dirty="0"/>
              <a:t>Highly motile (unusual)</a:t>
            </a:r>
          </a:p>
          <a:p>
            <a:r>
              <a:rPr lang="en-US" dirty="0" err="1"/>
              <a:t>Dentilisin</a:t>
            </a:r>
            <a:endParaRPr lang="en-US" dirty="0"/>
          </a:p>
          <a:p>
            <a:pPr lvl="1"/>
            <a:r>
              <a:rPr lang="en-US" dirty="0"/>
              <a:t>Protease, facilitates host cells separation, degrades several cytokines</a:t>
            </a:r>
          </a:p>
          <a:p>
            <a:r>
              <a:rPr lang="en-US" dirty="0" err="1"/>
              <a:t>OppA</a:t>
            </a:r>
            <a:r>
              <a:rPr lang="en-US" dirty="0"/>
              <a:t> lipoprotein</a:t>
            </a:r>
          </a:p>
          <a:p>
            <a:pPr lvl="1"/>
            <a:r>
              <a:rPr lang="en-US" dirty="0"/>
              <a:t>Binds soluble host fibrinogen to outside of </a:t>
            </a:r>
            <a:r>
              <a:rPr lang="en-US" i="1" dirty="0"/>
              <a:t>Td</a:t>
            </a:r>
            <a:r>
              <a:rPr lang="en-US" dirty="0"/>
              <a:t>. Camouflage? </a:t>
            </a:r>
          </a:p>
          <a:p>
            <a:r>
              <a:rPr lang="en-US" dirty="0"/>
              <a:t>Can induce gingival cells to produce less defensin antimicrobial peptides</a:t>
            </a:r>
          </a:p>
        </p:txBody>
      </p:sp>
    </p:spTree>
    <p:extLst>
      <p:ext uri="{BB962C8B-B14F-4D97-AF65-F5344CB8AC3E}">
        <p14:creationId xmlns:p14="http://schemas.microsoft.com/office/powerpoint/2010/main" val="1308829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Td </a:t>
            </a:r>
            <a:r>
              <a:rPr lang="en-US" dirty="0"/>
              <a:t>cooperation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Td </a:t>
            </a:r>
            <a:r>
              <a:rPr lang="en-US" dirty="0"/>
              <a:t>and </a:t>
            </a:r>
            <a:r>
              <a:rPr lang="en-US" i="1" dirty="0" err="1"/>
              <a:t>Pg</a:t>
            </a:r>
            <a:r>
              <a:rPr lang="en-US" i="1" dirty="0"/>
              <a:t> </a:t>
            </a:r>
            <a:r>
              <a:rPr lang="en-US" dirty="0"/>
              <a:t>will bind to each other and form stable ratios in coculture</a:t>
            </a:r>
          </a:p>
          <a:p>
            <a:r>
              <a:rPr lang="en-US" dirty="0"/>
              <a:t>Proteases of both are cooperative (</a:t>
            </a:r>
            <a:r>
              <a:rPr lang="en-US" b="1" dirty="0"/>
              <a:t>don’t degrade each other</a:t>
            </a:r>
            <a:r>
              <a:rPr lang="en-US" dirty="0"/>
              <a:t>) and target different cleavage sites of same host proteins</a:t>
            </a:r>
          </a:p>
          <a:p>
            <a:r>
              <a:rPr lang="en-US" i="1" dirty="0"/>
              <a:t>Td </a:t>
            </a:r>
            <a:r>
              <a:rPr lang="en-US" dirty="0"/>
              <a:t>and </a:t>
            </a:r>
            <a:r>
              <a:rPr lang="en-US" i="1" dirty="0"/>
              <a:t>T. forsythia </a:t>
            </a:r>
            <a:r>
              <a:rPr lang="en-US" dirty="0"/>
              <a:t>also have specific cell-cell </a:t>
            </a:r>
            <a:r>
              <a:rPr lang="en-US" dirty="0" err="1"/>
              <a:t>adhesin</a:t>
            </a:r>
            <a:r>
              <a:rPr lang="en-US" dirty="0"/>
              <a:t> factors to each other</a:t>
            </a:r>
          </a:p>
          <a:p>
            <a:r>
              <a:rPr lang="en-US" i="1" dirty="0"/>
              <a:t>Td, </a:t>
            </a:r>
            <a:r>
              <a:rPr lang="en-US" i="1" dirty="0" err="1"/>
              <a:t>Pg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Tf</a:t>
            </a:r>
            <a:r>
              <a:rPr lang="en-US" i="1" dirty="0"/>
              <a:t> </a:t>
            </a:r>
            <a:r>
              <a:rPr lang="en-US" dirty="0"/>
              <a:t>show enhanced infection in animal models together in coculture vs monocultures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290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resence of Tannerella forsythia, commonly linked to gum disease, is tied to a 21% increased cancer ris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0866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5552" y="5890736"/>
            <a:ext cx="191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Tanerella</a:t>
            </a:r>
            <a:r>
              <a:rPr lang="en-US" i="1" dirty="0"/>
              <a:t> forsythia</a:t>
            </a:r>
          </a:p>
        </p:txBody>
      </p:sp>
    </p:spTree>
    <p:extLst>
      <p:ext uri="{BB962C8B-B14F-4D97-AF65-F5344CB8AC3E}">
        <p14:creationId xmlns:p14="http://schemas.microsoft.com/office/powerpoint/2010/main" val="4145114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Tannerella</a:t>
            </a:r>
            <a:r>
              <a:rPr lang="en-US" i="1" dirty="0"/>
              <a:t> forsythia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Gram negative strict anaerobe</a:t>
            </a:r>
          </a:p>
          <a:p>
            <a:pPr lvl="1"/>
            <a:r>
              <a:rPr lang="en-US" dirty="0"/>
              <a:t>Does not grow on sugars, typically uses peptides</a:t>
            </a:r>
          </a:p>
          <a:p>
            <a:r>
              <a:rPr lang="en-US" dirty="0"/>
              <a:t>Proteases</a:t>
            </a:r>
          </a:p>
          <a:p>
            <a:pPr lvl="1"/>
            <a:r>
              <a:rPr lang="en-US" dirty="0"/>
              <a:t>One nonspecific, other facilitates host cell detachment</a:t>
            </a:r>
          </a:p>
          <a:p>
            <a:r>
              <a:rPr lang="en-US" dirty="0" err="1"/>
              <a:t>Glycosidases</a:t>
            </a:r>
            <a:endParaRPr lang="en-US" dirty="0"/>
          </a:p>
          <a:p>
            <a:pPr lvl="1"/>
            <a:r>
              <a:rPr lang="en-US" dirty="0"/>
              <a:t>Expose host cells to attachment by </a:t>
            </a:r>
            <a:r>
              <a:rPr lang="en-US" i="1" dirty="0" err="1"/>
              <a:t>Tf</a:t>
            </a:r>
            <a:r>
              <a:rPr lang="en-US" i="1" dirty="0"/>
              <a:t>, </a:t>
            </a:r>
            <a:r>
              <a:rPr lang="en-US" dirty="0"/>
              <a:t>other bacteria</a:t>
            </a:r>
          </a:p>
          <a:p>
            <a:r>
              <a:rPr lang="en-US" dirty="0" err="1"/>
              <a:t>BspA</a:t>
            </a:r>
            <a:r>
              <a:rPr lang="en-US" dirty="0"/>
              <a:t> protein </a:t>
            </a:r>
          </a:p>
          <a:p>
            <a:pPr lvl="1"/>
            <a:r>
              <a:rPr lang="en-US" dirty="0"/>
              <a:t>Induces host cytokines, helps attach to fibronectin</a:t>
            </a:r>
          </a:p>
        </p:txBody>
      </p:sp>
    </p:spTree>
    <p:extLst>
      <p:ext uri="{BB962C8B-B14F-4D97-AF65-F5344CB8AC3E}">
        <p14:creationId xmlns:p14="http://schemas.microsoft.com/office/powerpoint/2010/main" val="1772249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oral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 of the orange and yellow groups can contribute to disease(s)</a:t>
            </a:r>
          </a:p>
          <a:p>
            <a:r>
              <a:rPr lang="en-US" dirty="0"/>
              <a:t>Typically this is indirect, as they may allow red group members to grow better,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i="1" dirty="0"/>
              <a:t>Fusobacterium nucleatum </a:t>
            </a:r>
            <a:r>
              <a:rPr lang="en-US" dirty="0"/>
              <a:t>is good for this</a:t>
            </a:r>
          </a:p>
        </p:txBody>
      </p:sp>
    </p:spTree>
    <p:extLst>
      <p:ext uri="{BB962C8B-B14F-4D97-AF65-F5344CB8AC3E}">
        <p14:creationId xmlns:p14="http://schemas.microsoft.com/office/powerpoint/2010/main" val="142579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microbiome?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sites on a human that contain microorganisms are part of a </a:t>
            </a:r>
            <a:r>
              <a:rPr lang="en-US" i="1" dirty="0"/>
              <a:t>microbiome.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</a:t>
            </a:r>
            <a:r>
              <a:rPr lang="en-US" i="1" dirty="0"/>
              <a:t>microbiome</a:t>
            </a:r>
            <a:r>
              <a:rPr lang="en-US" dirty="0"/>
              <a:t> is a functional collection of different microbes </a:t>
            </a:r>
            <a:r>
              <a:rPr lang="en-US" u="sng" dirty="0"/>
              <a:t>and their genomes</a:t>
            </a:r>
            <a:r>
              <a:rPr lang="en-US" dirty="0"/>
              <a:t> in a particular environmental system (</a:t>
            </a:r>
            <a:r>
              <a:rPr lang="en-US" i="1" dirty="0"/>
              <a:t>e.g.</a:t>
            </a:r>
            <a:r>
              <a:rPr lang="en-US" dirty="0"/>
              <a:t>, the human microbiome).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Scientists use the term </a:t>
            </a:r>
            <a:r>
              <a:rPr lang="en-US" u="sng" dirty="0"/>
              <a:t>microbiota</a:t>
            </a:r>
            <a:r>
              <a:rPr lang="en-US" dirty="0"/>
              <a:t> to describe </a:t>
            </a:r>
            <a:r>
              <a:rPr lang="en-US" u="sng" dirty="0"/>
              <a:t>just</a:t>
            </a:r>
            <a:r>
              <a:rPr lang="en-US" dirty="0"/>
              <a:t> </a:t>
            </a:r>
            <a:r>
              <a:rPr lang="en-US" u="sng" dirty="0"/>
              <a:t>the microbes</a:t>
            </a:r>
            <a:r>
              <a:rPr lang="en-US" dirty="0"/>
              <a:t> in a microhabitat (</a:t>
            </a:r>
            <a:r>
              <a:rPr lang="en-US" i="1" dirty="0"/>
              <a:t>e.g.</a:t>
            </a:r>
            <a:r>
              <a:rPr lang="en-US" dirty="0"/>
              <a:t>, skin microbiota).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Different microhabitats support different microbes,    so the skin will have very different microbes than     the mouth.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83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has the microbiome era helped?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Microbiome studies have confirmed the importance of the red / orange / yellow complexes and added new species to these categories </a:t>
            </a:r>
            <a:endParaRPr lang="en-US" i="1" dirty="0"/>
          </a:p>
          <a:p>
            <a:r>
              <a:rPr lang="en-US" b="1" dirty="0"/>
              <a:t>Culture-independent studies indicate presence of oral bacteria in endocardial infections</a:t>
            </a:r>
          </a:p>
          <a:p>
            <a:r>
              <a:rPr lang="en-US" b="1" dirty="0"/>
              <a:t>Also present in atherosclerotic plaque</a:t>
            </a:r>
          </a:p>
          <a:p>
            <a:r>
              <a:rPr lang="en-US" dirty="0"/>
              <a:t>Potentially in diabetic foot ulcers</a:t>
            </a:r>
          </a:p>
          <a:p>
            <a:pPr lvl="1"/>
            <a:r>
              <a:rPr lang="en-US" dirty="0"/>
              <a:t>I’m trying to prove this </a:t>
            </a:r>
          </a:p>
        </p:txBody>
      </p:sp>
    </p:spTree>
    <p:extLst>
      <p:ext uri="{BB962C8B-B14F-4D97-AF65-F5344CB8AC3E}">
        <p14:creationId xmlns:p14="http://schemas.microsoft.com/office/powerpoint/2010/main" val="3094094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Healthy oral plaque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So, these opportunists are lurking in healthy dental plaque in low abundance</a:t>
            </a:r>
          </a:p>
          <a:p>
            <a:r>
              <a:rPr lang="en-US" dirty="0"/>
              <a:t>What keeps them in check? </a:t>
            </a:r>
          </a:p>
          <a:p>
            <a:pPr lvl="1"/>
            <a:r>
              <a:rPr lang="en-US" dirty="0"/>
              <a:t>Immune system</a:t>
            </a:r>
          </a:p>
          <a:p>
            <a:pPr lvl="1"/>
            <a:r>
              <a:rPr lang="en-US" dirty="0"/>
              <a:t>‘Healthy’ microbiota</a:t>
            </a:r>
          </a:p>
          <a:p>
            <a:r>
              <a:rPr lang="en-US" dirty="0"/>
              <a:t>Is there niche competition between healthy plaque constituents vs opportunistic pathogens? </a:t>
            </a:r>
          </a:p>
        </p:txBody>
      </p:sp>
    </p:spTree>
    <p:extLst>
      <p:ext uri="{BB962C8B-B14F-4D97-AF65-F5344CB8AC3E}">
        <p14:creationId xmlns:p14="http://schemas.microsoft.com/office/powerpoint/2010/main" val="2421054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thew\OneDrive\Pictures\Screenshots\2016-10-1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199"/>
            <a:ext cx="8229600" cy="67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18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90" y="25153"/>
            <a:ext cx="6027821" cy="67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89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‘Hedgehog’ metabolism</a:t>
            </a:r>
          </a:p>
        </p:txBody>
      </p:sp>
      <p:pic>
        <p:nvPicPr>
          <p:cNvPr id="3074" name="Picture 2" descr="C:\Users\Matthew\OneDrive\Pictures\Screenshots\2016-10-12 (2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69" y="1195326"/>
            <a:ext cx="5980662" cy="55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76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lab is currently investigating these healthy interactions</a:t>
            </a:r>
          </a:p>
          <a:p>
            <a:r>
              <a:rPr lang="en-US" dirty="0"/>
              <a:t>Specific focus is on the ‘scaffold’-like </a:t>
            </a:r>
            <a:r>
              <a:rPr lang="en-US" i="1" dirty="0" err="1"/>
              <a:t>Corynebacterium</a:t>
            </a:r>
            <a:r>
              <a:rPr lang="en-US" i="1" dirty="0"/>
              <a:t> </a:t>
            </a:r>
            <a:r>
              <a:rPr lang="en-US" i="1" dirty="0" err="1"/>
              <a:t>matruchotii</a:t>
            </a:r>
            <a:r>
              <a:rPr lang="en-US" dirty="0"/>
              <a:t> </a:t>
            </a:r>
          </a:p>
          <a:p>
            <a:r>
              <a:rPr lang="en-US" dirty="0"/>
              <a:t>We will find out what metabolic and signal mechanisms exist between healthy microbes</a:t>
            </a:r>
          </a:p>
          <a:p>
            <a:r>
              <a:rPr lang="en-US" dirty="0"/>
              <a:t>This will indicate who is providing resistance to opportunistic pathogen </a:t>
            </a:r>
            <a:r>
              <a:rPr lang="en-US" dirty="0" err="1"/>
              <a:t>dysbiosis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3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422834">
            <a:off x="1031074" y="3078966"/>
            <a:ext cx="253544" cy="5784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20238295">
            <a:off x="1314062" y="2833931"/>
            <a:ext cx="218869" cy="67009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9070" y="2789741"/>
            <a:ext cx="253543" cy="5784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4187844">
            <a:off x="1413298" y="2892801"/>
            <a:ext cx="307897" cy="701739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 rot="2608585">
            <a:off x="1419401" y="3376070"/>
            <a:ext cx="253543" cy="5784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 rot="2091014">
            <a:off x="1419402" y="2470612"/>
            <a:ext cx="253543" cy="57845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46" y="4191675"/>
            <a:ext cx="38347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Gram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Facultative anaerobe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Pathogen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4191676"/>
            <a:ext cx="38347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Gram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Facultative anaerobe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Commensal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46" y="565371"/>
            <a:ext cx="4043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Aggregatibacter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actinomycetemcomitans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6636" y="1845057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9067" y="565371"/>
            <a:ext cx="384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Streptococcus gordonii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1845057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60514" y="2819400"/>
            <a:ext cx="2941428" cy="638661"/>
            <a:chOff x="914400" y="2104539"/>
            <a:chExt cx="2941428" cy="638661"/>
          </a:xfrm>
        </p:grpSpPr>
        <p:sp>
          <p:nvSpPr>
            <p:cNvPr id="15" name="Oval 14"/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8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687814" y="1404497"/>
            <a:ext cx="806095" cy="1136870"/>
            <a:chOff x="5713676" y="2544991"/>
            <a:chExt cx="887042" cy="1483908"/>
          </a:xfrm>
        </p:grpSpPr>
        <p:sp>
          <p:nvSpPr>
            <p:cNvPr id="2" name="Oval 1"/>
            <p:cNvSpPr/>
            <p:nvPr/>
          </p:nvSpPr>
          <p:spPr>
            <a:xfrm rot="1422834">
              <a:off x="5713676" y="3153345"/>
              <a:ext cx="253544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 rot="20238295">
              <a:off x="5996664" y="2908310"/>
              <a:ext cx="218869" cy="67009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291672" y="2864120"/>
              <a:ext cx="253543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4187844">
              <a:off x="6095900" y="2967180"/>
              <a:ext cx="307897" cy="70173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2608585">
              <a:off x="6102003" y="3450449"/>
              <a:ext cx="253543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2091014">
              <a:off x="6102004" y="2544991"/>
              <a:ext cx="253543" cy="57845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577" y="2283420"/>
            <a:ext cx="1742693" cy="394024"/>
            <a:chOff x="914400" y="2104539"/>
            <a:chExt cx="2941428" cy="638661"/>
          </a:xfrm>
        </p:grpSpPr>
        <p:sp>
          <p:nvSpPr>
            <p:cNvPr id="9" name="Oval 8"/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350"/>
          <p:cNvGrpSpPr>
            <a:grpSpLocks/>
          </p:cNvGrpSpPr>
          <p:nvPr/>
        </p:nvGrpSpPr>
        <p:grpSpPr bwMode="auto">
          <a:xfrm>
            <a:off x="3397114" y="3383465"/>
            <a:ext cx="1136650" cy="914400"/>
            <a:chOff x="2508" y="1585"/>
            <a:chExt cx="716" cy="576"/>
          </a:xfrm>
        </p:grpSpPr>
        <p:sp>
          <p:nvSpPr>
            <p:cNvPr id="18" name="AutoShape 351"/>
            <p:cNvSpPr>
              <a:spLocks noChangeArrowheads="1"/>
            </p:cNvSpPr>
            <p:nvPr/>
          </p:nvSpPr>
          <p:spPr bwMode="auto">
            <a:xfrm>
              <a:off x="2508" y="1585"/>
              <a:ext cx="716" cy="57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352"/>
            <p:cNvSpPr txBox="1">
              <a:spLocks noChangeArrowheads="1"/>
            </p:cNvSpPr>
            <p:nvPr/>
          </p:nvSpPr>
          <p:spPr bwMode="auto">
            <a:xfrm>
              <a:off x="2620" y="1738"/>
              <a:ext cx="4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14335" y="1173665"/>
            <a:ext cx="1194558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2719212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4305" y="138120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390815" y="1629946"/>
            <a:ext cx="678745" cy="40880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86177" y="1613342"/>
            <a:ext cx="847686" cy="22100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37631" y="3069903"/>
            <a:ext cx="838200" cy="6271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rot="5400000">
            <a:off x="4904857" y="3460836"/>
            <a:ext cx="448439" cy="685800"/>
            <a:chOff x="6169247" y="4419600"/>
            <a:chExt cx="448439" cy="6858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376277" y="4419600"/>
              <a:ext cx="0" cy="685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>
              <a:off x="6393467" y="4881180"/>
              <a:ext cx="0" cy="4484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551240" y="358061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7745" y="5334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Necessary for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coinfection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94546" y="5799892"/>
            <a:ext cx="402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Ramsey et al.,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Pathog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86622" y="6121569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Ramsey et al., PNAS 2009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02516" y="6443246"/>
            <a:ext cx="371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Liu, Ramsey et al., PNAS 2010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21604" y="4184933"/>
            <a:ext cx="1974573" cy="92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Contributes to immune resistance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21221" y="4419600"/>
            <a:ext cx="3002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Detoxifies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concentrations in &lt;10 um distances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57777" y="2667000"/>
            <a:ext cx="909876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OxyR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12106" y="358649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035000" y="3124200"/>
            <a:ext cx="293268" cy="41604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21019" y="3124200"/>
            <a:ext cx="293268" cy="41604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97825" y="136990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896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25" grpId="0" animBg="1"/>
      <p:bldP spid="43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polymicrobial</a:t>
            </a:r>
            <a:r>
              <a:rPr lang="en-US" dirty="0"/>
              <a:t>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tissue abscesses</a:t>
            </a:r>
          </a:p>
          <a:p>
            <a:pPr lvl="1"/>
            <a:r>
              <a:rPr lang="en-US" dirty="0"/>
              <a:t>“companion organisms” </a:t>
            </a:r>
          </a:p>
          <a:p>
            <a:r>
              <a:rPr lang="en-US" dirty="0"/>
              <a:t>Cystic Fibrosis pulmonary infections</a:t>
            </a:r>
          </a:p>
          <a:p>
            <a:r>
              <a:rPr lang="en-US" dirty="0"/>
              <a:t>Otitis media</a:t>
            </a:r>
          </a:p>
          <a:p>
            <a:r>
              <a:rPr lang="en-US" dirty="0"/>
              <a:t>Bacterial / viral pneumonia</a:t>
            </a:r>
          </a:p>
          <a:p>
            <a:r>
              <a:rPr lang="en-US" dirty="0"/>
              <a:t>Endocardial infections</a:t>
            </a:r>
          </a:p>
          <a:p>
            <a:pPr lvl="1"/>
            <a:r>
              <a:rPr lang="en-US" dirty="0"/>
              <a:t>“HACEK” group organisms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6879" y="6469074"/>
            <a:ext cx="821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http://www.thelancet.com/journals/lancet/article/PIIS0140-6736(05)17745-9/fulltext</a:t>
            </a:r>
          </a:p>
        </p:txBody>
      </p:sp>
    </p:spTree>
    <p:extLst>
      <p:ext uri="{BB962C8B-B14F-4D97-AF65-F5344CB8AC3E}">
        <p14:creationId xmlns:p14="http://schemas.microsoft.com/office/powerpoint/2010/main" val="274027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 Microbiome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estimates stated 100 trillion bacterial cells to 10 trillion human cells as part of a normal human</a:t>
            </a:r>
          </a:p>
          <a:p>
            <a:r>
              <a:rPr lang="en-US" dirty="0"/>
              <a:t>Current estimates state ~3:1 bacteria per human cell in the body</a:t>
            </a:r>
          </a:p>
          <a:p>
            <a:r>
              <a:rPr lang="en-US" dirty="0"/>
              <a:t>Humans start being colonized from birth and the microbiome changes as they develop</a:t>
            </a:r>
          </a:p>
          <a:p>
            <a:r>
              <a:rPr lang="en-US" dirty="0"/>
              <a:t>How does the microbiome impact us?</a:t>
            </a:r>
          </a:p>
        </p:txBody>
      </p:sp>
    </p:spTree>
    <p:extLst>
      <p:ext uri="{BB962C8B-B14F-4D97-AF65-F5344CB8AC3E}">
        <p14:creationId xmlns:p14="http://schemas.microsoft.com/office/powerpoint/2010/main" val="196396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 Microbiome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Started in 2008 as a 5 year $115m project</a:t>
            </a:r>
          </a:p>
          <a:p>
            <a:r>
              <a:rPr lang="en-US" dirty="0"/>
              <a:t>Fulfilled its primary goals in 2012</a:t>
            </a:r>
          </a:p>
          <a:p>
            <a:r>
              <a:rPr lang="en-US" dirty="0"/>
              <a:t>Major goals:</a:t>
            </a:r>
          </a:p>
          <a:p>
            <a:pPr lvl="1"/>
            <a:r>
              <a:rPr lang="en-US" dirty="0"/>
              <a:t>To develop a reference set of microbial genome sequences and to perform preliminary characterization of the human microbiome</a:t>
            </a:r>
          </a:p>
          <a:p>
            <a:pPr lvl="1"/>
            <a:r>
              <a:rPr lang="en-US" dirty="0"/>
              <a:t>To explore the relationship between disease and changes in the human microbiome</a:t>
            </a:r>
          </a:p>
          <a:p>
            <a:pPr lvl="1"/>
            <a:r>
              <a:rPr lang="en-US" dirty="0"/>
              <a:t>To develop new technologies and tools for computational analysis</a:t>
            </a:r>
          </a:p>
          <a:p>
            <a:pPr lvl="1"/>
            <a:r>
              <a:rPr lang="en-US" dirty="0"/>
              <a:t>To establish a resource repository</a:t>
            </a:r>
          </a:p>
          <a:p>
            <a:pPr lvl="1"/>
            <a:r>
              <a:rPr lang="en-US" dirty="0"/>
              <a:t>To study the ethical, legal, and social implications of human microbiome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M\Desktop\CH24\Ch24_Labeled\24_01Figure-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/>
        </p:blipFill>
        <p:spPr bwMode="auto">
          <a:xfrm>
            <a:off x="2743200" y="632297"/>
            <a:ext cx="3565736" cy="55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9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Microbiome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the microbiome has been linked to many disorders</a:t>
            </a:r>
          </a:p>
          <a:p>
            <a:r>
              <a:rPr lang="en-US" dirty="0"/>
              <a:t>However, quite a few of these are not conclusively proven</a:t>
            </a:r>
          </a:p>
        </p:txBody>
      </p:sp>
    </p:spTree>
    <p:extLst>
      <p:ext uri="{BB962C8B-B14F-4D97-AF65-F5344CB8AC3E}">
        <p14:creationId xmlns:p14="http://schemas.microsoft.com/office/powerpoint/2010/main" val="237116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microbiome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Oral bacteria linked to </a:t>
            </a:r>
            <a:r>
              <a:rPr lang="en-US" dirty="0" err="1"/>
              <a:t>artherosclerotic</a:t>
            </a:r>
            <a:r>
              <a:rPr lang="en-US" dirty="0"/>
              <a:t> plaque (heart disease)</a:t>
            </a:r>
          </a:p>
          <a:p>
            <a:r>
              <a:rPr lang="en-US" dirty="0"/>
              <a:t>Intestinal microbiota linked to obesity (maybe)</a:t>
            </a:r>
          </a:p>
          <a:p>
            <a:r>
              <a:rPr lang="en-US" dirty="0"/>
              <a:t>Same linked to inflammatory bowel disease / Crohn’s disease</a:t>
            </a:r>
          </a:p>
          <a:p>
            <a:r>
              <a:rPr lang="en-US" dirty="0"/>
              <a:t>Not fully proven but microbiome during development seems to have a link to autism</a:t>
            </a:r>
          </a:p>
          <a:p>
            <a:pPr lvl="1"/>
            <a:r>
              <a:rPr lang="en-US" dirty="0"/>
              <a:t>Raises the question of a link to early age antibiotic use vs autism (again, not yet fully proven)</a:t>
            </a:r>
          </a:p>
        </p:txBody>
      </p:sp>
    </p:spTree>
    <p:extLst>
      <p:ext uri="{BB962C8B-B14F-4D97-AF65-F5344CB8AC3E}">
        <p14:creationId xmlns:p14="http://schemas.microsoft.com/office/powerpoint/2010/main" val="21418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where does the field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Is a shifting microbiome a cause or an effect?</a:t>
            </a:r>
          </a:p>
          <a:p>
            <a:r>
              <a:rPr lang="en-US" dirty="0"/>
              <a:t>Appropriate manipulation of the microbiome</a:t>
            </a:r>
          </a:p>
          <a:p>
            <a:pPr lvl="1"/>
            <a:r>
              <a:rPr lang="en-US" dirty="0"/>
              <a:t>Diet changes show promise. Replacement therapy is dubious at present</a:t>
            </a:r>
          </a:p>
          <a:p>
            <a:r>
              <a:rPr lang="en-US" dirty="0"/>
              <a:t>Further characterization is required</a:t>
            </a:r>
          </a:p>
          <a:p>
            <a:pPr lvl="1"/>
            <a:r>
              <a:rPr lang="en-US" dirty="0"/>
              <a:t>What is ‘healthy’ vs disease and are the correlations meaningful?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2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1360</Words>
  <Application>Microsoft Office PowerPoint</Application>
  <PresentationFormat>On-screen Show (4:3)</PresentationFormat>
  <Paragraphs>182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Microbiomes and oral infection</vt:lpstr>
      <vt:lpstr>DNA Sequencing History</vt:lpstr>
      <vt:lpstr>What’s a microbiome?</vt:lpstr>
      <vt:lpstr>The Human Microbiome</vt:lpstr>
      <vt:lpstr>The Human Microbiome Project</vt:lpstr>
      <vt:lpstr>PowerPoint Presentation</vt:lpstr>
      <vt:lpstr>Microbiome impact</vt:lpstr>
      <vt:lpstr>Major microbiome findings</vt:lpstr>
      <vt:lpstr>Now where does the field go?</vt:lpstr>
      <vt:lpstr>Further reading</vt:lpstr>
      <vt:lpstr>Disease and dysbiosis</vt:lpstr>
      <vt:lpstr>Dysbiosis GI diseases</vt:lpstr>
      <vt:lpstr>Oral biofilm sites</vt:lpstr>
      <vt:lpstr>Oral Diseases</vt:lpstr>
      <vt:lpstr>Periodontitis</vt:lpstr>
      <vt:lpstr>PowerPoint Presentation</vt:lpstr>
      <vt:lpstr>PowerPoint Presentation</vt:lpstr>
      <vt:lpstr>So who is there causing trouble?</vt:lpstr>
      <vt:lpstr>Oral biofilm sites</vt:lpstr>
      <vt:lpstr>PowerPoint Presentation</vt:lpstr>
      <vt:lpstr>Porphyromonas gingivalis</vt:lpstr>
      <vt:lpstr>Pg pt 2</vt:lpstr>
      <vt:lpstr>PowerPoint Presentation</vt:lpstr>
      <vt:lpstr>PowerPoint Presentation</vt:lpstr>
      <vt:lpstr>Treponema denticola</vt:lpstr>
      <vt:lpstr>Td cooperation</vt:lpstr>
      <vt:lpstr>PowerPoint Presentation</vt:lpstr>
      <vt:lpstr>Tannerella forsythia</vt:lpstr>
      <vt:lpstr>Other oral pathogens</vt:lpstr>
      <vt:lpstr>How has the microbiome era helped?</vt:lpstr>
      <vt:lpstr>Healthy oral plaque interactions</vt:lpstr>
      <vt:lpstr>PowerPoint Presentation</vt:lpstr>
      <vt:lpstr>PowerPoint Presentation</vt:lpstr>
      <vt:lpstr>‘Hedgehog’ metabolism</vt:lpstr>
      <vt:lpstr>What’s happening?</vt:lpstr>
      <vt:lpstr>PowerPoint Presentation</vt:lpstr>
      <vt:lpstr>PowerPoint Presentation</vt:lpstr>
      <vt:lpstr>Other polymicrobial infections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Sequencing History</dc:title>
  <dc:creator>matthew ramsey</dc:creator>
  <cp:lastModifiedBy>Matthew Ramsey</cp:lastModifiedBy>
  <cp:revision>40</cp:revision>
  <dcterms:created xsi:type="dcterms:W3CDTF">2006-08-16T00:00:00Z</dcterms:created>
  <dcterms:modified xsi:type="dcterms:W3CDTF">2019-02-13T19:45:01Z</dcterms:modified>
</cp:coreProperties>
</file>