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9" r:id="rId10"/>
    <p:sldId id="408" r:id="rId11"/>
    <p:sldId id="280" r:id="rId12"/>
    <p:sldId id="415" r:id="rId13"/>
    <p:sldId id="410" r:id="rId14"/>
    <p:sldId id="413" r:id="rId15"/>
    <p:sldId id="412" r:id="rId16"/>
    <p:sldId id="278" r:id="rId17"/>
    <p:sldId id="406" r:id="rId18"/>
    <p:sldId id="404" r:id="rId19"/>
    <p:sldId id="414" r:id="rId20"/>
    <p:sldId id="284" r:id="rId21"/>
    <p:sldId id="407" r:id="rId22"/>
    <p:sldId id="27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54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83-47F5-9B91-411F1696687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83-47F5-9B91-411F1696687C}"/>
              </c:ext>
            </c:extLst>
          </c:dPt>
          <c:dPt>
            <c:idx val="3"/>
            <c:invertIfNegative val="0"/>
            <c:bubble3D val="0"/>
            <c:spPr>
              <a:solidFill>
                <a:srgbClr val="003DBF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83-47F5-9B91-411F1696687C}"/>
              </c:ext>
            </c:extLst>
          </c:dPt>
          <c:dPt>
            <c:idx val="4"/>
            <c:invertIfNegative val="0"/>
            <c:bubble3D val="0"/>
            <c:spPr>
              <a:solidFill>
                <a:srgbClr val="FFBF00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83-47F5-9B91-411F1696687C}"/>
              </c:ext>
            </c:extLst>
          </c:dPt>
          <c:dPt>
            <c:idx val="5"/>
            <c:invertIfNegative val="0"/>
            <c:bubble3D val="0"/>
            <c:spPr>
              <a:solidFill>
                <a:srgbClr val="238329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83-47F5-9B91-411F1696687C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285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383-47F5-9B91-411F1696687C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383-47F5-9B91-411F1696687C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182880" tIns="19050" rIns="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8288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ΔpdgX</c:v>
                </c:pt>
                <c:pt idx="1">
                  <c:v>Δg6pD</c:v>
                </c:pt>
                <c:pt idx="2">
                  <c:v>Δdps</c:v>
                </c:pt>
                <c:pt idx="3">
                  <c:v>ΔccpD ΔkatA</c:v>
                </c:pt>
                <c:pt idx="4">
                  <c:v>ΔccpD</c:v>
                </c:pt>
                <c:pt idx="5">
                  <c:v>ΔkatA</c:v>
                </c:pt>
                <c:pt idx="6">
                  <c:v>ΔoxyR</c:v>
                </c:pt>
                <c:pt idx="7">
                  <c:v>WT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417</c:v>
                </c:pt>
                <c:pt idx="1">
                  <c:v>417</c:v>
                </c:pt>
                <c:pt idx="2">
                  <c:v>417</c:v>
                </c:pt>
                <c:pt idx="3">
                  <c:v>417</c:v>
                </c:pt>
                <c:pt idx="4">
                  <c:v>417</c:v>
                </c:pt>
                <c:pt idx="5">
                  <c:v>417</c:v>
                </c:pt>
                <c:pt idx="6">
                  <c:v>52</c:v>
                </c:pt>
                <c:pt idx="7">
                  <c:v>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383-47F5-9B91-411F169668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"/>
        <c:axId val="170419328"/>
        <c:axId val="170420864"/>
      </c:barChart>
      <c:catAx>
        <c:axId val="17041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420864"/>
        <c:crosses val="autoZero"/>
        <c:auto val="1"/>
        <c:lblAlgn val="ctr"/>
        <c:lblOffset val="100"/>
        <c:noMultiLvlLbl val="0"/>
      </c:catAx>
      <c:valAx>
        <c:axId val="170420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1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584B-9872-45C7-A143-E21BFA163F65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E4B5D-944D-4A5A-87C8-4D51DBA1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/>
              <a:t>Combine with next slide</a:t>
            </a: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  <a:p>
            <a:r>
              <a:rPr lang="en-US" b="1" baseline="0" dirty="0"/>
              <a:t>2. Healthy participants are subjects and not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rnaseq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ECE1F-2DC2-6346-8BA4-2098930407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3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saliva </a:t>
            </a:r>
          </a:p>
          <a:p>
            <a:r>
              <a:rPr lang="en-US" dirty="0"/>
              <a:t>Could be other galactose containing disaccharides</a:t>
            </a:r>
          </a:p>
          <a:p>
            <a:r>
              <a:rPr lang="en-US" dirty="0"/>
              <a:t>Glycoproteins</a:t>
            </a:r>
          </a:p>
          <a:p>
            <a:r>
              <a:rPr lang="en-US" dirty="0"/>
              <a:t>Defined media</a:t>
            </a:r>
          </a:p>
          <a:p>
            <a:r>
              <a:rPr lang="en-US" dirty="0"/>
              <a:t>Leloir pathway</a:t>
            </a:r>
          </a:p>
          <a:p>
            <a:r>
              <a:rPr lang="en-US" dirty="0"/>
              <a:t>Explains growth benefit in </a:t>
            </a:r>
            <a:r>
              <a:rPr lang="en-US" dirty="0" err="1"/>
              <a:t>bhi</a:t>
            </a:r>
            <a:r>
              <a:rPr lang="en-US" dirty="0"/>
              <a:t>-ye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ECE1F-2DC2-6346-8BA4-2098930407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kLq0rXhVB7UM76qhhlNp7QKaVbokgUs9_F4u1plnq9nnPofc8tRQx6YF4BsSt7ySGyQarsUy9yUaYTgv4HcoUY5IjqXNR5QFTevApCEMGqN7WljBkkcpMGTwEPznJmHswVEKVHi2Kd96w3TATRwV0GfiRXpFM5YG27_MRfnbmZNDSjfVdU52zaer49GIWHvdExxdNobA2Zk5oZsg-fDIbVCqncAEhS_9hPT1GR82MQ5lAVRfCMlFlbUq0tDqfHXBasiYdJv_CF90gkRa0cgHMAAHMcc66XL-eBMLcDKWhs_77ImzzQu9yu1npSm7CPmE2TyHkJ0oVt8xPGrAeV-ctMyofzL0uBRUajyIuJp-B8PDMONwo1l-qNbWaWVyYHzfjDdCp_rt8a1ji82dfUvsJwiaGXXDP6aFRxhfD2gdIkEOJDJbOzj2ZLSI57BaxjGcS2BOQUKk5TGt62-M68K9_b6uR8pa3-lAgJJIWckrisWzvKyLZQ2jJjU1CNGNf_pyg4hC8_bvaABvQ55u0D2hj60JDOiiLzkLC6G-2lNdsk3psdiqqkSz59Hk3rgHiCtsVB-ofUmdo-QmufD3KXwvvpKr34JTQ627VoUlUaOJ82BtTN7BeB_IHM2YGrW968zS2hTO_P85496ocma0So1FGi1kjwly6U=w1264-h94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06" y="27758"/>
            <a:ext cx="6820989" cy="51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550"/>
            <a:ext cx="7772400" cy="110251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391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Matthew M. Ramsey, PhD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64" y="3714750"/>
            <a:ext cx="1177836" cy="12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9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02209"/>
            <a:ext cx="5181600" cy="33623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Cm </a:t>
            </a:r>
            <a:r>
              <a:rPr lang="el-GR" sz="3600" i="1" dirty="0">
                <a:solidFill>
                  <a:schemeClr val="accent1">
                    <a:lumMod val="75000"/>
                  </a:schemeClr>
                </a:solidFill>
              </a:rPr>
              <a:t>Δ</a:t>
            </a:r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</a:rPr>
              <a:t>lutA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grows poorly on lactate alone</a:t>
            </a:r>
          </a:p>
        </p:txBody>
      </p:sp>
    </p:spTree>
    <p:extLst>
      <p:ext uri="{BB962C8B-B14F-4D97-AF65-F5344CB8AC3E}">
        <p14:creationId xmlns:p14="http://schemas.microsoft.com/office/powerpoint/2010/main" val="183873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D9543-E6EB-4F22-948F-B52CBB27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RNASeq for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ED6DFA-3B6C-402A-9A56-9E332B4E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Aerobically with </a:t>
            </a:r>
            <a:r>
              <a:rPr lang="en-US" i="1" dirty="0"/>
              <a:t>S. mitis, Hp </a:t>
            </a:r>
            <a:r>
              <a:rPr lang="en-US" dirty="0"/>
              <a:t>exhibited signs of DNA damage and acid stress 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 differential expression of ROS / H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-related genes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Sm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supernatant kills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Hp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47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CF8E4-D97F-4687-9435-E309AD16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Hydrogen Peroxide MIC (µM)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xmlns="" id="{63E2DC84-1E32-4A3D-8357-81449A3C4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200075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36C104-C05A-4AE1-A111-A48ED15FEDCA}"/>
              </a:ext>
            </a:extLst>
          </p:cNvPr>
          <p:cNvSpPr/>
          <p:nvPr/>
        </p:nvSpPr>
        <p:spPr>
          <a:xfrm>
            <a:off x="304800" y="3389631"/>
            <a:ext cx="838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F57ABA-AE1F-4EAA-BD6D-0D102299E982}"/>
              </a:ext>
            </a:extLst>
          </p:cNvPr>
          <p:cNvSpPr/>
          <p:nvPr/>
        </p:nvSpPr>
        <p:spPr>
          <a:xfrm>
            <a:off x="333589" y="3001858"/>
            <a:ext cx="8382000" cy="387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E84404-A38B-4874-9610-A900DA4E4E9D}"/>
              </a:ext>
            </a:extLst>
          </p:cNvPr>
          <p:cNvSpPr/>
          <p:nvPr/>
        </p:nvSpPr>
        <p:spPr>
          <a:xfrm>
            <a:off x="304800" y="2609429"/>
            <a:ext cx="8382000" cy="387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689646-B795-4EEA-AB5C-2DF640966EA8}"/>
              </a:ext>
            </a:extLst>
          </p:cNvPr>
          <p:cNvSpPr/>
          <p:nvPr/>
        </p:nvSpPr>
        <p:spPr>
          <a:xfrm>
            <a:off x="228600" y="2248747"/>
            <a:ext cx="8382000" cy="387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Two hypotheses for peroxide resistance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OxyR</a:t>
            </a:r>
            <a:r>
              <a:rPr lang="en-US" dirty="0"/>
              <a:t> – regulated </a:t>
            </a:r>
            <a:r>
              <a:rPr lang="en-US" u="sng" dirty="0"/>
              <a:t>single</a:t>
            </a:r>
            <a:r>
              <a:rPr lang="en-US" dirty="0"/>
              <a:t> gene product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Inducibly</a:t>
            </a:r>
            <a:r>
              <a:rPr lang="en-US" dirty="0"/>
              <a:t> overexpress shotgun libraries of </a:t>
            </a:r>
            <a:r>
              <a:rPr lang="en-US" i="1" dirty="0"/>
              <a:t>Hp </a:t>
            </a:r>
            <a:r>
              <a:rPr lang="en-US" dirty="0"/>
              <a:t>DNA in a </a:t>
            </a:r>
            <a:r>
              <a:rPr lang="el-GR" i="1" dirty="0"/>
              <a:t>Δ</a:t>
            </a:r>
            <a:r>
              <a:rPr lang="en-US" i="1" dirty="0" err="1"/>
              <a:t>oxyR</a:t>
            </a:r>
            <a:r>
              <a:rPr lang="en-US" i="1" dirty="0"/>
              <a:t> </a:t>
            </a:r>
            <a:r>
              <a:rPr lang="en-US" dirty="0"/>
              <a:t>strain, assay for enhanced peroxide resistance</a:t>
            </a:r>
          </a:p>
          <a:p>
            <a:pPr lvl="1"/>
            <a:r>
              <a:rPr lang="en-US" dirty="0" err="1"/>
              <a:t>Peroxiredoxin</a:t>
            </a:r>
            <a:r>
              <a:rPr lang="en-US" dirty="0"/>
              <a:t> only hit so far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Cooperative </a:t>
            </a:r>
            <a:r>
              <a:rPr lang="en-US" dirty="0" err="1"/>
              <a:t>OxyR</a:t>
            </a:r>
            <a:r>
              <a:rPr lang="en-US" dirty="0"/>
              <a:t>-regulated gene</a:t>
            </a:r>
            <a:r>
              <a:rPr lang="en-US" u="sng" dirty="0"/>
              <a:t>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Test MIC for double, triple+ mutants </a:t>
            </a:r>
          </a:p>
          <a:p>
            <a:pPr lvl="1"/>
            <a:r>
              <a:rPr lang="en-US" dirty="0"/>
              <a:t>SURF fellow Emily Loomis developed a </a:t>
            </a:r>
            <a:r>
              <a:rPr lang="en-US" dirty="0" err="1"/>
              <a:t>markerless</a:t>
            </a:r>
            <a:r>
              <a:rPr lang="en-US" dirty="0"/>
              <a:t> deletion system for </a:t>
            </a:r>
            <a:r>
              <a:rPr lang="en-US" i="1" dirty="0"/>
              <a:t>Hp </a:t>
            </a:r>
            <a:r>
              <a:rPr lang="en-US" dirty="0"/>
              <a:t>this summer to assist this</a:t>
            </a:r>
          </a:p>
        </p:txBody>
      </p:sp>
    </p:spTree>
    <p:extLst>
      <p:ext uri="{BB962C8B-B14F-4D97-AF65-F5344CB8AC3E}">
        <p14:creationId xmlns:p14="http://schemas.microsoft.com/office/powerpoint/2010/main" val="413050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66EC3-539B-C247-A8D6-56F17773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RNASeq of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wildtype vs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ΔoxyR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936D7BB-BF19-B24F-9749-48F9FDE2F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81712"/>
              </p:ext>
            </p:extLst>
          </p:nvPr>
        </p:nvGraphicFramePr>
        <p:xfrm>
          <a:off x="628650" y="1369219"/>
          <a:ext cx="7543800" cy="32004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791263">
                  <a:extLst>
                    <a:ext uri="{9D8B030D-6E8A-4147-A177-3AD203B41FA5}">
                      <a16:colId xmlns:a16="http://schemas.microsoft.com/office/drawing/2014/main" xmlns="" val="368722506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329884881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248612377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xmlns="" val="1031337919"/>
                    </a:ext>
                  </a:extLst>
                </a:gridCol>
                <a:gridCol w="4247462">
                  <a:extLst>
                    <a:ext uri="{9D8B030D-6E8A-4147-A177-3AD203B41FA5}">
                      <a16:colId xmlns:a16="http://schemas.microsoft.com/office/drawing/2014/main" xmlns="" val="296737876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Fold Change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en-US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CDS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 name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50059988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ctr" defTabSz="40305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05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1.46E-49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05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1440</a:t>
                      </a: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05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katA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305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Catalase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88043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1.69E-07</a:t>
                      </a: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1675</a:t>
                      </a: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ccp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Cytochrome-C peroxidase</a:t>
                      </a:r>
                    </a:p>
                  </a:txBody>
                  <a:tcPr marL="51435" marR="5143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68546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35.7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2.47E-64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1219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dps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305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DNA starvation protection protein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000014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8.98E-05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807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Metal ABC transporter substrate binding protein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32952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1.94E-08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Iron ABC transporter permease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0289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2.79E-07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805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Metal ABC transporter permease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972901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1.34E-33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397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g6pd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Glucose-6 phosphate dehydrogenase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168905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1.93E-05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396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pgls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6-phosphogluconolactonase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3127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7.74E-07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644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tkt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Transketolase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536189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1.78E-05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tal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Transaldolase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397015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1.18E-27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prx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Peroxiredoxin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03599604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1.34E-05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1624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trx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Thioredoxin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142729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1.15E-07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grxA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Glutaredoxin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066893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8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90CC5A-B084-6D48-832C-C0ADCBD8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parainfluenzae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mutants in coculture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3F60A8-A5A3-3640-AFE3-AB50E8A52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07" y="1258498"/>
            <a:ext cx="5860733" cy="361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1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45417" y="1654321"/>
            <a:ext cx="854721" cy="612628"/>
            <a:chOff x="3429000" y="1580606"/>
            <a:chExt cx="1139627" cy="816836"/>
          </a:xfrm>
        </p:grpSpPr>
        <p:sp>
          <p:nvSpPr>
            <p:cNvPr id="2" name="Oval 1"/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Oval 2"/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/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1905000"/>
              <a:ext cx="11396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mitis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98286" y="3483122"/>
            <a:ext cx="1192058" cy="612628"/>
            <a:chOff x="3244567" y="4019006"/>
            <a:chExt cx="1589411" cy="816836"/>
          </a:xfrm>
        </p:grpSpPr>
        <p:sp>
          <p:nvSpPr>
            <p:cNvPr id="7" name="Oval 6"/>
            <p:cNvSpPr/>
            <p:nvPr/>
          </p:nvSpPr>
          <p:spPr>
            <a:xfrm>
              <a:off x="345186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737066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4019006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284618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4567" y="4343400"/>
              <a:ext cx="158941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</a:t>
              </a:r>
              <a:r>
                <a:rPr lang="en-US" i="1" dirty="0" err="1"/>
                <a:t>cristatus</a:t>
              </a:r>
              <a:endParaRPr lang="en-US" i="1" dirty="0"/>
            </a:p>
          </p:txBody>
        </p:sp>
      </p:grpSp>
      <p:sp>
        <p:nvSpPr>
          <p:cNvPr id="14" name="Oval 13"/>
          <p:cNvSpPr/>
          <p:nvPr/>
        </p:nvSpPr>
        <p:spPr>
          <a:xfrm rot="481010">
            <a:off x="6698411" y="2597736"/>
            <a:ext cx="1028700" cy="538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459189" y="269771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C. </a:t>
            </a:r>
            <a:r>
              <a:rPr lang="en-US" i="1" dirty="0" err="1"/>
              <a:t>matruchotii</a:t>
            </a:r>
            <a:endParaRPr lang="en-US" i="1" dirty="0"/>
          </a:p>
        </p:txBody>
      </p:sp>
      <p:sp>
        <p:nvSpPr>
          <p:cNvPr id="16" name="Oval 15"/>
          <p:cNvSpPr/>
          <p:nvPr/>
        </p:nvSpPr>
        <p:spPr>
          <a:xfrm>
            <a:off x="1943100" y="23512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 rot="948124">
            <a:off x="2057400" y="24655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 rot="948124">
            <a:off x="1901138" y="256767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1112228" y="2723008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H. </a:t>
            </a:r>
            <a:r>
              <a:rPr lang="en-US" i="1" dirty="0" err="1"/>
              <a:t>parainfluenzae</a:t>
            </a:r>
            <a:endParaRPr lang="en-US" i="1" dirty="0"/>
          </a:p>
        </p:txBody>
      </p:sp>
      <p:sp>
        <p:nvSpPr>
          <p:cNvPr id="22" name="Right Arrow 21"/>
          <p:cNvSpPr/>
          <p:nvPr/>
        </p:nvSpPr>
        <p:spPr>
          <a:xfrm rot="1578129">
            <a:off x="3174446" y="3102650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485900" y="13335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Anaerobic mono vs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coculture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2371562">
            <a:off x="3031578" y="3298115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29"/>
          <p:cNvSpPr/>
          <p:nvPr/>
        </p:nvSpPr>
        <p:spPr>
          <a:xfrm rot="9254290">
            <a:off x="3025772" y="1923831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1" name="Group 30"/>
          <p:cNvGrpSpPr/>
          <p:nvPr/>
        </p:nvGrpSpPr>
        <p:grpSpPr>
          <a:xfrm rot="6562215">
            <a:off x="5620265" y="1755305"/>
            <a:ext cx="285750" cy="514350"/>
            <a:chOff x="2286000" y="1066800"/>
            <a:chExt cx="381000" cy="6858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476500" y="1066800"/>
              <a:ext cx="0" cy="685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286000" y="1066800"/>
              <a:ext cx="381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2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BA657-FBA9-3A4E-9EA4-87DAF023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Anaerobic transcript changes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8FB2AD6C-C32F-694F-AC95-121497432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10956"/>
              </p:ext>
            </p:extLst>
          </p:nvPr>
        </p:nvGraphicFramePr>
        <p:xfrm>
          <a:off x="427794" y="1047750"/>
          <a:ext cx="2772606" cy="20497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96076">
                  <a:extLst>
                    <a:ext uri="{9D8B030D-6E8A-4147-A177-3AD203B41FA5}">
                      <a16:colId xmlns:a16="http://schemas.microsoft.com/office/drawing/2014/main" xmlns="" val="329631694"/>
                    </a:ext>
                  </a:extLst>
                </a:gridCol>
                <a:gridCol w="519133">
                  <a:extLst>
                    <a:ext uri="{9D8B030D-6E8A-4147-A177-3AD203B41FA5}">
                      <a16:colId xmlns:a16="http://schemas.microsoft.com/office/drawing/2014/main" xmlns="" val="3004929616"/>
                    </a:ext>
                  </a:extLst>
                </a:gridCol>
                <a:gridCol w="1557397">
                  <a:extLst>
                    <a:ext uri="{9D8B030D-6E8A-4147-A177-3AD203B41FA5}">
                      <a16:colId xmlns:a16="http://schemas.microsoft.com/office/drawing/2014/main" xmlns="" val="934471996"/>
                    </a:ext>
                  </a:extLst>
                </a:gridCol>
              </a:tblGrid>
              <a:tr h="46031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Fold Change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5893039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r>
                        <a:rPr lang="en-US" sz="1400" dirty="0"/>
                        <a:t>10.65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1543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60219935"/>
                  </a:ext>
                </a:extLst>
              </a:tr>
              <a:tr h="460316">
                <a:tc>
                  <a:txBody>
                    <a:bodyPr/>
                    <a:lstStyle/>
                    <a:p>
                      <a:r>
                        <a:rPr lang="en-US" sz="1400" dirty="0"/>
                        <a:t>8.96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</a:p>
                    <a:p>
                      <a:r>
                        <a:rPr lang="en-US" sz="1400" dirty="0"/>
                        <a:t>subunit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585610756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r>
                        <a:rPr lang="en-US" sz="1400" dirty="0"/>
                        <a:t>6.77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985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65517098"/>
                  </a:ext>
                </a:extLst>
              </a:tr>
              <a:tr h="460316">
                <a:tc>
                  <a:txBody>
                    <a:bodyPr/>
                    <a:lstStyle/>
                    <a:p>
                      <a:r>
                        <a:rPr lang="en-US" sz="1400" dirty="0"/>
                        <a:t>5.65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1052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-galactosidase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3245891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A183ACE1-F334-C34D-9891-DC569153D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97287"/>
              </p:ext>
            </p:extLst>
          </p:nvPr>
        </p:nvGraphicFramePr>
        <p:xfrm>
          <a:off x="4953831" y="1047611"/>
          <a:ext cx="3762375" cy="2682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09229">
                  <a:extLst>
                    <a:ext uri="{9D8B030D-6E8A-4147-A177-3AD203B41FA5}">
                      <a16:colId xmlns:a16="http://schemas.microsoft.com/office/drawing/2014/main" xmlns="" val="32963169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3004929616"/>
                    </a:ext>
                  </a:extLst>
                </a:gridCol>
                <a:gridCol w="2519746">
                  <a:extLst>
                    <a:ext uri="{9D8B030D-6E8A-4147-A177-3AD203B41FA5}">
                      <a16:colId xmlns:a16="http://schemas.microsoft.com/office/drawing/2014/main" xmlns="" val="934471996"/>
                    </a:ext>
                  </a:extLst>
                </a:gridCol>
              </a:tblGrid>
              <a:tr h="45027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Fold Change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58930393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3.47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mglB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60219935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2.51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mglA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585610756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mglC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65517098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3.05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galM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32458917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2.74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galK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25941611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r>
                        <a:rPr lang="en-US" sz="1400" dirty="0"/>
                        <a:t>2.66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galT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90262304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r>
                        <a:rPr lang="en-US" sz="1400" dirty="0"/>
                        <a:t>2.44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1695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Transcriptional control of Galactose metabolism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34702751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91341A9-34D6-4246-B3DC-3A9C7BCC8F95}"/>
              </a:ext>
            </a:extLst>
          </p:cNvPr>
          <p:cNvGrpSpPr/>
          <p:nvPr/>
        </p:nvGrpSpPr>
        <p:grpSpPr>
          <a:xfrm>
            <a:off x="1376316" y="3678514"/>
            <a:ext cx="875561" cy="612628"/>
            <a:chOff x="3429000" y="1580606"/>
            <a:chExt cx="1167414" cy="816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18A3034-7059-49C2-A203-327E23EDB7D3}"/>
                </a:ext>
              </a:extLst>
            </p:cNvPr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567990A-B60F-407E-80DE-CAA52FD1E274}"/>
                </a:ext>
              </a:extLst>
            </p:cNvPr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09F2DA3-CFB6-4991-A83B-42853C51030D}"/>
                </a:ext>
              </a:extLst>
            </p:cNvPr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2A490B9-5D46-4E6E-B217-AA5D09E78AE9}"/>
                </a:ext>
              </a:extLst>
            </p:cNvPr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9CBB772-0EB6-4C8D-92F6-6559D3D83022}"/>
                </a:ext>
              </a:extLst>
            </p:cNvPr>
            <p:cNvSpPr txBox="1"/>
            <p:nvPr/>
          </p:nvSpPr>
          <p:spPr>
            <a:xfrm>
              <a:off x="3429000" y="1905000"/>
              <a:ext cx="1167414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S. mitis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15F6D18-26EE-4515-A5BD-62C0FBD67A74}"/>
              </a:ext>
            </a:extLst>
          </p:cNvPr>
          <p:cNvSpPr/>
          <p:nvPr/>
        </p:nvSpPr>
        <p:spPr>
          <a:xfrm>
            <a:off x="6617678" y="404044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8C33D4F-ED3A-4507-9AFB-1995FAB5056C}"/>
              </a:ext>
            </a:extLst>
          </p:cNvPr>
          <p:cNvSpPr/>
          <p:nvPr/>
        </p:nvSpPr>
        <p:spPr>
          <a:xfrm rot="948124">
            <a:off x="6731978" y="415474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D1596FB-E623-4DAE-9E65-0BB06A6F06C5}"/>
              </a:ext>
            </a:extLst>
          </p:cNvPr>
          <p:cNvSpPr/>
          <p:nvPr/>
        </p:nvSpPr>
        <p:spPr>
          <a:xfrm rot="948124">
            <a:off x="6575716" y="425688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54B893E-6F99-47ED-851B-02DE8859B669}"/>
              </a:ext>
            </a:extLst>
          </p:cNvPr>
          <p:cNvSpPr txBox="1"/>
          <p:nvPr/>
        </p:nvSpPr>
        <p:spPr>
          <a:xfrm>
            <a:off x="5763209" y="4468396"/>
            <a:ext cx="188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H. </a:t>
            </a:r>
            <a:r>
              <a:rPr lang="en-US" b="1" i="1" dirty="0" err="1"/>
              <a:t>parainfluenzae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2599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22B78-7F27-6849-8B00-AEBCD5F5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6534"/>
            <a:ext cx="88392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Hypothetical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anaerobic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interaction of    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parainfluenzae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S. mitis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6D73D1F-719C-0E42-8B30-B078E55012CF}"/>
              </a:ext>
            </a:extLst>
          </p:cNvPr>
          <p:cNvGrpSpPr/>
          <p:nvPr/>
        </p:nvGrpSpPr>
        <p:grpSpPr>
          <a:xfrm>
            <a:off x="1440566" y="3571632"/>
            <a:ext cx="1307020" cy="295518"/>
            <a:chOff x="914400" y="2104539"/>
            <a:chExt cx="2941428" cy="6386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35641C10-ADB5-5F4E-8735-D71A45CD369F}"/>
                </a:ext>
              </a:extLst>
            </p:cNvPr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3C93047-8B8E-E44D-BC5E-F5448598F7D0}"/>
                </a:ext>
              </a:extLst>
            </p:cNvPr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828878C-0D75-E043-B95A-1837A372A27B}"/>
                </a:ext>
              </a:extLst>
            </p:cNvPr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6F2F8C9-500E-974F-9109-8A660D979653}"/>
                </a:ext>
              </a:extLst>
            </p:cNvPr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7390664-D73D-F844-8597-6B839790CBCC}"/>
                </a:ext>
              </a:extLst>
            </p:cNvPr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8CFBE12-6C79-DD44-979F-5F75EA10B1B1}"/>
                </a:ext>
              </a:extLst>
            </p:cNvPr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5EC1313-47E9-E24A-AAD8-6986C6E02EB0}"/>
                </a:ext>
              </a:extLst>
            </p:cNvPr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68AFB4-6DC6-3047-8EB8-7E1846063E51}"/>
              </a:ext>
            </a:extLst>
          </p:cNvPr>
          <p:cNvSpPr txBox="1"/>
          <p:nvPr/>
        </p:nvSpPr>
        <p:spPr>
          <a:xfrm>
            <a:off x="1492897" y="3862044"/>
            <a:ext cx="11432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S. mitis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B554D9B-066D-B842-82AE-4820F584A590}"/>
              </a:ext>
            </a:extLst>
          </p:cNvPr>
          <p:cNvGrpSpPr/>
          <p:nvPr/>
        </p:nvGrpSpPr>
        <p:grpSpPr>
          <a:xfrm>
            <a:off x="6688377" y="1953205"/>
            <a:ext cx="604571" cy="852653"/>
            <a:chOff x="5713676" y="2544991"/>
            <a:chExt cx="887042" cy="148390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B71C70C-FDF2-204E-8B29-34634161C29C}"/>
                </a:ext>
              </a:extLst>
            </p:cNvPr>
            <p:cNvSpPr/>
            <p:nvPr/>
          </p:nvSpPr>
          <p:spPr>
            <a:xfrm rot="1422834">
              <a:off x="5713676" y="3153345"/>
              <a:ext cx="253544" cy="5784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E68B71C7-EC8D-7142-ACCC-38539E0977EC}"/>
                </a:ext>
              </a:extLst>
            </p:cNvPr>
            <p:cNvSpPr/>
            <p:nvPr/>
          </p:nvSpPr>
          <p:spPr>
            <a:xfrm rot="20238295">
              <a:off x="5996664" y="2908310"/>
              <a:ext cx="218869" cy="6700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AFDE5CB-C908-3646-80BA-29AA9E16D084}"/>
                </a:ext>
              </a:extLst>
            </p:cNvPr>
            <p:cNvSpPr/>
            <p:nvPr/>
          </p:nvSpPr>
          <p:spPr>
            <a:xfrm>
              <a:off x="6291672" y="2864120"/>
              <a:ext cx="253543" cy="5784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BE4A0BD-FD73-7746-8DAB-0C3C66F4AAC5}"/>
                </a:ext>
              </a:extLst>
            </p:cNvPr>
            <p:cNvSpPr/>
            <p:nvPr/>
          </p:nvSpPr>
          <p:spPr>
            <a:xfrm rot="4187844">
              <a:off x="6095900" y="2967180"/>
              <a:ext cx="307897" cy="70173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C64C818-BCFF-E84F-A9EE-1FCE43BF4FE6}"/>
                </a:ext>
              </a:extLst>
            </p:cNvPr>
            <p:cNvSpPr/>
            <p:nvPr/>
          </p:nvSpPr>
          <p:spPr>
            <a:xfrm rot="2608585">
              <a:off x="6102003" y="3450449"/>
              <a:ext cx="253543" cy="5784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C83F3A4-BF5D-D34D-AC2D-2EE88D79A4AB}"/>
                </a:ext>
              </a:extLst>
            </p:cNvPr>
            <p:cNvSpPr/>
            <p:nvPr/>
          </p:nvSpPr>
          <p:spPr>
            <a:xfrm rot="2091014">
              <a:off x="6102004" y="2544991"/>
              <a:ext cx="253543" cy="57845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A0A211-7B25-644E-84AC-3FFC1B889E0D}"/>
              </a:ext>
            </a:extLst>
          </p:cNvPr>
          <p:cNvSpPr txBox="1"/>
          <p:nvPr/>
        </p:nvSpPr>
        <p:spPr>
          <a:xfrm>
            <a:off x="6019778" y="2994254"/>
            <a:ext cx="24144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H. parainfluenzae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F6EDD2-0E9A-7C45-B274-F8CEACD468B9}"/>
              </a:ext>
            </a:extLst>
          </p:cNvPr>
          <p:cNvSpPr txBox="1"/>
          <p:nvPr/>
        </p:nvSpPr>
        <p:spPr>
          <a:xfrm>
            <a:off x="1551883" y="1381717"/>
            <a:ext cx="3602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Lactose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C1002DC-5069-3646-B492-81D8448DA9CC}"/>
              </a:ext>
            </a:extLst>
          </p:cNvPr>
          <p:cNvSpPr txBox="1"/>
          <p:nvPr/>
        </p:nvSpPr>
        <p:spPr>
          <a:xfrm>
            <a:off x="3708730" y="2994254"/>
            <a:ext cx="2411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Galactose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C3D2B311-59B2-E242-8216-29FF5F40588E}"/>
              </a:ext>
            </a:extLst>
          </p:cNvPr>
          <p:cNvCxnSpPr>
            <a:cxnSpLocks/>
          </p:cNvCxnSpPr>
          <p:nvPr/>
        </p:nvCxnSpPr>
        <p:spPr>
          <a:xfrm>
            <a:off x="2088686" y="1777461"/>
            <a:ext cx="0" cy="12041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9CD2193F-6710-094C-89E2-0A094C26FB6F}"/>
              </a:ext>
            </a:extLst>
          </p:cNvPr>
          <p:cNvCxnSpPr/>
          <p:nvPr/>
        </p:nvCxnSpPr>
        <p:spPr>
          <a:xfrm>
            <a:off x="5085378" y="3210832"/>
            <a:ext cx="78105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E2BFFB4-0450-3743-8430-A62BD7FE9268}"/>
              </a:ext>
            </a:extLst>
          </p:cNvPr>
          <p:cNvSpPr txBox="1"/>
          <p:nvPr/>
        </p:nvSpPr>
        <p:spPr>
          <a:xfrm>
            <a:off x="1622513" y="2994254"/>
            <a:ext cx="14151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Glucose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CAC1D0EC-5252-1C49-B930-27CC53AE6DF8}"/>
              </a:ext>
            </a:extLst>
          </p:cNvPr>
          <p:cNvCxnSpPr>
            <a:cxnSpLocks/>
          </p:cNvCxnSpPr>
          <p:nvPr/>
        </p:nvCxnSpPr>
        <p:spPr>
          <a:xfrm>
            <a:off x="2088686" y="2276475"/>
            <a:ext cx="1503416" cy="623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490E856-7407-A343-B9BE-048A6396D1F9}"/>
              </a:ext>
            </a:extLst>
          </p:cNvPr>
          <p:cNvSpPr txBox="1"/>
          <p:nvPr/>
        </p:nvSpPr>
        <p:spPr>
          <a:xfrm>
            <a:off x="2165625" y="1896497"/>
            <a:ext cx="16356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β</a:t>
            </a:r>
            <a:r>
              <a:rPr lang="en-US" sz="1350" dirty="0"/>
              <a:t>-galactosidases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8DE7C6F-E4C8-8D49-9B82-52E6CA989DAE}"/>
              </a:ext>
            </a:extLst>
          </p:cNvPr>
          <p:cNvSpPr txBox="1"/>
          <p:nvPr/>
        </p:nvSpPr>
        <p:spPr>
          <a:xfrm>
            <a:off x="4847253" y="3464757"/>
            <a:ext cx="1257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Leloir pathway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FFDAC84-1723-4C62-BBED-81E42DF6CD52}"/>
              </a:ext>
            </a:extLst>
          </p:cNvPr>
          <p:cNvSpPr txBox="1"/>
          <p:nvPr/>
        </p:nvSpPr>
        <p:spPr>
          <a:xfrm>
            <a:off x="3813531" y="4362430"/>
            <a:ext cx="492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Investigating this occurrence in saliva</a:t>
            </a:r>
          </a:p>
        </p:txBody>
      </p:sp>
    </p:spTree>
    <p:extLst>
      <p:ext uri="{BB962C8B-B14F-4D97-AF65-F5344CB8AC3E}">
        <p14:creationId xmlns:p14="http://schemas.microsoft.com/office/powerpoint/2010/main" val="36418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72" grpId="0"/>
      <p:bldP spid="78" grpId="0"/>
      <p:bldP spid="79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rj.ersjournals.com/content/erj/48/4/1201/F1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2" y="133351"/>
            <a:ext cx="7835537" cy="45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1313" y="4831272"/>
            <a:ext cx="3742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Janssen, W., et al. 2016, Euro Respiratory Journal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047750"/>
            <a:ext cx="44958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194" y="1962150"/>
            <a:ext cx="4323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Hypothesis: Cooperative degradation of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Muc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carbohydrates feeds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Sm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Hp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anaerobically</a:t>
            </a:r>
          </a:p>
        </p:txBody>
      </p:sp>
    </p:spTree>
    <p:extLst>
      <p:ext uri="{BB962C8B-B14F-4D97-AF65-F5344CB8AC3E}">
        <p14:creationId xmlns:p14="http://schemas.microsoft.com/office/powerpoint/2010/main" val="394913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3" y="1809750"/>
            <a:ext cx="8610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We must understand mechanisms of interaction between commensals to exploit them for our benefit. </a:t>
            </a: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(probiotics)</a:t>
            </a:r>
          </a:p>
        </p:txBody>
      </p:sp>
    </p:spTree>
    <p:extLst>
      <p:ext uri="{BB962C8B-B14F-4D97-AF65-F5344CB8AC3E}">
        <p14:creationId xmlns:p14="http://schemas.microsoft.com/office/powerpoint/2010/main" val="363084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5751"/>
            <a:ext cx="4038599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Google Drive\Ramsey Lab\Final Grant Documents\R01 Spatial Interactions of oral bacterial communities\Figure Stuff\For Lectures\comlex-fis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285751"/>
            <a:ext cx="4038599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/>
          <p:cNvSpPr/>
          <p:nvPr/>
        </p:nvSpPr>
        <p:spPr>
          <a:xfrm>
            <a:off x="4495800" y="1422884"/>
            <a:ext cx="4114800" cy="2133600"/>
          </a:xfrm>
          <a:prstGeom prst="arc">
            <a:avLst>
              <a:gd name="adj1" fmla="val 12519855"/>
              <a:gd name="adj2" fmla="val 0"/>
            </a:avLst>
          </a:prstGeom>
          <a:ln w="381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0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CC7FB-DEF9-47EA-9B69-63AFBE5A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E33CE5-AB10-4DFC-8817-1B57F73BB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Coculture data supports observed species colocalization and sequence data </a:t>
            </a:r>
            <a:r>
              <a:rPr lang="en-US" i="1" dirty="0"/>
              <a:t>in vivo</a:t>
            </a:r>
            <a:endParaRPr lang="en-US" dirty="0"/>
          </a:p>
          <a:p>
            <a:r>
              <a:rPr lang="en-US" dirty="0"/>
              <a:t>Interaction mechanisms examined:</a:t>
            </a:r>
          </a:p>
          <a:p>
            <a:pPr lvl="1"/>
            <a:r>
              <a:rPr lang="en-US" i="1" dirty="0"/>
              <a:t>Cm </a:t>
            </a:r>
            <a:r>
              <a:rPr lang="en-US" dirty="0" err="1"/>
              <a:t>crossfeeding</a:t>
            </a:r>
            <a:r>
              <a:rPr lang="en-US" dirty="0"/>
              <a:t> on streptococci-produced lactate</a:t>
            </a:r>
          </a:p>
          <a:p>
            <a:pPr lvl="1"/>
            <a:r>
              <a:rPr lang="en-US" i="1" dirty="0"/>
              <a:t>S. mitis </a:t>
            </a:r>
            <a:r>
              <a:rPr lang="en-US" dirty="0"/>
              <a:t>H2O2-dependent exclusion of </a:t>
            </a:r>
            <a:r>
              <a:rPr lang="en-US" i="1" dirty="0" err="1"/>
              <a:t>Hp</a:t>
            </a:r>
            <a:r>
              <a:rPr lang="en-US" i="1" dirty="0"/>
              <a:t> </a:t>
            </a:r>
            <a:r>
              <a:rPr lang="en-US" dirty="0"/>
              <a:t>from hedgehog structure</a:t>
            </a:r>
          </a:p>
          <a:p>
            <a:pPr lvl="1"/>
            <a:r>
              <a:rPr lang="en-US" i="1" dirty="0" err="1"/>
              <a:t>Hp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dirty="0"/>
              <a:t>Sm </a:t>
            </a:r>
            <a:r>
              <a:rPr lang="en-US" dirty="0"/>
              <a:t>anaerobic co-utilization of polysaccharides</a:t>
            </a:r>
            <a:endParaRPr lang="en-US" i="1" dirty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0603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76" y="3986500"/>
            <a:ext cx="2658811" cy="104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6241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39" y="3805127"/>
            <a:ext cx="1128823" cy="11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19150"/>
            <a:ext cx="1222596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8" y="4095749"/>
            <a:ext cx="3127631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19" y="685621"/>
            <a:ext cx="2310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Graduate Students:</a:t>
            </a:r>
          </a:p>
          <a:p>
            <a:r>
              <a:rPr lang="en-US" dirty="0"/>
              <a:t>Eric Almeida</a:t>
            </a:r>
          </a:p>
          <a:p>
            <a:r>
              <a:rPr lang="en-US" dirty="0"/>
              <a:t>Thais Harder De Palma</a:t>
            </a:r>
          </a:p>
          <a:p>
            <a:r>
              <a:rPr lang="en-US" dirty="0" err="1"/>
              <a:t>Dasith</a:t>
            </a:r>
            <a:r>
              <a:rPr lang="en-US" dirty="0"/>
              <a:t> </a:t>
            </a:r>
            <a:r>
              <a:rPr lang="en-US" dirty="0" err="1"/>
              <a:t>Perera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19" y="1875532"/>
            <a:ext cx="4084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Funding:</a:t>
            </a:r>
          </a:p>
          <a:p>
            <a:r>
              <a:rPr lang="en-US" sz="1600" dirty="0">
                <a:latin typeface="+mj-lt"/>
              </a:rPr>
              <a:t>RI Foundation Medical Research Fund</a:t>
            </a:r>
          </a:p>
          <a:p>
            <a:r>
              <a:rPr lang="en-US" sz="1600" dirty="0">
                <a:latin typeface="+mj-lt"/>
              </a:rPr>
              <a:t>RI COBRE - #P20GM104317</a:t>
            </a:r>
          </a:p>
          <a:p>
            <a:r>
              <a:rPr lang="en-US" sz="1600" dirty="0">
                <a:latin typeface="+mj-lt"/>
              </a:rPr>
              <a:t>RI INBRE Early Career Award – #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P20GM103430</a:t>
            </a: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NIH – NIDCR #R01DE027958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19" y="3155503"/>
            <a:ext cx="3335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Collaborators:</a:t>
            </a:r>
          </a:p>
          <a:p>
            <a:r>
              <a:rPr lang="en-US" sz="1600" dirty="0"/>
              <a:t>Marcelo Freire (JCVI)</a:t>
            </a:r>
          </a:p>
          <a:p>
            <a:r>
              <a:rPr lang="en-US" sz="1600" dirty="0" smtClean="0"/>
              <a:t>Jessica </a:t>
            </a:r>
            <a:r>
              <a:rPr lang="en-US" sz="1600" dirty="0"/>
              <a:t>Mark Welch (U Chicago / MBL)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28400" r="19333"/>
          <a:stretch/>
        </p:blipFill>
        <p:spPr>
          <a:xfrm>
            <a:off x="5012076" y="46167"/>
            <a:ext cx="4049486" cy="36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0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do we prioritize interactions?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Abundance</a:t>
            </a:r>
          </a:p>
          <a:p>
            <a:r>
              <a:rPr lang="en-US" dirty="0" err="1"/>
              <a:t>Prevalance</a:t>
            </a:r>
            <a:endParaRPr lang="en-US" dirty="0"/>
          </a:p>
          <a:p>
            <a:r>
              <a:rPr lang="en-US" dirty="0"/>
              <a:t>Co-localization</a:t>
            </a:r>
          </a:p>
        </p:txBody>
      </p:sp>
    </p:spTree>
    <p:extLst>
      <p:ext uri="{BB962C8B-B14F-4D97-AF65-F5344CB8AC3E}">
        <p14:creationId xmlns:p14="http://schemas.microsoft.com/office/powerpoint/2010/main" val="26543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4626749"/>
            <a:ext cx="240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2011. </a:t>
            </a:r>
            <a:r>
              <a:rPr lang="en-US" sz="1600" dirty="0" err="1"/>
              <a:t>Valm</a:t>
            </a:r>
            <a:r>
              <a:rPr lang="en-US" sz="1600" dirty="0"/>
              <a:t>, Borisy, </a:t>
            </a:r>
            <a:r>
              <a:rPr lang="en-US" sz="1600" i="1" dirty="0"/>
              <a:t>PNAS.</a:t>
            </a:r>
          </a:p>
          <a:p>
            <a:r>
              <a:rPr lang="en-US" sz="1600" dirty="0"/>
              <a:t>2016. Welch, </a:t>
            </a:r>
            <a:r>
              <a:rPr lang="en-US" sz="1600" dirty="0" err="1"/>
              <a:t>Borisy</a:t>
            </a:r>
            <a:r>
              <a:rPr lang="en-US" sz="1600" dirty="0"/>
              <a:t>, </a:t>
            </a:r>
            <a:r>
              <a:rPr lang="en-US" sz="1600" i="1" dirty="0"/>
              <a:t>PNAS</a:t>
            </a:r>
            <a:r>
              <a:rPr lang="en-US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9910" y="2647950"/>
            <a:ext cx="265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Jessica Mark Welch PhD</a:t>
            </a:r>
          </a:p>
          <a:p>
            <a:pPr algn="ctr"/>
            <a:r>
              <a:rPr lang="en-US" sz="1600" dirty="0"/>
              <a:t>Associate Scientist</a:t>
            </a:r>
          </a:p>
          <a:p>
            <a:pPr algn="ctr"/>
            <a:r>
              <a:rPr lang="en-US" sz="1600" dirty="0"/>
              <a:t>Marine Biology Lab / University of Chicago. Woods Hole, MA</a:t>
            </a:r>
          </a:p>
        </p:txBody>
      </p:sp>
      <p:pic>
        <p:nvPicPr>
          <p:cNvPr id="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jessica mark welch m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93" y="209550"/>
            <a:ext cx="2200014" cy="22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9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Supragingival Plaque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14750"/>
          </a:xfrm>
        </p:spPr>
        <p:txBody>
          <a:bodyPr>
            <a:noAutofit/>
          </a:bodyPr>
          <a:lstStyle/>
          <a:p>
            <a:r>
              <a:rPr lang="en-US" sz="2800" dirty="0"/>
              <a:t>Human Microbiome Project (HMP) Supragingival site data</a:t>
            </a:r>
            <a:endParaRPr lang="en-US" sz="2400" dirty="0"/>
          </a:p>
          <a:p>
            <a:r>
              <a:rPr lang="en-US" sz="2800" dirty="0"/>
              <a:t>Full assembly metagenomic  data (n=117)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Species level identification is important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456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58402C-7400-4FB2-8969-A598BB41E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550"/>
            <a:ext cx="7892670" cy="2286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D7D524A-22AF-463B-80E7-9713DAE997DB}"/>
              </a:ext>
            </a:extLst>
          </p:cNvPr>
          <p:cNvSpPr/>
          <p:nvPr/>
        </p:nvSpPr>
        <p:spPr>
          <a:xfrm>
            <a:off x="609600" y="209550"/>
            <a:ext cx="1219200" cy="2133600"/>
          </a:xfrm>
          <a:prstGeom prst="roundRect">
            <a:avLst/>
          </a:prstGeom>
          <a:solidFill>
            <a:srgbClr val="7F7F7F">
              <a:alpha val="45098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99AC36-7E89-4EEA-B8ED-8BA3C5C75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49636"/>
            <a:ext cx="4505730" cy="24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5751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Google Drive\Ramsey Lab\Final Grant Documents\R01 Spatial Interactions of oral bacterial communities\Figure Stuff\For Lectures\comlex-fis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285751"/>
            <a:ext cx="4190999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2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45417" y="1501921"/>
            <a:ext cx="854721" cy="612628"/>
            <a:chOff x="3429000" y="1580606"/>
            <a:chExt cx="1139627" cy="816836"/>
          </a:xfrm>
        </p:grpSpPr>
        <p:sp>
          <p:nvSpPr>
            <p:cNvPr id="2" name="Oval 1"/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Oval 2"/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/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1905000"/>
              <a:ext cx="11396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mitis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98286" y="3330722"/>
            <a:ext cx="1192058" cy="612628"/>
            <a:chOff x="3244567" y="4019006"/>
            <a:chExt cx="1589411" cy="816836"/>
          </a:xfrm>
        </p:grpSpPr>
        <p:sp>
          <p:nvSpPr>
            <p:cNvPr id="7" name="Oval 6"/>
            <p:cNvSpPr/>
            <p:nvPr/>
          </p:nvSpPr>
          <p:spPr>
            <a:xfrm>
              <a:off x="345186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737066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4019006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4284618" y="4019006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4567" y="4343400"/>
              <a:ext cx="158941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</a:t>
              </a:r>
              <a:r>
                <a:rPr lang="en-US" i="1" dirty="0" err="1"/>
                <a:t>cristatus</a:t>
              </a:r>
              <a:endParaRPr lang="en-US" i="1" dirty="0"/>
            </a:p>
          </p:txBody>
        </p:sp>
      </p:grpSp>
      <p:sp>
        <p:nvSpPr>
          <p:cNvPr id="14" name="Oval 13"/>
          <p:cNvSpPr/>
          <p:nvPr/>
        </p:nvSpPr>
        <p:spPr>
          <a:xfrm rot="481010">
            <a:off x="6698411" y="2445336"/>
            <a:ext cx="1028700" cy="538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459189" y="254531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C. </a:t>
            </a:r>
            <a:r>
              <a:rPr lang="en-US" i="1" dirty="0" err="1"/>
              <a:t>matruchotii</a:t>
            </a:r>
            <a:endParaRPr lang="en-US" i="1" dirty="0"/>
          </a:p>
        </p:txBody>
      </p:sp>
      <p:sp>
        <p:nvSpPr>
          <p:cNvPr id="16" name="Oval 15"/>
          <p:cNvSpPr/>
          <p:nvPr/>
        </p:nvSpPr>
        <p:spPr>
          <a:xfrm>
            <a:off x="1943100" y="21988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 rot="948124">
            <a:off x="2057400" y="2313135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 rot="948124">
            <a:off x="1901138" y="241527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1112228" y="2570608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H. </a:t>
            </a:r>
            <a:r>
              <a:rPr lang="en-US" i="1" dirty="0" err="1"/>
              <a:t>parainfluenzae</a:t>
            </a:r>
            <a:endParaRPr lang="en-US" i="1" dirty="0"/>
          </a:p>
        </p:txBody>
      </p:sp>
      <p:sp>
        <p:nvSpPr>
          <p:cNvPr id="20" name="Right Arrow 19"/>
          <p:cNvSpPr/>
          <p:nvPr/>
        </p:nvSpPr>
        <p:spPr>
          <a:xfrm rot="11989844">
            <a:off x="5323697" y="1808773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ight Arrow 20"/>
          <p:cNvSpPr/>
          <p:nvPr/>
        </p:nvSpPr>
        <p:spPr>
          <a:xfrm rot="9321976">
            <a:off x="5323697" y="2942309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ight Arrow 21"/>
          <p:cNvSpPr/>
          <p:nvPr/>
        </p:nvSpPr>
        <p:spPr>
          <a:xfrm rot="1578129">
            <a:off x="3174446" y="2950250"/>
            <a:ext cx="685800" cy="1714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8" name="Group 27"/>
          <p:cNvGrpSpPr/>
          <p:nvPr/>
        </p:nvGrpSpPr>
        <p:grpSpPr>
          <a:xfrm rot="14518297">
            <a:off x="3291879" y="1587323"/>
            <a:ext cx="285750" cy="514350"/>
            <a:chOff x="2286000" y="1066800"/>
            <a:chExt cx="381000" cy="6858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476500" y="1066800"/>
              <a:ext cx="0" cy="685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86000" y="1066800"/>
              <a:ext cx="381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485900" y="5715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Aerobic mono vs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coculture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A094A-2E0D-417B-9D55-33232A60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coculture transcriptomes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4A714F-B90B-4FE6-A54F-DAD4C5A87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5720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Aerobically </a:t>
            </a:r>
            <a:r>
              <a:rPr lang="en-US" sz="2800" i="1" dirty="0"/>
              <a:t>Cm </a:t>
            </a:r>
            <a:r>
              <a:rPr lang="en-US" sz="2800" dirty="0"/>
              <a:t>upregulated the </a:t>
            </a:r>
            <a:r>
              <a:rPr lang="en-US" sz="2800" i="1" dirty="0"/>
              <a:t>lutABC </a:t>
            </a:r>
            <a:r>
              <a:rPr lang="en-US" sz="2800" dirty="0"/>
              <a:t>operon (≥3-fold) in response to either streptococci</a:t>
            </a:r>
          </a:p>
          <a:p>
            <a:r>
              <a:rPr lang="en-US" sz="2800" i="1" dirty="0"/>
              <a:t>Cm </a:t>
            </a:r>
            <a:r>
              <a:rPr lang="el-GR" sz="2800" i="1" dirty="0"/>
              <a:t>Δ</a:t>
            </a:r>
            <a:r>
              <a:rPr lang="en-US" sz="2800" i="1" dirty="0" err="1"/>
              <a:t>lutA</a:t>
            </a:r>
            <a:r>
              <a:rPr lang="en-US" sz="2800" i="1" dirty="0"/>
              <a:t> </a:t>
            </a:r>
            <a:r>
              <a:rPr lang="en-US" sz="2800" dirty="0"/>
              <a:t>grows poorly on lactate alone</a:t>
            </a:r>
            <a:endParaRPr lang="en-US" sz="2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16CB32-667E-474D-A976-A84412D32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65713"/>
            <a:ext cx="3810000" cy="325719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7E87317-BD7E-4453-A9E1-9ACF62B95518}"/>
              </a:ext>
            </a:extLst>
          </p:cNvPr>
          <p:cNvCxnSpPr>
            <a:cxnSpLocks/>
          </p:cNvCxnSpPr>
          <p:nvPr/>
        </p:nvCxnSpPr>
        <p:spPr>
          <a:xfrm>
            <a:off x="7010400" y="180975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608</Words>
  <Application>Microsoft Office PowerPoint</Application>
  <PresentationFormat>On-screen Show (16:9)</PresentationFormat>
  <Paragraphs>206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Mechanisms underlying spatial interaction in the oral microbiota</vt:lpstr>
      <vt:lpstr>PowerPoint Presentation</vt:lpstr>
      <vt:lpstr>How do we prioritize interactions?</vt:lpstr>
      <vt:lpstr>PowerPoint Presentation</vt:lpstr>
      <vt:lpstr>Supragingival Plaque Data</vt:lpstr>
      <vt:lpstr>PowerPoint Presentation</vt:lpstr>
      <vt:lpstr>PowerPoint Presentation</vt:lpstr>
      <vt:lpstr>Aerobic mono vs coculture</vt:lpstr>
      <vt:lpstr>Cm coculture transcriptomes</vt:lpstr>
      <vt:lpstr>Cm ΔlutA grows poorly on lactate alone</vt:lpstr>
      <vt:lpstr>RNASeq for Hp cocultures</vt:lpstr>
      <vt:lpstr>Hydrogen Peroxide MIC (µM)</vt:lpstr>
      <vt:lpstr>Two hypotheses for peroxide resistance</vt:lpstr>
      <vt:lpstr>RNASeq of Hp wildtype vs ΔoxyR </vt:lpstr>
      <vt:lpstr>H. parainfluenzae mutants in coculture</vt:lpstr>
      <vt:lpstr>Anaerobic mono vs coculture</vt:lpstr>
      <vt:lpstr>Anaerobic transcript changes</vt:lpstr>
      <vt:lpstr>Hypothetical anaerobic interaction of     H. parainfluenzae and S. mitis</vt:lpstr>
      <vt:lpstr>PowerPoint Presentation</vt:lpstr>
      <vt:lpstr>PowerPoint Presentation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67</cp:revision>
  <dcterms:created xsi:type="dcterms:W3CDTF">2006-08-16T00:00:00Z</dcterms:created>
  <dcterms:modified xsi:type="dcterms:W3CDTF">2020-01-15T12:59:30Z</dcterms:modified>
</cp:coreProperties>
</file>