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78" r:id="rId10"/>
    <p:sldId id="279" r:id="rId11"/>
    <p:sldId id="280" r:id="rId12"/>
    <p:sldId id="281" r:id="rId13"/>
    <p:sldId id="282" r:id="rId14"/>
    <p:sldId id="406" r:id="rId15"/>
    <p:sldId id="404" r:id="rId16"/>
    <p:sldId id="284" r:id="rId17"/>
    <p:sldId id="407" r:id="rId18"/>
    <p:sldId id="275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102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D584B-9872-45C7-A143-E21BFA163F65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E4B5D-944D-4A5A-87C8-4D51DBA1B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0" dirty="0"/>
              <a:t>Combine with next slide</a:t>
            </a:r>
          </a:p>
          <a:p>
            <a:endParaRPr lang="en-US" b="1" baseline="0" dirty="0"/>
          </a:p>
          <a:p>
            <a:endParaRPr lang="en-US" b="1" baseline="0" dirty="0"/>
          </a:p>
          <a:p>
            <a:endParaRPr lang="en-US" b="1" baseline="0" dirty="0"/>
          </a:p>
          <a:p>
            <a:r>
              <a:rPr lang="en-US" b="1" baseline="0" dirty="0"/>
              <a:t>2. Healthy participants are subjects and not patients.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9D215-965A-4DB9-8D98-6C03340BBA2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rnaseq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ECE1F-2DC2-6346-8BA4-2098930407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35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saliva </a:t>
            </a:r>
          </a:p>
          <a:p>
            <a:r>
              <a:rPr lang="en-US" dirty="0"/>
              <a:t>Could be other galactose containing disaccharides</a:t>
            </a:r>
          </a:p>
          <a:p>
            <a:r>
              <a:rPr lang="en-US" dirty="0"/>
              <a:t>Glycoproteins</a:t>
            </a:r>
          </a:p>
          <a:p>
            <a:r>
              <a:rPr lang="en-US" dirty="0"/>
              <a:t>Defined media</a:t>
            </a:r>
          </a:p>
          <a:p>
            <a:r>
              <a:rPr lang="en-US" dirty="0"/>
              <a:t>Leloir pathway</a:t>
            </a:r>
          </a:p>
          <a:p>
            <a:r>
              <a:rPr lang="en-US" dirty="0"/>
              <a:t>Explains growth benefit in </a:t>
            </a:r>
            <a:r>
              <a:rPr lang="en-US" dirty="0" err="1"/>
              <a:t>bhi</a:t>
            </a:r>
            <a:r>
              <a:rPr lang="en-US" dirty="0"/>
              <a:t>-ye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ECE1F-2DC2-6346-8BA4-2098930407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5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77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Mechanisms underlying spatial interaction in the oral microbiota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Matthew M. Ramsey PhD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University of Rhode Island</a:t>
            </a:r>
          </a:p>
        </p:txBody>
      </p:sp>
      <p:pic>
        <p:nvPicPr>
          <p:cNvPr id="4" name="Picture 2" descr="Image result for ur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92" y="3105150"/>
            <a:ext cx="1664928" cy="182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91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A094A-2E0D-417B-9D55-33232A60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RNASeq for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Cm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cocultures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A714F-B90B-4FE6-A54F-DAD4C5A87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572000" cy="3394472"/>
          </a:xfrm>
        </p:spPr>
        <p:txBody>
          <a:bodyPr>
            <a:normAutofit/>
          </a:bodyPr>
          <a:lstStyle/>
          <a:p>
            <a:r>
              <a:rPr lang="en-US" sz="2800" dirty="0"/>
              <a:t>Aerobically </a:t>
            </a:r>
            <a:r>
              <a:rPr lang="en-US" sz="2800" i="1" dirty="0"/>
              <a:t>Cm </a:t>
            </a:r>
            <a:r>
              <a:rPr lang="en-US" sz="2800" dirty="0"/>
              <a:t>upregulated the </a:t>
            </a:r>
            <a:r>
              <a:rPr lang="en-US" sz="2800" i="1" dirty="0"/>
              <a:t>lutABC </a:t>
            </a:r>
            <a:r>
              <a:rPr lang="en-US" sz="2800" dirty="0"/>
              <a:t>operon (≥3-fold) in response to either streptococci</a:t>
            </a:r>
          </a:p>
          <a:p>
            <a:r>
              <a:rPr lang="en-US" sz="2800" i="1" dirty="0"/>
              <a:t>Cm </a:t>
            </a:r>
            <a:r>
              <a:rPr lang="el-GR" sz="2800" i="1" dirty="0"/>
              <a:t>Δ</a:t>
            </a:r>
            <a:r>
              <a:rPr lang="en-US" sz="2800" i="1" dirty="0"/>
              <a:t>lutA </a:t>
            </a:r>
            <a:r>
              <a:rPr lang="en-US" sz="2800" dirty="0"/>
              <a:t>cannot grow on lactate alone</a:t>
            </a:r>
            <a:endParaRPr lang="en-US" sz="28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6CB32-667E-474D-A976-A84412D32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65713"/>
            <a:ext cx="3810000" cy="325719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E87317-BD7E-4453-A9E1-9ACF62B95518}"/>
              </a:ext>
            </a:extLst>
          </p:cNvPr>
          <p:cNvCxnSpPr>
            <a:cxnSpLocks/>
          </p:cNvCxnSpPr>
          <p:nvPr/>
        </p:nvCxnSpPr>
        <p:spPr>
          <a:xfrm>
            <a:off x="7010400" y="1809750"/>
            <a:ext cx="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32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D9543-E6EB-4F22-948F-B52CBB272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RNASeq for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Hp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cocultures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D6DFA-3B6C-402A-9A56-9E332B4E7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Aerobically with </a:t>
            </a:r>
            <a:r>
              <a:rPr lang="en-US" i="1" dirty="0"/>
              <a:t>S. mitis Hp </a:t>
            </a:r>
            <a:r>
              <a:rPr lang="en-US" dirty="0"/>
              <a:t>exhibited signs of DNA damage and acid stress </a:t>
            </a:r>
          </a:p>
          <a:p>
            <a:pPr lvl="1"/>
            <a:r>
              <a:rPr lang="en-US" dirty="0"/>
              <a:t>mutation repair / competence pathways, deamination mechanisms.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No differential expression of ROS / H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-related genes</a:t>
            </a:r>
          </a:p>
        </p:txBody>
      </p:sp>
    </p:spTree>
    <p:extLst>
      <p:ext uri="{BB962C8B-B14F-4D97-AF65-F5344CB8AC3E}">
        <p14:creationId xmlns:p14="http://schemas.microsoft.com/office/powerpoint/2010/main" val="68647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D9543-E6EB-4F22-948F-B52CBB272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Hp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and oxidative stress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0E5666-3F39-42E8-8A92-CA9B2F947F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519541"/>
              </p:ext>
            </p:extLst>
          </p:nvPr>
        </p:nvGraphicFramePr>
        <p:xfrm>
          <a:off x="6019800" y="1352550"/>
          <a:ext cx="2667000" cy="2608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19599144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833939055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O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 MIC (</a:t>
                      </a:r>
                      <a:r>
                        <a:rPr lang="en-US" dirty="0" err="1"/>
                        <a:t>uM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103777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n-US" dirty="0"/>
                        <a:t>Wild-type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6518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l-GR" sz="1800" i="1" dirty="0"/>
                        <a:t>Δ</a:t>
                      </a:r>
                      <a:r>
                        <a:rPr lang="en-US" i="1" dirty="0"/>
                        <a:t>oxyR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09064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l-GR" sz="1800" i="1" dirty="0"/>
                        <a:t>Δ</a:t>
                      </a:r>
                      <a:r>
                        <a:rPr lang="en-US" i="1" dirty="0"/>
                        <a:t>katA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01264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l-GR" sz="1800" i="1" dirty="0"/>
                        <a:t>Δ</a:t>
                      </a:r>
                      <a:r>
                        <a:rPr lang="en-US" i="1" dirty="0" err="1"/>
                        <a:t>ccpD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9173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i="1" dirty="0"/>
                        <a:t>Δ</a:t>
                      </a:r>
                      <a:r>
                        <a:rPr lang="en-US" i="1" dirty="0"/>
                        <a:t>katA, </a:t>
                      </a:r>
                      <a:r>
                        <a:rPr lang="el-GR" sz="1800" i="1" dirty="0"/>
                        <a:t>Δ</a:t>
                      </a:r>
                      <a:r>
                        <a:rPr lang="en-US" i="1" dirty="0" err="1"/>
                        <a:t>ccpD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558236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DC83AC3-09EE-4B35-959E-95A21221BC21}"/>
              </a:ext>
            </a:extLst>
          </p:cNvPr>
          <p:cNvSpPr txBox="1">
            <a:spLocks/>
          </p:cNvSpPr>
          <p:nvPr/>
        </p:nvSpPr>
        <p:spPr>
          <a:xfrm>
            <a:off x="457200" y="1063229"/>
            <a:ext cx="5410200" cy="3428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pH 7 </a:t>
            </a:r>
            <a:r>
              <a:rPr lang="en-US" sz="2800" i="1" dirty="0"/>
              <a:t>S. mitis </a:t>
            </a:r>
            <a:r>
              <a:rPr lang="en-US" sz="2800" dirty="0"/>
              <a:t>supernatant kills </a:t>
            </a:r>
            <a:r>
              <a:rPr lang="en-US" sz="2800" i="1" dirty="0"/>
              <a:t>Hp </a:t>
            </a:r>
            <a:r>
              <a:rPr lang="en-US" sz="2800" dirty="0"/>
              <a:t>unless exogenous catalase was added</a:t>
            </a:r>
          </a:p>
          <a:p>
            <a:pPr lvl="1"/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 responsible for killing</a:t>
            </a:r>
          </a:p>
          <a:p>
            <a:endParaRPr lang="en-US" sz="2800" dirty="0"/>
          </a:p>
          <a:p>
            <a:r>
              <a:rPr lang="en-US" sz="2800" dirty="0"/>
              <a:t>Factors between OxyR</a:t>
            </a:r>
            <a:r>
              <a:rPr lang="en-US" sz="2800" i="1" dirty="0"/>
              <a:t> </a:t>
            </a:r>
            <a:r>
              <a:rPr lang="en-US" sz="2800" dirty="0"/>
              <a:t>and protection are still unclear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472931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D9543-E6EB-4F22-948F-B52CBB272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Hp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and oxidative stress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6FD63D3-1DF7-419B-AA88-FF01DADF2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76350"/>
            <a:ext cx="5536884" cy="3489722"/>
          </a:xfr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EB937D-0EF0-4297-A073-47E685EDF583}"/>
              </a:ext>
            </a:extLst>
          </p:cNvPr>
          <p:cNvSpPr txBox="1">
            <a:spLocks/>
          </p:cNvSpPr>
          <p:nvPr/>
        </p:nvSpPr>
        <p:spPr>
          <a:xfrm>
            <a:off x="5791200" y="1123951"/>
            <a:ext cx="3124200" cy="1904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OxyR-dependent responses enhance </a:t>
            </a:r>
            <a:r>
              <a:rPr lang="en-US" sz="2800" i="1" dirty="0"/>
              <a:t>S. mitis </a:t>
            </a:r>
            <a:r>
              <a:rPr lang="en-US" sz="2800" dirty="0"/>
              <a:t>growth</a:t>
            </a:r>
          </a:p>
          <a:p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3A2C28-2859-4CFF-9FA5-B48F08DEC758}"/>
              </a:ext>
            </a:extLst>
          </p:cNvPr>
          <p:cNvSpPr txBox="1"/>
          <p:nvPr/>
        </p:nvSpPr>
        <p:spPr>
          <a:xfrm>
            <a:off x="4495800" y="3638550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What is enhancing 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Hp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growth with 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S. mitis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anaerobically?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06B199-1030-4858-BF72-85F69F66B52B}"/>
              </a:ext>
            </a:extLst>
          </p:cNvPr>
          <p:cNvSpPr/>
          <p:nvPr/>
        </p:nvSpPr>
        <p:spPr>
          <a:xfrm>
            <a:off x="1483283" y="1352550"/>
            <a:ext cx="6096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B89829-5DD5-46B4-A918-ABDE10147B4D}"/>
              </a:ext>
            </a:extLst>
          </p:cNvPr>
          <p:cNvSpPr/>
          <p:nvPr/>
        </p:nvSpPr>
        <p:spPr>
          <a:xfrm>
            <a:off x="3435429" y="1352550"/>
            <a:ext cx="672942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8B1901-F776-4ABE-B863-37DB3B5B9446}"/>
              </a:ext>
            </a:extLst>
          </p:cNvPr>
          <p:cNvSpPr/>
          <p:nvPr/>
        </p:nvSpPr>
        <p:spPr>
          <a:xfrm>
            <a:off x="2777505" y="1352550"/>
            <a:ext cx="672942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0F17FE9-F3C4-46D2-97DF-D7604C665F69}"/>
              </a:ext>
            </a:extLst>
          </p:cNvPr>
          <p:cNvCxnSpPr>
            <a:cxnSpLocks/>
          </p:cNvCxnSpPr>
          <p:nvPr/>
        </p:nvCxnSpPr>
        <p:spPr>
          <a:xfrm>
            <a:off x="1921134" y="1085850"/>
            <a:ext cx="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53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BA657-FBA9-3A4E-9EA4-87DAF0231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Anaerobic transcript changes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FB2AD6C-C32F-694F-AC95-121497432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210956"/>
              </p:ext>
            </p:extLst>
          </p:nvPr>
        </p:nvGraphicFramePr>
        <p:xfrm>
          <a:off x="427794" y="1047750"/>
          <a:ext cx="2772606" cy="20497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96076">
                  <a:extLst>
                    <a:ext uri="{9D8B030D-6E8A-4147-A177-3AD203B41FA5}">
                      <a16:colId xmlns:a16="http://schemas.microsoft.com/office/drawing/2014/main" val="329631694"/>
                    </a:ext>
                  </a:extLst>
                </a:gridCol>
                <a:gridCol w="519133">
                  <a:extLst>
                    <a:ext uri="{9D8B030D-6E8A-4147-A177-3AD203B41FA5}">
                      <a16:colId xmlns:a16="http://schemas.microsoft.com/office/drawing/2014/main" val="3004929616"/>
                    </a:ext>
                  </a:extLst>
                </a:gridCol>
                <a:gridCol w="1557397">
                  <a:extLst>
                    <a:ext uri="{9D8B030D-6E8A-4147-A177-3AD203B41FA5}">
                      <a16:colId xmlns:a16="http://schemas.microsoft.com/office/drawing/2014/main" val="934471996"/>
                    </a:ext>
                  </a:extLst>
                </a:gridCol>
              </a:tblGrid>
              <a:tr h="46031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Fold Change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CDS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58930393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r>
                        <a:rPr lang="en-US" sz="1400" dirty="0"/>
                        <a:t>10.65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1543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β</a:t>
                      </a:r>
                      <a:r>
                        <a:rPr lang="en-US" sz="1400" dirty="0"/>
                        <a:t>-galactosidase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0219935"/>
                  </a:ext>
                </a:extLst>
              </a:tr>
              <a:tr h="460316">
                <a:tc>
                  <a:txBody>
                    <a:bodyPr/>
                    <a:lstStyle/>
                    <a:p>
                      <a:r>
                        <a:rPr lang="en-US" sz="1400" dirty="0"/>
                        <a:t>8.96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1411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β</a:t>
                      </a:r>
                      <a:r>
                        <a:rPr lang="en-US" sz="1400" dirty="0"/>
                        <a:t>-galactosidase</a:t>
                      </a:r>
                    </a:p>
                    <a:p>
                      <a:r>
                        <a:rPr lang="en-US" sz="1400" dirty="0"/>
                        <a:t>subunit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85610756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r>
                        <a:rPr lang="en-US" sz="1400" dirty="0"/>
                        <a:t>6.77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985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β</a:t>
                      </a:r>
                      <a:r>
                        <a:rPr lang="en-US" sz="1400" dirty="0"/>
                        <a:t>-galactosidase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65517098"/>
                  </a:ext>
                </a:extLst>
              </a:tr>
              <a:tr h="460316">
                <a:tc>
                  <a:txBody>
                    <a:bodyPr/>
                    <a:lstStyle/>
                    <a:p>
                      <a:r>
                        <a:rPr lang="en-US" sz="1400" dirty="0"/>
                        <a:t>5.65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1052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β</a:t>
                      </a:r>
                      <a:r>
                        <a:rPr lang="en-US" sz="1400" dirty="0"/>
                        <a:t>-galactosidase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32458917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183ACE1-F334-C34D-9891-DC569153D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397287"/>
              </p:ext>
            </p:extLst>
          </p:nvPr>
        </p:nvGraphicFramePr>
        <p:xfrm>
          <a:off x="4953831" y="1047611"/>
          <a:ext cx="3762375" cy="26822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709229">
                  <a:extLst>
                    <a:ext uri="{9D8B030D-6E8A-4147-A177-3AD203B41FA5}">
                      <a16:colId xmlns:a16="http://schemas.microsoft.com/office/drawing/2014/main" val="32963169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004929616"/>
                    </a:ext>
                  </a:extLst>
                </a:gridCol>
                <a:gridCol w="2519746">
                  <a:extLst>
                    <a:ext uri="{9D8B030D-6E8A-4147-A177-3AD203B41FA5}">
                      <a16:colId xmlns:a16="http://schemas.microsoft.com/office/drawing/2014/main" val="934471996"/>
                    </a:ext>
                  </a:extLst>
                </a:gridCol>
              </a:tblGrid>
              <a:tr h="45027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Fold Change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CDS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58930393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r>
                        <a:rPr lang="en-US" sz="1400" dirty="0"/>
                        <a:t>3.47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1696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i="1" dirty="0" err="1"/>
                        <a:t>mglB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0219935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r>
                        <a:rPr lang="en-US" sz="1400" dirty="0"/>
                        <a:t>2.51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1697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i="1" dirty="0" err="1"/>
                        <a:t>mglA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85610756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r>
                        <a:rPr lang="en-US" sz="1400" dirty="0"/>
                        <a:t>2.3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1698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i="1" dirty="0" err="1"/>
                        <a:t>mglC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65517098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r>
                        <a:rPr lang="en-US" sz="1400" dirty="0"/>
                        <a:t>3.05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1692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i="1" dirty="0" err="1"/>
                        <a:t>galM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32458917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2.74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1693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i="1" dirty="0" err="1"/>
                        <a:t>galK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5941611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r>
                        <a:rPr lang="en-US" sz="1400" dirty="0"/>
                        <a:t>2.66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1694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i="1" dirty="0" err="1"/>
                        <a:t>galT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90262304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r>
                        <a:rPr lang="en-US" sz="1400" dirty="0"/>
                        <a:t>2.44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1695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Transcriptional control of Galactose metabolism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4702751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B91341A9-34D6-4246-B3DC-3A9C7BCC8F95}"/>
              </a:ext>
            </a:extLst>
          </p:cNvPr>
          <p:cNvGrpSpPr/>
          <p:nvPr/>
        </p:nvGrpSpPr>
        <p:grpSpPr>
          <a:xfrm>
            <a:off x="1376316" y="3678514"/>
            <a:ext cx="875561" cy="612628"/>
            <a:chOff x="3429000" y="1580606"/>
            <a:chExt cx="1167414" cy="81683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18A3034-7059-49C2-A203-327E23EDB7D3}"/>
                </a:ext>
              </a:extLst>
            </p:cNvPr>
            <p:cNvSpPr/>
            <p:nvPr/>
          </p:nvSpPr>
          <p:spPr>
            <a:xfrm>
              <a:off x="3429000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67990A-B60F-407E-80DE-CAA52FD1E274}"/>
                </a:ext>
              </a:extLst>
            </p:cNvPr>
            <p:cNvSpPr/>
            <p:nvPr/>
          </p:nvSpPr>
          <p:spPr>
            <a:xfrm>
              <a:off x="3714206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09F2DA3-CFB6-4991-A83B-42853C51030D}"/>
                </a:ext>
              </a:extLst>
            </p:cNvPr>
            <p:cNvSpPr/>
            <p:nvPr/>
          </p:nvSpPr>
          <p:spPr>
            <a:xfrm>
              <a:off x="3996146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2A490B9-5D46-4E6E-B217-AA5D09E78AE9}"/>
                </a:ext>
              </a:extLst>
            </p:cNvPr>
            <p:cNvSpPr/>
            <p:nvPr/>
          </p:nvSpPr>
          <p:spPr>
            <a:xfrm>
              <a:off x="4261758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9CBB772-0EB6-4C8D-92F6-6559D3D83022}"/>
                </a:ext>
              </a:extLst>
            </p:cNvPr>
            <p:cNvSpPr txBox="1"/>
            <p:nvPr/>
          </p:nvSpPr>
          <p:spPr>
            <a:xfrm>
              <a:off x="3429000" y="1905000"/>
              <a:ext cx="1167414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S. mitis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915F6D18-26EE-4515-A5BD-62C0FBD67A74}"/>
              </a:ext>
            </a:extLst>
          </p:cNvPr>
          <p:cNvSpPr/>
          <p:nvPr/>
        </p:nvSpPr>
        <p:spPr>
          <a:xfrm>
            <a:off x="6617678" y="4040445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8C33D4F-ED3A-4507-9AFB-1995FAB5056C}"/>
              </a:ext>
            </a:extLst>
          </p:cNvPr>
          <p:cNvSpPr/>
          <p:nvPr/>
        </p:nvSpPr>
        <p:spPr>
          <a:xfrm rot="948124">
            <a:off x="6731978" y="4154745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D1596FB-E623-4DAE-9E65-0BB06A6F06C5}"/>
              </a:ext>
            </a:extLst>
          </p:cNvPr>
          <p:cNvSpPr/>
          <p:nvPr/>
        </p:nvSpPr>
        <p:spPr>
          <a:xfrm rot="948124">
            <a:off x="6575716" y="4256887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4B893E-6F99-47ED-851B-02DE8859B669}"/>
              </a:ext>
            </a:extLst>
          </p:cNvPr>
          <p:cNvSpPr txBox="1"/>
          <p:nvPr/>
        </p:nvSpPr>
        <p:spPr>
          <a:xfrm>
            <a:off x="5763209" y="4468396"/>
            <a:ext cx="188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H. </a:t>
            </a:r>
            <a:r>
              <a:rPr lang="en-US" b="1" i="1" dirty="0" err="1"/>
              <a:t>parainfluenzae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325996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22B78-7F27-6849-8B00-AEBCD5F5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6534"/>
            <a:ext cx="88392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Hypothetical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anaerobic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interaction of    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H.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parainfluenzae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S. mitis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D73D1F-719C-0E42-8B30-B078E55012CF}"/>
              </a:ext>
            </a:extLst>
          </p:cNvPr>
          <p:cNvGrpSpPr/>
          <p:nvPr/>
        </p:nvGrpSpPr>
        <p:grpSpPr>
          <a:xfrm>
            <a:off x="1440566" y="3571632"/>
            <a:ext cx="1307020" cy="295518"/>
            <a:chOff x="914400" y="2104539"/>
            <a:chExt cx="2941428" cy="63866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5641C10-ADB5-5F4E-8735-D71A45CD369F}"/>
                </a:ext>
              </a:extLst>
            </p:cNvPr>
            <p:cNvSpPr/>
            <p:nvPr/>
          </p:nvSpPr>
          <p:spPr>
            <a:xfrm rot="20297228">
              <a:off x="914400" y="2362200"/>
              <a:ext cx="457200" cy="381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3C93047-8B8E-E44D-BC5E-F5448598F7D0}"/>
                </a:ext>
              </a:extLst>
            </p:cNvPr>
            <p:cNvSpPr/>
            <p:nvPr/>
          </p:nvSpPr>
          <p:spPr>
            <a:xfrm rot="20808559">
              <a:off x="1317342" y="2204656"/>
              <a:ext cx="457200" cy="381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828878C-0D75-E043-B95A-1837A372A27B}"/>
                </a:ext>
              </a:extLst>
            </p:cNvPr>
            <p:cNvSpPr/>
            <p:nvPr/>
          </p:nvSpPr>
          <p:spPr>
            <a:xfrm>
              <a:off x="1715160" y="2104539"/>
              <a:ext cx="457200" cy="381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6F2F8C9-500E-974F-9109-8A660D979653}"/>
                </a:ext>
              </a:extLst>
            </p:cNvPr>
            <p:cNvSpPr/>
            <p:nvPr/>
          </p:nvSpPr>
          <p:spPr>
            <a:xfrm rot="722714">
              <a:off x="2133600" y="2133600"/>
              <a:ext cx="457200" cy="381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390664-D73D-F844-8597-6B839790CBCC}"/>
                </a:ext>
              </a:extLst>
            </p:cNvPr>
            <p:cNvSpPr/>
            <p:nvPr/>
          </p:nvSpPr>
          <p:spPr>
            <a:xfrm rot="21422311">
              <a:off x="2556078" y="2242489"/>
              <a:ext cx="457200" cy="381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8CFBE12-6C79-DD44-979F-5F75EA10B1B1}"/>
                </a:ext>
              </a:extLst>
            </p:cNvPr>
            <p:cNvSpPr/>
            <p:nvPr/>
          </p:nvSpPr>
          <p:spPr>
            <a:xfrm rot="21422311">
              <a:off x="2962263" y="2221357"/>
              <a:ext cx="457200" cy="381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5EC1313-47E9-E24A-AAD8-6986C6E02EB0}"/>
                </a:ext>
              </a:extLst>
            </p:cNvPr>
            <p:cNvSpPr/>
            <p:nvPr/>
          </p:nvSpPr>
          <p:spPr>
            <a:xfrm rot="20576427">
              <a:off x="3398628" y="2116082"/>
              <a:ext cx="457200" cy="381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D68AFB4-6DC6-3047-8EB8-7E1846063E51}"/>
              </a:ext>
            </a:extLst>
          </p:cNvPr>
          <p:cNvSpPr txBox="1"/>
          <p:nvPr/>
        </p:nvSpPr>
        <p:spPr>
          <a:xfrm>
            <a:off x="1492897" y="3862044"/>
            <a:ext cx="11432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S. mitis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554D9B-066D-B842-82AE-4820F584A590}"/>
              </a:ext>
            </a:extLst>
          </p:cNvPr>
          <p:cNvGrpSpPr/>
          <p:nvPr/>
        </p:nvGrpSpPr>
        <p:grpSpPr>
          <a:xfrm>
            <a:off x="6688377" y="1953205"/>
            <a:ext cx="604571" cy="852653"/>
            <a:chOff x="5713676" y="2544991"/>
            <a:chExt cx="887042" cy="148390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B71C70C-FDF2-204E-8B29-34634161C29C}"/>
                </a:ext>
              </a:extLst>
            </p:cNvPr>
            <p:cNvSpPr/>
            <p:nvPr/>
          </p:nvSpPr>
          <p:spPr>
            <a:xfrm rot="1422834">
              <a:off x="5713676" y="3153345"/>
              <a:ext cx="253544" cy="57845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68B71C7-EC8D-7142-ACCC-38539E0977EC}"/>
                </a:ext>
              </a:extLst>
            </p:cNvPr>
            <p:cNvSpPr/>
            <p:nvPr/>
          </p:nvSpPr>
          <p:spPr>
            <a:xfrm rot="20238295">
              <a:off x="5996664" y="2908310"/>
              <a:ext cx="218869" cy="6700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AFDE5CB-C908-3646-80BA-29AA9E16D084}"/>
                </a:ext>
              </a:extLst>
            </p:cNvPr>
            <p:cNvSpPr/>
            <p:nvPr/>
          </p:nvSpPr>
          <p:spPr>
            <a:xfrm>
              <a:off x="6291672" y="2864120"/>
              <a:ext cx="253543" cy="57845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E4A0BD-FD73-7746-8DAB-0C3C66F4AAC5}"/>
                </a:ext>
              </a:extLst>
            </p:cNvPr>
            <p:cNvSpPr/>
            <p:nvPr/>
          </p:nvSpPr>
          <p:spPr>
            <a:xfrm rot="4187844">
              <a:off x="6095900" y="2967180"/>
              <a:ext cx="307897" cy="701739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C64C818-BCFF-E84F-A9EE-1FCE43BF4FE6}"/>
                </a:ext>
              </a:extLst>
            </p:cNvPr>
            <p:cNvSpPr/>
            <p:nvPr/>
          </p:nvSpPr>
          <p:spPr>
            <a:xfrm rot="2608585">
              <a:off x="6102003" y="3450449"/>
              <a:ext cx="253543" cy="57845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C83F3A4-BF5D-D34D-AC2D-2EE88D79A4AB}"/>
                </a:ext>
              </a:extLst>
            </p:cNvPr>
            <p:cNvSpPr/>
            <p:nvPr/>
          </p:nvSpPr>
          <p:spPr>
            <a:xfrm rot="2091014">
              <a:off x="6102004" y="2544991"/>
              <a:ext cx="253543" cy="57845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BA0A211-7B25-644E-84AC-3FFC1B889E0D}"/>
              </a:ext>
            </a:extLst>
          </p:cNvPr>
          <p:cNvSpPr txBox="1"/>
          <p:nvPr/>
        </p:nvSpPr>
        <p:spPr>
          <a:xfrm>
            <a:off x="6019778" y="2994254"/>
            <a:ext cx="24144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H. parainfluenzae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F6EDD2-0E9A-7C45-B274-F8CEACD468B9}"/>
              </a:ext>
            </a:extLst>
          </p:cNvPr>
          <p:cNvSpPr txBox="1"/>
          <p:nvPr/>
        </p:nvSpPr>
        <p:spPr>
          <a:xfrm>
            <a:off x="1551883" y="1381717"/>
            <a:ext cx="36024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Lactose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1002DC-5069-3646-B492-81D8448DA9CC}"/>
              </a:ext>
            </a:extLst>
          </p:cNvPr>
          <p:cNvSpPr txBox="1"/>
          <p:nvPr/>
        </p:nvSpPr>
        <p:spPr>
          <a:xfrm>
            <a:off x="3708730" y="2994254"/>
            <a:ext cx="2411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Galactose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3D2B311-59B2-E242-8216-29FF5F40588E}"/>
              </a:ext>
            </a:extLst>
          </p:cNvPr>
          <p:cNvCxnSpPr>
            <a:cxnSpLocks/>
          </p:cNvCxnSpPr>
          <p:nvPr/>
        </p:nvCxnSpPr>
        <p:spPr>
          <a:xfrm>
            <a:off x="2088686" y="1777461"/>
            <a:ext cx="0" cy="12041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CD2193F-6710-094C-89E2-0A094C26FB6F}"/>
              </a:ext>
            </a:extLst>
          </p:cNvPr>
          <p:cNvCxnSpPr/>
          <p:nvPr/>
        </p:nvCxnSpPr>
        <p:spPr>
          <a:xfrm>
            <a:off x="5085378" y="3210832"/>
            <a:ext cx="78105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E2BFFB4-0450-3743-8430-A62BD7FE9268}"/>
              </a:ext>
            </a:extLst>
          </p:cNvPr>
          <p:cNvSpPr txBox="1"/>
          <p:nvPr/>
        </p:nvSpPr>
        <p:spPr>
          <a:xfrm>
            <a:off x="1622513" y="2994254"/>
            <a:ext cx="14151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Glucose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AC1D0EC-5252-1C49-B930-27CC53AE6DF8}"/>
              </a:ext>
            </a:extLst>
          </p:cNvPr>
          <p:cNvCxnSpPr>
            <a:cxnSpLocks/>
          </p:cNvCxnSpPr>
          <p:nvPr/>
        </p:nvCxnSpPr>
        <p:spPr>
          <a:xfrm>
            <a:off x="2088686" y="2276475"/>
            <a:ext cx="1503416" cy="6233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0490E856-7407-A343-B9BE-048A6396D1F9}"/>
              </a:ext>
            </a:extLst>
          </p:cNvPr>
          <p:cNvSpPr txBox="1"/>
          <p:nvPr/>
        </p:nvSpPr>
        <p:spPr>
          <a:xfrm>
            <a:off x="2165625" y="1896497"/>
            <a:ext cx="16356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/>
              <a:t>β</a:t>
            </a:r>
            <a:r>
              <a:rPr lang="en-US" sz="1350" dirty="0"/>
              <a:t>-galactosidases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8DE7C6F-E4C8-8D49-9B82-52E6CA989DAE}"/>
              </a:ext>
            </a:extLst>
          </p:cNvPr>
          <p:cNvSpPr txBox="1"/>
          <p:nvPr/>
        </p:nvSpPr>
        <p:spPr>
          <a:xfrm>
            <a:off x="4847253" y="3464757"/>
            <a:ext cx="12573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Leloir pathway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FDAC84-1723-4C62-BBED-81E42DF6CD52}"/>
              </a:ext>
            </a:extLst>
          </p:cNvPr>
          <p:cNvSpPr txBox="1"/>
          <p:nvPr/>
        </p:nvSpPr>
        <p:spPr>
          <a:xfrm>
            <a:off x="3813531" y="4362430"/>
            <a:ext cx="4925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Investigating this occurrence in saliva</a:t>
            </a:r>
          </a:p>
        </p:txBody>
      </p:sp>
    </p:spTree>
    <p:extLst>
      <p:ext uri="{BB962C8B-B14F-4D97-AF65-F5344CB8AC3E}">
        <p14:creationId xmlns:p14="http://schemas.microsoft.com/office/powerpoint/2010/main" val="364181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72" grpId="0"/>
      <p:bldP spid="78" grpId="0"/>
      <p:bldP spid="79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Google Drive\Ramsey Lab\Final Grant Documents\R01 Spatial Interactions of oral bacterial communities\Figure Stuff\For Lectures\comlex-fish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85751"/>
            <a:ext cx="4038599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Google Drive\Ramsey Lab\Final Grant Documents\R01 Spatial Interactions of oral bacterial communities\Figure Stuff\For Lectures\comlex-fish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2" y="285751"/>
            <a:ext cx="4038599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710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C7FB-DEF9-47EA-9B69-63AFBE5A0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33CE5-AB10-4DFC-8817-1B57F73BB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Coculture data supports observed species colocalization and sequence data </a:t>
            </a:r>
            <a:r>
              <a:rPr lang="en-US" i="1" dirty="0"/>
              <a:t>in vivo</a:t>
            </a:r>
            <a:endParaRPr lang="en-US" dirty="0"/>
          </a:p>
          <a:p>
            <a:r>
              <a:rPr lang="en-US" dirty="0"/>
              <a:t>Interaction mechanisms are hypothesized and being validated</a:t>
            </a:r>
          </a:p>
        </p:txBody>
      </p:sp>
    </p:spTree>
    <p:extLst>
      <p:ext uri="{BB962C8B-B14F-4D97-AF65-F5344CB8AC3E}">
        <p14:creationId xmlns:p14="http://schemas.microsoft.com/office/powerpoint/2010/main" val="4106034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16241"/>
            <a:ext cx="6172200" cy="6286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Acknowledgements</a:t>
            </a:r>
          </a:p>
        </p:txBody>
      </p:sp>
      <p:pic>
        <p:nvPicPr>
          <p:cNvPr id="3" name="Picture 2" descr="logo_nih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39" y="3638550"/>
            <a:ext cx="1128823" cy="112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Image result for ur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636" y="1460740"/>
            <a:ext cx="1222596" cy="13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hode Island Found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47" y="4494759"/>
            <a:ext cx="1828550" cy="5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792124"/>
            <a:ext cx="1739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Graduate Students:</a:t>
            </a:r>
          </a:p>
          <a:p>
            <a:r>
              <a:rPr lang="en-US" sz="1350" dirty="0"/>
              <a:t>Eric Almeida</a:t>
            </a:r>
          </a:p>
          <a:p>
            <a:r>
              <a:rPr lang="en-US" sz="1350" dirty="0" err="1"/>
              <a:t>Dasith</a:t>
            </a:r>
            <a:r>
              <a:rPr lang="en-US" sz="1350" dirty="0"/>
              <a:t> </a:t>
            </a:r>
            <a:r>
              <a:rPr lang="en-US" sz="1350" dirty="0" err="1"/>
              <a:t>Perera</a:t>
            </a:r>
            <a:endParaRPr lang="en-US" sz="1350" dirty="0"/>
          </a:p>
          <a:p>
            <a:r>
              <a:rPr lang="en-US" sz="1350" dirty="0"/>
              <a:t>Thais Harder DePalma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715454"/>
            <a:ext cx="198650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Undergraduate Students:</a:t>
            </a:r>
          </a:p>
          <a:p>
            <a:r>
              <a:rPr lang="en-US" sz="1350" dirty="0"/>
              <a:t>Ben Hanson</a:t>
            </a:r>
          </a:p>
          <a:p>
            <a:r>
              <a:rPr lang="en-US" sz="1350" dirty="0"/>
              <a:t>Adam </a:t>
            </a:r>
            <a:r>
              <a:rPr lang="en-US" sz="1350" dirty="0" err="1"/>
              <a:t>Capwell</a:t>
            </a:r>
            <a:endParaRPr lang="en-US" sz="1350" dirty="0"/>
          </a:p>
          <a:p>
            <a:r>
              <a:rPr lang="en-US" sz="1350" dirty="0"/>
              <a:t>Shannon Oliver</a:t>
            </a:r>
          </a:p>
          <a:p>
            <a:r>
              <a:rPr lang="en-US" sz="1350" dirty="0"/>
              <a:t>Quintin Rocha</a:t>
            </a:r>
          </a:p>
          <a:p>
            <a:r>
              <a:rPr lang="en-US" sz="1350" dirty="0"/>
              <a:t>Kayleigh Cloutier-LeBlanc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3013346"/>
            <a:ext cx="283628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Funding:</a:t>
            </a:r>
          </a:p>
          <a:p>
            <a:r>
              <a:rPr lang="en-US" sz="1350" dirty="0"/>
              <a:t>RI Foundation Medical Research Fund</a:t>
            </a:r>
          </a:p>
          <a:p>
            <a:r>
              <a:rPr lang="en-US" sz="1350" dirty="0"/>
              <a:t>RI INBRE Early Career Award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424" y="3728927"/>
            <a:ext cx="2846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Collaborators:</a:t>
            </a:r>
          </a:p>
          <a:p>
            <a:r>
              <a:rPr lang="en-US" sz="1350" dirty="0"/>
              <a:t>Marcelo Freire (JCVI)</a:t>
            </a:r>
          </a:p>
          <a:p>
            <a:r>
              <a:rPr lang="en-US" sz="1350" dirty="0"/>
              <a:t>Katherine Lemon (Forsyth / Harvard)</a:t>
            </a:r>
          </a:p>
          <a:p>
            <a:r>
              <a:rPr lang="en-US" sz="1350" dirty="0"/>
              <a:t>Jessica Mark Welch (U Chicago / MBL)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7064E2-C32E-436D-BAAD-0C128F2E4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717" y="87544"/>
            <a:ext cx="4635493" cy="3474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47B666-F1A7-4AC0-A60A-53926B05B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94" y="3638550"/>
            <a:ext cx="2658811" cy="104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0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3" y="2038350"/>
            <a:ext cx="8610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If we want to use probiotics we should know what niches they occupy.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3" y="209550"/>
            <a:ext cx="8610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To exclude opportunists we must understand the mechanism(s) they use to survive in a complex community.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3" y="3409950"/>
            <a:ext cx="8610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We must understand mechanisms of interaction between commensals to understand colonization resistance</a:t>
            </a:r>
          </a:p>
        </p:txBody>
      </p:sp>
    </p:spTree>
    <p:extLst>
      <p:ext uri="{BB962C8B-B14F-4D97-AF65-F5344CB8AC3E}">
        <p14:creationId xmlns:p14="http://schemas.microsoft.com/office/powerpoint/2010/main" val="36308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 do we prioritize interactions?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Abundance</a:t>
            </a:r>
          </a:p>
          <a:p>
            <a:r>
              <a:rPr lang="en-US" dirty="0"/>
              <a:t>Co-localization</a:t>
            </a:r>
          </a:p>
        </p:txBody>
      </p:sp>
    </p:spTree>
    <p:extLst>
      <p:ext uri="{BB962C8B-B14F-4D97-AF65-F5344CB8AC3E}">
        <p14:creationId xmlns:p14="http://schemas.microsoft.com/office/powerpoint/2010/main" val="26543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4626749"/>
            <a:ext cx="240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2011. </a:t>
            </a:r>
            <a:r>
              <a:rPr lang="en-US" sz="1600" dirty="0" err="1"/>
              <a:t>Valm</a:t>
            </a:r>
            <a:r>
              <a:rPr lang="en-US" sz="1600" dirty="0"/>
              <a:t>, Borisy, </a:t>
            </a:r>
            <a:r>
              <a:rPr lang="en-US" sz="1600" i="1" dirty="0"/>
              <a:t>PNAS.</a:t>
            </a:r>
          </a:p>
          <a:p>
            <a:r>
              <a:rPr lang="en-US" sz="1600" dirty="0"/>
              <a:t>2016. Welch, </a:t>
            </a:r>
            <a:r>
              <a:rPr lang="en-US" sz="1600" dirty="0" err="1"/>
              <a:t>Borisy</a:t>
            </a:r>
            <a:r>
              <a:rPr lang="en-US" sz="1600" dirty="0"/>
              <a:t>, </a:t>
            </a:r>
            <a:r>
              <a:rPr lang="en-US" sz="1600" i="1" dirty="0"/>
              <a:t>PNAS</a:t>
            </a:r>
            <a:r>
              <a:rPr lang="en-US" sz="16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9910" y="2647950"/>
            <a:ext cx="2658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Jessica Mark Welch PhD</a:t>
            </a:r>
          </a:p>
          <a:p>
            <a:pPr algn="ctr"/>
            <a:r>
              <a:rPr lang="en-US" sz="1600" dirty="0"/>
              <a:t>Associate Scientist</a:t>
            </a:r>
          </a:p>
          <a:p>
            <a:pPr algn="ctr"/>
            <a:r>
              <a:rPr lang="en-US" sz="1600" dirty="0"/>
              <a:t>Marine Biology Lab / University of Chicago. Woods Hole, MA</a:t>
            </a:r>
          </a:p>
        </p:txBody>
      </p:sp>
      <p:pic>
        <p:nvPicPr>
          <p:cNvPr id="7" name="Picture 3" descr="C:\Users\Matthew\OneDrive\Pictures\Screenshots\2016-10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12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jessica mark welch m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393" y="209550"/>
            <a:ext cx="2200014" cy="22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9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Supragingival Plaque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714750"/>
          </a:xfrm>
        </p:spPr>
        <p:txBody>
          <a:bodyPr>
            <a:noAutofit/>
          </a:bodyPr>
          <a:lstStyle/>
          <a:p>
            <a:r>
              <a:rPr lang="en-US" sz="2800" dirty="0"/>
              <a:t>Human Microbiome Project (HMP) Supragingival site data</a:t>
            </a:r>
            <a:endParaRPr lang="en-US" sz="2400" dirty="0"/>
          </a:p>
          <a:p>
            <a:r>
              <a:rPr lang="en-US" sz="2800" dirty="0"/>
              <a:t>Full assembly metagenomic  data (n=117)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Species level identification is important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456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58402C-7400-4FB2-8969-A598BB41E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9550"/>
            <a:ext cx="7892670" cy="2286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7D524A-22AF-463B-80E7-9713DAE997DB}"/>
              </a:ext>
            </a:extLst>
          </p:cNvPr>
          <p:cNvSpPr/>
          <p:nvPr/>
        </p:nvSpPr>
        <p:spPr>
          <a:xfrm>
            <a:off x="609600" y="209550"/>
            <a:ext cx="1219200" cy="2133600"/>
          </a:xfrm>
          <a:prstGeom prst="roundRect">
            <a:avLst/>
          </a:prstGeom>
          <a:solidFill>
            <a:srgbClr val="7F7F7F">
              <a:alpha val="45098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99AC36-7E89-4EEA-B8ED-8BA3C5C75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04" y="2576060"/>
            <a:ext cx="4505730" cy="24340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F359645-EC66-409F-ABCC-A0D51017BDC7}"/>
              </a:ext>
            </a:extLst>
          </p:cNvPr>
          <p:cNvGrpSpPr/>
          <p:nvPr/>
        </p:nvGrpSpPr>
        <p:grpSpPr>
          <a:xfrm>
            <a:off x="6974433" y="1962150"/>
            <a:ext cx="1851419" cy="3124200"/>
            <a:chOff x="6974433" y="1962150"/>
            <a:chExt cx="1851419" cy="31242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9535D5-3689-4B33-A1FA-94A7840F3DAD}"/>
                </a:ext>
              </a:extLst>
            </p:cNvPr>
            <p:cNvSpPr/>
            <p:nvPr/>
          </p:nvSpPr>
          <p:spPr>
            <a:xfrm>
              <a:off x="6974433" y="1962150"/>
              <a:ext cx="1851419" cy="3124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6B31DC3-C649-4892-9945-5BBB2C08C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781" y="2038350"/>
              <a:ext cx="1775219" cy="2984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427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Google Drive\Ramsey Lab\Final Grant Documents\R01 Spatial Interactions of oral bacterial communities\Figure Stuff\For Lectures\comlex-fish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85751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Google Drive\Ramsey Lab\Final Grant Documents\R01 Spatial Interactions of oral bacterial communities\Figure Stuff\For Lectures\comlex-fish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2" y="285751"/>
            <a:ext cx="4190999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52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145417" y="1501921"/>
            <a:ext cx="854721" cy="612628"/>
            <a:chOff x="3429000" y="1580606"/>
            <a:chExt cx="1139627" cy="816836"/>
          </a:xfrm>
        </p:grpSpPr>
        <p:sp>
          <p:nvSpPr>
            <p:cNvPr id="2" name="Oval 1"/>
            <p:cNvSpPr/>
            <p:nvPr/>
          </p:nvSpPr>
          <p:spPr>
            <a:xfrm>
              <a:off x="3429000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" name="Oval 2"/>
            <p:cNvSpPr/>
            <p:nvPr/>
          </p:nvSpPr>
          <p:spPr>
            <a:xfrm>
              <a:off x="3714206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Oval 3"/>
            <p:cNvSpPr/>
            <p:nvPr/>
          </p:nvSpPr>
          <p:spPr>
            <a:xfrm>
              <a:off x="3996146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Oval 4"/>
            <p:cNvSpPr/>
            <p:nvPr/>
          </p:nvSpPr>
          <p:spPr>
            <a:xfrm>
              <a:off x="4261758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9000" y="1905000"/>
              <a:ext cx="1139627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S. mitis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98286" y="3330722"/>
            <a:ext cx="1192058" cy="612628"/>
            <a:chOff x="3244567" y="4019006"/>
            <a:chExt cx="1589411" cy="816836"/>
          </a:xfrm>
        </p:grpSpPr>
        <p:sp>
          <p:nvSpPr>
            <p:cNvPr id="7" name="Oval 6"/>
            <p:cNvSpPr/>
            <p:nvPr/>
          </p:nvSpPr>
          <p:spPr>
            <a:xfrm>
              <a:off x="3451860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3737066" y="4019006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4019006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4284618" y="4019006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44567" y="4343400"/>
              <a:ext cx="1589411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S. </a:t>
              </a:r>
              <a:r>
                <a:rPr lang="en-US" i="1" dirty="0" err="1"/>
                <a:t>cristatus</a:t>
              </a:r>
              <a:endParaRPr lang="en-US" i="1" dirty="0"/>
            </a:p>
          </p:txBody>
        </p:sp>
      </p:grpSp>
      <p:sp>
        <p:nvSpPr>
          <p:cNvPr id="14" name="Oval 13"/>
          <p:cNvSpPr/>
          <p:nvPr/>
        </p:nvSpPr>
        <p:spPr>
          <a:xfrm rot="481010">
            <a:off x="6698411" y="2445336"/>
            <a:ext cx="1028700" cy="5380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6459189" y="2545316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C. </a:t>
            </a:r>
            <a:r>
              <a:rPr lang="en-US" i="1" dirty="0" err="1"/>
              <a:t>matruchotii</a:t>
            </a:r>
            <a:endParaRPr lang="en-US" i="1" dirty="0"/>
          </a:p>
        </p:txBody>
      </p:sp>
      <p:sp>
        <p:nvSpPr>
          <p:cNvPr id="16" name="Oval 15"/>
          <p:cNvSpPr/>
          <p:nvPr/>
        </p:nvSpPr>
        <p:spPr>
          <a:xfrm>
            <a:off x="1943100" y="2198835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 rot="948124">
            <a:off x="2057400" y="2313135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 rot="948124">
            <a:off x="1901138" y="2415277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1112228" y="2570608"/>
            <a:ext cx="183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H. </a:t>
            </a:r>
            <a:r>
              <a:rPr lang="en-US" i="1" dirty="0" err="1"/>
              <a:t>parainfluenzae</a:t>
            </a:r>
            <a:endParaRPr lang="en-US" i="1" dirty="0"/>
          </a:p>
        </p:txBody>
      </p:sp>
      <p:sp>
        <p:nvSpPr>
          <p:cNvPr id="20" name="Right Arrow 19"/>
          <p:cNvSpPr/>
          <p:nvPr/>
        </p:nvSpPr>
        <p:spPr>
          <a:xfrm rot="11989844">
            <a:off x="5323697" y="1808773"/>
            <a:ext cx="685800" cy="1714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ight Arrow 20"/>
          <p:cNvSpPr/>
          <p:nvPr/>
        </p:nvSpPr>
        <p:spPr>
          <a:xfrm rot="9321976">
            <a:off x="5323697" y="2942309"/>
            <a:ext cx="685800" cy="1714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ight Arrow 21"/>
          <p:cNvSpPr/>
          <p:nvPr/>
        </p:nvSpPr>
        <p:spPr>
          <a:xfrm rot="1578129">
            <a:off x="3174446" y="2950250"/>
            <a:ext cx="685800" cy="1714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8" name="Group 27"/>
          <p:cNvGrpSpPr/>
          <p:nvPr/>
        </p:nvGrpSpPr>
        <p:grpSpPr>
          <a:xfrm rot="14518297">
            <a:off x="3291879" y="1587323"/>
            <a:ext cx="285750" cy="514350"/>
            <a:chOff x="2286000" y="1066800"/>
            <a:chExt cx="381000" cy="6858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476500" y="1066800"/>
              <a:ext cx="0" cy="685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286000" y="1066800"/>
              <a:ext cx="381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1485900" y="57150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Aerobic mono vs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coculture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3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145417" y="1654321"/>
            <a:ext cx="854721" cy="612628"/>
            <a:chOff x="3429000" y="1580606"/>
            <a:chExt cx="1139627" cy="816836"/>
          </a:xfrm>
        </p:grpSpPr>
        <p:sp>
          <p:nvSpPr>
            <p:cNvPr id="2" name="Oval 1"/>
            <p:cNvSpPr/>
            <p:nvPr/>
          </p:nvSpPr>
          <p:spPr>
            <a:xfrm>
              <a:off x="3429000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" name="Oval 2"/>
            <p:cNvSpPr/>
            <p:nvPr/>
          </p:nvSpPr>
          <p:spPr>
            <a:xfrm>
              <a:off x="3714206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Oval 3"/>
            <p:cNvSpPr/>
            <p:nvPr/>
          </p:nvSpPr>
          <p:spPr>
            <a:xfrm>
              <a:off x="3996146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Oval 4"/>
            <p:cNvSpPr/>
            <p:nvPr/>
          </p:nvSpPr>
          <p:spPr>
            <a:xfrm>
              <a:off x="4261758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9000" y="1905000"/>
              <a:ext cx="1139627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S. mitis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98286" y="3483122"/>
            <a:ext cx="1192058" cy="612628"/>
            <a:chOff x="3244567" y="4019006"/>
            <a:chExt cx="1589411" cy="816836"/>
          </a:xfrm>
        </p:grpSpPr>
        <p:sp>
          <p:nvSpPr>
            <p:cNvPr id="7" name="Oval 6"/>
            <p:cNvSpPr/>
            <p:nvPr/>
          </p:nvSpPr>
          <p:spPr>
            <a:xfrm>
              <a:off x="3451860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3737066" y="4019006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4019006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4284618" y="4019006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44567" y="4343400"/>
              <a:ext cx="1589411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S. </a:t>
              </a:r>
              <a:r>
                <a:rPr lang="en-US" i="1" dirty="0" err="1"/>
                <a:t>cristatus</a:t>
              </a:r>
              <a:endParaRPr lang="en-US" i="1" dirty="0"/>
            </a:p>
          </p:txBody>
        </p:sp>
      </p:grpSp>
      <p:sp>
        <p:nvSpPr>
          <p:cNvPr id="14" name="Oval 13"/>
          <p:cNvSpPr/>
          <p:nvPr/>
        </p:nvSpPr>
        <p:spPr>
          <a:xfrm rot="481010">
            <a:off x="6698411" y="2597736"/>
            <a:ext cx="1028700" cy="5380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6459189" y="2697716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C. </a:t>
            </a:r>
            <a:r>
              <a:rPr lang="en-US" i="1" dirty="0" err="1"/>
              <a:t>matruchotii</a:t>
            </a:r>
            <a:endParaRPr lang="en-US" i="1" dirty="0"/>
          </a:p>
        </p:txBody>
      </p:sp>
      <p:sp>
        <p:nvSpPr>
          <p:cNvPr id="16" name="Oval 15"/>
          <p:cNvSpPr/>
          <p:nvPr/>
        </p:nvSpPr>
        <p:spPr>
          <a:xfrm>
            <a:off x="1943100" y="2351235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 rot="948124">
            <a:off x="2057400" y="2465535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 rot="948124">
            <a:off x="1901138" y="2567677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1112228" y="2723008"/>
            <a:ext cx="183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H. </a:t>
            </a:r>
            <a:r>
              <a:rPr lang="en-US" i="1" dirty="0" err="1"/>
              <a:t>parainfluenzae</a:t>
            </a:r>
            <a:endParaRPr lang="en-US" i="1" dirty="0"/>
          </a:p>
        </p:txBody>
      </p:sp>
      <p:sp>
        <p:nvSpPr>
          <p:cNvPr id="22" name="Right Arrow 21"/>
          <p:cNvSpPr/>
          <p:nvPr/>
        </p:nvSpPr>
        <p:spPr>
          <a:xfrm rot="1578129">
            <a:off x="3174446" y="3102650"/>
            <a:ext cx="685800" cy="1714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1485900" y="133350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Anaerobic mono vs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coculture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12371562">
            <a:off x="3031578" y="3298115"/>
            <a:ext cx="685800" cy="1714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ight Arrow 29"/>
          <p:cNvSpPr/>
          <p:nvPr/>
        </p:nvSpPr>
        <p:spPr>
          <a:xfrm rot="9254290">
            <a:off x="3025772" y="1923831"/>
            <a:ext cx="685800" cy="1714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1" name="Group 30"/>
          <p:cNvGrpSpPr/>
          <p:nvPr/>
        </p:nvGrpSpPr>
        <p:grpSpPr>
          <a:xfrm rot="6562215">
            <a:off x="5620265" y="1755305"/>
            <a:ext cx="285750" cy="514350"/>
            <a:chOff x="2286000" y="1066800"/>
            <a:chExt cx="381000" cy="6858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2476500" y="1066800"/>
              <a:ext cx="0" cy="685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2286000" y="1066800"/>
              <a:ext cx="381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724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501</Words>
  <Application>Microsoft Office PowerPoint</Application>
  <PresentationFormat>On-screen Show (16:9)</PresentationFormat>
  <Paragraphs>145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Mechanisms underlying spatial interaction in the oral microbiota</vt:lpstr>
      <vt:lpstr>PowerPoint Presentation</vt:lpstr>
      <vt:lpstr>How do we prioritize interactions?</vt:lpstr>
      <vt:lpstr>PowerPoint Presentation</vt:lpstr>
      <vt:lpstr>Supragingival Plaque Data</vt:lpstr>
      <vt:lpstr>PowerPoint Presentation</vt:lpstr>
      <vt:lpstr>PowerPoint Presentation</vt:lpstr>
      <vt:lpstr>Aerobic mono vs coculture</vt:lpstr>
      <vt:lpstr>Anaerobic mono vs coculture</vt:lpstr>
      <vt:lpstr>RNASeq for Cm cocultures</vt:lpstr>
      <vt:lpstr>RNASeq for Hp cocultures</vt:lpstr>
      <vt:lpstr>Hp and oxidative stress</vt:lpstr>
      <vt:lpstr>Hp and oxidative stress</vt:lpstr>
      <vt:lpstr>Anaerobic transcript changes</vt:lpstr>
      <vt:lpstr>Hypothetical anaerobic interaction of     H. parainfluenzae and S. mitis</vt:lpstr>
      <vt:lpstr>PowerPoint Presentation</vt:lpstr>
      <vt:lpstr>Conclusions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 underlying spatial interaction in the oral microbiota</dc:title>
  <dc:creator>matthew ramsey</dc:creator>
  <cp:lastModifiedBy>Matthew Ramsey</cp:lastModifiedBy>
  <cp:revision>36</cp:revision>
  <dcterms:created xsi:type="dcterms:W3CDTF">2006-08-16T00:00:00Z</dcterms:created>
  <dcterms:modified xsi:type="dcterms:W3CDTF">2019-02-07T13:24:09Z</dcterms:modified>
</cp:coreProperties>
</file>