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7" r:id="rId4"/>
    <p:sldId id="268" r:id="rId5"/>
    <p:sldId id="269" r:id="rId6"/>
    <p:sldId id="270" r:id="rId7"/>
    <p:sldId id="272" r:id="rId8"/>
    <p:sldId id="271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A1E4A-BD2B-44B1-B3A9-8633D15638C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DC329-E761-43AC-810D-9F3A0FBC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4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4869-0AF4-446B-ACCF-8E8B43357E4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3FB-4D78-4212-8F1C-4CEA4835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3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4869-0AF4-446B-ACCF-8E8B43357E4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3FB-4D78-4212-8F1C-4CEA4835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0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4869-0AF4-446B-ACCF-8E8B43357E4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3FB-4D78-4212-8F1C-4CEA4835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3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4869-0AF4-446B-ACCF-8E8B43357E4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3FB-4D78-4212-8F1C-4CEA4835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5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4869-0AF4-446B-ACCF-8E8B43357E4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3FB-4D78-4212-8F1C-4CEA4835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5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4869-0AF4-446B-ACCF-8E8B43357E4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3FB-4D78-4212-8F1C-4CEA4835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0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4869-0AF4-446B-ACCF-8E8B43357E4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3FB-4D78-4212-8F1C-4CEA4835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8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4869-0AF4-446B-ACCF-8E8B43357E4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3FB-4D78-4212-8F1C-4CEA4835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4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4869-0AF4-446B-ACCF-8E8B43357E4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3FB-4D78-4212-8F1C-4CEA4835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6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4869-0AF4-446B-ACCF-8E8B43357E4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3FB-4D78-4212-8F1C-4CEA4835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6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4869-0AF4-446B-ACCF-8E8B43357E4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3FB-4D78-4212-8F1C-4CEA4835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0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04869-0AF4-446B-ACCF-8E8B43357E4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23FB-4D78-4212-8F1C-4CEA4835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8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ykLq0rXhVB7UM76qhhlNp7QKaVbokgUs9_F4u1plnq9nnPofc8tRQx6YF4BsSt7ySGyQarsUy9yUaYTgv4HcoUY5IjqXNR5QFTevApCEMGqN7WljBkkcpMGTwEPznJmHswVEKVHi2Kd96w3TATRwV0GfiRXpFM5YG27_MRfnbmZNDSjfVdU52zaer49GIWHvdExxdNobA2Zk5oZsg-fDIbVCqncAEhS_9hPT1GR82MQ5lAVRfCMlFlbUq0tDqfHXBasiYdJv_CF90gkRa0cgHMAAHMcc66XL-eBMLcDKWhs_77ImzzQu9yu1npSm7CPmE2TyHkJ0oVt8xPGrAeV-ctMyofzL0uBRUajyIuJp-B8PDMONwo1l-qNbWaWVyYHzfjDdCp_rt8a1ji82dfUvsJwiaGXXDP6aFRxhfD2gdIkEOJDJbOzj2ZLSI57BaxjGcS2BOQUKk5TGt62-M68K9_b6uR8pa3-lAgJJIWckrisWzvKyLZQ2jJjU1CNGNf_pyg4hC8_bvaABvQ55u0D2hj60JDOiiLzkLC6G-2lNdsk3psdiqqkSz59Hk3rgHiCtsVB-ofUmdo-QmufD3KXwvvpKr34JTQ627VoUlUaOJ82BtTN7BeB_IHM2YGrW968zS2hTO_P85496ocma0So1FGi1kjwly6U=w1264-h948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07" y="885008"/>
            <a:ext cx="6820989" cy="511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110251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Mechanisms underlying spatial interaction in the oral microbiota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71162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Matthew M. Ramsey, PhD</a:t>
            </a:r>
          </a:p>
          <a:p>
            <a:r>
              <a:rPr lang="en-US" dirty="0">
                <a:solidFill>
                  <a:schemeClr val="bg1"/>
                </a:solidFill>
              </a:rPr>
              <a:t>University of Rhode Island</a:t>
            </a:r>
          </a:p>
        </p:txBody>
      </p:sp>
      <p:pic>
        <p:nvPicPr>
          <p:cNvPr id="4" name="Picture 2" descr="Image result for ur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164" y="5568188"/>
            <a:ext cx="1177836" cy="12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9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C3F32-5E3B-4F9A-B0C9-F7FC2D97C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Microbiome Standard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F305D-3205-40C1-9D54-4688B2512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95400"/>
            <a:ext cx="6500813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E318E0-BCE8-4B3C-A8F7-69EC2406E9C1}"/>
              </a:ext>
            </a:extLst>
          </p:cNvPr>
          <p:cNvSpPr txBox="1"/>
          <p:nvPr/>
        </p:nvSpPr>
        <p:spPr>
          <a:xfrm>
            <a:off x="177614" y="1490990"/>
            <a:ext cx="233698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13 </a:t>
            </a:r>
            <a:r>
              <a:rPr lang="en-US" sz="2000" i="1" dirty="0"/>
              <a:t>Odocoileus </a:t>
            </a:r>
            <a:r>
              <a:rPr lang="en-US" sz="2000" dirty="0"/>
              <a:t>(deer)</a:t>
            </a:r>
            <a:endParaRPr lang="en-US" sz="2000" i="1" dirty="0"/>
          </a:p>
          <a:p>
            <a:r>
              <a:rPr lang="en-US" sz="2000" dirty="0"/>
              <a:t>3 tree Genus X</a:t>
            </a:r>
          </a:p>
          <a:p>
            <a:r>
              <a:rPr lang="en-US" sz="2000" dirty="0"/>
              <a:t>2 tree Genus Y</a:t>
            </a:r>
          </a:p>
          <a:p>
            <a:r>
              <a:rPr lang="en-US" sz="2000" dirty="0"/>
              <a:t>17 shrub Genus X</a:t>
            </a:r>
          </a:p>
          <a:p>
            <a:r>
              <a:rPr lang="en-US" sz="2000" dirty="0"/>
              <a:t>2 shrub Genus Y</a:t>
            </a:r>
          </a:p>
          <a:p>
            <a:r>
              <a:rPr lang="en-US" sz="2000" dirty="0"/>
              <a:t>125 grass Genus X</a:t>
            </a:r>
          </a:p>
          <a:p>
            <a:r>
              <a:rPr lang="en-US" sz="2000" dirty="0"/>
              <a:t>27 grass Genus Y</a:t>
            </a:r>
          </a:p>
          <a:p>
            <a:r>
              <a:rPr lang="en-US" sz="2000" dirty="0"/>
              <a:t>4 bird Genus X</a:t>
            </a:r>
          </a:p>
          <a:p>
            <a:r>
              <a:rPr lang="en-US" sz="2000" dirty="0"/>
              <a:t>5 bird Genus 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6CCFC-19F9-463E-A451-D64574312CEC}"/>
              </a:ext>
            </a:extLst>
          </p:cNvPr>
          <p:cNvSpPr txBox="1"/>
          <p:nvPr/>
        </p:nvSpPr>
        <p:spPr>
          <a:xfrm>
            <a:off x="875122" y="5300990"/>
            <a:ext cx="7393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hypotheses could you generate from a list? </a:t>
            </a:r>
          </a:p>
        </p:txBody>
      </p:sp>
    </p:spTree>
    <p:extLst>
      <p:ext uri="{BB962C8B-B14F-4D97-AF65-F5344CB8AC3E}">
        <p14:creationId xmlns:p14="http://schemas.microsoft.com/office/powerpoint/2010/main" val="147844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9C1E-DF4C-44C1-99FF-0520562B3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/>
          <a:lstStyle/>
          <a:p>
            <a:r>
              <a:rPr lang="en-US" dirty="0"/>
              <a:t>Human oral plaque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7F7A08-E3EF-459B-840C-F178BE582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3" y="838200"/>
            <a:ext cx="5009820" cy="6019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EE8D9B-6D6B-4127-B749-C56D32BDD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066800"/>
            <a:ext cx="6143625" cy="2495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91B278-0615-4A3B-8682-E8351E030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623704"/>
            <a:ext cx="6248400" cy="5019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089685-BC83-480B-BFB3-DCC388F26AD2}"/>
              </a:ext>
            </a:extLst>
          </p:cNvPr>
          <p:cNvSpPr txBox="1"/>
          <p:nvPr/>
        </p:nvSpPr>
        <p:spPr>
          <a:xfrm>
            <a:off x="6645682" y="6544723"/>
            <a:ext cx="235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c/o Jessica Mark Welch</a:t>
            </a:r>
          </a:p>
        </p:txBody>
      </p:sp>
    </p:spTree>
    <p:extLst>
      <p:ext uri="{BB962C8B-B14F-4D97-AF65-F5344CB8AC3E}">
        <p14:creationId xmlns:p14="http://schemas.microsoft.com/office/powerpoint/2010/main" val="46473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B0010E-D73C-4D07-B62F-C2AC4559A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"/>
            <a:ext cx="6343650" cy="594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8EA537-73CF-4A84-879C-0A9156361B18}"/>
              </a:ext>
            </a:extLst>
          </p:cNvPr>
          <p:cNvSpPr txBox="1"/>
          <p:nvPr/>
        </p:nvSpPr>
        <p:spPr>
          <a:xfrm>
            <a:off x="6172200" y="1143000"/>
            <a:ext cx="297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need species-level identification to test mechanistic hypotheses</a:t>
            </a:r>
          </a:p>
        </p:txBody>
      </p:sp>
    </p:spTree>
    <p:extLst>
      <p:ext uri="{BB962C8B-B14F-4D97-AF65-F5344CB8AC3E}">
        <p14:creationId xmlns:p14="http://schemas.microsoft.com/office/powerpoint/2010/main" val="250177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58402C-7400-4FB2-8969-A598BB41E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8945026" cy="25908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7D524A-22AF-463B-80E7-9713DAE997DB}"/>
              </a:ext>
            </a:extLst>
          </p:cNvPr>
          <p:cNvSpPr/>
          <p:nvPr/>
        </p:nvSpPr>
        <p:spPr>
          <a:xfrm>
            <a:off x="609600" y="762000"/>
            <a:ext cx="1371600" cy="2438400"/>
          </a:xfrm>
          <a:prstGeom prst="roundRect">
            <a:avLst/>
          </a:prstGeom>
          <a:solidFill>
            <a:srgbClr val="7F7F7F">
              <a:alpha val="45098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99AC36-7E89-4EEA-B8ED-8BA3C5C75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3406887"/>
            <a:ext cx="5118857" cy="27653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0DF5F5-B847-4F4F-B4B7-76352CF458EB}"/>
              </a:ext>
            </a:extLst>
          </p:cNvPr>
          <p:cNvSpPr txBox="1"/>
          <p:nvPr/>
        </p:nvSpPr>
        <p:spPr>
          <a:xfrm>
            <a:off x="93196" y="5772090"/>
            <a:ext cx="3471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Do these also interact directly?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28C1C7-A488-4906-A188-E387F3A52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66" y="3505200"/>
            <a:ext cx="2319634" cy="186348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B7E70E-3D55-41BD-8282-C580533442B8}"/>
              </a:ext>
            </a:extLst>
          </p:cNvPr>
          <p:cNvCxnSpPr>
            <a:cxnSpLocks/>
          </p:cNvCxnSpPr>
          <p:nvPr/>
        </p:nvCxnSpPr>
        <p:spPr>
          <a:xfrm flipH="1">
            <a:off x="3200400" y="3962400"/>
            <a:ext cx="18288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1ED31FB-90A1-41E0-9FE7-3BD7804D5A1E}"/>
              </a:ext>
            </a:extLst>
          </p:cNvPr>
          <p:cNvSpPr txBox="1"/>
          <p:nvPr/>
        </p:nvSpPr>
        <p:spPr>
          <a:xfrm>
            <a:off x="900611" y="201674"/>
            <a:ext cx="539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Species-assigned human oral microbiome data (n=117)</a:t>
            </a:r>
          </a:p>
        </p:txBody>
      </p:sp>
    </p:spTree>
    <p:extLst>
      <p:ext uri="{BB962C8B-B14F-4D97-AF65-F5344CB8AC3E}">
        <p14:creationId xmlns:p14="http://schemas.microsoft.com/office/powerpoint/2010/main" val="269427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7CB9-4C87-4514-B3AA-FFACE2B6B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these predicted species interact </a:t>
            </a:r>
            <a:r>
              <a:rPr lang="en-US" i="1" dirty="0"/>
              <a:t>in vivo</a:t>
            </a:r>
            <a:r>
              <a:rPr lang="en-US" dirty="0"/>
              <a:t>?</a:t>
            </a:r>
          </a:p>
        </p:txBody>
      </p:sp>
      <p:pic>
        <p:nvPicPr>
          <p:cNvPr id="3" name="Picture 2" descr="E:\Google Drive\Ramsey Lab\Final Grant Documents\R01 Spatial Interactions of oral bacterial communities\Figure Stuff\For Lectures\comlex-fish3.png">
            <a:extLst>
              <a:ext uri="{FF2B5EF4-FFF2-40B4-BE49-F238E27FC236}">
                <a16:creationId xmlns:a16="http://schemas.microsoft.com/office/drawing/2014/main" id="{7A163D46-C6A3-4A2B-AD83-1F57AE49A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25E167-7741-4C60-9AD2-DF24414D9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560" y="964877"/>
            <a:ext cx="3657600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01DB5C-E882-44D2-A63E-1813614039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17" t="13339" r="27491" b="21941"/>
          <a:stretch/>
        </p:blipFill>
        <p:spPr>
          <a:xfrm>
            <a:off x="6559119" y="4495800"/>
            <a:ext cx="2281561" cy="228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7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EBB9F-8B80-48C8-B024-E82A84D2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C. </a:t>
            </a:r>
            <a:r>
              <a:rPr lang="en-US" i="1" dirty="0" err="1"/>
              <a:t>matruchtoii</a:t>
            </a:r>
            <a:r>
              <a:rPr lang="en-US" i="1" dirty="0"/>
              <a:t> – Streptococcus </a:t>
            </a:r>
            <a:r>
              <a:rPr lang="en-US" dirty="0"/>
              <a:t>interactions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8AC30-F416-4F3E-A3AD-A25E6D764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Oxygen is present</a:t>
            </a:r>
          </a:p>
          <a:p>
            <a:pPr lvl="1"/>
            <a:r>
              <a:rPr lang="en-US" i="1" dirty="0"/>
              <a:t>Cm </a:t>
            </a:r>
            <a:r>
              <a:rPr lang="en-US" dirty="0"/>
              <a:t>growth is unchanged in coculture</a:t>
            </a:r>
          </a:p>
          <a:p>
            <a:pPr lvl="1"/>
            <a:r>
              <a:rPr lang="en-US" i="1" dirty="0"/>
              <a:t>Streptococci </a:t>
            </a:r>
            <a:r>
              <a:rPr lang="en-US" dirty="0"/>
              <a:t>growth is enhanced 50-100x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When Oxygen is absent</a:t>
            </a:r>
          </a:p>
          <a:p>
            <a:pPr lvl="1"/>
            <a:r>
              <a:rPr lang="en-US" i="1" dirty="0"/>
              <a:t>Cm </a:t>
            </a:r>
            <a:r>
              <a:rPr lang="en-US" dirty="0"/>
              <a:t>growth is impaired in coculture (&gt;10x)</a:t>
            </a:r>
          </a:p>
          <a:p>
            <a:pPr lvl="1"/>
            <a:r>
              <a:rPr lang="en-US" i="1" dirty="0"/>
              <a:t>Streptococci</a:t>
            </a:r>
            <a:r>
              <a:rPr lang="en-US" dirty="0"/>
              <a:t> growth is no longer enhanced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8524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36B5A-2F39-487F-8A01-06DF73EC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Cm </a:t>
            </a:r>
            <a:r>
              <a:rPr lang="en-US" dirty="0"/>
              <a:t>differential gene expression</a:t>
            </a:r>
            <a:endParaRPr lang="en-US" i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3D2C79-505B-4D0D-B024-AF9DDC909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162924"/>
              </p:ext>
            </p:extLst>
          </p:nvPr>
        </p:nvGraphicFramePr>
        <p:xfrm>
          <a:off x="1174811" y="2070412"/>
          <a:ext cx="6794378" cy="1612594"/>
        </p:xfrm>
        <a:graphic>
          <a:graphicData uri="http://schemas.openxmlformats.org/drawingml/2006/table">
            <a:tbl>
              <a:tblPr/>
              <a:tblGrid>
                <a:gridCol w="1058864">
                  <a:extLst>
                    <a:ext uri="{9D8B030D-6E8A-4147-A177-3AD203B41FA5}">
                      <a16:colId xmlns:a16="http://schemas.microsoft.com/office/drawing/2014/main" val="3464425504"/>
                    </a:ext>
                  </a:extLst>
                </a:gridCol>
                <a:gridCol w="794147">
                  <a:extLst>
                    <a:ext uri="{9D8B030D-6E8A-4147-A177-3AD203B41FA5}">
                      <a16:colId xmlns:a16="http://schemas.microsoft.com/office/drawing/2014/main" val="1504869400"/>
                    </a:ext>
                  </a:extLst>
                </a:gridCol>
                <a:gridCol w="2247044">
                  <a:extLst>
                    <a:ext uri="{9D8B030D-6E8A-4147-A177-3AD203B41FA5}">
                      <a16:colId xmlns:a16="http://schemas.microsoft.com/office/drawing/2014/main" val="2013328437"/>
                    </a:ext>
                  </a:extLst>
                </a:gridCol>
                <a:gridCol w="2694323">
                  <a:extLst>
                    <a:ext uri="{9D8B030D-6E8A-4147-A177-3AD203B41FA5}">
                      <a16:colId xmlns:a16="http://schemas.microsoft.com/office/drawing/2014/main" val="1670260736"/>
                    </a:ext>
                  </a:extLst>
                </a:gridCol>
              </a:tblGrid>
              <a:tr h="283644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Fold Change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ORF 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P-adj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211596"/>
                  </a:ext>
                </a:extLst>
              </a:tr>
              <a:tr h="283644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cds199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LutA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0.006239731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730451"/>
                  </a:ext>
                </a:extLst>
              </a:tr>
              <a:tr h="283644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cds200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LutB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0.000527981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946883"/>
                  </a:ext>
                </a:extLst>
              </a:tr>
              <a:tr h="401014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cds201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 err="1">
                          <a:effectLst/>
                          <a:latin typeface="+mn-lt"/>
                        </a:rPr>
                        <a:t>LutC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0.003783467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0244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4E66264-3F95-4E52-8BEB-7C4F4C6F17D5}"/>
              </a:ext>
            </a:extLst>
          </p:cNvPr>
          <p:cNvSpPr txBox="1"/>
          <p:nvPr/>
        </p:nvSpPr>
        <p:spPr>
          <a:xfrm>
            <a:off x="457200" y="43434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These data imply  cross-feeding of </a:t>
            </a:r>
            <a:r>
              <a:rPr lang="en-US" sz="2000" i="1" dirty="0"/>
              <a:t>Streptococcus-</a:t>
            </a:r>
            <a:r>
              <a:rPr lang="en-US" sz="2000" dirty="0"/>
              <a:t>produced lactate</a:t>
            </a:r>
          </a:p>
          <a:p>
            <a:endParaRPr lang="en-US" sz="2000" dirty="0"/>
          </a:p>
          <a:p>
            <a:r>
              <a:rPr lang="en-US" sz="2000" dirty="0"/>
              <a:t>A </a:t>
            </a:r>
            <a:r>
              <a:rPr lang="en-US" sz="2000" i="1" dirty="0"/>
              <a:t>Cm-lutA </a:t>
            </a:r>
            <a:r>
              <a:rPr lang="en-US" sz="2000" dirty="0"/>
              <a:t>mutant suffers when grown with streptococci in coculture under glucose limiting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782085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CB32-1823-4294-8223-5FC968E41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things together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A52E31-64E9-4946-B099-A43D5AF2D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17638"/>
            <a:ext cx="62484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15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193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Mechanisms underlying spatial interaction in the oral microbiota</vt:lpstr>
      <vt:lpstr>Current Microbiome Standard</vt:lpstr>
      <vt:lpstr>Human oral plaque</vt:lpstr>
      <vt:lpstr>PowerPoint Presentation</vt:lpstr>
      <vt:lpstr>PowerPoint Presentation</vt:lpstr>
      <vt:lpstr>Do these predicted species interact in vivo?</vt:lpstr>
      <vt:lpstr>C. matruchtoii – Streptococcus interactions</vt:lpstr>
      <vt:lpstr>Cm differential gene expression</vt:lpstr>
      <vt:lpstr>Putting things together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interspecies interaction mechanisms  within the microbiome</dc:title>
  <dc:creator>matthew ramsey</dc:creator>
  <cp:lastModifiedBy>Matthew Ramsey</cp:lastModifiedBy>
  <cp:revision>12</cp:revision>
  <dcterms:created xsi:type="dcterms:W3CDTF">2016-09-23T00:35:45Z</dcterms:created>
  <dcterms:modified xsi:type="dcterms:W3CDTF">2019-11-25T15:36:25Z</dcterms:modified>
</cp:coreProperties>
</file>