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60" r:id="rId5"/>
    <p:sldId id="261" r:id="rId6"/>
    <p:sldId id="262" r:id="rId7"/>
    <p:sldId id="276" r:id="rId8"/>
    <p:sldId id="258" r:id="rId9"/>
    <p:sldId id="266" r:id="rId10"/>
    <p:sldId id="264" r:id="rId11"/>
    <p:sldId id="271" r:id="rId12"/>
    <p:sldId id="274" r:id="rId13"/>
    <p:sldId id="277" r:id="rId14"/>
    <p:sldId id="278" r:id="rId15"/>
    <p:sldId id="279" r:id="rId16"/>
    <p:sldId id="273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B813-C6D6-44AB-BF8F-BD6CA130D00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0B06-CF4C-41A1-8047-E0F9AA9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Combine with next slide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2. Healthy participants are subjects and not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</a:t>
            </a:r>
            <a:r>
              <a:rPr lang="en-US" b="1" baseline="0" dirty="0" smtClean="0"/>
              <a:t> will need to explain what each of these things are simply and clearly.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questions then give tool.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0B06-CF4C-41A1-8047-E0F9AA991B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Mechanisms underlying spatial interaction in the oral microbiota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Matthew M. Ramsey PhD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Rhode Island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Google Drive\Ramsey Lab\Final Grant Documents\R01 Spatial Interactions of oral bacterial communities\Figure Stuff\For Lectures\Cmat abund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90056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oogle Drive\Ramsey Lab\Final Grant Documents\R01 Spatial Interactions of oral bacterial communities\Figure Stuff\For Lectures\correlation 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2" y="228600"/>
            <a:ext cx="71980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9" y="105253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5253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Google Drive\Ramsey Lab\Final Grant Documents\R01 Spatial Interactions of oral bacterial communities\Figure Stuff\For Lectures\comlex-fish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9" y="3489960"/>
            <a:ext cx="670071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C. </a:t>
            </a:r>
            <a:r>
              <a:rPr lang="en-US" i="1" dirty="0" err="1" smtClean="0">
                <a:solidFill>
                  <a:schemeClr val="tx2"/>
                </a:solidFill>
              </a:rPr>
              <a:t>matruchotii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Appears to function as a ‘scaffold’</a:t>
            </a:r>
          </a:p>
          <a:p>
            <a:r>
              <a:rPr lang="en-US" dirty="0" smtClean="0"/>
              <a:t>Interacts with wide variety of organisms</a:t>
            </a:r>
          </a:p>
          <a:p>
            <a:r>
              <a:rPr lang="en-US" dirty="0" smtClean="0"/>
              <a:t>Multiple mechanisms? </a:t>
            </a:r>
            <a:endParaRPr lang="en-US" dirty="0"/>
          </a:p>
        </p:txBody>
      </p:sp>
      <p:pic>
        <p:nvPicPr>
          <p:cNvPr id="8194" name="Picture 2" descr="E:\Google Drive\Ramsey Lab\Final Grant Documents\R01 Spatial Interactions of oral bacterial communities\Figure Stuff\For Lectures\cmat-g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8696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Google Drive\Ramsey Lab\Final Grant Documents\R01 Spatial Interactions of oral bacterial communities\Figure Stuff\For Lectures\cmat-crista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034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03221" y="1580606"/>
            <a:ext cx="1137558" cy="786059"/>
            <a:chOff x="3429000" y="1580606"/>
            <a:chExt cx="1137558" cy="786059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mitis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7047" y="4019006"/>
            <a:ext cx="1529906" cy="786059"/>
            <a:chOff x="3244567" y="4019006"/>
            <a:chExt cx="1529906" cy="786059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2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</a:t>
              </a:r>
              <a:r>
                <a:rPr lang="en-US" sz="2400" i="1" dirty="0" err="1" smtClean="0"/>
                <a:t>cristatus</a:t>
              </a:r>
              <a:endParaRPr lang="en-US" sz="2400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7407214" y="2838493"/>
            <a:ext cx="1371600" cy="717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18227" y="297180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C. </a:t>
            </a:r>
            <a:r>
              <a:rPr lang="en-US" sz="2400" i="1" dirty="0" err="1" smtClean="0"/>
              <a:t>matruchotii</a:t>
            </a:r>
            <a:endParaRPr lang="en-US" sz="2400" i="1" dirty="0"/>
          </a:p>
        </p:txBody>
      </p:sp>
      <p:sp>
        <p:nvSpPr>
          <p:cNvPr id="16" name="Oval 15"/>
          <p:cNvSpPr/>
          <p:nvPr/>
        </p:nvSpPr>
        <p:spPr>
          <a:xfrm>
            <a:off x="1066800" y="25098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48124">
            <a:off x="1219200" y="26622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948124">
            <a:off x="1010850" y="279841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2112" y="3005522"/>
            <a:ext cx="23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H. </a:t>
            </a:r>
            <a:r>
              <a:rPr lang="en-US" sz="2400" i="1" dirty="0" err="1" smtClean="0"/>
              <a:t>parainfluenzae</a:t>
            </a:r>
            <a:endParaRPr lang="en-US" sz="2400" i="1" dirty="0"/>
          </a:p>
        </p:txBody>
      </p:sp>
      <p:sp>
        <p:nvSpPr>
          <p:cNvPr id="20" name="Right Arrow 19"/>
          <p:cNvSpPr/>
          <p:nvPr/>
        </p:nvSpPr>
        <p:spPr>
          <a:xfrm rot="11989844">
            <a:off x="5574263" y="1989742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321976">
            <a:off x="5574263" y="3501124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578129">
            <a:off x="2708594" y="3511712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14518297">
            <a:off x="2865172" y="1694476"/>
            <a:ext cx="381000" cy="685800"/>
            <a:chOff x="2286000" y="10668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Aerobic mono vs </a:t>
            </a:r>
            <a:r>
              <a:rPr lang="en-US" dirty="0" err="1" smtClean="0">
                <a:solidFill>
                  <a:schemeClr val="tx2"/>
                </a:solidFill>
              </a:rPr>
              <a:t>coculture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03221" y="1580606"/>
            <a:ext cx="1137558" cy="786059"/>
            <a:chOff x="3429000" y="1580606"/>
            <a:chExt cx="1137558" cy="786059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mitis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7047" y="4019006"/>
            <a:ext cx="1529906" cy="786059"/>
            <a:chOff x="3244567" y="4019006"/>
            <a:chExt cx="1529906" cy="786059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2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S. </a:t>
              </a:r>
              <a:r>
                <a:rPr lang="en-US" sz="2400" i="1" dirty="0" err="1" smtClean="0"/>
                <a:t>cristatus</a:t>
              </a:r>
              <a:endParaRPr lang="en-US" sz="2400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7407214" y="2838493"/>
            <a:ext cx="1371600" cy="717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18227" y="297180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C. </a:t>
            </a:r>
            <a:r>
              <a:rPr lang="en-US" sz="2400" i="1" dirty="0" err="1" smtClean="0"/>
              <a:t>matruchotii</a:t>
            </a:r>
            <a:endParaRPr lang="en-US" sz="2400" i="1" dirty="0"/>
          </a:p>
        </p:txBody>
      </p:sp>
      <p:sp>
        <p:nvSpPr>
          <p:cNvPr id="16" name="Oval 15"/>
          <p:cNvSpPr/>
          <p:nvPr/>
        </p:nvSpPr>
        <p:spPr>
          <a:xfrm>
            <a:off x="1066800" y="25098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48124">
            <a:off x="1219200" y="266222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948124">
            <a:off x="1010850" y="2798414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2112" y="3005522"/>
            <a:ext cx="23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H. </a:t>
            </a:r>
            <a:r>
              <a:rPr lang="en-US" sz="2400" i="1" dirty="0" err="1" smtClean="0"/>
              <a:t>parainfluenzae</a:t>
            </a:r>
            <a:endParaRPr lang="en-US" sz="2400" i="1" dirty="0"/>
          </a:p>
        </p:txBody>
      </p:sp>
      <p:sp>
        <p:nvSpPr>
          <p:cNvPr id="22" name="Right Arrow 21"/>
          <p:cNvSpPr/>
          <p:nvPr/>
        </p:nvSpPr>
        <p:spPr>
          <a:xfrm rot="1578129">
            <a:off x="2708594" y="3511712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Anaerobic mono vs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371562">
            <a:off x="2518104" y="3772332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9254290">
            <a:off x="2510363" y="1939953"/>
            <a:ext cx="9144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6562215">
            <a:off x="5969687" y="1715252"/>
            <a:ext cx="381000" cy="685800"/>
            <a:chOff x="2286000" y="1066800"/>
            <a:chExt cx="381000" cy="685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685800"/>
            <a:ext cx="87630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Could </a:t>
            </a:r>
            <a:r>
              <a:rPr lang="en-US" sz="3200" i="1" dirty="0" smtClean="0">
                <a:solidFill>
                  <a:schemeClr val="tx2"/>
                </a:solidFill>
              </a:rPr>
              <a:t>S. mitis </a:t>
            </a:r>
            <a:r>
              <a:rPr lang="en-US" sz="3200" dirty="0" smtClean="0">
                <a:solidFill>
                  <a:schemeClr val="tx2"/>
                </a:solidFill>
              </a:rPr>
              <a:t>be influencing hedgehog structure and </a:t>
            </a:r>
            <a:r>
              <a:rPr lang="en-US" sz="3200" i="1" dirty="0" smtClean="0">
                <a:solidFill>
                  <a:schemeClr val="tx2"/>
                </a:solidFill>
              </a:rPr>
              <a:t>H. </a:t>
            </a:r>
            <a:r>
              <a:rPr lang="en-US" sz="3200" i="1" dirty="0" err="1" smtClean="0">
                <a:solidFill>
                  <a:schemeClr val="tx2"/>
                </a:solidFill>
              </a:rPr>
              <a:t>parainfluenzae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exclusion?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This could drive ‘hedgehog’ structures into observed less-organized ‘cauliflower’ structures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023" y="1447800"/>
            <a:ext cx="8229600" cy="4525963"/>
          </a:xfrm>
        </p:spPr>
        <p:txBody>
          <a:bodyPr/>
          <a:lstStyle/>
          <a:p>
            <a:r>
              <a:rPr lang="en-US" dirty="0" smtClean="0"/>
              <a:t>We have </a:t>
            </a:r>
            <a:r>
              <a:rPr lang="en-US" dirty="0" err="1" smtClean="0"/>
              <a:t>RNASeq</a:t>
            </a:r>
            <a:r>
              <a:rPr lang="en-US" dirty="0" smtClean="0"/>
              <a:t> data forthcoming for all combinations</a:t>
            </a:r>
          </a:p>
          <a:p>
            <a:r>
              <a:rPr lang="en-US" dirty="0" smtClean="0"/>
              <a:t>We have a </a:t>
            </a:r>
            <a:r>
              <a:rPr lang="en-US" dirty="0" err="1" smtClean="0"/>
              <a:t>TnSeq</a:t>
            </a:r>
            <a:r>
              <a:rPr lang="en-US" dirty="0" smtClean="0"/>
              <a:t> library finished for </a:t>
            </a:r>
            <a:r>
              <a:rPr lang="en-US" i="1" dirty="0" smtClean="0"/>
              <a:t>H. </a:t>
            </a:r>
            <a:r>
              <a:rPr lang="en-US" i="1" dirty="0" err="1" smtClean="0"/>
              <a:t>parainfluenzae</a:t>
            </a:r>
            <a:endParaRPr lang="en-US" i="1" dirty="0" smtClean="0"/>
          </a:p>
          <a:p>
            <a:r>
              <a:rPr lang="en-US" dirty="0" smtClean="0"/>
              <a:t>We have catalase mutants for </a:t>
            </a:r>
            <a:r>
              <a:rPr lang="en-US" i="1" dirty="0" smtClean="0"/>
              <a:t>C. </a:t>
            </a:r>
            <a:r>
              <a:rPr lang="en-US" i="1" dirty="0" err="1" smtClean="0"/>
              <a:t>matruchotii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H. </a:t>
            </a:r>
            <a:r>
              <a:rPr lang="en-US" i="1" dirty="0" err="1" smtClean="0"/>
              <a:t>parainfluenzae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Google Drive\Ramsey Lab\Final Grant Documents\R01 Spatial Interactions of oral bacterial communities\Figure Stuff\For Lectures\mode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023"/>
            <a:ext cx="6250653" cy="66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Acknowledgements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9" y="4456392"/>
            <a:ext cx="1031021" cy="10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80" y="5500080"/>
            <a:ext cx="1247420" cy="1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68" y="6278437"/>
            <a:ext cx="1855538" cy="6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4" y="4933870"/>
            <a:ext cx="1628066" cy="11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Tnsvko8Ti292JRc9ZFc6zwdxq3UpYq9d-WqkHKrYDFoVgcO1x6cUyrcSxtDvI_Hdmb2cxzzhx3WMFcdzueSmjMZHkFRpiTEIKkoFFWTiyWhgqU0zgdlWd_dYB8J7FOtBCAAm-6pivHDbRYKBEhB-K_pnChPgZEgwCiH9-fEGIOAyk5YG7KO2jAV9iydRI8sA5Tlh-uJ_ohcb9LaJrirSK4pttLxbe0S-CkR6noLQhBk1m7gaQieOIOLkdoPdql9oZBJBllAW31xz1VN9mdpC1k9vNTbGqbdcNEns2iPyKZmhI7pnV7CMMYi1Z52VqepEf8ne7Uq8g2wmlxi8LhnvZ3BgZihPTTCX3CK8CEDXRIJ-7oWbDAxmIKmSqHbF4lsrxLTuFPSOPRAznTs_DEcsn-o5d4MM2tB1LVM48YfbBtIDPhlzLSCUvR_B31r2FoFnSrNRI--bv6FXvGm-Nl9-HYh2wvffDc82jIJ35kxo7ke1Do5Rdvxgqu5k31MITs1NLwqFvpunpQT282GcA-aA9rhbmah4LxfYmFVrBEp8PQJ4ac-KEVfboI_nsV7DYKQpEl3t13zEI0DNpOC1cvcB-bLRvHJG_maQVYDQWZckeA=w1240-h930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5850"/>
          <a:stretch/>
        </p:blipFill>
        <p:spPr bwMode="auto">
          <a:xfrm>
            <a:off x="594360" y="838199"/>
            <a:ext cx="795528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2035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Graduate Students:</a:t>
            </a:r>
          </a:p>
          <a:p>
            <a:r>
              <a:rPr lang="en-US" dirty="0" smtClean="0"/>
              <a:t>Eric Almeida</a:t>
            </a:r>
          </a:p>
          <a:p>
            <a:r>
              <a:rPr lang="en-US" dirty="0" err="1" smtClean="0"/>
              <a:t>Dasith</a:t>
            </a:r>
            <a:r>
              <a:rPr lang="en-US" dirty="0" smtClean="0"/>
              <a:t> </a:t>
            </a:r>
            <a:r>
              <a:rPr lang="en-US" dirty="0" err="1" smtClean="0"/>
              <a:t>Perera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47" y="5038130"/>
            <a:ext cx="2588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Undergraduate Students:</a:t>
            </a:r>
          </a:p>
          <a:p>
            <a:r>
              <a:rPr lang="en-US" dirty="0" err="1" smtClean="0"/>
              <a:t>Leen</a:t>
            </a:r>
            <a:r>
              <a:rPr lang="en-US" dirty="0" smtClean="0"/>
              <a:t> </a:t>
            </a:r>
            <a:r>
              <a:rPr lang="en-US" dirty="0" err="1" smtClean="0"/>
              <a:t>Alsalhi</a:t>
            </a:r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err="1" smtClean="0"/>
              <a:t>Capwell</a:t>
            </a:r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Honig</a:t>
            </a:r>
            <a:endParaRPr lang="en-US" dirty="0" smtClean="0"/>
          </a:p>
          <a:p>
            <a:r>
              <a:rPr lang="en-US" dirty="0" smtClean="0"/>
              <a:t>Shannon Oliver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4159" y="4114800"/>
            <a:ext cx="371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Funding:</a:t>
            </a:r>
          </a:p>
          <a:p>
            <a:r>
              <a:rPr lang="en-US" dirty="0" smtClean="0"/>
              <a:t>RI Foundation Medical Research Fund</a:t>
            </a:r>
          </a:p>
          <a:p>
            <a:r>
              <a:rPr lang="en-US" dirty="0" smtClean="0"/>
              <a:t>RI INBRE Early Career Award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0763" y="5410200"/>
            <a:ext cx="3739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Collaborators:</a:t>
            </a:r>
          </a:p>
          <a:p>
            <a:r>
              <a:rPr lang="en-US" dirty="0" smtClean="0"/>
              <a:t>Marcelo Freire </a:t>
            </a:r>
            <a:r>
              <a:rPr lang="en-US" dirty="0" smtClean="0"/>
              <a:t>(JCVI)</a:t>
            </a:r>
            <a:endParaRPr lang="en-US" dirty="0" smtClean="0"/>
          </a:p>
          <a:p>
            <a:r>
              <a:rPr lang="en-US" dirty="0" smtClean="0"/>
              <a:t>Katherine Lemon (Forsyth / Harvard)</a:t>
            </a:r>
          </a:p>
          <a:p>
            <a:r>
              <a:rPr lang="en-US" dirty="0" smtClean="0"/>
              <a:t>Jessica Mark Welch (U Chicago / MBL)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8862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we want to add or enrich for probiotics we should know what niches they occupy.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838200"/>
            <a:ext cx="8610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we want to exclude or temper opportunistic pathogens we should understand by what mechanism(s) they use to survive in a complex community.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64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Preaching to the choir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Polymicrobial interactions are important</a:t>
            </a:r>
          </a:p>
          <a:p>
            <a:endParaRPr lang="en-US" dirty="0"/>
          </a:p>
          <a:p>
            <a:r>
              <a:rPr lang="en-US" dirty="0" smtClean="0"/>
              <a:t>My lab uses reductionist approaches to identify specific mechanisms of interaction</a:t>
            </a:r>
          </a:p>
          <a:p>
            <a:endParaRPr lang="en-US" dirty="0"/>
          </a:p>
          <a:p>
            <a:r>
              <a:rPr lang="en-US" dirty="0" smtClean="0"/>
              <a:t>How do we pick interaction pairs for study?</a:t>
            </a:r>
          </a:p>
          <a:p>
            <a:pPr lvl="1"/>
            <a:r>
              <a:rPr lang="en-US" dirty="0" smtClean="0"/>
              <a:t>Microscopy</a:t>
            </a:r>
          </a:p>
          <a:p>
            <a:pPr lvl="1"/>
            <a:r>
              <a:rPr lang="en-US" dirty="0" smtClean="0"/>
              <a:t>Microbiomes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Supragingival Plaque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Human Microbiome Project (HMP) </a:t>
            </a:r>
            <a:r>
              <a:rPr lang="en-US" dirty="0" err="1" smtClean="0"/>
              <a:t>Supragingival</a:t>
            </a:r>
            <a:r>
              <a:rPr lang="en-US" dirty="0" smtClean="0"/>
              <a:t> </a:t>
            </a:r>
            <a:r>
              <a:rPr lang="en-US" dirty="0" smtClean="0"/>
              <a:t>site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16S rRNA gene V1-V3 </a:t>
            </a:r>
            <a:r>
              <a:rPr lang="en-US" dirty="0" smtClean="0"/>
              <a:t>(</a:t>
            </a:r>
            <a:r>
              <a:rPr lang="en-US" dirty="0" smtClean="0"/>
              <a:t>n=77</a:t>
            </a:r>
            <a:r>
              <a:rPr lang="en-US" dirty="0" smtClean="0"/>
              <a:t>), V3-V5 (n=148)</a:t>
            </a:r>
          </a:p>
          <a:p>
            <a:pPr lvl="1"/>
            <a:r>
              <a:rPr lang="en-US" dirty="0"/>
              <a:t>Oligotyping / Minimal Entropy Decomposition or QIIME / </a:t>
            </a:r>
            <a:r>
              <a:rPr lang="en-US" dirty="0" smtClean="0"/>
              <a:t>DADA2</a:t>
            </a:r>
          </a:p>
          <a:p>
            <a:pPr lvl="1"/>
            <a:endParaRPr lang="en-US" dirty="0"/>
          </a:p>
          <a:p>
            <a:r>
              <a:rPr lang="en-US" dirty="0" smtClean="0"/>
              <a:t>Full </a:t>
            </a:r>
            <a:r>
              <a:rPr lang="en-US" dirty="0" smtClean="0"/>
              <a:t>assembly metagenomic  data (n=117)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Microbiome data correlations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and negative correlations can be calculated between different species</a:t>
            </a:r>
          </a:p>
          <a:p>
            <a:endParaRPr lang="en-US" dirty="0" smtClean="0"/>
          </a:p>
          <a:p>
            <a:r>
              <a:rPr lang="en-US" dirty="0" smtClean="0"/>
              <a:t>Account for multiple comparisons</a:t>
            </a:r>
          </a:p>
          <a:p>
            <a:pPr lvl="1"/>
            <a:r>
              <a:rPr lang="en-US" dirty="0" smtClean="0"/>
              <a:t>False discovery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2893" y="6465332"/>
            <a:ext cx="498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http://huttenhower.sph.harvard.edu/ccrepe</a:t>
            </a:r>
          </a:p>
        </p:txBody>
      </p:sp>
    </p:spTree>
    <p:extLst>
      <p:ext uri="{BB962C8B-B14F-4D97-AF65-F5344CB8AC3E}">
        <p14:creationId xmlns:p14="http://schemas.microsoft.com/office/powerpoint/2010/main" val="33509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thew\OneDrive\Pictures\Screenshots\2016-10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3771"/>
            <a:ext cx="7556138" cy="67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676400"/>
            <a:ext cx="8534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end up with many correlations but which are meaningful?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Are they at high abundance?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We prioritized for </a:t>
            </a:r>
            <a:r>
              <a:rPr lang="en-US" sz="2800" b="1" u="sng" dirty="0" smtClean="0"/>
              <a:t>species within genera that were adjacent </a:t>
            </a:r>
            <a:r>
              <a:rPr lang="en-US" sz="2800" dirty="0" smtClean="0"/>
              <a:t>in microscopy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53"/>
            <a:ext cx="6027821" cy="6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168997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2011. </a:t>
            </a:r>
            <a:r>
              <a:rPr lang="en-US" sz="1600" dirty="0" err="1" smtClean="0"/>
              <a:t>Valm</a:t>
            </a:r>
            <a:r>
              <a:rPr lang="en-US" sz="1600" dirty="0" smtClean="0"/>
              <a:t>, Borisy, </a:t>
            </a:r>
            <a:r>
              <a:rPr lang="en-US" sz="1600" i="1" dirty="0" smtClean="0"/>
              <a:t>PNAS.</a:t>
            </a:r>
          </a:p>
          <a:p>
            <a:r>
              <a:rPr lang="en-US" sz="1600" dirty="0" smtClean="0"/>
              <a:t>2016. Welch, </a:t>
            </a:r>
            <a:r>
              <a:rPr lang="en-US" sz="1600" dirty="0" err="1" smtClean="0"/>
              <a:t>Borisy</a:t>
            </a:r>
            <a:r>
              <a:rPr lang="en-US" sz="1600" dirty="0" smtClean="0"/>
              <a:t>, </a:t>
            </a:r>
            <a:r>
              <a:rPr lang="en-US" sz="1600" i="1" dirty="0" smtClean="0"/>
              <a:t>PNAS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200014" cy="22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5020" y="2885814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Jessica Mark Welch PhD</a:t>
            </a:r>
          </a:p>
          <a:p>
            <a:pPr algn="ctr"/>
            <a:r>
              <a:rPr lang="en-US" sz="1600" dirty="0" smtClean="0"/>
              <a:t>Associate Scientist</a:t>
            </a:r>
          </a:p>
          <a:p>
            <a:pPr algn="ctr"/>
            <a:r>
              <a:rPr lang="en-US" sz="1600" dirty="0" smtClean="0"/>
              <a:t>Marine Biology Lab / University of Chicago. Woods Hole, 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1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‘Hedgehog’ metabolism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tthew\OneDrive\Pictures\Screenshots\2016-10-12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9" y="1195326"/>
            <a:ext cx="5980662" cy="5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422</Words>
  <Application>Microsoft Office PowerPoint</Application>
  <PresentationFormat>On-screen Show (4:3)</PresentationFormat>
  <Paragraphs>84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Mechanisms underlying spatial interaction in the oral microbiota</vt:lpstr>
      <vt:lpstr>PowerPoint Presentation</vt:lpstr>
      <vt:lpstr>Preaching to the choir</vt:lpstr>
      <vt:lpstr>Supragingival Plaque Data</vt:lpstr>
      <vt:lpstr>Microbiome data correlations</vt:lpstr>
      <vt:lpstr>PowerPoint Presentation</vt:lpstr>
      <vt:lpstr>PowerPoint Presentation</vt:lpstr>
      <vt:lpstr>PowerPoint Presentation</vt:lpstr>
      <vt:lpstr>‘Hedgehog’ metabolism</vt:lpstr>
      <vt:lpstr>PowerPoint Presentation</vt:lpstr>
      <vt:lpstr>PowerPoint Presentation</vt:lpstr>
      <vt:lpstr>C. matruchotii</vt:lpstr>
      <vt:lpstr>Aerobic mono vs coculture</vt:lpstr>
      <vt:lpstr>Anaerobic mono vs coculture</vt:lpstr>
      <vt:lpstr>PowerPoint Presentation</vt:lpstr>
      <vt:lpstr>So…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35</cp:revision>
  <dcterms:created xsi:type="dcterms:W3CDTF">2006-08-16T00:00:00Z</dcterms:created>
  <dcterms:modified xsi:type="dcterms:W3CDTF">2018-02-12T12:42:02Z</dcterms:modified>
</cp:coreProperties>
</file>