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6" r:id="rId4"/>
    <p:sldId id="267" r:id="rId5"/>
    <p:sldId id="257" r:id="rId6"/>
    <p:sldId id="259" r:id="rId7"/>
    <p:sldId id="260" r:id="rId8"/>
    <p:sldId id="261" r:id="rId9"/>
    <p:sldId id="262" r:id="rId10"/>
    <p:sldId id="263" r:id="rId11"/>
    <p:sldId id="276" r:id="rId12"/>
    <p:sldId id="264" r:id="rId13"/>
    <p:sldId id="270" r:id="rId14"/>
    <p:sldId id="271" r:id="rId15"/>
    <p:sldId id="272" r:id="rId16"/>
    <p:sldId id="277" r:id="rId17"/>
    <p:sldId id="273" r:id="rId18"/>
    <p:sldId id="274" r:id="rId19"/>
    <p:sldId id="26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B813-C6D6-44AB-BF8F-BD6CA130D00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0B06-CF4C-41A1-8047-E0F9AA99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Combine with next slide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2. Healthy participants are subjects and not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You</a:t>
            </a:r>
            <a:r>
              <a:rPr lang="en-US" b="1" baseline="0" dirty="0" smtClean="0"/>
              <a:t> will need to explain what each of these things are simply and clearly.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Mechanisms underlying spatial interaction in the oral microbiota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Matthew M. Ramsey PhD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University of Rhode Island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tthew\OneDrive\Pictures\Screenshots\2016-10-13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30"/>
          <a:stretch/>
        </p:blipFill>
        <p:spPr bwMode="auto">
          <a:xfrm>
            <a:off x="-1" y="0"/>
            <a:ext cx="894283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5257800"/>
            <a:ext cx="8991600" cy="1524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086600" y="5410200"/>
            <a:ext cx="5334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305300" y="5410200"/>
            <a:ext cx="5334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52600" y="5410200"/>
            <a:ext cx="5334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676400"/>
            <a:ext cx="8534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end up with many correlations but which are meaningful?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Are they at high abundance?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We prioritized for species within genera that were adjacent in microscopy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4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Google Drive\Ramsey Lab\Final Grant Documents\R01 Spatial Interactions of oral bacterial communities\Figure Stuff\For Lectures\Cmat abund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733800"/>
            <a:ext cx="827548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oogle Drive\Ramsey Lab\Final Grant Documents\R01 Spatial Interactions of oral bacterial communities\Figure Stuff\For Lectures\correlation 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2" y="228600"/>
            <a:ext cx="719805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62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Does this translate to </a:t>
            </a:r>
            <a:r>
              <a:rPr lang="en-US" sz="3600" i="1" dirty="0" smtClean="0"/>
              <a:t>in vivo </a:t>
            </a:r>
            <a:r>
              <a:rPr lang="en-US" sz="3600" dirty="0" smtClean="0"/>
              <a:t>observations?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98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89" y="105253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05253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Google Drive\Ramsey Lab\Final Grant Documents\R01 Spatial Interactions of oral bacterial communities\Figure Stuff\For Lectures\comlex-fish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89" y="3489960"/>
            <a:ext cx="670071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0" name="Freeform 117"/>
          <p:cNvSpPr>
            <a:spLocks noEditPoints="1"/>
          </p:cNvSpPr>
          <p:nvPr/>
        </p:nvSpPr>
        <p:spPr bwMode="auto">
          <a:xfrm>
            <a:off x="4129088" y="304800"/>
            <a:ext cx="163513" cy="165100"/>
          </a:xfrm>
          <a:custGeom>
            <a:avLst/>
            <a:gdLst>
              <a:gd name="T0" fmla="*/ 167 w 167"/>
              <a:gd name="T1" fmla="*/ 167 h 167"/>
              <a:gd name="T2" fmla="*/ 131 w 167"/>
              <a:gd name="T3" fmla="*/ 167 h 167"/>
              <a:gd name="T4" fmla="*/ 116 w 167"/>
              <a:gd name="T5" fmla="*/ 129 h 167"/>
              <a:gd name="T6" fmla="*/ 49 w 167"/>
              <a:gd name="T7" fmla="*/ 129 h 167"/>
              <a:gd name="T8" fmla="*/ 35 w 167"/>
              <a:gd name="T9" fmla="*/ 167 h 167"/>
              <a:gd name="T10" fmla="*/ 0 w 167"/>
              <a:gd name="T11" fmla="*/ 167 h 167"/>
              <a:gd name="T12" fmla="*/ 65 w 167"/>
              <a:gd name="T13" fmla="*/ 0 h 167"/>
              <a:gd name="T14" fmla="*/ 100 w 167"/>
              <a:gd name="T15" fmla="*/ 0 h 167"/>
              <a:gd name="T16" fmla="*/ 167 w 167"/>
              <a:gd name="T17" fmla="*/ 167 h 167"/>
              <a:gd name="T18" fmla="*/ 105 w 167"/>
              <a:gd name="T19" fmla="*/ 101 h 167"/>
              <a:gd name="T20" fmla="*/ 82 w 167"/>
              <a:gd name="T21" fmla="*/ 39 h 167"/>
              <a:gd name="T22" fmla="*/ 60 w 167"/>
              <a:gd name="T23" fmla="*/ 101 h 167"/>
              <a:gd name="T24" fmla="*/ 105 w 167"/>
              <a:gd name="T25" fmla="*/ 101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167">
                <a:moveTo>
                  <a:pt x="167" y="167"/>
                </a:moveTo>
                <a:lnTo>
                  <a:pt x="131" y="167"/>
                </a:lnTo>
                <a:lnTo>
                  <a:pt x="116" y="129"/>
                </a:lnTo>
                <a:lnTo>
                  <a:pt x="49" y="129"/>
                </a:lnTo>
                <a:lnTo>
                  <a:pt x="35" y="167"/>
                </a:lnTo>
                <a:lnTo>
                  <a:pt x="0" y="167"/>
                </a:lnTo>
                <a:lnTo>
                  <a:pt x="65" y="0"/>
                </a:lnTo>
                <a:lnTo>
                  <a:pt x="100" y="0"/>
                </a:lnTo>
                <a:lnTo>
                  <a:pt x="167" y="167"/>
                </a:lnTo>
                <a:close/>
                <a:moveTo>
                  <a:pt x="105" y="101"/>
                </a:moveTo>
                <a:lnTo>
                  <a:pt x="82" y="39"/>
                </a:lnTo>
                <a:lnTo>
                  <a:pt x="60" y="101"/>
                </a:lnTo>
                <a:lnTo>
                  <a:pt x="105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1" name="Freeform 118"/>
          <p:cNvSpPr>
            <a:spLocks noEditPoints="1"/>
          </p:cNvSpPr>
          <p:nvPr/>
        </p:nvSpPr>
        <p:spPr bwMode="auto">
          <a:xfrm>
            <a:off x="4302126" y="347663"/>
            <a:ext cx="111125" cy="123825"/>
          </a:xfrm>
          <a:custGeom>
            <a:avLst/>
            <a:gdLst>
              <a:gd name="T0" fmla="*/ 80 w 114"/>
              <a:gd name="T1" fmla="*/ 86 h 127"/>
              <a:gd name="T2" fmla="*/ 111 w 114"/>
              <a:gd name="T3" fmla="*/ 91 h 127"/>
              <a:gd name="T4" fmla="*/ 92 w 114"/>
              <a:gd name="T5" fmla="*/ 118 h 127"/>
              <a:gd name="T6" fmla="*/ 59 w 114"/>
              <a:gd name="T7" fmla="*/ 127 h 127"/>
              <a:gd name="T8" fmla="*/ 12 w 114"/>
              <a:gd name="T9" fmla="*/ 106 h 127"/>
              <a:gd name="T10" fmla="*/ 0 w 114"/>
              <a:gd name="T11" fmla="*/ 64 h 127"/>
              <a:gd name="T12" fmla="*/ 16 w 114"/>
              <a:gd name="T13" fmla="*/ 17 h 127"/>
              <a:gd name="T14" fmla="*/ 56 w 114"/>
              <a:gd name="T15" fmla="*/ 0 h 127"/>
              <a:gd name="T16" fmla="*/ 98 w 114"/>
              <a:gd name="T17" fmla="*/ 18 h 127"/>
              <a:gd name="T18" fmla="*/ 113 w 114"/>
              <a:gd name="T19" fmla="*/ 73 h 127"/>
              <a:gd name="T20" fmla="*/ 33 w 114"/>
              <a:gd name="T21" fmla="*/ 73 h 127"/>
              <a:gd name="T22" fmla="*/ 41 w 114"/>
              <a:gd name="T23" fmla="*/ 95 h 127"/>
              <a:gd name="T24" fmla="*/ 59 w 114"/>
              <a:gd name="T25" fmla="*/ 103 h 127"/>
              <a:gd name="T26" fmla="*/ 72 w 114"/>
              <a:gd name="T27" fmla="*/ 99 h 127"/>
              <a:gd name="T28" fmla="*/ 80 w 114"/>
              <a:gd name="T29" fmla="*/ 86 h 127"/>
              <a:gd name="T30" fmla="*/ 81 w 114"/>
              <a:gd name="T31" fmla="*/ 53 h 127"/>
              <a:gd name="T32" fmla="*/ 74 w 114"/>
              <a:gd name="T33" fmla="*/ 32 h 127"/>
              <a:gd name="T34" fmla="*/ 58 w 114"/>
              <a:gd name="T35" fmla="*/ 25 h 127"/>
              <a:gd name="T36" fmla="*/ 40 w 114"/>
              <a:gd name="T37" fmla="*/ 32 h 127"/>
              <a:gd name="T38" fmla="*/ 33 w 114"/>
              <a:gd name="T39" fmla="*/ 53 h 127"/>
              <a:gd name="T40" fmla="*/ 81 w 114"/>
              <a:gd name="T41" fmla="*/ 5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4" h="127">
                <a:moveTo>
                  <a:pt x="80" y="86"/>
                </a:moveTo>
                <a:lnTo>
                  <a:pt x="111" y="91"/>
                </a:lnTo>
                <a:cubicBezTo>
                  <a:pt x="107" y="103"/>
                  <a:pt x="101" y="111"/>
                  <a:pt x="92" y="118"/>
                </a:cubicBezTo>
                <a:cubicBezTo>
                  <a:pt x="83" y="124"/>
                  <a:pt x="72" y="127"/>
                  <a:pt x="59" y="127"/>
                </a:cubicBezTo>
                <a:cubicBezTo>
                  <a:pt x="38" y="127"/>
                  <a:pt x="22" y="120"/>
                  <a:pt x="12" y="106"/>
                </a:cubicBezTo>
                <a:cubicBezTo>
                  <a:pt x="4" y="95"/>
                  <a:pt x="0" y="81"/>
                  <a:pt x="0" y="64"/>
                </a:cubicBezTo>
                <a:cubicBezTo>
                  <a:pt x="0" y="44"/>
                  <a:pt x="5" y="29"/>
                  <a:pt x="16" y="17"/>
                </a:cubicBezTo>
                <a:cubicBezTo>
                  <a:pt x="26" y="6"/>
                  <a:pt x="40" y="0"/>
                  <a:pt x="56" y="0"/>
                </a:cubicBezTo>
                <a:cubicBezTo>
                  <a:pt x="74" y="0"/>
                  <a:pt x="88" y="6"/>
                  <a:pt x="98" y="18"/>
                </a:cubicBezTo>
                <a:cubicBezTo>
                  <a:pt x="109" y="30"/>
                  <a:pt x="114" y="48"/>
                  <a:pt x="113" y="73"/>
                </a:cubicBezTo>
                <a:lnTo>
                  <a:pt x="33" y="73"/>
                </a:lnTo>
                <a:cubicBezTo>
                  <a:pt x="33" y="82"/>
                  <a:pt x="36" y="90"/>
                  <a:pt x="41" y="95"/>
                </a:cubicBezTo>
                <a:cubicBezTo>
                  <a:pt x="46" y="100"/>
                  <a:pt x="52" y="103"/>
                  <a:pt x="59" y="103"/>
                </a:cubicBezTo>
                <a:cubicBezTo>
                  <a:pt x="64" y="103"/>
                  <a:pt x="68" y="101"/>
                  <a:pt x="72" y="99"/>
                </a:cubicBezTo>
                <a:cubicBezTo>
                  <a:pt x="75" y="96"/>
                  <a:pt x="78" y="92"/>
                  <a:pt x="80" y="86"/>
                </a:cubicBezTo>
                <a:close/>
                <a:moveTo>
                  <a:pt x="81" y="53"/>
                </a:moveTo>
                <a:cubicBezTo>
                  <a:pt x="81" y="44"/>
                  <a:pt x="79" y="37"/>
                  <a:pt x="74" y="32"/>
                </a:cubicBezTo>
                <a:cubicBezTo>
                  <a:pt x="70" y="27"/>
                  <a:pt x="64" y="25"/>
                  <a:pt x="58" y="25"/>
                </a:cubicBezTo>
                <a:cubicBezTo>
                  <a:pt x="51" y="25"/>
                  <a:pt x="45" y="27"/>
                  <a:pt x="40" y="32"/>
                </a:cubicBezTo>
                <a:cubicBezTo>
                  <a:pt x="36" y="38"/>
                  <a:pt x="33" y="44"/>
                  <a:pt x="33" y="53"/>
                </a:cubicBezTo>
                <a:lnTo>
                  <a:pt x="81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2" name="Freeform 119"/>
          <p:cNvSpPr>
            <a:spLocks/>
          </p:cNvSpPr>
          <p:nvPr/>
        </p:nvSpPr>
        <p:spPr bwMode="auto">
          <a:xfrm>
            <a:off x="4437063" y="347663"/>
            <a:ext cx="77788" cy="122238"/>
          </a:xfrm>
          <a:custGeom>
            <a:avLst/>
            <a:gdLst>
              <a:gd name="T0" fmla="*/ 32 w 78"/>
              <a:gd name="T1" fmla="*/ 124 h 124"/>
              <a:gd name="T2" fmla="*/ 0 w 78"/>
              <a:gd name="T3" fmla="*/ 124 h 124"/>
              <a:gd name="T4" fmla="*/ 0 w 78"/>
              <a:gd name="T5" fmla="*/ 3 h 124"/>
              <a:gd name="T6" fmla="*/ 30 w 78"/>
              <a:gd name="T7" fmla="*/ 3 h 124"/>
              <a:gd name="T8" fmla="*/ 30 w 78"/>
              <a:gd name="T9" fmla="*/ 20 h 124"/>
              <a:gd name="T10" fmla="*/ 43 w 78"/>
              <a:gd name="T11" fmla="*/ 4 h 124"/>
              <a:gd name="T12" fmla="*/ 57 w 78"/>
              <a:gd name="T13" fmla="*/ 0 h 124"/>
              <a:gd name="T14" fmla="*/ 78 w 78"/>
              <a:gd name="T15" fmla="*/ 6 h 124"/>
              <a:gd name="T16" fmla="*/ 68 w 78"/>
              <a:gd name="T17" fmla="*/ 34 h 124"/>
              <a:gd name="T18" fmla="*/ 53 w 78"/>
              <a:gd name="T19" fmla="*/ 29 h 124"/>
              <a:gd name="T20" fmla="*/ 42 w 78"/>
              <a:gd name="T21" fmla="*/ 33 h 124"/>
              <a:gd name="T22" fmla="*/ 35 w 78"/>
              <a:gd name="T23" fmla="*/ 46 h 124"/>
              <a:gd name="T24" fmla="*/ 32 w 78"/>
              <a:gd name="T25" fmla="*/ 87 h 124"/>
              <a:gd name="T26" fmla="*/ 32 w 78"/>
              <a:gd name="T2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24">
                <a:moveTo>
                  <a:pt x="32" y="124"/>
                </a:moveTo>
                <a:lnTo>
                  <a:pt x="0" y="124"/>
                </a:lnTo>
                <a:lnTo>
                  <a:pt x="0" y="3"/>
                </a:lnTo>
                <a:lnTo>
                  <a:pt x="30" y="3"/>
                </a:lnTo>
                <a:lnTo>
                  <a:pt x="30" y="20"/>
                </a:lnTo>
                <a:cubicBezTo>
                  <a:pt x="35" y="12"/>
                  <a:pt x="39" y="7"/>
                  <a:pt x="43" y="4"/>
                </a:cubicBezTo>
                <a:cubicBezTo>
                  <a:pt x="47" y="2"/>
                  <a:pt x="52" y="0"/>
                  <a:pt x="57" y="0"/>
                </a:cubicBezTo>
                <a:cubicBezTo>
                  <a:pt x="65" y="0"/>
                  <a:pt x="72" y="2"/>
                  <a:pt x="78" y="6"/>
                </a:cubicBezTo>
                <a:lnTo>
                  <a:pt x="68" y="34"/>
                </a:lnTo>
                <a:cubicBezTo>
                  <a:pt x="63" y="31"/>
                  <a:pt x="58" y="29"/>
                  <a:pt x="53" y="29"/>
                </a:cubicBezTo>
                <a:cubicBezTo>
                  <a:pt x="49" y="29"/>
                  <a:pt x="45" y="30"/>
                  <a:pt x="42" y="33"/>
                </a:cubicBezTo>
                <a:cubicBezTo>
                  <a:pt x="39" y="35"/>
                  <a:pt x="36" y="40"/>
                  <a:pt x="35" y="46"/>
                </a:cubicBezTo>
                <a:cubicBezTo>
                  <a:pt x="33" y="53"/>
                  <a:pt x="32" y="66"/>
                  <a:pt x="32" y="87"/>
                </a:cubicBezTo>
                <a:lnTo>
                  <a:pt x="32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3" name="Freeform 120"/>
          <p:cNvSpPr>
            <a:spLocks noEditPoints="1"/>
          </p:cNvSpPr>
          <p:nvPr/>
        </p:nvSpPr>
        <p:spPr bwMode="auto">
          <a:xfrm>
            <a:off x="4521201" y="347663"/>
            <a:ext cx="122238" cy="123825"/>
          </a:xfrm>
          <a:custGeom>
            <a:avLst/>
            <a:gdLst>
              <a:gd name="T0" fmla="*/ 0 w 124"/>
              <a:gd name="T1" fmla="*/ 62 h 127"/>
              <a:gd name="T2" fmla="*/ 7 w 124"/>
              <a:gd name="T3" fmla="*/ 31 h 127"/>
              <a:gd name="T4" fmla="*/ 30 w 124"/>
              <a:gd name="T5" fmla="*/ 8 h 127"/>
              <a:gd name="T6" fmla="*/ 62 w 124"/>
              <a:gd name="T7" fmla="*/ 0 h 127"/>
              <a:gd name="T8" fmla="*/ 107 w 124"/>
              <a:gd name="T9" fmla="*/ 18 h 127"/>
              <a:gd name="T10" fmla="*/ 124 w 124"/>
              <a:gd name="T11" fmla="*/ 63 h 127"/>
              <a:gd name="T12" fmla="*/ 107 w 124"/>
              <a:gd name="T13" fmla="*/ 109 h 127"/>
              <a:gd name="T14" fmla="*/ 62 w 124"/>
              <a:gd name="T15" fmla="*/ 127 h 127"/>
              <a:gd name="T16" fmla="*/ 30 w 124"/>
              <a:gd name="T17" fmla="*/ 119 h 127"/>
              <a:gd name="T18" fmla="*/ 7 w 124"/>
              <a:gd name="T19" fmla="*/ 97 h 127"/>
              <a:gd name="T20" fmla="*/ 0 w 124"/>
              <a:gd name="T21" fmla="*/ 62 h 127"/>
              <a:gd name="T22" fmla="*/ 32 w 124"/>
              <a:gd name="T23" fmla="*/ 64 h 127"/>
              <a:gd name="T24" fmla="*/ 41 w 124"/>
              <a:gd name="T25" fmla="*/ 91 h 127"/>
              <a:gd name="T26" fmla="*/ 62 w 124"/>
              <a:gd name="T27" fmla="*/ 101 h 127"/>
              <a:gd name="T28" fmla="*/ 83 w 124"/>
              <a:gd name="T29" fmla="*/ 91 h 127"/>
              <a:gd name="T30" fmla="*/ 92 w 124"/>
              <a:gd name="T31" fmla="*/ 63 h 127"/>
              <a:gd name="T32" fmla="*/ 83 w 124"/>
              <a:gd name="T33" fmla="*/ 36 h 127"/>
              <a:gd name="T34" fmla="*/ 62 w 124"/>
              <a:gd name="T35" fmla="*/ 26 h 127"/>
              <a:gd name="T36" fmla="*/ 41 w 124"/>
              <a:gd name="T37" fmla="*/ 36 h 127"/>
              <a:gd name="T38" fmla="*/ 32 w 124"/>
              <a:gd name="T39" fmla="*/ 6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4" h="127">
                <a:moveTo>
                  <a:pt x="0" y="62"/>
                </a:moveTo>
                <a:cubicBezTo>
                  <a:pt x="0" y="51"/>
                  <a:pt x="2" y="41"/>
                  <a:pt x="7" y="31"/>
                </a:cubicBezTo>
                <a:cubicBezTo>
                  <a:pt x="13" y="21"/>
                  <a:pt x="20" y="13"/>
                  <a:pt x="30" y="8"/>
                </a:cubicBezTo>
                <a:cubicBezTo>
                  <a:pt x="39" y="3"/>
                  <a:pt x="50" y="0"/>
                  <a:pt x="62" y="0"/>
                </a:cubicBezTo>
                <a:cubicBezTo>
                  <a:pt x="80" y="0"/>
                  <a:pt x="95" y="6"/>
                  <a:pt x="107" y="18"/>
                </a:cubicBezTo>
                <a:cubicBezTo>
                  <a:pt x="119" y="30"/>
                  <a:pt x="124" y="45"/>
                  <a:pt x="124" y="63"/>
                </a:cubicBezTo>
                <a:cubicBezTo>
                  <a:pt x="124" y="81"/>
                  <a:pt x="119" y="97"/>
                  <a:pt x="107" y="109"/>
                </a:cubicBezTo>
                <a:cubicBezTo>
                  <a:pt x="95" y="121"/>
                  <a:pt x="80" y="127"/>
                  <a:pt x="62" y="127"/>
                </a:cubicBezTo>
                <a:cubicBezTo>
                  <a:pt x="51" y="127"/>
                  <a:pt x="40" y="124"/>
                  <a:pt x="30" y="119"/>
                </a:cubicBezTo>
                <a:cubicBezTo>
                  <a:pt x="20" y="114"/>
                  <a:pt x="13" y="107"/>
                  <a:pt x="7" y="97"/>
                </a:cubicBezTo>
                <a:cubicBezTo>
                  <a:pt x="2" y="88"/>
                  <a:pt x="0" y="76"/>
                  <a:pt x="0" y="62"/>
                </a:cubicBezTo>
                <a:close/>
                <a:moveTo>
                  <a:pt x="32" y="64"/>
                </a:moveTo>
                <a:cubicBezTo>
                  <a:pt x="32" y="76"/>
                  <a:pt x="35" y="85"/>
                  <a:pt x="41" y="91"/>
                </a:cubicBezTo>
                <a:cubicBezTo>
                  <a:pt x="47" y="97"/>
                  <a:pt x="54" y="101"/>
                  <a:pt x="62" y="101"/>
                </a:cubicBezTo>
                <a:cubicBezTo>
                  <a:pt x="70" y="101"/>
                  <a:pt x="77" y="97"/>
                  <a:pt x="83" y="91"/>
                </a:cubicBezTo>
                <a:cubicBezTo>
                  <a:pt x="89" y="85"/>
                  <a:pt x="92" y="75"/>
                  <a:pt x="92" y="63"/>
                </a:cubicBezTo>
                <a:cubicBezTo>
                  <a:pt x="92" y="51"/>
                  <a:pt x="89" y="42"/>
                  <a:pt x="83" y="36"/>
                </a:cubicBezTo>
                <a:cubicBezTo>
                  <a:pt x="77" y="30"/>
                  <a:pt x="70" y="26"/>
                  <a:pt x="62" y="26"/>
                </a:cubicBezTo>
                <a:cubicBezTo>
                  <a:pt x="54" y="26"/>
                  <a:pt x="47" y="30"/>
                  <a:pt x="41" y="36"/>
                </a:cubicBezTo>
                <a:cubicBezTo>
                  <a:pt x="35" y="42"/>
                  <a:pt x="32" y="52"/>
                  <a:pt x="32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4" name="Freeform 121"/>
          <p:cNvSpPr>
            <a:spLocks noEditPoints="1"/>
          </p:cNvSpPr>
          <p:nvPr/>
        </p:nvSpPr>
        <p:spPr bwMode="auto">
          <a:xfrm>
            <a:off x="4667251" y="304800"/>
            <a:ext cx="115888" cy="166688"/>
          </a:xfrm>
          <a:custGeom>
            <a:avLst/>
            <a:gdLst>
              <a:gd name="T0" fmla="*/ 0 w 118"/>
              <a:gd name="T1" fmla="*/ 167 h 170"/>
              <a:gd name="T2" fmla="*/ 0 w 118"/>
              <a:gd name="T3" fmla="*/ 0 h 170"/>
              <a:gd name="T4" fmla="*/ 32 w 118"/>
              <a:gd name="T5" fmla="*/ 0 h 170"/>
              <a:gd name="T6" fmla="*/ 32 w 118"/>
              <a:gd name="T7" fmla="*/ 60 h 170"/>
              <a:gd name="T8" fmla="*/ 67 w 118"/>
              <a:gd name="T9" fmla="*/ 43 h 170"/>
              <a:gd name="T10" fmla="*/ 104 w 118"/>
              <a:gd name="T11" fmla="*/ 59 h 170"/>
              <a:gd name="T12" fmla="*/ 118 w 118"/>
              <a:gd name="T13" fmla="*/ 105 h 170"/>
              <a:gd name="T14" fmla="*/ 104 w 118"/>
              <a:gd name="T15" fmla="*/ 153 h 170"/>
              <a:gd name="T16" fmla="*/ 68 w 118"/>
              <a:gd name="T17" fmla="*/ 170 h 170"/>
              <a:gd name="T18" fmla="*/ 47 w 118"/>
              <a:gd name="T19" fmla="*/ 165 h 170"/>
              <a:gd name="T20" fmla="*/ 30 w 118"/>
              <a:gd name="T21" fmla="*/ 149 h 170"/>
              <a:gd name="T22" fmla="*/ 30 w 118"/>
              <a:gd name="T23" fmla="*/ 167 h 170"/>
              <a:gd name="T24" fmla="*/ 0 w 118"/>
              <a:gd name="T25" fmla="*/ 167 h 170"/>
              <a:gd name="T26" fmla="*/ 32 w 118"/>
              <a:gd name="T27" fmla="*/ 104 h 170"/>
              <a:gd name="T28" fmla="*/ 38 w 118"/>
              <a:gd name="T29" fmla="*/ 132 h 170"/>
              <a:gd name="T30" fmla="*/ 60 w 118"/>
              <a:gd name="T31" fmla="*/ 144 h 170"/>
              <a:gd name="T32" fmla="*/ 78 w 118"/>
              <a:gd name="T33" fmla="*/ 135 h 170"/>
              <a:gd name="T34" fmla="*/ 86 w 118"/>
              <a:gd name="T35" fmla="*/ 107 h 170"/>
              <a:gd name="T36" fmla="*/ 78 w 118"/>
              <a:gd name="T37" fmla="*/ 77 h 170"/>
              <a:gd name="T38" fmla="*/ 59 w 118"/>
              <a:gd name="T39" fmla="*/ 68 h 170"/>
              <a:gd name="T40" fmla="*/ 40 w 118"/>
              <a:gd name="T41" fmla="*/ 77 h 170"/>
              <a:gd name="T42" fmla="*/ 32 w 118"/>
              <a:gd name="T43" fmla="*/ 10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8" h="170">
                <a:moveTo>
                  <a:pt x="0" y="167"/>
                </a:moveTo>
                <a:lnTo>
                  <a:pt x="0" y="0"/>
                </a:lnTo>
                <a:lnTo>
                  <a:pt x="32" y="0"/>
                </a:lnTo>
                <a:lnTo>
                  <a:pt x="32" y="60"/>
                </a:lnTo>
                <a:cubicBezTo>
                  <a:pt x="42" y="49"/>
                  <a:pt x="54" y="43"/>
                  <a:pt x="67" y="43"/>
                </a:cubicBezTo>
                <a:cubicBezTo>
                  <a:pt x="82" y="43"/>
                  <a:pt x="94" y="49"/>
                  <a:pt x="104" y="59"/>
                </a:cubicBezTo>
                <a:cubicBezTo>
                  <a:pt x="114" y="70"/>
                  <a:pt x="118" y="85"/>
                  <a:pt x="118" y="105"/>
                </a:cubicBezTo>
                <a:cubicBezTo>
                  <a:pt x="118" y="126"/>
                  <a:pt x="113" y="142"/>
                  <a:pt x="104" y="153"/>
                </a:cubicBezTo>
                <a:cubicBezTo>
                  <a:pt x="94" y="164"/>
                  <a:pt x="82" y="170"/>
                  <a:pt x="68" y="170"/>
                </a:cubicBezTo>
                <a:cubicBezTo>
                  <a:pt x="61" y="170"/>
                  <a:pt x="54" y="168"/>
                  <a:pt x="47" y="165"/>
                </a:cubicBezTo>
                <a:cubicBezTo>
                  <a:pt x="41" y="161"/>
                  <a:pt x="35" y="156"/>
                  <a:pt x="30" y="149"/>
                </a:cubicBezTo>
                <a:lnTo>
                  <a:pt x="30" y="167"/>
                </a:lnTo>
                <a:lnTo>
                  <a:pt x="0" y="167"/>
                </a:lnTo>
                <a:close/>
                <a:moveTo>
                  <a:pt x="32" y="104"/>
                </a:moveTo>
                <a:cubicBezTo>
                  <a:pt x="32" y="116"/>
                  <a:pt x="34" y="126"/>
                  <a:pt x="38" y="132"/>
                </a:cubicBezTo>
                <a:cubicBezTo>
                  <a:pt x="44" y="140"/>
                  <a:pt x="51" y="144"/>
                  <a:pt x="60" y="144"/>
                </a:cubicBezTo>
                <a:cubicBezTo>
                  <a:pt x="67" y="144"/>
                  <a:pt x="73" y="141"/>
                  <a:pt x="78" y="135"/>
                </a:cubicBezTo>
                <a:cubicBezTo>
                  <a:pt x="83" y="129"/>
                  <a:pt x="86" y="120"/>
                  <a:pt x="86" y="107"/>
                </a:cubicBezTo>
                <a:cubicBezTo>
                  <a:pt x="86" y="93"/>
                  <a:pt x="83" y="83"/>
                  <a:pt x="78" y="77"/>
                </a:cubicBezTo>
                <a:cubicBezTo>
                  <a:pt x="73" y="71"/>
                  <a:pt x="67" y="68"/>
                  <a:pt x="59" y="68"/>
                </a:cubicBezTo>
                <a:cubicBezTo>
                  <a:pt x="51" y="68"/>
                  <a:pt x="45" y="71"/>
                  <a:pt x="40" y="77"/>
                </a:cubicBezTo>
                <a:cubicBezTo>
                  <a:pt x="35" y="83"/>
                  <a:pt x="32" y="92"/>
                  <a:pt x="32" y="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5" name="Freeform 122"/>
          <p:cNvSpPr>
            <a:spLocks noEditPoints="1"/>
          </p:cNvSpPr>
          <p:nvPr/>
        </p:nvSpPr>
        <p:spPr bwMode="auto">
          <a:xfrm>
            <a:off x="4808538" y="304800"/>
            <a:ext cx="31750" cy="165100"/>
          </a:xfrm>
          <a:custGeom>
            <a:avLst/>
            <a:gdLst>
              <a:gd name="T0" fmla="*/ 0 w 32"/>
              <a:gd name="T1" fmla="*/ 30 h 167"/>
              <a:gd name="T2" fmla="*/ 0 w 32"/>
              <a:gd name="T3" fmla="*/ 0 h 167"/>
              <a:gd name="T4" fmla="*/ 32 w 32"/>
              <a:gd name="T5" fmla="*/ 0 h 167"/>
              <a:gd name="T6" fmla="*/ 32 w 32"/>
              <a:gd name="T7" fmla="*/ 30 h 167"/>
              <a:gd name="T8" fmla="*/ 0 w 32"/>
              <a:gd name="T9" fmla="*/ 30 h 167"/>
              <a:gd name="T10" fmla="*/ 0 w 32"/>
              <a:gd name="T11" fmla="*/ 167 h 167"/>
              <a:gd name="T12" fmla="*/ 0 w 32"/>
              <a:gd name="T13" fmla="*/ 46 h 167"/>
              <a:gd name="T14" fmla="*/ 32 w 32"/>
              <a:gd name="T15" fmla="*/ 46 h 167"/>
              <a:gd name="T16" fmla="*/ 32 w 32"/>
              <a:gd name="T17" fmla="*/ 167 h 167"/>
              <a:gd name="T18" fmla="*/ 0 w 32"/>
              <a:gd name="T19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67">
                <a:moveTo>
                  <a:pt x="0" y="30"/>
                </a:moveTo>
                <a:lnTo>
                  <a:pt x="0" y="0"/>
                </a:lnTo>
                <a:lnTo>
                  <a:pt x="32" y="0"/>
                </a:lnTo>
                <a:lnTo>
                  <a:pt x="32" y="30"/>
                </a:lnTo>
                <a:lnTo>
                  <a:pt x="0" y="30"/>
                </a:lnTo>
                <a:close/>
                <a:moveTo>
                  <a:pt x="0" y="167"/>
                </a:moveTo>
                <a:lnTo>
                  <a:pt x="0" y="46"/>
                </a:lnTo>
                <a:lnTo>
                  <a:pt x="32" y="46"/>
                </a:lnTo>
                <a:lnTo>
                  <a:pt x="32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6" name="Freeform 123"/>
          <p:cNvSpPr>
            <a:spLocks/>
          </p:cNvSpPr>
          <p:nvPr/>
        </p:nvSpPr>
        <p:spPr bwMode="auto">
          <a:xfrm>
            <a:off x="4865688" y="347663"/>
            <a:ext cx="112713" cy="123825"/>
          </a:xfrm>
          <a:custGeom>
            <a:avLst/>
            <a:gdLst>
              <a:gd name="T0" fmla="*/ 113 w 114"/>
              <a:gd name="T1" fmla="*/ 39 h 127"/>
              <a:gd name="T2" fmla="*/ 81 w 114"/>
              <a:gd name="T3" fmla="*/ 45 h 127"/>
              <a:gd name="T4" fmla="*/ 74 w 114"/>
              <a:gd name="T5" fmla="*/ 30 h 127"/>
              <a:gd name="T6" fmla="*/ 59 w 114"/>
              <a:gd name="T7" fmla="*/ 25 h 127"/>
              <a:gd name="T8" fmla="*/ 40 w 114"/>
              <a:gd name="T9" fmla="*/ 34 h 127"/>
              <a:gd name="T10" fmla="*/ 33 w 114"/>
              <a:gd name="T11" fmla="*/ 61 h 127"/>
              <a:gd name="T12" fmla="*/ 40 w 114"/>
              <a:gd name="T13" fmla="*/ 92 h 127"/>
              <a:gd name="T14" fmla="*/ 60 w 114"/>
              <a:gd name="T15" fmla="*/ 101 h 127"/>
              <a:gd name="T16" fmla="*/ 74 w 114"/>
              <a:gd name="T17" fmla="*/ 96 h 127"/>
              <a:gd name="T18" fmla="*/ 83 w 114"/>
              <a:gd name="T19" fmla="*/ 78 h 127"/>
              <a:gd name="T20" fmla="*/ 114 w 114"/>
              <a:gd name="T21" fmla="*/ 83 h 127"/>
              <a:gd name="T22" fmla="*/ 95 w 114"/>
              <a:gd name="T23" fmla="*/ 116 h 127"/>
              <a:gd name="T24" fmla="*/ 58 w 114"/>
              <a:gd name="T25" fmla="*/ 127 h 127"/>
              <a:gd name="T26" fmla="*/ 16 w 114"/>
              <a:gd name="T27" fmla="*/ 110 h 127"/>
              <a:gd name="T28" fmla="*/ 0 w 114"/>
              <a:gd name="T29" fmla="*/ 64 h 127"/>
              <a:gd name="T30" fmla="*/ 16 w 114"/>
              <a:gd name="T31" fmla="*/ 17 h 127"/>
              <a:gd name="T32" fmla="*/ 59 w 114"/>
              <a:gd name="T33" fmla="*/ 0 h 127"/>
              <a:gd name="T34" fmla="*/ 94 w 114"/>
              <a:gd name="T35" fmla="*/ 10 h 127"/>
              <a:gd name="T36" fmla="*/ 113 w 114"/>
              <a:gd name="T37" fmla="*/ 3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127">
                <a:moveTo>
                  <a:pt x="113" y="39"/>
                </a:moveTo>
                <a:lnTo>
                  <a:pt x="81" y="45"/>
                </a:lnTo>
                <a:cubicBezTo>
                  <a:pt x="80" y="38"/>
                  <a:pt x="77" y="33"/>
                  <a:pt x="74" y="30"/>
                </a:cubicBezTo>
                <a:cubicBezTo>
                  <a:pt x="70" y="27"/>
                  <a:pt x="65" y="25"/>
                  <a:pt x="59" y="25"/>
                </a:cubicBezTo>
                <a:cubicBezTo>
                  <a:pt x="51" y="25"/>
                  <a:pt x="45" y="28"/>
                  <a:pt x="40" y="34"/>
                </a:cubicBezTo>
                <a:cubicBezTo>
                  <a:pt x="35" y="39"/>
                  <a:pt x="33" y="48"/>
                  <a:pt x="33" y="61"/>
                </a:cubicBezTo>
                <a:cubicBezTo>
                  <a:pt x="33" y="76"/>
                  <a:pt x="35" y="86"/>
                  <a:pt x="40" y="92"/>
                </a:cubicBezTo>
                <a:cubicBezTo>
                  <a:pt x="45" y="98"/>
                  <a:pt x="51" y="101"/>
                  <a:pt x="60" y="101"/>
                </a:cubicBezTo>
                <a:cubicBezTo>
                  <a:pt x="66" y="101"/>
                  <a:pt x="71" y="99"/>
                  <a:pt x="74" y="96"/>
                </a:cubicBezTo>
                <a:cubicBezTo>
                  <a:pt x="78" y="92"/>
                  <a:pt x="81" y="86"/>
                  <a:pt x="83" y="78"/>
                </a:cubicBezTo>
                <a:lnTo>
                  <a:pt x="114" y="83"/>
                </a:lnTo>
                <a:cubicBezTo>
                  <a:pt x="111" y="97"/>
                  <a:pt x="105" y="108"/>
                  <a:pt x="95" y="116"/>
                </a:cubicBezTo>
                <a:cubicBezTo>
                  <a:pt x="86" y="123"/>
                  <a:pt x="74" y="127"/>
                  <a:pt x="58" y="127"/>
                </a:cubicBezTo>
                <a:cubicBezTo>
                  <a:pt x="40" y="127"/>
                  <a:pt x="26" y="121"/>
                  <a:pt x="16" y="110"/>
                </a:cubicBezTo>
                <a:cubicBezTo>
                  <a:pt x="5" y="99"/>
                  <a:pt x="0" y="83"/>
                  <a:pt x="0" y="64"/>
                </a:cubicBezTo>
                <a:cubicBezTo>
                  <a:pt x="0" y="44"/>
                  <a:pt x="5" y="28"/>
                  <a:pt x="16" y="17"/>
                </a:cubicBezTo>
                <a:cubicBezTo>
                  <a:pt x="26" y="6"/>
                  <a:pt x="41" y="0"/>
                  <a:pt x="59" y="0"/>
                </a:cubicBezTo>
                <a:cubicBezTo>
                  <a:pt x="73" y="0"/>
                  <a:pt x="85" y="3"/>
                  <a:pt x="94" y="10"/>
                </a:cubicBezTo>
                <a:cubicBezTo>
                  <a:pt x="102" y="16"/>
                  <a:pt x="109" y="26"/>
                  <a:pt x="113" y="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7" name="Oval 124"/>
          <p:cNvSpPr>
            <a:spLocks noChangeArrowheads="1"/>
          </p:cNvSpPr>
          <p:nvPr/>
        </p:nvSpPr>
        <p:spPr bwMode="auto">
          <a:xfrm>
            <a:off x="2300288" y="1595438"/>
            <a:ext cx="393700" cy="392113"/>
          </a:xfrm>
          <a:prstGeom prst="ellipse">
            <a:avLst/>
          </a:prstGeom>
          <a:solidFill>
            <a:srgbClr val="FF2A2A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8" name="Freeform 125"/>
          <p:cNvSpPr>
            <a:spLocks/>
          </p:cNvSpPr>
          <p:nvPr/>
        </p:nvSpPr>
        <p:spPr bwMode="auto">
          <a:xfrm>
            <a:off x="2382838" y="1687513"/>
            <a:ext cx="133350" cy="163513"/>
          </a:xfrm>
          <a:custGeom>
            <a:avLst/>
            <a:gdLst>
              <a:gd name="T0" fmla="*/ 0 w 84"/>
              <a:gd name="T1" fmla="*/ 103 h 103"/>
              <a:gd name="T2" fmla="*/ 18 w 84"/>
              <a:gd name="T3" fmla="*/ 0 h 103"/>
              <a:gd name="T4" fmla="*/ 29 w 84"/>
              <a:gd name="T5" fmla="*/ 0 h 103"/>
              <a:gd name="T6" fmla="*/ 21 w 84"/>
              <a:gd name="T7" fmla="*/ 42 h 103"/>
              <a:gd name="T8" fmla="*/ 66 w 84"/>
              <a:gd name="T9" fmla="*/ 42 h 103"/>
              <a:gd name="T10" fmla="*/ 73 w 84"/>
              <a:gd name="T11" fmla="*/ 0 h 103"/>
              <a:gd name="T12" fmla="*/ 84 w 84"/>
              <a:gd name="T13" fmla="*/ 0 h 103"/>
              <a:gd name="T14" fmla="*/ 67 w 84"/>
              <a:gd name="T15" fmla="*/ 103 h 103"/>
              <a:gd name="T16" fmla="*/ 55 w 84"/>
              <a:gd name="T17" fmla="*/ 103 h 103"/>
              <a:gd name="T18" fmla="*/ 64 w 84"/>
              <a:gd name="T19" fmla="*/ 54 h 103"/>
              <a:gd name="T20" fmla="*/ 20 w 84"/>
              <a:gd name="T21" fmla="*/ 54 h 103"/>
              <a:gd name="T22" fmla="*/ 11 w 84"/>
              <a:gd name="T23" fmla="*/ 103 h 103"/>
              <a:gd name="T24" fmla="*/ 0 w 84"/>
              <a:gd name="T2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103">
                <a:moveTo>
                  <a:pt x="0" y="103"/>
                </a:moveTo>
                <a:lnTo>
                  <a:pt x="18" y="0"/>
                </a:lnTo>
                <a:lnTo>
                  <a:pt x="29" y="0"/>
                </a:lnTo>
                <a:lnTo>
                  <a:pt x="21" y="42"/>
                </a:lnTo>
                <a:lnTo>
                  <a:pt x="66" y="42"/>
                </a:lnTo>
                <a:lnTo>
                  <a:pt x="73" y="0"/>
                </a:lnTo>
                <a:lnTo>
                  <a:pt x="84" y="0"/>
                </a:lnTo>
                <a:lnTo>
                  <a:pt x="67" y="103"/>
                </a:lnTo>
                <a:lnTo>
                  <a:pt x="55" y="103"/>
                </a:lnTo>
                <a:lnTo>
                  <a:pt x="64" y="54"/>
                </a:lnTo>
                <a:lnTo>
                  <a:pt x="20" y="54"/>
                </a:lnTo>
                <a:lnTo>
                  <a:pt x="11" y="103"/>
                </a:lnTo>
                <a:lnTo>
                  <a:pt x="0" y="1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9" name="Freeform 126"/>
          <p:cNvSpPr>
            <a:spLocks noEditPoints="1"/>
          </p:cNvSpPr>
          <p:nvPr/>
        </p:nvSpPr>
        <p:spPr bwMode="auto">
          <a:xfrm>
            <a:off x="2508251" y="1728788"/>
            <a:ext cx="103188" cy="168275"/>
          </a:xfrm>
          <a:custGeom>
            <a:avLst/>
            <a:gdLst>
              <a:gd name="T0" fmla="*/ 0 w 104"/>
              <a:gd name="T1" fmla="*/ 170 h 170"/>
              <a:gd name="T2" fmla="*/ 29 w 104"/>
              <a:gd name="T3" fmla="*/ 3 h 170"/>
              <a:gd name="T4" fmla="*/ 44 w 104"/>
              <a:gd name="T5" fmla="*/ 3 h 170"/>
              <a:gd name="T6" fmla="*/ 41 w 104"/>
              <a:gd name="T7" fmla="*/ 20 h 170"/>
              <a:gd name="T8" fmla="*/ 57 w 104"/>
              <a:gd name="T9" fmla="*/ 4 h 170"/>
              <a:gd name="T10" fmla="*/ 72 w 104"/>
              <a:gd name="T11" fmla="*/ 0 h 170"/>
              <a:gd name="T12" fmla="*/ 95 w 104"/>
              <a:gd name="T13" fmla="*/ 13 h 170"/>
              <a:gd name="T14" fmla="*/ 104 w 104"/>
              <a:gd name="T15" fmla="*/ 49 h 170"/>
              <a:gd name="T16" fmla="*/ 97 w 104"/>
              <a:gd name="T17" fmla="*/ 90 h 170"/>
              <a:gd name="T18" fmla="*/ 76 w 104"/>
              <a:gd name="T19" fmla="*/ 119 h 170"/>
              <a:gd name="T20" fmla="*/ 56 w 104"/>
              <a:gd name="T21" fmla="*/ 127 h 170"/>
              <a:gd name="T22" fmla="*/ 28 w 104"/>
              <a:gd name="T23" fmla="*/ 105 h 170"/>
              <a:gd name="T24" fmla="*/ 17 w 104"/>
              <a:gd name="T25" fmla="*/ 170 h 170"/>
              <a:gd name="T26" fmla="*/ 0 w 104"/>
              <a:gd name="T27" fmla="*/ 170 h 170"/>
              <a:gd name="T28" fmla="*/ 33 w 104"/>
              <a:gd name="T29" fmla="*/ 79 h 170"/>
              <a:gd name="T30" fmla="*/ 40 w 104"/>
              <a:gd name="T31" fmla="*/ 102 h 170"/>
              <a:gd name="T32" fmla="*/ 55 w 104"/>
              <a:gd name="T33" fmla="*/ 110 h 170"/>
              <a:gd name="T34" fmla="*/ 68 w 104"/>
              <a:gd name="T35" fmla="*/ 105 h 170"/>
              <a:gd name="T36" fmla="*/ 82 w 104"/>
              <a:gd name="T37" fmla="*/ 82 h 170"/>
              <a:gd name="T38" fmla="*/ 88 w 104"/>
              <a:gd name="T39" fmla="*/ 49 h 170"/>
              <a:gd name="T40" fmla="*/ 81 w 104"/>
              <a:gd name="T41" fmla="*/ 25 h 170"/>
              <a:gd name="T42" fmla="*/ 66 w 104"/>
              <a:gd name="T43" fmla="*/ 17 h 170"/>
              <a:gd name="T44" fmla="*/ 52 w 104"/>
              <a:gd name="T45" fmla="*/ 23 h 170"/>
              <a:gd name="T46" fmla="*/ 39 w 104"/>
              <a:gd name="T47" fmla="*/ 46 h 170"/>
              <a:gd name="T48" fmla="*/ 33 w 104"/>
              <a:gd name="T49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170">
                <a:moveTo>
                  <a:pt x="0" y="170"/>
                </a:moveTo>
                <a:lnTo>
                  <a:pt x="29" y="3"/>
                </a:lnTo>
                <a:lnTo>
                  <a:pt x="44" y="3"/>
                </a:lnTo>
                <a:lnTo>
                  <a:pt x="41" y="20"/>
                </a:lnTo>
                <a:cubicBezTo>
                  <a:pt x="47" y="12"/>
                  <a:pt x="53" y="7"/>
                  <a:pt x="57" y="4"/>
                </a:cubicBezTo>
                <a:cubicBezTo>
                  <a:pt x="62" y="2"/>
                  <a:pt x="67" y="0"/>
                  <a:pt x="72" y="0"/>
                </a:cubicBezTo>
                <a:cubicBezTo>
                  <a:pt x="81" y="0"/>
                  <a:pt x="89" y="4"/>
                  <a:pt x="95" y="13"/>
                </a:cubicBezTo>
                <a:cubicBezTo>
                  <a:pt x="101" y="21"/>
                  <a:pt x="104" y="33"/>
                  <a:pt x="104" y="49"/>
                </a:cubicBezTo>
                <a:cubicBezTo>
                  <a:pt x="104" y="64"/>
                  <a:pt x="102" y="78"/>
                  <a:pt x="97" y="90"/>
                </a:cubicBezTo>
                <a:cubicBezTo>
                  <a:pt x="92" y="103"/>
                  <a:pt x="85" y="112"/>
                  <a:pt x="76" y="119"/>
                </a:cubicBezTo>
                <a:cubicBezTo>
                  <a:pt x="70" y="124"/>
                  <a:pt x="63" y="127"/>
                  <a:pt x="56" y="127"/>
                </a:cubicBezTo>
                <a:cubicBezTo>
                  <a:pt x="44" y="127"/>
                  <a:pt x="35" y="119"/>
                  <a:pt x="28" y="105"/>
                </a:cubicBezTo>
                <a:lnTo>
                  <a:pt x="17" y="170"/>
                </a:lnTo>
                <a:lnTo>
                  <a:pt x="0" y="170"/>
                </a:lnTo>
                <a:close/>
                <a:moveTo>
                  <a:pt x="33" y="79"/>
                </a:moveTo>
                <a:cubicBezTo>
                  <a:pt x="33" y="89"/>
                  <a:pt x="35" y="97"/>
                  <a:pt x="40" y="102"/>
                </a:cubicBezTo>
                <a:cubicBezTo>
                  <a:pt x="44" y="107"/>
                  <a:pt x="49" y="110"/>
                  <a:pt x="55" y="110"/>
                </a:cubicBezTo>
                <a:cubicBezTo>
                  <a:pt x="60" y="110"/>
                  <a:pt x="64" y="108"/>
                  <a:pt x="68" y="105"/>
                </a:cubicBezTo>
                <a:cubicBezTo>
                  <a:pt x="73" y="100"/>
                  <a:pt x="78" y="93"/>
                  <a:pt x="82" y="82"/>
                </a:cubicBezTo>
                <a:cubicBezTo>
                  <a:pt x="86" y="71"/>
                  <a:pt x="88" y="60"/>
                  <a:pt x="88" y="49"/>
                </a:cubicBezTo>
                <a:cubicBezTo>
                  <a:pt x="88" y="39"/>
                  <a:pt x="86" y="31"/>
                  <a:pt x="81" y="25"/>
                </a:cubicBezTo>
                <a:cubicBezTo>
                  <a:pt x="77" y="20"/>
                  <a:pt x="72" y="17"/>
                  <a:pt x="66" y="17"/>
                </a:cubicBezTo>
                <a:cubicBezTo>
                  <a:pt x="62" y="17"/>
                  <a:pt x="57" y="19"/>
                  <a:pt x="52" y="23"/>
                </a:cubicBezTo>
                <a:cubicBezTo>
                  <a:pt x="47" y="28"/>
                  <a:pt x="43" y="35"/>
                  <a:pt x="39" y="46"/>
                </a:cubicBezTo>
                <a:cubicBezTo>
                  <a:pt x="35" y="56"/>
                  <a:pt x="33" y="67"/>
                  <a:pt x="33" y="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0" name="Oval 127"/>
          <p:cNvSpPr>
            <a:spLocks noChangeArrowheads="1"/>
          </p:cNvSpPr>
          <p:nvPr/>
        </p:nvSpPr>
        <p:spPr bwMode="auto">
          <a:xfrm>
            <a:off x="4356101" y="577850"/>
            <a:ext cx="393700" cy="392113"/>
          </a:xfrm>
          <a:prstGeom prst="ellipse">
            <a:avLst/>
          </a:prstGeom>
          <a:solidFill>
            <a:srgbClr val="5AA02C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1" name="Freeform 128"/>
          <p:cNvSpPr>
            <a:spLocks/>
          </p:cNvSpPr>
          <p:nvPr/>
        </p:nvSpPr>
        <p:spPr bwMode="auto">
          <a:xfrm>
            <a:off x="4421188" y="688975"/>
            <a:ext cx="112713" cy="169863"/>
          </a:xfrm>
          <a:custGeom>
            <a:avLst/>
            <a:gdLst>
              <a:gd name="T0" fmla="*/ 0 w 115"/>
              <a:gd name="T1" fmla="*/ 116 h 173"/>
              <a:gd name="T2" fmla="*/ 18 w 115"/>
              <a:gd name="T3" fmla="*/ 114 h 173"/>
              <a:gd name="T4" fmla="*/ 17 w 115"/>
              <a:gd name="T5" fmla="*/ 120 h 173"/>
              <a:gd name="T6" fmla="*/ 22 w 115"/>
              <a:gd name="T7" fmla="*/ 140 h 173"/>
              <a:gd name="T8" fmla="*/ 33 w 115"/>
              <a:gd name="T9" fmla="*/ 150 h 173"/>
              <a:gd name="T10" fmla="*/ 53 w 115"/>
              <a:gd name="T11" fmla="*/ 155 h 173"/>
              <a:gd name="T12" fmla="*/ 78 w 115"/>
              <a:gd name="T13" fmla="*/ 146 h 173"/>
              <a:gd name="T14" fmla="*/ 87 w 115"/>
              <a:gd name="T15" fmla="*/ 126 h 173"/>
              <a:gd name="T16" fmla="*/ 82 w 115"/>
              <a:gd name="T17" fmla="*/ 111 h 173"/>
              <a:gd name="T18" fmla="*/ 57 w 115"/>
              <a:gd name="T19" fmla="*/ 94 h 173"/>
              <a:gd name="T20" fmla="*/ 36 w 115"/>
              <a:gd name="T21" fmla="*/ 82 h 173"/>
              <a:gd name="T22" fmla="*/ 21 w 115"/>
              <a:gd name="T23" fmla="*/ 66 h 173"/>
              <a:gd name="T24" fmla="*/ 17 w 115"/>
              <a:gd name="T25" fmla="*/ 45 h 173"/>
              <a:gd name="T26" fmla="*/ 29 w 115"/>
              <a:gd name="T27" fmla="*/ 13 h 173"/>
              <a:gd name="T28" fmla="*/ 65 w 115"/>
              <a:gd name="T29" fmla="*/ 0 h 173"/>
              <a:gd name="T30" fmla="*/ 91 w 115"/>
              <a:gd name="T31" fmla="*/ 6 h 173"/>
              <a:gd name="T32" fmla="*/ 108 w 115"/>
              <a:gd name="T33" fmla="*/ 23 h 173"/>
              <a:gd name="T34" fmla="*/ 115 w 115"/>
              <a:gd name="T35" fmla="*/ 47 h 173"/>
              <a:gd name="T36" fmla="*/ 115 w 115"/>
              <a:gd name="T37" fmla="*/ 51 h 173"/>
              <a:gd name="T38" fmla="*/ 97 w 115"/>
              <a:gd name="T39" fmla="*/ 52 h 173"/>
              <a:gd name="T40" fmla="*/ 97 w 115"/>
              <a:gd name="T41" fmla="*/ 49 h 173"/>
              <a:gd name="T42" fmla="*/ 93 w 115"/>
              <a:gd name="T43" fmla="*/ 34 h 173"/>
              <a:gd name="T44" fmla="*/ 81 w 115"/>
              <a:gd name="T45" fmla="*/ 23 h 173"/>
              <a:gd name="T46" fmla="*/ 64 w 115"/>
              <a:gd name="T47" fmla="*/ 19 h 173"/>
              <a:gd name="T48" fmla="*/ 42 w 115"/>
              <a:gd name="T49" fmla="*/ 26 h 173"/>
              <a:gd name="T50" fmla="*/ 34 w 115"/>
              <a:gd name="T51" fmla="*/ 44 h 173"/>
              <a:gd name="T52" fmla="*/ 40 w 115"/>
              <a:gd name="T53" fmla="*/ 59 h 173"/>
              <a:gd name="T54" fmla="*/ 69 w 115"/>
              <a:gd name="T55" fmla="*/ 77 h 173"/>
              <a:gd name="T56" fmla="*/ 92 w 115"/>
              <a:gd name="T57" fmla="*/ 93 h 173"/>
              <a:gd name="T58" fmla="*/ 102 w 115"/>
              <a:gd name="T59" fmla="*/ 106 h 173"/>
              <a:gd name="T60" fmla="*/ 105 w 115"/>
              <a:gd name="T61" fmla="*/ 124 h 173"/>
              <a:gd name="T62" fmla="*/ 91 w 115"/>
              <a:gd name="T63" fmla="*/ 159 h 173"/>
              <a:gd name="T64" fmla="*/ 52 w 115"/>
              <a:gd name="T65" fmla="*/ 173 h 173"/>
              <a:gd name="T66" fmla="*/ 13 w 115"/>
              <a:gd name="T67" fmla="*/ 159 h 173"/>
              <a:gd name="T68" fmla="*/ 0 w 115"/>
              <a:gd name="T69" fmla="*/ 1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5" h="173">
                <a:moveTo>
                  <a:pt x="0" y="116"/>
                </a:moveTo>
                <a:lnTo>
                  <a:pt x="18" y="114"/>
                </a:lnTo>
                <a:lnTo>
                  <a:pt x="17" y="120"/>
                </a:lnTo>
                <a:cubicBezTo>
                  <a:pt x="17" y="127"/>
                  <a:pt x="19" y="134"/>
                  <a:pt x="22" y="140"/>
                </a:cubicBezTo>
                <a:cubicBezTo>
                  <a:pt x="24" y="144"/>
                  <a:pt x="28" y="148"/>
                  <a:pt x="33" y="150"/>
                </a:cubicBezTo>
                <a:cubicBezTo>
                  <a:pt x="39" y="153"/>
                  <a:pt x="45" y="155"/>
                  <a:pt x="53" y="155"/>
                </a:cubicBezTo>
                <a:cubicBezTo>
                  <a:pt x="63" y="155"/>
                  <a:pt x="72" y="152"/>
                  <a:pt x="78" y="146"/>
                </a:cubicBezTo>
                <a:cubicBezTo>
                  <a:pt x="84" y="141"/>
                  <a:pt x="87" y="134"/>
                  <a:pt x="87" y="126"/>
                </a:cubicBezTo>
                <a:cubicBezTo>
                  <a:pt x="87" y="120"/>
                  <a:pt x="85" y="115"/>
                  <a:pt x="82" y="111"/>
                </a:cubicBezTo>
                <a:cubicBezTo>
                  <a:pt x="78" y="107"/>
                  <a:pt x="70" y="101"/>
                  <a:pt x="57" y="94"/>
                </a:cubicBezTo>
                <a:cubicBezTo>
                  <a:pt x="47" y="89"/>
                  <a:pt x="40" y="85"/>
                  <a:pt x="36" y="82"/>
                </a:cubicBezTo>
                <a:cubicBezTo>
                  <a:pt x="29" y="77"/>
                  <a:pt x="24" y="72"/>
                  <a:pt x="21" y="66"/>
                </a:cubicBezTo>
                <a:cubicBezTo>
                  <a:pt x="18" y="60"/>
                  <a:pt x="17" y="53"/>
                  <a:pt x="17" y="45"/>
                </a:cubicBezTo>
                <a:cubicBezTo>
                  <a:pt x="17" y="32"/>
                  <a:pt x="21" y="21"/>
                  <a:pt x="29" y="13"/>
                </a:cubicBezTo>
                <a:cubicBezTo>
                  <a:pt x="38" y="5"/>
                  <a:pt x="50" y="0"/>
                  <a:pt x="65" y="0"/>
                </a:cubicBezTo>
                <a:cubicBezTo>
                  <a:pt x="75" y="0"/>
                  <a:pt x="84" y="2"/>
                  <a:pt x="91" y="6"/>
                </a:cubicBezTo>
                <a:cubicBezTo>
                  <a:pt x="98" y="10"/>
                  <a:pt x="104" y="16"/>
                  <a:pt x="108" y="23"/>
                </a:cubicBezTo>
                <a:cubicBezTo>
                  <a:pt x="113" y="31"/>
                  <a:pt x="115" y="39"/>
                  <a:pt x="115" y="47"/>
                </a:cubicBezTo>
                <a:lnTo>
                  <a:pt x="115" y="51"/>
                </a:lnTo>
                <a:lnTo>
                  <a:pt x="97" y="52"/>
                </a:lnTo>
                <a:lnTo>
                  <a:pt x="97" y="49"/>
                </a:lnTo>
                <a:cubicBezTo>
                  <a:pt x="97" y="43"/>
                  <a:pt x="96" y="38"/>
                  <a:pt x="93" y="34"/>
                </a:cubicBezTo>
                <a:cubicBezTo>
                  <a:pt x="90" y="29"/>
                  <a:pt x="86" y="25"/>
                  <a:pt x="81" y="23"/>
                </a:cubicBezTo>
                <a:cubicBezTo>
                  <a:pt x="76" y="20"/>
                  <a:pt x="71" y="19"/>
                  <a:pt x="64" y="19"/>
                </a:cubicBezTo>
                <a:cubicBezTo>
                  <a:pt x="55" y="19"/>
                  <a:pt x="47" y="21"/>
                  <a:pt x="42" y="26"/>
                </a:cubicBezTo>
                <a:cubicBezTo>
                  <a:pt x="37" y="30"/>
                  <a:pt x="34" y="36"/>
                  <a:pt x="34" y="44"/>
                </a:cubicBezTo>
                <a:cubicBezTo>
                  <a:pt x="34" y="51"/>
                  <a:pt x="36" y="56"/>
                  <a:pt x="40" y="59"/>
                </a:cubicBezTo>
                <a:cubicBezTo>
                  <a:pt x="44" y="63"/>
                  <a:pt x="54" y="69"/>
                  <a:pt x="69" y="77"/>
                </a:cubicBezTo>
                <a:cubicBezTo>
                  <a:pt x="81" y="84"/>
                  <a:pt x="88" y="89"/>
                  <a:pt x="92" y="93"/>
                </a:cubicBezTo>
                <a:cubicBezTo>
                  <a:pt x="97" y="96"/>
                  <a:pt x="100" y="101"/>
                  <a:pt x="102" y="106"/>
                </a:cubicBezTo>
                <a:cubicBezTo>
                  <a:pt x="104" y="112"/>
                  <a:pt x="105" y="118"/>
                  <a:pt x="105" y="124"/>
                </a:cubicBezTo>
                <a:cubicBezTo>
                  <a:pt x="105" y="138"/>
                  <a:pt x="100" y="150"/>
                  <a:pt x="91" y="159"/>
                </a:cubicBezTo>
                <a:cubicBezTo>
                  <a:pt x="81" y="169"/>
                  <a:pt x="68" y="173"/>
                  <a:pt x="52" y="173"/>
                </a:cubicBezTo>
                <a:cubicBezTo>
                  <a:pt x="35" y="173"/>
                  <a:pt x="22" y="169"/>
                  <a:pt x="13" y="159"/>
                </a:cubicBezTo>
                <a:cubicBezTo>
                  <a:pt x="4" y="150"/>
                  <a:pt x="0" y="136"/>
                  <a:pt x="0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2" name="Freeform 129"/>
          <p:cNvSpPr>
            <a:spLocks/>
          </p:cNvSpPr>
          <p:nvPr/>
        </p:nvSpPr>
        <p:spPr bwMode="auto">
          <a:xfrm>
            <a:off x="4538663" y="735013"/>
            <a:ext cx="146050" cy="120650"/>
          </a:xfrm>
          <a:custGeom>
            <a:avLst/>
            <a:gdLst>
              <a:gd name="T0" fmla="*/ 0 w 149"/>
              <a:gd name="T1" fmla="*/ 123 h 123"/>
              <a:gd name="T2" fmla="*/ 21 w 149"/>
              <a:gd name="T3" fmla="*/ 2 h 123"/>
              <a:gd name="T4" fmla="*/ 37 w 149"/>
              <a:gd name="T5" fmla="*/ 2 h 123"/>
              <a:gd name="T6" fmla="*/ 34 w 149"/>
              <a:gd name="T7" fmla="*/ 22 h 123"/>
              <a:gd name="T8" fmla="*/ 51 w 149"/>
              <a:gd name="T9" fmla="*/ 4 h 123"/>
              <a:gd name="T10" fmla="*/ 67 w 149"/>
              <a:gd name="T11" fmla="*/ 0 h 123"/>
              <a:gd name="T12" fmla="*/ 82 w 149"/>
              <a:gd name="T13" fmla="*/ 5 h 123"/>
              <a:gd name="T14" fmla="*/ 91 w 149"/>
              <a:gd name="T15" fmla="*/ 22 h 123"/>
              <a:gd name="T16" fmla="*/ 107 w 149"/>
              <a:gd name="T17" fmla="*/ 5 h 123"/>
              <a:gd name="T18" fmla="*/ 124 w 149"/>
              <a:gd name="T19" fmla="*/ 0 h 123"/>
              <a:gd name="T20" fmla="*/ 142 w 149"/>
              <a:gd name="T21" fmla="*/ 7 h 123"/>
              <a:gd name="T22" fmla="*/ 149 w 149"/>
              <a:gd name="T23" fmla="*/ 27 h 123"/>
              <a:gd name="T24" fmla="*/ 147 w 149"/>
              <a:gd name="T25" fmla="*/ 45 h 123"/>
              <a:gd name="T26" fmla="*/ 133 w 149"/>
              <a:gd name="T27" fmla="*/ 123 h 123"/>
              <a:gd name="T28" fmla="*/ 117 w 149"/>
              <a:gd name="T29" fmla="*/ 123 h 123"/>
              <a:gd name="T30" fmla="*/ 130 w 149"/>
              <a:gd name="T31" fmla="*/ 43 h 123"/>
              <a:gd name="T32" fmla="*/ 132 w 149"/>
              <a:gd name="T33" fmla="*/ 29 h 123"/>
              <a:gd name="T34" fmla="*/ 129 w 149"/>
              <a:gd name="T35" fmla="*/ 20 h 123"/>
              <a:gd name="T36" fmla="*/ 120 w 149"/>
              <a:gd name="T37" fmla="*/ 17 h 123"/>
              <a:gd name="T38" fmla="*/ 105 w 149"/>
              <a:gd name="T39" fmla="*/ 22 h 123"/>
              <a:gd name="T40" fmla="*/ 93 w 149"/>
              <a:gd name="T41" fmla="*/ 36 h 123"/>
              <a:gd name="T42" fmla="*/ 85 w 149"/>
              <a:gd name="T43" fmla="*/ 65 h 123"/>
              <a:gd name="T44" fmla="*/ 75 w 149"/>
              <a:gd name="T45" fmla="*/ 123 h 123"/>
              <a:gd name="T46" fmla="*/ 58 w 149"/>
              <a:gd name="T47" fmla="*/ 123 h 123"/>
              <a:gd name="T48" fmla="*/ 72 w 149"/>
              <a:gd name="T49" fmla="*/ 42 h 123"/>
              <a:gd name="T50" fmla="*/ 74 w 149"/>
              <a:gd name="T51" fmla="*/ 30 h 123"/>
              <a:gd name="T52" fmla="*/ 70 w 149"/>
              <a:gd name="T53" fmla="*/ 20 h 123"/>
              <a:gd name="T54" fmla="*/ 63 w 149"/>
              <a:gd name="T55" fmla="*/ 17 h 123"/>
              <a:gd name="T56" fmla="*/ 41 w 149"/>
              <a:gd name="T57" fmla="*/ 28 h 123"/>
              <a:gd name="T58" fmla="*/ 27 w 149"/>
              <a:gd name="T59" fmla="*/ 66 h 123"/>
              <a:gd name="T60" fmla="*/ 17 w 149"/>
              <a:gd name="T61" fmla="*/ 123 h 123"/>
              <a:gd name="T62" fmla="*/ 0 w 149"/>
              <a:gd name="T63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123">
                <a:moveTo>
                  <a:pt x="0" y="123"/>
                </a:moveTo>
                <a:lnTo>
                  <a:pt x="21" y="2"/>
                </a:lnTo>
                <a:lnTo>
                  <a:pt x="37" y="2"/>
                </a:lnTo>
                <a:lnTo>
                  <a:pt x="34" y="22"/>
                </a:lnTo>
                <a:cubicBezTo>
                  <a:pt x="41" y="13"/>
                  <a:pt x="46" y="7"/>
                  <a:pt x="51" y="4"/>
                </a:cubicBezTo>
                <a:cubicBezTo>
                  <a:pt x="56" y="1"/>
                  <a:pt x="61" y="0"/>
                  <a:pt x="67" y="0"/>
                </a:cubicBezTo>
                <a:cubicBezTo>
                  <a:pt x="73" y="0"/>
                  <a:pt x="78" y="2"/>
                  <a:pt x="82" y="5"/>
                </a:cubicBezTo>
                <a:cubicBezTo>
                  <a:pt x="86" y="9"/>
                  <a:pt x="89" y="15"/>
                  <a:pt x="91" y="22"/>
                </a:cubicBezTo>
                <a:cubicBezTo>
                  <a:pt x="96" y="15"/>
                  <a:pt x="101" y="9"/>
                  <a:pt x="107" y="5"/>
                </a:cubicBezTo>
                <a:cubicBezTo>
                  <a:pt x="112" y="1"/>
                  <a:pt x="118" y="0"/>
                  <a:pt x="124" y="0"/>
                </a:cubicBezTo>
                <a:cubicBezTo>
                  <a:pt x="132" y="0"/>
                  <a:pt x="138" y="2"/>
                  <a:pt x="142" y="7"/>
                </a:cubicBezTo>
                <a:cubicBezTo>
                  <a:pt x="147" y="11"/>
                  <a:pt x="149" y="18"/>
                  <a:pt x="149" y="27"/>
                </a:cubicBezTo>
                <a:cubicBezTo>
                  <a:pt x="149" y="31"/>
                  <a:pt x="148" y="37"/>
                  <a:pt x="147" y="45"/>
                </a:cubicBezTo>
                <a:lnTo>
                  <a:pt x="133" y="123"/>
                </a:lnTo>
                <a:lnTo>
                  <a:pt x="117" y="123"/>
                </a:lnTo>
                <a:lnTo>
                  <a:pt x="130" y="43"/>
                </a:lnTo>
                <a:cubicBezTo>
                  <a:pt x="131" y="37"/>
                  <a:pt x="132" y="32"/>
                  <a:pt x="132" y="29"/>
                </a:cubicBezTo>
                <a:cubicBezTo>
                  <a:pt x="132" y="25"/>
                  <a:pt x="131" y="22"/>
                  <a:pt x="129" y="20"/>
                </a:cubicBezTo>
                <a:cubicBezTo>
                  <a:pt x="127" y="18"/>
                  <a:pt x="124" y="17"/>
                  <a:pt x="120" y="17"/>
                </a:cubicBezTo>
                <a:cubicBezTo>
                  <a:pt x="116" y="17"/>
                  <a:pt x="111" y="18"/>
                  <a:pt x="105" y="22"/>
                </a:cubicBezTo>
                <a:cubicBezTo>
                  <a:pt x="100" y="25"/>
                  <a:pt x="96" y="30"/>
                  <a:pt x="93" y="36"/>
                </a:cubicBezTo>
                <a:cubicBezTo>
                  <a:pt x="90" y="42"/>
                  <a:pt x="87" y="52"/>
                  <a:pt x="85" y="65"/>
                </a:cubicBezTo>
                <a:lnTo>
                  <a:pt x="75" y="123"/>
                </a:lnTo>
                <a:lnTo>
                  <a:pt x="58" y="123"/>
                </a:lnTo>
                <a:lnTo>
                  <a:pt x="72" y="42"/>
                </a:lnTo>
                <a:cubicBezTo>
                  <a:pt x="73" y="36"/>
                  <a:pt x="74" y="32"/>
                  <a:pt x="74" y="30"/>
                </a:cubicBezTo>
                <a:cubicBezTo>
                  <a:pt x="74" y="26"/>
                  <a:pt x="72" y="22"/>
                  <a:pt x="70" y="20"/>
                </a:cubicBezTo>
                <a:cubicBezTo>
                  <a:pt x="68" y="18"/>
                  <a:pt x="66" y="17"/>
                  <a:pt x="63" y="17"/>
                </a:cubicBezTo>
                <a:cubicBezTo>
                  <a:pt x="55" y="17"/>
                  <a:pt x="48" y="20"/>
                  <a:pt x="41" y="28"/>
                </a:cubicBezTo>
                <a:cubicBezTo>
                  <a:pt x="35" y="36"/>
                  <a:pt x="30" y="48"/>
                  <a:pt x="27" y="66"/>
                </a:cubicBezTo>
                <a:lnTo>
                  <a:pt x="17" y="123"/>
                </a:lnTo>
                <a:lnTo>
                  <a:pt x="0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3" name="Oval 130"/>
          <p:cNvSpPr>
            <a:spLocks noChangeArrowheads="1"/>
          </p:cNvSpPr>
          <p:nvPr/>
        </p:nvSpPr>
        <p:spPr bwMode="auto">
          <a:xfrm>
            <a:off x="4356101" y="2613025"/>
            <a:ext cx="393700" cy="392113"/>
          </a:xfrm>
          <a:prstGeom prst="ellipse">
            <a:avLst/>
          </a:prstGeom>
          <a:solidFill>
            <a:srgbClr val="0066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4" name="Freeform 131"/>
          <p:cNvSpPr>
            <a:spLocks/>
          </p:cNvSpPr>
          <p:nvPr/>
        </p:nvSpPr>
        <p:spPr bwMode="auto">
          <a:xfrm>
            <a:off x="4449763" y="2724150"/>
            <a:ext cx="112713" cy="169863"/>
          </a:xfrm>
          <a:custGeom>
            <a:avLst/>
            <a:gdLst>
              <a:gd name="T0" fmla="*/ 0 w 115"/>
              <a:gd name="T1" fmla="*/ 116 h 173"/>
              <a:gd name="T2" fmla="*/ 17 w 115"/>
              <a:gd name="T3" fmla="*/ 114 h 173"/>
              <a:gd name="T4" fmla="*/ 17 w 115"/>
              <a:gd name="T5" fmla="*/ 120 h 173"/>
              <a:gd name="T6" fmla="*/ 22 w 115"/>
              <a:gd name="T7" fmla="*/ 140 h 173"/>
              <a:gd name="T8" fmla="*/ 33 w 115"/>
              <a:gd name="T9" fmla="*/ 150 h 173"/>
              <a:gd name="T10" fmla="*/ 53 w 115"/>
              <a:gd name="T11" fmla="*/ 154 h 173"/>
              <a:gd name="T12" fmla="*/ 78 w 115"/>
              <a:gd name="T13" fmla="*/ 146 h 173"/>
              <a:gd name="T14" fmla="*/ 87 w 115"/>
              <a:gd name="T15" fmla="*/ 126 h 173"/>
              <a:gd name="T16" fmla="*/ 82 w 115"/>
              <a:gd name="T17" fmla="*/ 111 h 173"/>
              <a:gd name="T18" fmla="*/ 57 w 115"/>
              <a:gd name="T19" fmla="*/ 94 h 173"/>
              <a:gd name="T20" fmla="*/ 36 w 115"/>
              <a:gd name="T21" fmla="*/ 82 h 173"/>
              <a:gd name="T22" fmla="*/ 21 w 115"/>
              <a:gd name="T23" fmla="*/ 65 h 173"/>
              <a:gd name="T24" fmla="*/ 16 w 115"/>
              <a:gd name="T25" fmla="*/ 45 h 173"/>
              <a:gd name="T26" fmla="*/ 29 w 115"/>
              <a:gd name="T27" fmla="*/ 13 h 173"/>
              <a:gd name="T28" fmla="*/ 64 w 115"/>
              <a:gd name="T29" fmla="*/ 0 h 173"/>
              <a:gd name="T30" fmla="*/ 91 w 115"/>
              <a:gd name="T31" fmla="*/ 6 h 173"/>
              <a:gd name="T32" fmla="*/ 108 w 115"/>
              <a:gd name="T33" fmla="*/ 23 h 173"/>
              <a:gd name="T34" fmla="*/ 115 w 115"/>
              <a:gd name="T35" fmla="*/ 47 h 173"/>
              <a:gd name="T36" fmla="*/ 114 w 115"/>
              <a:gd name="T37" fmla="*/ 51 h 173"/>
              <a:gd name="T38" fmla="*/ 97 w 115"/>
              <a:gd name="T39" fmla="*/ 52 h 173"/>
              <a:gd name="T40" fmla="*/ 97 w 115"/>
              <a:gd name="T41" fmla="*/ 48 h 173"/>
              <a:gd name="T42" fmla="*/ 93 w 115"/>
              <a:gd name="T43" fmla="*/ 33 h 173"/>
              <a:gd name="T44" fmla="*/ 81 w 115"/>
              <a:gd name="T45" fmla="*/ 23 h 173"/>
              <a:gd name="T46" fmla="*/ 64 w 115"/>
              <a:gd name="T47" fmla="*/ 19 h 173"/>
              <a:gd name="T48" fmla="*/ 42 w 115"/>
              <a:gd name="T49" fmla="*/ 26 h 173"/>
              <a:gd name="T50" fmla="*/ 34 w 115"/>
              <a:gd name="T51" fmla="*/ 44 h 173"/>
              <a:gd name="T52" fmla="*/ 40 w 115"/>
              <a:gd name="T53" fmla="*/ 59 h 173"/>
              <a:gd name="T54" fmla="*/ 69 w 115"/>
              <a:gd name="T55" fmla="*/ 77 h 173"/>
              <a:gd name="T56" fmla="*/ 92 w 115"/>
              <a:gd name="T57" fmla="*/ 92 h 173"/>
              <a:gd name="T58" fmla="*/ 102 w 115"/>
              <a:gd name="T59" fmla="*/ 106 h 173"/>
              <a:gd name="T60" fmla="*/ 105 w 115"/>
              <a:gd name="T61" fmla="*/ 124 h 173"/>
              <a:gd name="T62" fmla="*/ 91 w 115"/>
              <a:gd name="T63" fmla="*/ 159 h 173"/>
              <a:gd name="T64" fmla="*/ 52 w 115"/>
              <a:gd name="T65" fmla="*/ 173 h 173"/>
              <a:gd name="T66" fmla="*/ 13 w 115"/>
              <a:gd name="T67" fmla="*/ 159 h 173"/>
              <a:gd name="T68" fmla="*/ 0 w 115"/>
              <a:gd name="T69" fmla="*/ 1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5" h="173">
                <a:moveTo>
                  <a:pt x="0" y="116"/>
                </a:moveTo>
                <a:lnTo>
                  <a:pt x="17" y="114"/>
                </a:lnTo>
                <a:lnTo>
                  <a:pt x="17" y="120"/>
                </a:lnTo>
                <a:cubicBezTo>
                  <a:pt x="17" y="127"/>
                  <a:pt x="19" y="134"/>
                  <a:pt x="22" y="140"/>
                </a:cubicBezTo>
                <a:cubicBezTo>
                  <a:pt x="24" y="144"/>
                  <a:pt x="28" y="148"/>
                  <a:pt x="33" y="150"/>
                </a:cubicBezTo>
                <a:cubicBezTo>
                  <a:pt x="39" y="153"/>
                  <a:pt x="45" y="154"/>
                  <a:pt x="53" y="154"/>
                </a:cubicBezTo>
                <a:cubicBezTo>
                  <a:pt x="63" y="154"/>
                  <a:pt x="71" y="152"/>
                  <a:pt x="78" y="146"/>
                </a:cubicBezTo>
                <a:cubicBezTo>
                  <a:pt x="84" y="141"/>
                  <a:pt x="87" y="134"/>
                  <a:pt x="87" y="126"/>
                </a:cubicBezTo>
                <a:cubicBezTo>
                  <a:pt x="87" y="120"/>
                  <a:pt x="85" y="115"/>
                  <a:pt x="82" y="111"/>
                </a:cubicBezTo>
                <a:cubicBezTo>
                  <a:pt x="78" y="106"/>
                  <a:pt x="70" y="101"/>
                  <a:pt x="57" y="94"/>
                </a:cubicBezTo>
                <a:cubicBezTo>
                  <a:pt x="46" y="89"/>
                  <a:pt x="40" y="84"/>
                  <a:pt x="36" y="82"/>
                </a:cubicBezTo>
                <a:cubicBezTo>
                  <a:pt x="29" y="77"/>
                  <a:pt x="24" y="71"/>
                  <a:pt x="21" y="65"/>
                </a:cubicBezTo>
                <a:cubicBezTo>
                  <a:pt x="18" y="59"/>
                  <a:pt x="16" y="53"/>
                  <a:pt x="16" y="45"/>
                </a:cubicBezTo>
                <a:cubicBezTo>
                  <a:pt x="16" y="32"/>
                  <a:pt x="21" y="21"/>
                  <a:pt x="29" y="13"/>
                </a:cubicBezTo>
                <a:cubicBezTo>
                  <a:pt x="38" y="4"/>
                  <a:pt x="50" y="0"/>
                  <a:pt x="64" y="0"/>
                </a:cubicBezTo>
                <a:cubicBezTo>
                  <a:pt x="75" y="0"/>
                  <a:pt x="83" y="2"/>
                  <a:pt x="91" y="6"/>
                </a:cubicBezTo>
                <a:cubicBezTo>
                  <a:pt x="98" y="10"/>
                  <a:pt x="104" y="16"/>
                  <a:pt x="108" y="23"/>
                </a:cubicBezTo>
                <a:cubicBezTo>
                  <a:pt x="112" y="31"/>
                  <a:pt x="115" y="38"/>
                  <a:pt x="115" y="47"/>
                </a:cubicBezTo>
                <a:lnTo>
                  <a:pt x="114" y="51"/>
                </a:lnTo>
                <a:lnTo>
                  <a:pt x="97" y="52"/>
                </a:lnTo>
                <a:lnTo>
                  <a:pt x="97" y="48"/>
                </a:lnTo>
                <a:cubicBezTo>
                  <a:pt x="97" y="43"/>
                  <a:pt x="95" y="38"/>
                  <a:pt x="93" y="33"/>
                </a:cubicBezTo>
                <a:cubicBezTo>
                  <a:pt x="90" y="29"/>
                  <a:pt x="86" y="25"/>
                  <a:pt x="81" y="23"/>
                </a:cubicBezTo>
                <a:cubicBezTo>
                  <a:pt x="76" y="20"/>
                  <a:pt x="70" y="19"/>
                  <a:pt x="64" y="19"/>
                </a:cubicBezTo>
                <a:cubicBezTo>
                  <a:pt x="55" y="19"/>
                  <a:pt x="47" y="21"/>
                  <a:pt x="42" y="26"/>
                </a:cubicBezTo>
                <a:cubicBezTo>
                  <a:pt x="37" y="30"/>
                  <a:pt x="34" y="36"/>
                  <a:pt x="34" y="44"/>
                </a:cubicBezTo>
                <a:cubicBezTo>
                  <a:pt x="34" y="50"/>
                  <a:pt x="36" y="56"/>
                  <a:pt x="40" y="59"/>
                </a:cubicBezTo>
                <a:cubicBezTo>
                  <a:pt x="44" y="63"/>
                  <a:pt x="54" y="69"/>
                  <a:pt x="69" y="77"/>
                </a:cubicBezTo>
                <a:cubicBezTo>
                  <a:pt x="81" y="83"/>
                  <a:pt x="88" y="88"/>
                  <a:pt x="92" y="92"/>
                </a:cubicBezTo>
                <a:cubicBezTo>
                  <a:pt x="96" y="96"/>
                  <a:pt x="100" y="101"/>
                  <a:pt x="102" y="106"/>
                </a:cubicBezTo>
                <a:cubicBezTo>
                  <a:pt x="104" y="111"/>
                  <a:pt x="105" y="117"/>
                  <a:pt x="105" y="124"/>
                </a:cubicBezTo>
                <a:cubicBezTo>
                  <a:pt x="105" y="138"/>
                  <a:pt x="100" y="150"/>
                  <a:pt x="91" y="159"/>
                </a:cubicBezTo>
                <a:cubicBezTo>
                  <a:pt x="81" y="168"/>
                  <a:pt x="68" y="173"/>
                  <a:pt x="52" y="173"/>
                </a:cubicBezTo>
                <a:cubicBezTo>
                  <a:pt x="35" y="173"/>
                  <a:pt x="22" y="168"/>
                  <a:pt x="13" y="159"/>
                </a:cubicBezTo>
                <a:cubicBezTo>
                  <a:pt x="4" y="150"/>
                  <a:pt x="0" y="136"/>
                  <a:pt x="0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5" name="Freeform 132"/>
          <p:cNvSpPr>
            <a:spLocks/>
          </p:cNvSpPr>
          <p:nvPr/>
        </p:nvSpPr>
        <p:spPr bwMode="auto">
          <a:xfrm>
            <a:off x="4572001" y="2770188"/>
            <a:ext cx="84138" cy="123825"/>
          </a:xfrm>
          <a:custGeom>
            <a:avLst/>
            <a:gdLst>
              <a:gd name="T0" fmla="*/ 64 w 87"/>
              <a:gd name="T1" fmla="*/ 80 h 127"/>
              <a:gd name="T2" fmla="*/ 81 w 87"/>
              <a:gd name="T3" fmla="*/ 82 h 127"/>
              <a:gd name="T4" fmla="*/ 63 w 87"/>
              <a:gd name="T5" fmla="*/ 116 h 127"/>
              <a:gd name="T6" fmla="*/ 37 w 87"/>
              <a:gd name="T7" fmla="*/ 127 h 127"/>
              <a:gd name="T8" fmla="*/ 11 w 87"/>
              <a:gd name="T9" fmla="*/ 114 h 127"/>
              <a:gd name="T10" fmla="*/ 0 w 87"/>
              <a:gd name="T11" fmla="*/ 78 h 127"/>
              <a:gd name="T12" fmla="*/ 8 w 87"/>
              <a:gd name="T13" fmla="*/ 36 h 127"/>
              <a:gd name="T14" fmla="*/ 27 w 87"/>
              <a:gd name="T15" fmla="*/ 9 h 127"/>
              <a:gd name="T16" fmla="*/ 53 w 87"/>
              <a:gd name="T17" fmla="*/ 0 h 127"/>
              <a:gd name="T18" fmla="*/ 78 w 87"/>
              <a:gd name="T19" fmla="*/ 11 h 127"/>
              <a:gd name="T20" fmla="*/ 87 w 87"/>
              <a:gd name="T21" fmla="*/ 41 h 127"/>
              <a:gd name="T22" fmla="*/ 71 w 87"/>
              <a:gd name="T23" fmla="*/ 42 h 127"/>
              <a:gd name="T24" fmla="*/ 65 w 87"/>
              <a:gd name="T25" fmla="*/ 24 h 127"/>
              <a:gd name="T26" fmla="*/ 51 w 87"/>
              <a:gd name="T27" fmla="*/ 17 h 127"/>
              <a:gd name="T28" fmla="*/ 35 w 87"/>
              <a:gd name="T29" fmla="*/ 23 h 127"/>
              <a:gd name="T30" fmla="*/ 23 w 87"/>
              <a:gd name="T31" fmla="*/ 46 h 127"/>
              <a:gd name="T32" fmla="*/ 17 w 87"/>
              <a:gd name="T33" fmla="*/ 81 h 127"/>
              <a:gd name="T34" fmla="*/ 23 w 87"/>
              <a:gd name="T35" fmla="*/ 103 h 127"/>
              <a:gd name="T36" fmla="*/ 37 w 87"/>
              <a:gd name="T37" fmla="*/ 111 h 127"/>
              <a:gd name="T38" fmla="*/ 53 w 87"/>
              <a:gd name="T39" fmla="*/ 103 h 127"/>
              <a:gd name="T40" fmla="*/ 64 w 87"/>
              <a:gd name="T41" fmla="*/ 8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127">
                <a:moveTo>
                  <a:pt x="64" y="80"/>
                </a:moveTo>
                <a:lnTo>
                  <a:pt x="81" y="82"/>
                </a:lnTo>
                <a:cubicBezTo>
                  <a:pt x="77" y="97"/>
                  <a:pt x="71" y="109"/>
                  <a:pt x="63" y="116"/>
                </a:cubicBezTo>
                <a:cubicBezTo>
                  <a:pt x="55" y="123"/>
                  <a:pt x="46" y="127"/>
                  <a:pt x="37" y="127"/>
                </a:cubicBezTo>
                <a:cubicBezTo>
                  <a:pt x="26" y="127"/>
                  <a:pt x="17" y="123"/>
                  <a:pt x="11" y="114"/>
                </a:cubicBezTo>
                <a:cubicBezTo>
                  <a:pt x="4" y="106"/>
                  <a:pt x="0" y="94"/>
                  <a:pt x="0" y="78"/>
                </a:cubicBezTo>
                <a:cubicBezTo>
                  <a:pt x="0" y="63"/>
                  <a:pt x="3" y="49"/>
                  <a:pt x="8" y="36"/>
                </a:cubicBezTo>
                <a:cubicBezTo>
                  <a:pt x="13" y="24"/>
                  <a:pt x="19" y="15"/>
                  <a:pt x="27" y="9"/>
                </a:cubicBezTo>
                <a:cubicBezTo>
                  <a:pt x="35" y="3"/>
                  <a:pt x="43" y="0"/>
                  <a:pt x="53" y="0"/>
                </a:cubicBezTo>
                <a:cubicBezTo>
                  <a:pt x="63" y="0"/>
                  <a:pt x="71" y="4"/>
                  <a:pt x="78" y="11"/>
                </a:cubicBezTo>
                <a:cubicBezTo>
                  <a:pt x="84" y="18"/>
                  <a:pt x="87" y="28"/>
                  <a:pt x="87" y="41"/>
                </a:cubicBezTo>
                <a:lnTo>
                  <a:pt x="71" y="42"/>
                </a:lnTo>
                <a:cubicBezTo>
                  <a:pt x="71" y="34"/>
                  <a:pt x="69" y="28"/>
                  <a:pt x="65" y="24"/>
                </a:cubicBezTo>
                <a:cubicBezTo>
                  <a:pt x="61" y="20"/>
                  <a:pt x="57" y="17"/>
                  <a:pt x="51" y="17"/>
                </a:cubicBezTo>
                <a:cubicBezTo>
                  <a:pt x="45" y="17"/>
                  <a:pt x="40" y="19"/>
                  <a:pt x="35" y="23"/>
                </a:cubicBezTo>
                <a:cubicBezTo>
                  <a:pt x="30" y="27"/>
                  <a:pt x="26" y="35"/>
                  <a:pt x="23" y="46"/>
                </a:cubicBezTo>
                <a:cubicBezTo>
                  <a:pt x="19" y="56"/>
                  <a:pt x="17" y="68"/>
                  <a:pt x="17" y="81"/>
                </a:cubicBezTo>
                <a:cubicBezTo>
                  <a:pt x="17" y="91"/>
                  <a:pt x="19" y="98"/>
                  <a:pt x="23" y="103"/>
                </a:cubicBezTo>
                <a:cubicBezTo>
                  <a:pt x="27" y="108"/>
                  <a:pt x="32" y="111"/>
                  <a:pt x="37" y="111"/>
                </a:cubicBezTo>
                <a:cubicBezTo>
                  <a:pt x="42" y="111"/>
                  <a:pt x="48" y="108"/>
                  <a:pt x="53" y="103"/>
                </a:cubicBezTo>
                <a:cubicBezTo>
                  <a:pt x="58" y="98"/>
                  <a:pt x="61" y="90"/>
                  <a:pt x="64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6" name="Oval 133"/>
          <p:cNvSpPr>
            <a:spLocks noChangeArrowheads="1"/>
          </p:cNvSpPr>
          <p:nvPr/>
        </p:nvSpPr>
        <p:spPr bwMode="auto">
          <a:xfrm>
            <a:off x="6411913" y="1595438"/>
            <a:ext cx="393700" cy="392113"/>
          </a:xfrm>
          <a:prstGeom prst="ellipse">
            <a:avLst/>
          </a:prstGeom>
          <a:solidFill>
            <a:srgbClr val="DD55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7" name="Freeform 134"/>
          <p:cNvSpPr>
            <a:spLocks/>
          </p:cNvSpPr>
          <p:nvPr/>
        </p:nvSpPr>
        <p:spPr bwMode="auto">
          <a:xfrm>
            <a:off x="6472238" y="1706563"/>
            <a:ext cx="120650" cy="169863"/>
          </a:xfrm>
          <a:custGeom>
            <a:avLst/>
            <a:gdLst>
              <a:gd name="T0" fmla="*/ 98 w 123"/>
              <a:gd name="T1" fmla="*/ 111 h 173"/>
              <a:gd name="T2" fmla="*/ 116 w 123"/>
              <a:gd name="T3" fmla="*/ 115 h 173"/>
              <a:gd name="T4" fmla="*/ 91 w 123"/>
              <a:gd name="T5" fmla="*/ 159 h 173"/>
              <a:gd name="T6" fmla="*/ 55 w 123"/>
              <a:gd name="T7" fmla="*/ 173 h 173"/>
              <a:gd name="T8" fmla="*/ 15 w 123"/>
              <a:gd name="T9" fmla="*/ 155 h 173"/>
              <a:gd name="T10" fmla="*/ 0 w 123"/>
              <a:gd name="T11" fmla="*/ 101 h 173"/>
              <a:gd name="T12" fmla="*/ 19 w 123"/>
              <a:gd name="T13" fmla="*/ 31 h 173"/>
              <a:gd name="T14" fmla="*/ 72 w 123"/>
              <a:gd name="T15" fmla="*/ 0 h 173"/>
              <a:gd name="T16" fmla="*/ 107 w 123"/>
              <a:gd name="T17" fmla="*/ 14 h 173"/>
              <a:gd name="T18" fmla="*/ 123 w 123"/>
              <a:gd name="T19" fmla="*/ 53 h 173"/>
              <a:gd name="T20" fmla="*/ 106 w 123"/>
              <a:gd name="T21" fmla="*/ 55 h 173"/>
              <a:gd name="T22" fmla="*/ 73 w 123"/>
              <a:gd name="T23" fmla="*/ 19 h 173"/>
              <a:gd name="T24" fmla="*/ 34 w 123"/>
              <a:gd name="T25" fmla="*/ 44 h 173"/>
              <a:gd name="T26" fmla="*/ 19 w 123"/>
              <a:gd name="T27" fmla="*/ 102 h 173"/>
              <a:gd name="T28" fmla="*/ 29 w 123"/>
              <a:gd name="T29" fmla="*/ 141 h 173"/>
              <a:gd name="T30" fmla="*/ 56 w 123"/>
              <a:gd name="T31" fmla="*/ 155 h 173"/>
              <a:gd name="T32" fmla="*/ 80 w 123"/>
              <a:gd name="T33" fmla="*/ 145 h 173"/>
              <a:gd name="T34" fmla="*/ 98 w 123"/>
              <a:gd name="T35" fmla="*/ 11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3" h="173">
                <a:moveTo>
                  <a:pt x="98" y="111"/>
                </a:moveTo>
                <a:lnTo>
                  <a:pt x="116" y="115"/>
                </a:lnTo>
                <a:cubicBezTo>
                  <a:pt x="111" y="134"/>
                  <a:pt x="102" y="149"/>
                  <a:pt x="91" y="159"/>
                </a:cubicBezTo>
                <a:cubicBezTo>
                  <a:pt x="80" y="168"/>
                  <a:pt x="68" y="173"/>
                  <a:pt x="55" y="173"/>
                </a:cubicBezTo>
                <a:cubicBezTo>
                  <a:pt x="38" y="173"/>
                  <a:pt x="25" y="167"/>
                  <a:pt x="15" y="155"/>
                </a:cubicBezTo>
                <a:cubicBezTo>
                  <a:pt x="5" y="143"/>
                  <a:pt x="0" y="125"/>
                  <a:pt x="0" y="101"/>
                </a:cubicBezTo>
                <a:cubicBezTo>
                  <a:pt x="0" y="74"/>
                  <a:pt x="7" y="51"/>
                  <a:pt x="19" y="31"/>
                </a:cubicBezTo>
                <a:cubicBezTo>
                  <a:pt x="33" y="11"/>
                  <a:pt x="50" y="0"/>
                  <a:pt x="72" y="0"/>
                </a:cubicBezTo>
                <a:cubicBezTo>
                  <a:pt x="86" y="0"/>
                  <a:pt x="97" y="5"/>
                  <a:pt x="107" y="14"/>
                </a:cubicBezTo>
                <a:cubicBezTo>
                  <a:pt x="116" y="23"/>
                  <a:pt x="121" y="36"/>
                  <a:pt x="123" y="53"/>
                </a:cubicBezTo>
                <a:lnTo>
                  <a:pt x="106" y="55"/>
                </a:lnTo>
                <a:cubicBezTo>
                  <a:pt x="102" y="31"/>
                  <a:pt x="91" y="19"/>
                  <a:pt x="73" y="19"/>
                </a:cubicBezTo>
                <a:cubicBezTo>
                  <a:pt x="57" y="19"/>
                  <a:pt x="44" y="27"/>
                  <a:pt x="34" y="44"/>
                </a:cubicBezTo>
                <a:cubicBezTo>
                  <a:pt x="24" y="60"/>
                  <a:pt x="19" y="79"/>
                  <a:pt x="19" y="102"/>
                </a:cubicBezTo>
                <a:cubicBezTo>
                  <a:pt x="19" y="119"/>
                  <a:pt x="22" y="133"/>
                  <a:pt x="29" y="141"/>
                </a:cubicBezTo>
                <a:cubicBezTo>
                  <a:pt x="36" y="150"/>
                  <a:pt x="45" y="155"/>
                  <a:pt x="56" y="155"/>
                </a:cubicBezTo>
                <a:cubicBezTo>
                  <a:pt x="65" y="155"/>
                  <a:pt x="73" y="151"/>
                  <a:pt x="80" y="145"/>
                </a:cubicBezTo>
                <a:cubicBezTo>
                  <a:pt x="89" y="136"/>
                  <a:pt x="95" y="125"/>
                  <a:pt x="98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8" name="Freeform 135"/>
          <p:cNvSpPr>
            <a:spLocks/>
          </p:cNvSpPr>
          <p:nvPr/>
        </p:nvSpPr>
        <p:spPr bwMode="auto">
          <a:xfrm>
            <a:off x="6597651" y="1752600"/>
            <a:ext cx="147638" cy="120650"/>
          </a:xfrm>
          <a:custGeom>
            <a:avLst/>
            <a:gdLst>
              <a:gd name="T0" fmla="*/ 0 w 150"/>
              <a:gd name="T1" fmla="*/ 123 h 123"/>
              <a:gd name="T2" fmla="*/ 21 w 150"/>
              <a:gd name="T3" fmla="*/ 2 h 123"/>
              <a:gd name="T4" fmla="*/ 38 w 150"/>
              <a:gd name="T5" fmla="*/ 2 h 123"/>
              <a:gd name="T6" fmla="*/ 34 w 150"/>
              <a:gd name="T7" fmla="*/ 22 h 123"/>
              <a:gd name="T8" fmla="*/ 52 w 150"/>
              <a:gd name="T9" fmla="*/ 4 h 123"/>
              <a:gd name="T10" fmla="*/ 67 w 150"/>
              <a:gd name="T11" fmla="*/ 0 h 123"/>
              <a:gd name="T12" fmla="*/ 83 w 150"/>
              <a:gd name="T13" fmla="*/ 5 h 123"/>
              <a:gd name="T14" fmla="*/ 91 w 150"/>
              <a:gd name="T15" fmla="*/ 22 h 123"/>
              <a:gd name="T16" fmla="*/ 107 w 150"/>
              <a:gd name="T17" fmla="*/ 5 h 123"/>
              <a:gd name="T18" fmla="*/ 125 w 150"/>
              <a:gd name="T19" fmla="*/ 0 h 123"/>
              <a:gd name="T20" fmla="*/ 143 w 150"/>
              <a:gd name="T21" fmla="*/ 6 h 123"/>
              <a:gd name="T22" fmla="*/ 150 w 150"/>
              <a:gd name="T23" fmla="*/ 27 h 123"/>
              <a:gd name="T24" fmla="*/ 147 w 150"/>
              <a:gd name="T25" fmla="*/ 45 h 123"/>
              <a:gd name="T26" fmla="*/ 134 w 150"/>
              <a:gd name="T27" fmla="*/ 123 h 123"/>
              <a:gd name="T28" fmla="*/ 117 w 150"/>
              <a:gd name="T29" fmla="*/ 123 h 123"/>
              <a:gd name="T30" fmla="*/ 131 w 150"/>
              <a:gd name="T31" fmla="*/ 43 h 123"/>
              <a:gd name="T32" fmla="*/ 132 w 150"/>
              <a:gd name="T33" fmla="*/ 29 h 123"/>
              <a:gd name="T34" fmla="*/ 129 w 150"/>
              <a:gd name="T35" fmla="*/ 20 h 123"/>
              <a:gd name="T36" fmla="*/ 121 w 150"/>
              <a:gd name="T37" fmla="*/ 16 h 123"/>
              <a:gd name="T38" fmla="*/ 106 w 150"/>
              <a:gd name="T39" fmla="*/ 22 h 123"/>
              <a:gd name="T40" fmla="*/ 94 w 150"/>
              <a:gd name="T41" fmla="*/ 36 h 123"/>
              <a:gd name="T42" fmla="*/ 86 w 150"/>
              <a:gd name="T43" fmla="*/ 65 h 123"/>
              <a:gd name="T44" fmla="*/ 76 w 150"/>
              <a:gd name="T45" fmla="*/ 123 h 123"/>
              <a:gd name="T46" fmla="*/ 59 w 150"/>
              <a:gd name="T47" fmla="*/ 123 h 123"/>
              <a:gd name="T48" fmla="*/ 73 w 150"/>
              <a:gd name="T49" fmla="*/ 42 h 123"/>
              <a:gd name="T50" fmla="*/ 74 w 150"/>
              <a:gd name="T51" fmla="*/ 30 h 123"/>
              <a:gd name="T52" fmla="*/ 71 w 150"/>
              <a:gd name="T53" fmla="*/ 20 h 123"/>
              <a:gd name="T54" fmla="*/ 63 w 150"/>
              <a:gd name="T55" fmla="*/ 16 h 123"/>
              <a:gd name="T56" fmla="*/ 42 w 150"/>
              <a:gd name="T57" fmla="*/ 28 h 123"/>
              <a:gd name="T58" fmla="*/ 27 w 150"/>
              <a:gd name="T59" fmla="*/ 66 h 123"/>
              <a:gd name="T60" fmla="*/ 17 w 150"/>
              <a:gd name="T61" fmla="*/ 123 h 123"/>
              <a:gd name="T62" fmla="*/ 0 w 150"/>
              <a:gd name="T63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0" h="123">
                <a:moveTo>
                  <a:pt x="0" y="123"/>
                </a:moveTo>
                <a:lnTo>
                  <a:pt x="21" y="2"/>
                </a:lnTo>
                <a:lnTo>
                  <a:pt x="38" y="2"/>
                </a:lnTo>
                <a:lnTo>
                  <a:pt x="34" y="22"/>
                </a:lnTo>
                <a:cubicBezTo>
                  <a:pt x="41" y="13"/>
                  <a:pt x="47" y="7"/>
                  <a:pt x="52" y="4"/>
                </a:cubicBezTo>
                <a:cubicBezTo>
                  <a:pt x="57" y="1"/>
                  <a:pt x="62" y="0"/>
                  <a:pt x="67" y="0"/>
                </a:cubicBezTo>
                <a:cubicBezTo>
                  <a:pt x="74" y="0"/>
                  <a:pt x="79" y="1"/>
                  <a:pt x="83" y="5"/>
                </a:cubicBezTo>
                <a:cubicBezTo>
                  <a:pt x="87" y="9"/>
                  <a:pt x="90" y="15"/>
                  <a:pt x="91" y="22"/>
                </a:cubicBezTo>
                <a:cubicBezTo>
                  <a:pt x="96" y="15"/>
                  <a:pt x="101" y="9"/>
                  <a:pt x="107" y="5"/>
                </a:cubicBezTo>
                <a:cubicBezTo>
                  <a:pt x="113" y="1"/>
                  <a:pt x="119" y="0"/>
                  <a:pt x="125" y="0"/>
                </a:cubicBezTo>
                <a:cubicBezTo>
                  <a:pt x="133" y="0"/>
                  <a:pt x="139" y="2"/>
                  <a:pt x="143" y="6"/>
                </a:cubicBezTo>
                <a:cubicBezTo>
                  <a:pt x="147" y="11"/>
                  <a:pt x="150" y="18"/>
                  <a:pt x="150" y="27"/>
                </a:cubicBezTo>
                <a:cubicBezTo>
                  <a:pt x="150" y="30"/>
                  <a:pt x="149" y="37"/>
                  <a:pt x="147" y="45"/>
                </a:cubicBezTo>
                <a:lnTo>
                  <a:pt x="134" y="123"/>
                </a:lnTo>
                <a:lnTo>
                  <a:pt x="117" y="123"/>
                </a:lnTo>
                <a:lnTo>
                  <a:pt x="131" y="43"/>
                </a:lnTo>
                <a:cubicBezTo>
                  <a:pt x="132" y="37"/>
                  <a:pt x="132" y="32"/>
                  <a:pt x="132" y="29"/>
                </a:cubicBezTo>
                <a:cubicBezTo>
                  <a:pt x="132" y="25"/>
                  <a:pt x="131" y="22"/>
                  <a:pt x="129" y="20"/>
                </a:cubicBezTo>
                <a:cubicBezTo>
                  <a:pt x="127" y="18"/>
                  <a:pt x="124" y="16"/>
                  <a:pt x="121" y="16"/>
                </a:cubicBezTo>
                <a:cubicBezTo>
                  <a:pt x="116" y="16"/>
                  <a:pt x="111" y="18"/>
                  <a:pt x="106" y="22"/>
                </a:cubicBezTo>
                <a:cubicBezTo>
                  <a:pt x="101" y="25"/>
                  <a:pt x="97" y="30"/>
                  <a:pt x="94" y="36"/>
                </a:cubicBezTo>
                <a:cubicBezTo>
                  <a:pt x="90" y="42"/>
                  <a:pt x="88" y="52"/>
                  <a:pt x="86" y="65"/>
                </a:cubicBezTo>
                <a:lnTo>
                  <a:pt x="76" y="123"/>
                </a:lnTo>
                <a:lnTo>
                  <a:pt x="59" y="123"/>
                </a:lnTo>
                <a:lnTo>
                  <a:pt x="73" y="42"/>
                </a:lnTo>
                <a:cubicBezTo>
                  <a:pt x="74" y="36"/>
                  <a:pt x="74" y="32"/>
                  <a:pt x="74" y="30"/>
                </a:cubicBezTo>
                <a:cubicBezTo>
                  <a:pt x="74" y="26"/>
                  <a:pt x="73" y="22"/>
                  <a:pt x="71" y="20"/>
                </a:cubicBezTo>
                <a:cubicBezTo>
                  <a:pt x="69" y="18"/>
                  <a:pt x="66" y="16"/>
                  <a:pt x="63" y="16"/>
                </a:cubicBezTo>
                <a:cubicBezTo>
                  <a:pt x="56" y="16"/>
                  <a:pt x="48" y="20"/>
                  <a:pt x="42" y="28"/>
                </a:cubicBezTo>
                <a:cubicBezTo>
                  <a:pt x="35" y="36"/>
                  <a:pt x="30" y="48"/>
                  <a:pt x="27" y="66"/>
                </a:cubicBezTo>
                <a:lnTo>
                  <a:pt x="17" y="123"/>
                </a:lnTo>
                <a:lnTo>
                  <a:pt x="0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9" name="Freeform 136"/>
          <p:cNvSpPr>
            <a:spLocks/>
          </p:cNvSpPr>
          <p:nvPr/>
        </p:nvSpPr>
        <p:spPr bwMode="auto">
          <a:xfrm>
            <a:off x="3471863" y="1109663"/>
            <a:ext cx="84138" cy="98425"/>
          </a:xfrm>
          <a:custGeom>
            <a:avLst/>
            <a:gdLst>
              <a:gd name="T0" fmla="*/ 32 w 53"/>
              <a:gd name="T1" fmla="*/ 62 h 62"/>
              <a:gd name="T2" fmla="*/ 24 w 53"/>
              <a:gd name="T3" fmla="*/ 40 h 62"/>
              <a:gd name="T4" fmla="*/ 6 w 53"/>
              <a:gd name="T5" fmla="*/ 47 h 62"/>
              <a:gd name="T6" fmla="*/ 0 w 53"/>
              <a:gd name="T7" fmla="*/ 32 h 62"/>
              <a:gd name="T8" fmla="*/ 18 w 53"/>
              <a:gd name="T9" fmla="*/ 26 h 62"/>
              <a:gd name="T10" fmla="*/ 11 w 53"/>
              <a:gd name="T11" fmla="*/ 4 h 62"/>
              <a:gd name="T12" fmla="*/ 22 w 53"/>
              <a:gd name="T13" fmla="*/ 0 h 62"/>
              <a:gd name="T14" fmla="*/ 30 w 53"/>
              <a:gd name="T15" fmla="*/ 21 h 62"/>
              <a:gd name="T16" fmla="*/ 48 w 53"/>
              <a:gd name="T17" fmla="*/ 15 h 62"/>
              <a:gd name="T18" fmla="*/ 53 w 53"/>
              <a:gd name="T19" fmla="*/ 30 h 62"/>
              <a:gd name="T20" fmla="*/ 35 w 53"/>
              <a:gd name="T21" fmla="*/ 36 h 62"/>
              <a:gd name="T22" fmla="*/ 43 w 53"/>
              <a:gd name="T23" fmla="*/ 58 h 62"/>
              <a:gd name="T24" fmla="*/ 32 w 53"/>
              <a:gd name="T2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62">
                <a:moveTo>
                  <a:pt x="32" y="62"/>
                </a:moveTo>
                <a:lnTo>
                  <a:pt x="24" y="40"/>
                </a:lnTo>
                <a:lnTo>
                  <a:pt x="6" y="47"/>
                </a:lnTo>
                <a:lnTo>
                  <a:pt x="0" y="32"/>
                </a:lnTo>
                <a:lnTo>
                  <a:pt x="18" y="26"/>
                </a:lnTo>
                <a:lnTo>
                  <a:pt x="11" y="4"/>
                </a:lnTo>
                <a:lnTo>
                  <a:pt x="22" y="0"/>
                </a:lnTo>
                <a:lnTo>
                  <a:pt x="30" y="21"/>
                </a:lnTo>
                <a:lnTo>
                  <a:pt x="48" y="15"/>
                </a:lnTo>
                <a:lnTo>
                  <a:pt x="53" y="30"/>
                </a:lnTo>
                <a:lnTo>
                  <a:pt x="35" y="36"/>
                </a:lnTo>
                <a:lnTo>
                  <a:pt x="43" y="58"/>
                </a:lnTo>
                <a:lnTo>
                  <a:pt x="32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" name="Freeform 137"/>
          <p:cNvSpPr>
            <a:spLocks/>
          </p:cNvSpPr>
          <p:nvPr/>
        </p:nvSpPr>
        <p:spPr bwMode="auto">
          <a:xfrm>
            <a:off x="3563938" y="1090613"/>
            <a:ext cx="92075" cy="107950"/>
          </a:xfrm>
          <a:custGeom>
            <a:avLst/>
            <a:gdLst>
              <a:gd name="T0" fmla="*/ 74 w 93"/>
              <a:gd name="T1" fmla="*/ 22 h 110"/>
              <a:gd name="T2" fmla="*/ 55 w 93"/>
              <a:gd name="T3" fmla="*/ 34 h 110"/>
              <a:gd name="T4" fmla="*/ 35 w 93"/>
              <a:gd name="T5" fmla="*/ 24 h 110"/>
              <a:gd name="T6" fmla="*/ 25 w 93"/>
              <a:gd name="T7" fmla="*/ 35 h 110"/>
              <a:gd name="T8" fmla="*/ 28 w 93"/>
              <a:gd name="T9" fmla="*/ 59 h 110"/>
              <a:gd name="T10" fmla="*/ 42 w 93"/>
              <a:gd name="T11" fmla="*/ 82 h 110"/>
              <a:gd name="T12" fmla="*/ 57 w 93"/>
              <a:gd name="T13" fmla="*/ 84 h 110"/>
              <a:gd name="T14" fmla="*/ 66 w 93"/>
              <a:gd name="T15" fmla="*/ 77 h 110"/>
              <a:gd name="T16" fmla="*/ 66 w 93"/>
              <a:gd name="T17" fmla="*/ 60 h 110"/>
              <a:gd name="T18" fmla="*/ 88 w 93"/>
              <a:gd name="T19" fmla="*/ 57 h 110"/>
              <a:gd name="T20" fmla="*/ 64 w 93"/>
              <a:gd name="T21" fmla="*/ 106 h 110"/>
              <a:gd name="T22" fmla="*/ 30 w 93"/>
              <a:gd name="T23" fmla="*/ 101 h 110"/>
              <a:gd name="T24" fmla="*/ 7 w 93"/>
              <a:gd name="T25" fmla="*/ 69 h 110"/>
              <a:gd name="T26" fmla="*/ 4 w 93"/>
              <a:gd name="T27" fmla="*/ 27 h 110"/>
              <a:gd name="T28" fmla="*/ 27 w 93"/>
              <a:gd name="T29" fmla="*/ 4 h 110"/>
              <a:gd name="T30" fmla="*/ 53 w 93"/>
              <a:gd name="T31" fmla="*/ 3 h 110"/>
              <a:gd name="T32" fmla="*/ 74 w 93"/>
              <a:gd name="T33" fmla="*/ 2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" h="110">
                <a:moveTo>
                  <a:pt x="74" y="22"/>
                </a:moveTo>
                <a:lnTo>
                  <a:pt x="55" y="34"/>
                </a:lnTo>
                <a:cubicBezTo>
                  <a:pt x="50" y="24"/>
                  <a:pt x="43" y="21"/>
                  <a:pt x="35" y="24"/>
                </a:cubicBezTo>
                <a:cubicBezTo>
                  <a:pt x="30" y="26"/>
                  <a:pt x="27" y="29"/>
                  <a:pt x="25" y="35"/>
                </a:cubicBezTo>
                <a:cubicBezTo>
                  <a:pt x="23" y="41"/>
                  <a:pt x="24" y="49"/>
                  <a:pt x="28" y="59"/>
                </a:cubicBezTo>
                <a:cubicBezTo>
                  <a:pt x="33" y="71"/>
                  <a:pt x="37" y="78"/>
                  <a:pt x="42" y="82"/>
                </a:cubicBezTo>
                <a:cubicBezTo>
                  <a:pt x="47" y="85"/>
                  <a:pt x="52" y="86"/>
                  <a:pt x="57" y="84"/>
                </a:cubicBezTo>
                <a:cubicBezTo>
                  <a:pt x="61" y="83"/>
                  <a:pt x="64" y="80"/>
                  <a:pt x="66" y="77"/>
                </a:cubicBezTo>
                <a:cubicBezTo>
                  <a:pt x="67" y="73"/>
                  <a:pt x="67" y="68"/>
                  <a:pt x="66" y="60"/>
                </a:cubicBezTo>
                <a:lnTo>
                  <a:pt x="88" y="57"/>
                </a:lnTo>
                <a:cubicBezTo>
                  <a:pt x="93" y="82"/>
                  <a:pt x="85" y="98"/>
                  <a:pt x="64" y="106"/>
                </a:cubicBezTo>
                <a:cubicBezTo>
                  <a:pt x="51" y="110"/>
                  <a:pt x="40" y="109"/>
                  <a:pt x="30" y="101"/>
                </a:cubicBezTo>
                <a:cubicBezTo>
                  <a:pt x="20" y="94"/>
                  <a:pt x="12" y="83"/>
                  <a:pt x="7" y="69"/>
                </a:cubicBezTo>
                <a:cubicBezTo>
                  <a:pt x="1" y="52"/>
                  <a:pt x="0" y="38"/>
                  <a:pt x="4" y="27"/>
                </a:cubicBezTo>
                <a:cubicBezTo>
                  <a:pt x="8" y="16"/>
                  <a:pt x="16" y="8"/>
                  <a:pt x="27" y="4"/>
                </a:cubicBezTo>
                <a:cubicBezTo>
                  <a:pt x="37" y="0"/>
                  <a:pt x="45" y="0"/>
                  <a:pt x="53" y="3"/>
                </a:cubicBezTo>
                <a:cubicBezTo>
                  <a:pt x="61" y="6"/>
                  <a:pt x="68" y="12"/>
                  <a:pt x="7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" name="Freeform 138"/>
          <p:cNvSpPr>
            <a:spLocks/>
          </p:cNvSpPr>
          <p:nvPr/>
        </p:nvSpPr>
        <p:spPr bwMode="auto">
          <a:xfrm>
            <a:off x="2859088" y="1163638"/>
            <a:ext cx="47625" cy="31750"/>
          </a:xfrm>
          <a:custGeom>
            <a:avLst/>
            <a:gdLst>
              <a:gd name="T0" fmla="*/ 4 w 30"/>
              <a:gd name="T1" fmla="*/ 20 h 20"/>
              <a:gd name="T2" fmla="*/ 0 w 30"/>
              <a:gd name="T3" fmla="*/ 10 h 20"/>
              <a:gd name="T4" fmla="*/ 26 w 30"/>
              <a:gd name="T5" fmla="*/ 0 h 20"/>
              <a:gd name="T6" fmla="*/ 30 w 30"/>
              <a:gd name="T7" fmla="*/ 11 h 20"/>
              <a:gd name="T8" fmla="*/ 4 w 3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0">
                <a:moveTo>
                  <a:pt x="4" y="20"/>
                </a:moveTo>
                <a:lnTo>
                  <a:pt x="0" y="10"/>
                </a:lnTo>
                <a:lnTo>
                  <a:pt x="26" y="0"/>
                </a:lnTo>
                <a:lnTo>
                  <a:pt x="30" y="11"/>
                </a:lnTo>
                <a:lnTo>
                  <a:pt x="4" y="20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" name="Freeform 139"/>
          <p:cNvSpPr>
            <a:spLocks/>
          </p:cNvSpPr>
          <p:nvPr/>
        </p:nvSpPr>
        <p:spPr bwMode="auto">
          <a:xfrm>
            <a:off x="2894013" y="1106488"/>
            <a:ext cx="90488" cy="88900"/>
          </a:xfrm>
          <a:custGeom>
            <a:avLst/>
            <a:gdLst>
              <a:gd name="T0" fmla="*/ 57 w 57"/>
              <a:gd name="T1" fmla="*/ 16 h 56"/>
              <a:gd name="T2" fmla="*/ 21 w 57"/>
              <a:gd name="T3" fmla="*/ 56 h 56"/>
              <a:gd name="T4" fmla="*/ 17 w 57"/>
              <a:gd name="T5" fmla="*/ 46 h 56"/>
              <a:gd name="T6" fmla="*/ 46 w 57"/>
              <a:gd name="T7" fmla="*/ 15 h 56"/>
              <a:gd name="T8" fmla="*/ 4 w 57"/>
              <a:gd name="T9" fmla="*/ 10 h 56"/>
              <a:gd name="T10" fmla="*/ 0 w 57"/>
              <a:gd name="T11" fmla="*/ 0 h 56"/>
              <a:gd name="T12" fmla="*/ 54 w 57"/>
              <a:gd name="T13" fmla="*/ 7 h 56"/>
              <a:gd name="T14" fmla="*/ 57 w 57"/>
              <a:gd name="T15" fmla="*/ 1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6">
                <a:moveTo>
                  <a:pt x="57" y="16"/>
                </a:moveTo>
                <a:lnTo>
                  <a:pt x="21" y="56"/>
                </a:lnTo>
                <a:lnTo>
                  <a:pt x="17" y="46"/>
                </a:lnTo>
                <a:lnTo>
                  <a:pt x="46" y="15"/>
                </a:lnTo>
                <a:lnTo>
                  <a:pt x="4" y="10"/>
                </a:lnTo>
                <a:lnTo>
                  <a:pt x="0" y="0"/>
                </a:lnTo>
                <a:lnTo>
                  <a:pt x="54" y="7"/>
                </a:lnTo>
                <a:lnTo>
                  <a:pt x="57" y="16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" name="Freeform 140"/>
          <p:cNvSpPr>
            <a:spLocks/>
          </p:cNvSpPr>
          <p:nvPr/>
        </p:nvSpPr>
        <p:spPr bwMode="auto">
          <a:xfrm>
            <a:off x="2994026" y="1033463"/>
            <a:ext cx="77788" cy="138113"/>
          </a:xfrm>
          <a:custGeom>
            <a:avLst/>
            <a:gdLst>
              <a:gd name="T0" fmla="*/ 78 w 78"/>
              <a:gd name="T1" fmla="*/ 135 h 140"/>
              <a:gd name="T2" fmla="*/ 64 w 78"/>
              <a:gd name="T3" fmla="*/ 140 h 140"/>
              <a:gd name="T4" fmla="*/ 26 w 78"/>
              <a:gd name="T5" fmla="*/ 35 h 140"/>
              <a:gd name="T6" fmla="*/ 17 w 78"/>
              <a:gd name="T7" fmla="*/ 51 h 140"/>
              <a:gd name="T8" fmla="*/ 6 w 78"/>
              <a:gd name="T9" fmla="*/ 64 h 140"/>
              <a:gd name="T10" fmla="*/ 0 w 78"/>
              <a:gd name="T11" fmla="*/ 48 h 140"/>
              <a:gd name="T12" fmla="*/ 14 w 78"/>
              <a:gd name="T13" fmla="*/ 26 h 140"/>
              <a:gd name="T14" fmla="*/ 20 w 78"/>
              <a:gd name="T15" fmla="*/ 3 h 140"/>
              <a:gd name="T16" fmla="*/ 28 w 78"/>
              <a:gd name="T17" fmla="*/ 0 h 140"/>
              <a:gd name="T18" fmla="*/ 78 w 78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40">
                <a:moveTo>
                  <a:pt x="78" y="135"/>
                </a:moveTo>
                <a:lnTo>
                  <a:pt x="64" y="140"/>
                </a:lnTo>
                <a:lnTo>
                  <a:pt x="26" y="35"/>
                </a:lnTo>
                <a:cubicBezTo>
                  <a:pt x="24" y="39"/>
                  <a:pt x="21" y="45"/>
                  <a:pt x="17" y="51"/>
                </a:cubicBezTo>
                <a:cubicBezTo>
                  <a:pt x="13" y="56"/>
                  <a:pt x="10" y="61"/>
                  <a:pt x="6" y="64"/>
                </a:cubicBezTo>
                <a:lnTo>
                  <a:pt x="0" y="48"/>
                </a:lnTo>
                <a:cubicBezTo>
                  <a:pt x="6" y="41"/>
                  <a:pt x="11" y="34"/>
                  <a:pt x="14" y="26"/>
                </a:cubicBezTo>
                <a:cubicBezTo>
                  <a:pt x="18" y="17"/>
                  <a:pt x="19" y="10"/>
                  <a:pt x="20" y="3"/>
                </a:cubicBezTo>
                <a:lnTo>
                  <a:pt x="28" y="0"/>
                </a:lnTo>
                <a:lnTo>
                  <a:pt x="78" y="135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" name="Freeform 141"/>
          <p:cNvSpPr>
            <a:spLocks noEditPoints="1"/>
          </p:cNvSpPr>
          <p:nvPr/>
        </p:nvSpPr>
        <p:spPr bwMode="auto">
          <a:xfrm>
            <a:off x="3070226" y="1003300"/>
            <a:ext cx="93663" cy="142875"/>
          </a:xfrm>
          <a:custGeom>
            <a:avLst/>
            <a:gdLst>
              <a:gd name="T0" fmla="*/ 11 w 95"/>
              <a:gd name="T1" fmla="*/ 86 h 145"/>
              <a:gd name="T2" fmla="*/ 2 w 95"/>
              <a:gd name="T3" fmla="*/ 31 h 145"/>
              <a:gd name="T4" fmla="*/ 22 w 95"/>
              <a:gd name="T5" fmla="*/ 4 h 145"/>
              <a:gd name="T6" fmla="*/ 52 w 95"/>
              <a:gd name="T7" fmla="*/ 9 h 145"/>
              <a:gd name="T8" fmla="*/ 83 w 95"/>
              <a:gd name="T9" fmla="*/ 60 h 145"/>
              <a:gd name="T10" fmla="*/ 93 w 95"/>
              <a:gd name="T11" fmla="*/ 114 h 145"/>
              <a:gd name="T12" fmla="*/ 72 w 95"/>
              <a:gd name="T13" fmla="*/ 142 h 145"/>
              <a:gd name="T14" fmla="*/ 41 w 95"/>
              <a:gd name="T15" fmla="*/ 136 h 145"/>
              <a:gd name="T16" fmla="*/ 11 w 95"/>
              <a:gd name="T17" fmla="*/ 86 h 145"/>
              <a:gd name="T18" fmla="*/ 25 w 95"/>
              <a:gd name="T19" fmla="*/ 81 h 145"/>
              <a:gd name="T20" fmla="*/ 47 w 95"/>
              <a:gd name="T21" fmla="*/ 123 h 145"/>
              <a:gd name="T22" fmla="*/ 68 w 95"/>
              <a:gd name="T23" fmla="*/ 128 h 145"/>
              <a:gd name="T24" fmla="*/ 79 w 95"/>
              <a:gd name="T25" fmla="*/ 111 h 145"/>
              <a:gd name="T26" fmla="*/ 69 w 95"/>
              <a:gd name="T27" fmla="*/ 65 h 145"/>
              <a:gd name="T28" fmla="*/ 47 w 95"/>
              <a:gd name="T29" fmla="*/ 23 h 145"/>
              <a:gd name="T30" fmla="*/ 27 w 95"/>
              <a:gd name="T31" fmla="*/ 18 h 145"/>
              <a:gd name="T32" fmla="*/ 15 w 95"/>
              <a:gd name="T33" fmla="*/ 35 h 145"/>
              <a:gd name="T34" fmla="*/ 25 w 95"/>
              <a:gd name="T35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" h="145">
                <a:moveTo>
                  <a:pt x="11" y="86"/>
                </a:moveTo>
                <a:cubicBezTo>
                  <a:pt x="3" y="63"/>
                  <a:pt x="0" y="45"/>
                  <a:pt x="2" y="31"/>
                </a:cubicBezTo>
                <a:cubicBezTo>
                  <a:pt x="4" y="17"/>
                  <a:pt x="10" y="8"/>
                  <a:pt x="22" y="4"/>
                </a:cubicBezTo>
                <a:cubicBezTo>
                  <a:pt x="33" y="0"/>
                  <a:pt x="43" y="2"/>
                  <a:pt x="52" y="9"/>
                </a:cubicBezTo>
                <a:cubicBezTo>
                  <a:pt x="64" y="18"/>
                  <a:pt x="74" y="35"/>
                  <a:pt x="83" y="60"/>
                </a:cubicBezTo>
                <a:cubicBezTo>
                  <a:pt x="91" y="82"/>
                  <a:pt x="95" y="100"/>
                  <a:pt x="93" y="114"/>
                </a:cubicBezTo>
                <a:cubicBezTo>
                  <a:pt x="91" y="128"/>
                  <a:pt x="84" y="137"/>
                  <a:pt x="72" y="142"/>
                </a:cubicBezTo>
                <a:cubicBezTo>
                  <a:pt x="62" y="145"/>
                  <a:pt x="51" y="143"/>
                  <a:pt x="41" y="136"/>
                </a:cubicBezTo>
                <a:cubicBezTo>
                  <a:pt x="30" y="128"/>
                  <a:pt x="20" y="111"/>
                  <a:pt x="11" y="86"/>
                </a:cubicBezTo>
                <a:close/>
                <a:moveTo>
                  <a:pt x="25" y="81"/>
                </a:moveTo>
                <a:cubicBezTo>
                  <a:pt x="33" y="103"/>
                  <a:pt x="40" y="117"/>
                  <a:pt x="47" y="123"/>
                </a:cubicBezTo>
                <a:cubicBezTo>
                  <a:pt x="54" y="128"/>
                  <a:pt x="61" y="130"/>
                  <a:pt x="68" y="128"/>
                </a:cubicBezTo>
                <a:cubicBezTo>
                  <a:pt x="74" y="126"/>
                  <a:pt x="78" y="120"/>
                  <a:pt x="79" y="111"/>
                </a:cubicBezTo>
                <a:cubicBezTo>
                  <a:pt x="80" y="102"/>
                  <a:pt x="77" y="86"/>
                  <a:pt x="69" y="65"/>
                </a:cubicBezTo>
                <a:cubicBezTo>
                  <a:pt x="61" y="43"/>
                  <a:pt x="54" y="29"/>
                  <a:pt x="47" y="23"/>
                </a:cubicBezTo>
                <a:cubicBezTo>
                  <a:pt x="40" y="17"/>
                  <a:pt x="33" y="16"/>
                  <a:pt x="27" y="18"/>
                </a:cubicBezTo>
                <a:cubicBezTo>
                  <a:pt x="21" y="20"/>
                  <a:pt x="17" y="26"/>
                  <a:pt x="15" y="35"/>
                </a:cubicBezTo>
                <a:cubicBezTo>
                  <a:pt x="14" y="44"/>
                  <a:pt x="17" y="59"/>
                  <a:pt x="25" y="81"/>
                </a:cubicBez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" name="Freeform 142"/>
          <p:cNvSpPr>
            <a:spLocks noEditPoints="1"/>
          </p:cNvSpPr>
          <p:nvPr/>
        </p:nvSpPr>
        <p:spPr bwMode="auto">
          <a:xfrm>
            <a:off x="3154363" y="973138"/>
            <a:ext cx="93663" cy="142875"/>
          </a:xfrm>
          <a:custGeom>
            <a:avLst/>
            <a:gdLst>
              <a:gd name="T0" fmla="*/ 11 w 94"/>
              <a:gd name="T1" fmla="*/ 86 h 145"/>
              <a:gd name="T2" fmla="*/ 2 w 94"/>
              <a:gd name="T3" fmla="*/ 31 h 145"/>
              <a:gd name="T4" fmla="*/ 22 w 94"/>
              <a:gd name="T5" fmla="*/ 4 h 145"/>
              <a:gd name="T6" fmla="*/ 52 w 94"/>
              <a:gd name="T7" fmla="*/ 9 h 145"/>
              <a:gd name="T8" fmla="*/ 83 w 94"/>
              <a:gd name="T9" fmla="*/ 59 h 145"/>
              <a:gd name="T10" fmla="*/ 93 w 94"/>
              <a:gd name="T11" fmla="*/ 114 h 145"/>
              <a:gd name="T12" fmla="*/ 72 w 94"/>
              <a:gd name="T13" fmla="*/ 141 h 145"/>
              <a:gd name="T14" fmla="*/ 41 w 94"/>
              <a:gd name="T15" fmla="*/ 135 h 145"/>
              <a:gd name="T16" fmla="*/ 11 w 94"/>
              <a:gd name="T17" fmla="*/ 86 h 145"/>
              <a:gd name="T18" fmla="*/ 25 w 94"/>
              <a:gd name="T19" fmla="*/ 81 h 145"/>
              <a:gd name="T20" fmla="*/ 47 w 94"/>
              <a:gd name="T21" fmla="*/ 122 h 145"/>
              <a:gd name="T22" fmla="*/ 67 w 94"/>
              <a:gd name="T23" fmla="*/ 128 h 145"/>
              <a:gd name="T24" fmla="*/ 79 w 94"/>
              <a:gd name="T25" fmla="*/ 111 h 145"/>
              <a:gd name="T26" fmla="*/ 69 w 94"/>
              <a:gd name="T27" fmla="*/ 65 h 145"/>
              <a:gd name="T28" fmla="*/ 47 w 94"/>
              <a:gd name="T29" fmla="*/ 23 h 145"/>
              <a:gd name="T30" fmla="*/ 27 w 94"/>
              <a:gd name="T31" fmla="*/ 18 h 145"/>
              <a:gd name="T32" fmla="*/ 15 w 94"/>
              <a:gd name="T33" fmla="*/ 35 h 145"/>
              <a:gd name="T34" fmla="*/ 25 w 94"/>
              <a:gd name="T35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" h="145">
                <a:moveTo>
                  <a:pt x="11" y="86"/>
                </a:moveTo>
                <a:cubicBezTo>
                  <a:pt x="3" y="63"/>
                  <a:pt x="0" y="45"/>
                  <a:pt x="2" y="31"/>
                </a:cubicBezTo>
                <a:cubicBezTo>
                  <a:pt x="3" y="17"/>
                  <a:pt x="10" y="8"/>
                  <a:pt x="22" y="4"/>
                </a:cubicBezTo>
                <a:cubicBezTo>
                  <a:pt x="33" y="0"/>
                  <a:pt x="43" y="2"/>
                  <a:pt x="52" y="9"/>
                </a:cubicBezTo>
                <a:cubicBezTo>
                  <a:pt x="64" y="18"/>
                  <a:pt x="74" y="34"/>
                  <a:pt x="83" y="59"/>
                </a:cubicBezTo>
                <a:cubicBezTo>
                  <a:pt x="91" y="82"/>
                  <a:pt x="94" y="100"/>
                  <a:pt x="93" y="114"/>
                </a:cubicBezTo>
                <a:cubicBezTo>
                  <a:pt x="91" y="128"/>
                  <a:pt x="84" y="137"/>
                  <a:pt x="72" y="141"/>
                </a:cubicBezTo>
                <a:cubicBezTo>
                  <a:pt x="62" y="145"/>
                  <a:pt x="51" y="143"/>
                  <a:pt x="41" y="135"/>
                </a:cubicBezTo>
                <a:cubicBezTo>
                  <a:pt x="30" y="127"/>
                  <a:pt x="20" y="111"/>
                  <a:pt x="11" y="86"/>
                </a:cubicBezTo>
                <a:close/>
                <a:moveTo>
                  <a:pt x="25" y="81"/>
                </a:moveTo>
                <a:cubicBezTo>
                  <a:pt x="33" y="102"/>
                  <a:pt x="40" y="116"/>
                  <a:pt x="47" y="122"/>
                </a:cubicBezTo>
                <a:cubicBezTo>
                  <a:pt x="54" y="128"/>
                  <a:pt x="61" y="130"/>
                  <a:pt x="67" y="128"/>
                </a:cubicBezTo>
                <a:cubicBezTo>
                  <a:pt x="74" y="125"/>
                  <a:pt x="77" y="120"/>
                  <a:pt x="79" y="111"/>
                </a:cubicBezTo>
                <a:cubicBezTo>
                  <a:pt x="80" y="102"/>
                  <a:pt x="77" y="86"/>
                  <a:pt x="69" y="65"/>
                </a:cubicBezTo>
                <a:cubicBezTo>
                  <a:pt x="61" y="43"/>
                  <a:pt x="54" y="29"/>
                  <a:pt x="47" y="23"/>
                </a:cubicBezTo>
                <a:cubicBezTo>
                  <a:pt x="40" y="17"/>
                  <a:pt x="33" y="15"/>
                  <a:pt x="27" y="18"/>
                </a:cubicBezTo>
                <a:cubicBezTo>
                  <a:pt x="20" y="20"/>
                  <a:pt x="17" y="26"/>
                  <a:pt x="15" y="35"/>
                </a:cubicBezTo>
                <a:cubicBezTo>
                  <a:pt x="14" y="44"/>
                  <a:pt x="17" y="59"/>
                  <a:pt x="25" y="81"/>
                </a:cubicBez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" name="Freeform 143"/>
          <p:cNvSpPr>
            <a:spLocks noEditPoints="1"/>
          </p:cNvSpPr>
          <p:nvPr/>
        </p:nvSpPr>
        <p:spPr bwMode="auto">
          <a:xfrm>
            <a:off x="3240088" y="942975"/>
            <a:ext cx="92075" cy="142875"/>
          </a:xfrm>
          <a:custGeom>
            <a:avLst/>
            <a:gdLst>
              <a:gd name="T0" fmla="*/ 11 w 94"/>
              <a:gd name="T1" fmla="*/ 85 h 145"/>
              <a:gd name="T2" fmla="*/ 1 w 94"/>
              <a:gd name="T3" fmla="*/ 31 h 145"/>
              <a:gd name="T4" fmla="*/ 22 w 94"/>
              <a:gd name="T5" fmla="*/ 4 h 145"/>
              <a:gd name="T6" fmla="*/ 52 w 94"/>
              <a:gd name="T7" fmla="*/ 9 h 145"/>
              <a:gd name="T8" fmla="*/ 83 w 94"/>
              <a:gd name="T9" fmla="*/ 59 h 145"/>
              <a:gd name="T10" fmla="*/ 93 w 94"/>
              <a:gd name="T11" fmla="*/ 114 h 145"/>
              <a:gd name="T12" fmla="*/ 72 w 94"/>
              <a:gd name="T13" fmla="*/ 141 h 145"/>
              <a:gd name="T14" fmla="*/ 40 w 94"/>
              <a:gd name="T15" fmla="*/ 135 h 145"/>
              <a:gd name="T16" fmla="*/ 11 w 94"/>
              <a:gd name="T17" fmla="*/ 85 h 145"/>
              <a:gd name="T18" fmla="*/ 25 w 94"/>
              <a:gd name="T19" fmla="*/ 80 h 145"/>
              <a:gd name="T20" fmla="*/ 47 w 94"/>
              <a:gd name="T21" fmla="*/ 122 h 145"/>
              <a:gd name="T22" fmla="*/ 67 w 94"/>
              <a:gd name="T23" fmla="*/ 127 h 145"/>
              <a:gd name="T24" fmla="*/ 79 w 94"/>
              <a:gd name="T25" fmla="*/ 110 h 145"/>
              <a:gd name="T26" fmla="*/ 69 w 94"/>
              <a:gd name="T27" fmla="*/ 64 h 145"/>
              <a:gd name="T28" fmla="*/ 47 w 94"/>
              <a:gd name="T29" fmla="*/ 23 h 145"/>
              <a:gd name="T30" fmla="*/ 26 w 94"/>
              <a:gd name="T31" fmla="*/ 17 h 145"/>
              <a:gd name="T32" fmla="*/ 15 w 94"/>
              <a:gd name="T33" fmla="*/ 34 h 145"/>
              <a:gd name="T34" fmla="*/ 25 w 94"/>
              <a:gd name="T35" fmla="*/ 8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" h="145">
                <a:moveTo>
                  <a:pt x="11" y="85"/>
                </a:moveTo>
                <a:cubicBezTo>
                  <a:pt x="3" y="63"/>
                  <a:pt x="0" y="45"/>
                  <a:pt x="1" y="31"/>
                </a:cubicBezTo>
                <a:cubicBezTo>
                  <a:pt x="3" y="17"/>
                  <a:pt x="10" y="8"/>
                  <a:pt x="22" y="4"/>
                </a:cubicBezTo>
                <a:cubicBezTo>
                  <a:pt x="33" y="0"/>
                  <a:pt x="43" y="1"/>
                  <a:pt x="52" y="9"/>
                </a:cubicBezTo>
                <a:cubicBezTo>
                  <a:pt x="64" y="17"/>
                  <a:pt x="74" y="34"/>
                  <a:pt x="83" y="59"/>
                </a:cubicBezTo>
                <a:cubicBezTo>
                  <a:pt x="91" y="82"/>
                  <a:pt x="94" y="100"/>
                  <a:pt x="93" y="114"/>
                </a:cubicBezTo>
                <a:cubicBezTo>
                  <a:pt x="91" y="128"/>
                  <a:pt x="84" y="137"/>
                  <a:pt x="72" y="141"/>
                </a:cubicBezTo>
                <a:cubicBezTo>
                  <a:pt x="61" y="145"/>
                  <a:pt x="51" y="143"/>
                  <a:pt x="40" y="135"/>
                </a:cubicBezTo>
                <a:cubicBezTo>
                  <a:pt x="30" y="127"/>
                  <a:pt x="20" y="111"/>
                  <a:pt x="11" y="85"/>
                </a:cubicBezTo>
                <a:close/>
                <a:moveTo>
                  <a:pt x="25" y="80"/>
                </a:moveTo>
                <a:cubicBezTo>
                  <a:pt x="33" y="102"/>
                  <a:pt x="40" y="116"/>
                  <a:pt x="47" y="122"/>
                </a:cubicBezTo>
                <a:cubicBezTo>
                  <a:pt x="54" y="128"/>
                  <a:pt x="61" y="130"/>
                  <a:pt x="67" y="127"/>
                </a:cubicBezTo>
                <a:cubicBezTo>
                  <a:pt x="74" y="125"/>
                  <a:pt x="77" y="119"/>
                  <a:pt x="79" y="110"/>
                </a:cubicBezTo>
                <a:cubicBezTo>
                  <a:pt x="80" y="101"/>
                  <a:pt x="77" y="86"/>
                  <a:pt x="69" y="64"/>
                </a:cubicBezTo>
                <a:cubicBezTo>
                  <a:pt x="61" y="42"/>
                  <a:pt x="54" y="29"/>
                  <a:pt x="47" y="23"/>
                </a:cubicBezTo>
                <a:cubicBezTo>
                  <a:pt x="40" y="17"/>
                  <a:pt x="33" y="15"/>
                  <a:pt x="26" y="17"/>
                </a:cubicBezTo>
                <a:cubicBezTo>
                  <a:pt x="20" y="20"/>
                  <a:pt x="17" y="25"/>
                  <a:pt x="15" y="34"/>
                </a:cubicBezTo>
                <a:cubicBezTo>
                  <a:pt x="14" y="43"/>
                  <a:pt x="17" y="59"/>
                  <a:pt x="25" y="80"/>
                </a:cubicBez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" name="Freeform 144"/>
          <p:cNvSpPr>
            <a:spLocks/>
          </p:cNvSpPr>
          <p:nvPr/>
        </p:nvSpPr>
        <p:spPr bwMode="auto">
          <a:xfrm>
            <a:off x="2940051" y="1385888"/>
            <a:ext cx="47625" cy="31750"/>
          </a:xfrm>
          <a:custGeom>
            <a:avLst/>
            <a:gdLst>
              <a:gd name="T0" fmla="*/ 4 w 30"/>
              <a:gd name="T1" fmla="*/ 20 h 20"/>
              <a:gd name="T2" fmla="*/ 0 w 30"/>
              <a:gd name="T3" fmla="*/ 9 h 20"/>
              <a:gd name="T4" fmla="*/ 26 w 30"/>
              <a:gd name="T5" fmla="*/ 0 h 20"/>
              <a:gd name="T6" fmla="*/ 30 w 30"/>
              <a:gd name="T7" fmla="*/ 10 h 20"/>
              <a:gd name="T8" fmla="*/ 4 w 3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0">
                <a:moveTo>
                  <a:pt x="4" y="20"/>
                </a:moveTo>
                <a:lnTo>
                  <a:pt x="0" y="9"/>
                </a:lnTo>
                <a:lnTo>
                  <a:pt x="26" y="0"/>
                </a:lnTo>
                <a:lnTo>
                  <a:pt x="30" y="10"/>
                </a:lnTo>
                <a:lnTo>
                  <a:pt x="4" y="20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8" name="Freeform 145"/>
          <p:cNvSpPr>
            <a:spLocks/>
          </p:cNvSpPr>
          <p:nvPr/>
        </p:nvSpPr>
        <p:spPr bwMode="auto">
          <a:xfrm>
            <a:off x="2986088" y="1285875"/>
            <a:ext cx="76200" cy="138113"/>
          </a:xfrm>
          <a:custGeom>
            <a:avLst/>
            <a:gdLst>
              <a:gd name="T0" fmla="*/ 77 w 77"/>
              <a:gd name="T1" fmla="*/ 135 h 140"/>
              <a:gd name="T2" fmla="*/ 64 w 77"/>
              <a:gd name="T3" fmla="*/ 140 h 140"/>
              <a:gd name="T4" fmla="*/ 26 w 77"/>
              <a:gd name="T5" fmla="*/ 35 h 140"/>
              <a:gd name="T6" fmla="*/ 17 w 77"/>
              <a:gd name="T7" fmla="*/ 51 h 140"/>
              <a:gd name="T8" fmla="*/ 6 w 77"/>
              <a:gd name="T9" fmla="*/ 65 h 140"/>
              <a:gd name="T10" fmla="*/ 0 w 77"/>
              <a:gd name="T11" fmla="*/ 49 h 140"/>
              <a:gd name="T12" fmla="*/ 14 w 77"/>
              <a:gd name="T13" fmla="*/ 26 h 140"/>
              <a:gd name="T14" fmla="*/ 19 w 77"/>
              <a:gd name="T15" fmla="*/ 4 h 140"/>
              <a:gd name="T16" fmla="*/ 28 w 77"/>
              <a:gd name="T17" fmla="*/ 0 h 140"/>
              <a:gd name="T18" fmla="*/ 77 w 77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140">
                <a:moveTo>
                  <a:pt x="77" y="135"/>
                </a:moveTo>
                <a:lnTo>
                  <a:pt x="64" y="140"/>
                </a:lnTo>
                <a:lnTo>
                  <a:pt x="26" y="35"/>
                </a:lnTo>
                <a:cubicBezTo>
                  <a:pt x="24" y="40"/>
                  <a:pt x="21" y="45"/>
                  <a:pt x="17" y="51"/>
                </a:cubicBezTo>
                <a:cubicBezTo>
                  <a:pt x="13" y="57"/>
                  <a:pt x="9" y="61"/>
                  <a:pt x="6" y="65"/>
                </a:cubicBezTo>
                <a:lnTo>
                  <a:pt x="0" y="49"/>
                </a:lnTo>
                <a:cubicBezTo>
                  <a:pt x="6" y="42"/>
                  <a:pt x="10" y="34"/>
                  <a:pt x="14" y="26"/>
                </a:cubicBezTo>
                <a:cubicBezTo>
                  <a:pt x="17" y="18"/>
                  <a:pt x="19" y="10"/>
                  <a:pt x="19" y="4"/>
                </a:cubicBezTo>
                <a:lnTo>
                  <a:pt x="28" y="0"/>
                </a:lnTo>
                <a:lnTo>
                  <a:pt x="77" y="135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" name="Freeform 146"/>
          <p:cNvSpPr>
            <a:spLocks/>
          </p:cNvSpPr>
          <p:nvPr/>
        </p:nvSpPr>
        <p:spPr bwMode="auto">
          <a:xfrm>
            <a:off x="3051176" y="1250950"/>
            <a:ext cx="76200" cy="150813"/>
          </a:xfrm>
          <a:custGeom>
            <a:avLst/>
            <a:gdLst>
              <a:gd name="T0" fmla="*/ 6 w 78"/>
              <a:gd name="T1" fmla="*/ 42 h 153"/>
              <a:gd name="T2" fmla="*/ 0 w 78"/>
              <a:gd name="T3" fmla="*/ 26 h 153"/>
              <a:gd name="T4" fmla="*/ 71 w 78"/>
              <a:gd name="T5" fmla="*/ 0 h 153"/>
              <a:gd name="T6" fmla="*/ 76 w 78"/>
              <a:gd name="T7" fmla="*/ 13 h 153"/>
              <a:gd name="T8" fmla="*/ 68 w 78"/>
              <a:gd name="T9" fmla="*/ 77 h 153"/>
              <a:gd name="T10" fmla="*/ 78 w 78"/>
              <a:gd name="T11" fmla="*/ 148 h 153"/>
              <a:gd name="T12" fmla="*/ 64 w 78"/>
              <a:gd name="T13" fmla="*/ 153 h 153"/>
              <a:gd name="T14" fmla="*/ 55 w 78"/>
              <a:gd name="T15" fmla="*/ 112 h 153"/>
              <a:gd name="T16" fmla="*/ 53 w 78"/>
              <a:gd name="T17" fmla="*/ 64 h 153"/>
              <a:gd name="T18" fmla="*/ 60 w 78"/>
              <a:gd name="T19" fmla="*/ 22 h 153"/>
              <a:gd name="T20" fmla="*/ 6 w 78"/>
              <a:gd name="T21" fmla="*/ 4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" h="153">
                <a:moveTo>
                  <a:pt x="6" y="42"/>
                </a:moveTo>
                <a:lnTo>
                  <a:pt x="0" y="26"/>
                </a:lnTo>
                <a:lnTo>
                  <a:pt x="71" y="0"/>
                </a:lnTo>
                <a:lnTo>
                  <a:pt x="76" y="13"/>
                </a:lnTo>
                <a:cubicBezTo>
                  <a:pt x="70" y="30"/>
                  <a:pt x="68" y="52"/>
                  <a:pt x="68" y="77"/>
                </a:cubicBezTo>
                <a:cubicBezTo>
                  <a:pt x="68" y="102"/>
                  <a:pt x="71" y="126"/>
                  <a:pt x="78" y="148"/>
                </a:cubicBezTo>
                <a:lnTo>
                  <a:pt x="64" y="153"/>
                </a:lnTo>
                <a:cubicBezTo>
                  <a:pt x="60" y="141"/>
                  <a:pt x="57" y="128"/>
                  <a:pt x="55" y="112"/>
                </a:cubicBezTo>
                <a:cubicBezTo>
                  <a:pt x="53" y="95"/>
                  <a:pt x="52" y="79"/>
                  <a:pt x="53" y="64"/>
                </a:cubicBezTo>
                <a:cubicBezTo>
                  <a:pt x="54" y="48"/>
                  <a:pt x="56" y="34"/>
                  <a:pt x="60" y="22"/>
                </a:cubicBezTo>
                <a:lnTo>
                  <a:pt x="6" y="42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0" name="Freeform 147"/>
          <p:cNvSpPr>
            <a:spLocks/>
          </p:cNvSpPr>
          <p:nvPr/>
        </p:nvSpPr>
        <p:spPr bwMode="auto">
          <a:xfrm>
            <a:off x="3182938" y="1349375"/>
            <a:ext cx="22225" cy="23813"/>
          </a:xfrm>
          <a:custGeom>
            <a:avLst/>
            <a:gdLst>
              <a:gd name="T0" fmla="*/ 4 w 14"/>
              <a:gd name="T1" fmla="*/ 15 h 15"/>
              <a:gd name="T2" fmla="*/ 0 w 14"/>
              <a:gd name="T3" fmla="*/ 4 h 15"/>
              <a:gd name="T4" fmla="*/ 10 w 14"/>
              <a:gd name="T5" fmla="*/ 0 h 15"/>
              <a:gd name="T6" fmla="*/ 14 w 14"/>
              <a:gd name="T7" fmla="*/ 12 h 15"/>
              <a:gd name="T8" fmla="*/ 4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4" y="15"/>
                </a:moveTo>
                <a:lnTo>
                  <a:pt x="0" y="4"/>
                </a:lnTo>
                <a:lnTo>
                  <a:pt x="10" y="0"/>
                </a:lnTo>
                <a:lnTo>
                  <a:pt x="14" y="12"/>
                </a:lnTo>
                <a:lnTo>
                  <a:pt x="4" y="15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2" name="Freeform 148"/>
          <p:cNvSpPr>
            <a:spLocks/>
          </p:cNvSpPr>
          <p:nvPr/>
        </p:nvSpPr>
        <p:spPr bwMode="auto">
          <a:xfrm>
            <a:off x="3198813" y="1209675"/>
            <a:ext cx="74613" cy="138113"/>
          </a:xfrm>
          <a:custGeom>
            <a:avLst/>
            <a:gdLst>
              <a:gd name="T0" fmla="*/ 77 w 77"/>
              <a:gd name="T1" fmla="*/ 135 h 140"/>
              <a:gd name="T2" fmla="*/ 64 w 77"/>
              <a:gd name="T3" fmla="*/ 140 h 140"/>
              <a:gd name="T4" fmla="*/ 25 w 77"/>
              <a:gd name="T5" fmla="*/ 35 h 140"/>
              <a:gd name="T6" fmla="*/ 17 w 77"/>
              <a:gd name="T7" fmla="*/ 51 h 140"/>
              <a:gd name="T8" fmla="*/ 5 w 77"/>
              <a:gd name="T9" fmla="*/ 65 h 140"/>
              <a:gd name="T10" fmla="*/ 0 w 77"/>
              <a:gd name="T11" fmla="*/ 49 h 140"/>
              <a:gd name="T12" fmla="*/ 14 w 77"/>
              <a:gd name="T13" fmla="*/ 26 h 140"/>
              <a:gd name="T14" fmla="*/ 19 w 77"/>
              <a:gd name="T15" fmla="*/ 3 h 140"/>
              <a:gd name="T16" fmla="*/ 28 w 77"/>
              <a:gd name="T17" fmla="*/ 0 h 140"/>
              <a:gd name="T18" fmla="*/ 77 w 77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140">
                <a:moveTo>
                  <a:pt x="77" y="135"/>
                </a:moveTo>
                <a:lnTo>
                  <a:pt x="64" y="140"/>
                </a:lnTo>
                <a:lnTo>
                  <a:pt x="25" y="35"/>
                </a:lnTo>
                <a:cubicBezTo>
                  <a:pt x="23" y="40"/>
                  <a:pt x="21" y="45"/>
                  <a:pt x="17" y="51"/>
                </a:cubicBezTo>
                <a:cubicBezTo>
                  <a:pt x="13" y="57"/>
                  <a:pt x="9" y="61"/>
                  <a:pt x="5" y="65"/>
                </a:cubicBezTo>
                <a:lnTo>
                  <a:pt x="0" y="49"/>
                </a:lnTo>
                <a:cubicBezTo>
                  <a:pt x="6" y="42"/>
                  <a:pt x="10" y="34"/>
                  <a:pt x="14" y="26"/>
                </a:cubicBezTo>
                <a:cubicBezTo>
                  <a:pt x="17" y="18"/>
                  <a:pt x="19" y="10"/>
                  <a:pt x="19" y="3"/>
                </a:cubicBezTo>
                <a:lnTo>
                  <a:pt x="28" y="0"/>
                </a:lnTo>
                <a:lnTo>
                  <a:pt x="77" y="135"/>
                </a:lnTo>
                <a:close/>
              </a:path>
            </a:pathLst>
          </a:custGeom>
          <a:solidFill>
            <a:srgbClr val="FF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3" name="Freeform 149"/>
          <p:cNvSpPr>
            <a:spLocks/>
          </p:cNvSpPr>
          <p:nvPr/>
        </p:nvSpPr>
        <p:spPr bwMode="auto">
          <a:xfrm>
            <a:off x="3890963" y="706438"/>
            <a:ext cx="76200" cy="138113"/>
          </a:xfrm>
          <a:custGeom>
            <a:avLst/>
            <a:gdLst>
              <a:gd name="T0" fmla="*/ 78 w 78"/>
              <a:gd name="T1" fmla="*/ 135 h 140"/>
              <a:gd name="T2" fmla="*/ 64 w 78"/>
              <a:gd name="T3" fmla="*/ 140 h 140"/>
              <a:gd name="T4" fmla="*/ 26 w 78"/>
              <a:gd name="T5" fmla="*/ 35 h 140"/>
              <a:gd name="T6" fmla="*/ 17 w 78"/>
              <a:gd name="T7" fmla="*/ 51 h 140"/>
              <a:gd name="T8" fmla="*/ 6 w 78"/>
              <a:gd name="T9" fmla="*/ 65 h 140"/>
              <a:gd name="T10" fmla="*/ 0 w 78"/>
              <a:gd name="T11" fmla="*/ 49 h 140"/>
              <a:gd name="T12" fmla="*/ 14 w 78"/>
              <a:gd name="T13" fmla="*/ 26 h 140"/>
              <a:gd name="T14" fmla="*/ 20 w 78"/>
              <a:gd name="T15" fmla="*/ 4 h 140"/>
              <a:gd name="T16" fmla="*/ 29 w 78"/>
              <a:gd name="T17" fmla="*/ 0 h 140"/>
              <a:gd name="T18" fmla="*/ 78 w 78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40">
                <a:moveTo>
                  <a:pt x="78" y="135"/>
                </a:moveTo>
                <a:lnTo>
                  <a:pt x="64" y="140"/>
                </a:lnTo>
                <a:lnTo>
                  <a:pt x="26" y="35"/>
                </a:lnTo>
                <a:cubicBezTo>
                  <a:pt x="24" y="40"/>
                  <a:pt x="21" y="45"/>
                  <a:pt x="17" y="51"/>
                </a:cubicBezTo>
                <a:cubicBezTo>
                  <a:pt x="14" y="57"/>
                  <a:pt x="10" y="61"/>
                  <a:pt x="6" y="65"/>
                </a:cubicBezTo>
                <a:lnTo>
                  <a:pt x="0" y="49"/>
                </a:lnTo>
                <a:cubicBezTo>
                  <a:pt x="6" y="42"/>
                  <a:pt x="11" y="34"/>
                  <a:pt x="14" y="26"/>
                </a:cubicBezTo>
                <a:cubicBezTo>
                  <a:pt x="18" y="18"/>
                  <a:pt x="20" y="10"/>
                  <a:pt x="20" y="4"/>
                </a:cubicBezTo>
                <a:lnTo>
                  <a:pt x="29" y="0"/>
                </a:lnTo>
                <a:lnTo>
                  <a:pt x="78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4" name="Freeform 150"/>
          <p:cNvSpPr>
            <a:spLocks/>
          </p:cNvSpPr>
          <p:nvPr/>
        </p:nvSpPr>
        <p:spPr bwMode="auto">
          <a:xfrm>
            <a:off x="4003676" y="800100"/>
            <a:ext cx="20638" cy="23813"/>
          </a:xfrm>
          <a:custGeom>
            <a:avLst/>
            <a:gdLst>
              <a:gd name="T0" fmla="*/ 4 w 13"/>
              <a:gd name="T1" fmla="*/ 15 h 15"/>
              <a:gd name="T2" fmla="*/ 0 w 13"/>
              <a:gd name="T3" fmla="*/ 4 h 15"/>
              <a:gd name="T4" fmla="*/ 9 w 13"/>
              <a:gd name="T5" fmla="*/ 0 h 15"/>
              <a:gd name="T6" fmla="*/ 13 w 13"/>
              <a:gd name="T7" fmla="*/ 12 h 15"/>
              <a:gd name="T8" fmla="*/ 4 w 13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5"/>
                </a:moveTo>
                <a:lnTo>
                  <a:pt x="0" y="4"/>
                </a:lnTo>
                <a:lnTo>
                  <a:pt x="9" y="0"/>
                </a:lnTo>
                <a:lnTo>
                  <a:pt x="13" y="12"/>
                </a:lnTo>
                <a:lnTo>
                  <a:pt x="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5" name="Freeform 151"/>
          <p:cNvSpPr>
            <a:spLocks noEditPoints="1"/>
          </p:cNvSpPr>
          <p:nvPr/>
        </p:nvSpPr>
        <p:spPr bwMode="auto">
          <a:xfrm>
            <a:off x="4010026" y="661988"/>
            <a:ext cx="92075" cy="142875"/>
          </a:xfrm>
          <a:custGeom>
            <a:avLst/>
            <a:gdLst>
              <a:gd name="T0" fmla="*/ 11 w 95"/>
              <a:gd name="T1" fmla="*/ 86 h 145"/>
              <a:gd name="T2" fmla="*/ 2 w 95"/>
              <a:gd name="T3" fmla="*/ 31 h 145"/>
              <a:gd name="T4" fmla="*/ 22 w 95"/>
              <a:gd name="T5" fmla="*/ 4 h 145"/>
              <a:gd name="T6" fmla="*/ 52 w 95"/>
              <a:gd name="T7" fmla="*/ 9 h 145"/>
              <a:gd name="T8" fmla="*/ 83 w 95"/>
              <a:gd name="T9" fmla="*/ 60 h 145"/>
              <a:gd name="T10" fmla="*/ 93 w 95"/>
              <a:gd name="T11" fmla="*/ 114 h 145"/>
              <a:gd name="T12" fmla="*/ 72 w 95"/>
              <a:gd name="T13" fmla="*/ 141 h 145"/>
              <a:gd name="T14" fmla="*/ 41 w 95"/>
              <a:gd name="T15" fmla="*/ 135 h 145"/>
              <a:gd name="T16" fmla="*/ 11 w 95"/>
              <a:gd name="T17" fmla="*/ 86 h 145"/>
              <a:gd name="T18" fmla="*/ 25 w 95"/>
              <a:gd name="T19" fmla="*/ 81 h 145"/>
              <a:gd name="T20" fmla="*/ 48 w 95"/>
              <a:gd name="T21" fmla="*/ 122 h 145"/>
              <a:gd name="T22" fmla="*/ 68 w 95"/>
              <a:gd name="T23" fmla="*/ 128 h 145"/>
              <a:gd name="T24" fmla="*/ 79 w 95"/>
              <a:gd name="T25" fmla="*/ 111 h 145"/>
              <a:gd name="T26" fmla="*/ 69 w 95"/>
              <a:gd name="T27" fmla="*/ 65 h 145"/>
              <a:gd name="T28" fmla="*/ 47 w 95"/>
              <a:gd name="T29" fmla="*/ 23 h 145"/>
              <a:gd name="T30" fmla="*/ 27 w 95"/>
              <a:gd name="T31" fmla="*/ 18 h 145"/>
              <a:gd name="T32" fmla="*/ 15 w 95"/>
              <a:gd name="T33" fmla="*/ 35 h 145"/>
              <a:gd name="T34" fmla="*/ 25 w 95"/>
              <a:gd name="T35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" h="145">
                <a:moveTo>
                  <a:pt x="11" y="86"/>
                </a:moveTo>
                <a:cubicBezTo>
                  <a:pt x="3" y="63"/>
                  <a:pt x="0" y="45"/>
                  <a:pt x="2" y="31"/>
                </a:cubicBezTo>
                <a:cubicBezTo>
                  <a:pt x="4" y="17"/>
                  <a:pt x="11" y="8"/>
                  <a:pt x="22" y="4"/>
                </a:cubicBezTo>
                <a:cubicBezTo>
                  <a:pt x="33" y="0"/>
                  <a:pt x="43" y="2"/>
                  <a:pt x="52" y="9"/>
                </a:cubicBezTo>
                <a:cubicBezTo>
                  <a:pt x="64" y="18"/>
                  <a:pt x="74" y="35"/>
                  <a:pt x="83" y="60"/>
                </a:cubicBezTo>
                <a:cubicBezTo>
                  <a:pt x="92" y="82"/>
                  <a:pt x="95" y="100"/>
                  <a:pt x="93" y="114"/>
                </a:cubicBezTo>
                <a:cubicBezTo>
                  <a:pt x="91" y="128"/>
                  <a:pt x="84" y="137"/>
                  <a:pt x="72" y="141"/>
                </a:cubicBezTo>
                <a:cubicBezTo>
                  <a:pt x="62" y="145"/>
                  <a:pt x="51" y="143"/>
                  <a:pt x="41" y="135"/>
                </a:cubicBezTo>
                <a:cubicBezTo>
                  <a:pt x="30" y="127"/>
                  <a:pt x="21" y="111"/>
                  <a:pt x="11" y="86"/>
                </a:cubicBezTo>
                <a:close/>
                <a:moveTo>
                  <a:pt x="25" y="81"/>
                </a:moveTo>
                <a:cubicBezTo>
                  <a:pt x="33" y="103"/>
                  <a:pt x="41" y="116"/>
                  <a:pt x="48" y="122"/>
                </a:cubicBezTo>
                <a:cubicBezTo>
                  <a:pt x="54" y="128"/>
                  <a:pt x="61" y="130"/>
                  <a:pt x="68" y="128"/>
                </a:cubicBezTo>
                <a:cubicBezTo>
                  <a:pt x="74" y="125"/>
                  <a:pt x="78" y="120"/>
                  <a:pt x="79" y="111"/>
                </a:cubicBezTo>
                <a:cubicBezTo>
                  <a:pt x="81" y="102"/>
                  <a:pt x="77" y="86"/>
                  <a:pt x="69" y="65"/>
                </a:cubicBezTo>
                <a:cubicBezTo>
                  <a:pt x="61" y="43"/>
                  <a:pt x="54" y="29"/>
                  <a:pt x="47" y="23"/>
                </a:cubicBezTo>
                <a:cubicBezTo>
                  <a:pt x="40" y="17"/>
                  <a:pt x="33" y="15"/>
                  <a:pt x="27" y="18"/>
                </a:cubicBezTo>
                <a:cubicBezTo>
                  <a:pt x="21" y="20"/>
                  <a:pt x="17" y="26"/>
                  <a:pt x="15" y="35"/>
                </a:cubicBezTo>
                <a:cubicBezTo>
                  <a:pt x="14" y="44"/>
                  <a:pt x="17" y="59"/>
                  <a:pt x="25" y="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6" name="Freeform 152"/>
          <p:cNvSpPr>
            <a:spLocks/>
          </p:cNvSpPr>
          <p:nvPr/>
        </p:nvSpPr>
        <p:spPr bwMode="auto">
          <a:xfrm>
            <a:off x="3884613" y="985838"/>
            <a:ext cx="77788" cy="92075"/>
          </a:xfrm>
          <a:custGeom>
            <a:avLst/>
            <a:gdLst>
              <a:gd name="T0" fmla="*/ 31 w 49"/>
              <a:gd name="T1" fmla="*/ 58 h 58"/>
              <a:gd name="T2" fmla="*/ 22 w 49"/>
              <a:gd name="T3" fmla="*/ 35 h 58"/>
              <a:gd name="T4" fmla="*/ 4 w 49"/>
              <a:gd name="T5" fmla="*/ 42 h 58"/>
              <a:gd name="T6" fmla="*/ 0 w 49"/>
              <a:gd name="T7" fmla="*/ 33 h 58"/>
              <a:gd name="T8" fmla="*/ 19 w 49"/>
              <a:gd name="T9" fmla="*/ 26 h 58"/>
              <a:gd name="T10" fmla="*/ 10 w 49"/>
              <a:gd name="T11" fmla="*/ 3 h 58"/>
              <a:gd name="T12" fmla="*/ 18 w 49"/>
              <a:gd name="T13" fmla="*/ 0 h 58"/>
              <a:gd name="T14" fmla="*/ 26 w 49"/>
              <a:gd name="T15" fmla="*/ 23 h 58"/>
              <a:gd name="T16" fmla="*/ 45 w 49"/>
              <a:gd name="T17" fmla="*/ 16 h 58"/>
              <a:gd name="T18" fmla="*/ 49 w 49"/>
              <a:gd name="T19" fmla="*/ 25 h 58"/>
              <a:gd name="T20" fmla="*/ 30 w 49"/>
              <a:gd name="T21" fmla="*/ 32 h 58"/>
              <a:gd name="T22" fmla="*/ 39 w 49"/>
              <a:gd name="T23" fmla="*/ 55 h 58"/>
              <a:gd name="T24" fmla="*/ 31 w 49"/>
              <a:gd name="T2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58">
                <a:moveTo>
                  <a:pt x="31" y="58"/>
                </a:moveTo>
                <a:lnTo>
                  <a:pt x="22" y="35"/>
                </a:lnTo>
                <a:lnTo>
                  <a:pt x="4" y="42"/>
                </a:lnTo>
                <a:lnTo>
                  <a:pt x="0" y="33"/>
                </a:lnTo>
                <a:lnTo>
                  <a:pt x="19" y="26"/>
                </a:lnTo>
                <a:lnTo>
                  <a:pt x="10" y="3"/>
                </a:lnTo>
                <a:lnTo>
                  <a:pt x="18" y="0"/>
                </a:lnTo>
                <a:lnTo>
                  <a:pt x="26" y="23"/>
                </a:lnTo>
                <a:lnTo>
                  <a:pt x="45" y="16"/>
                </a:lnTo>
                <a:lnTo>
                  <a:pt x="49" y="25"/>
                </a:lnTo>
                <a:lnTo>
                  <a:pt x="30" y="32"/>
                </a:lnTo>
                <a:lnTo>
                  <a:pt x="39" y="55"/>
                </a:lnTo>
                <a:lnTo>
                  <a:pt x="31" y="5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7" name="Freeform 153"/>
          <p:cNvSpPr>
            <a:spLocks/>
          </p:cNvSpPr>
          <p:nvPr/>
        </p:nvSpPr>
        <p:spPr bwMode="auto">
          <a:xfrm>
            <a:off x="3960813" y="930275"/>
            <a:ext cx="98425" cy="142875"/>
          </a:xfrm>
          <a:custGeom>
            <a:avLst/>
            <a:gdLst>
              <a:gd name="T0" fmla="*/ 24 w 100"/>
              <a:gd name="T1" fmla="*/ 115 h 144"/>
              <a:gd name="T2" fmla="*/ 37 w 100"/>
              <a:gd name="T3" fmla="*/ 108 h 144"/>
              <a:gd name="T4" fmla="*/ 68 w 100"/>
              <a:gd name="T5" fmla="*/ 127 h 144"/>
              <a:gd name="T6" fmla="*/ 81 w 100"/>
              <a:gd name="T7" fmla="*/ 113 h 144"/>
              <a:gd name="T8" fmla="*/ 81 w 100"/>
              <a:gd name="T9" fmla="*/ 90 h 144"/>
              <a:gd name="T10" fmla="*/ 68 w 100"/>
              <a:gd name="T11" fmla="*/ 74 h 144"/>
              <a:gd name="T12" fmla="*/ 50 w 100"/>
              <a:gd name="T13" fmla="*/ 72 h 144"/>
              <a:gd name="T14" fmla="*/ 41 w 100"/>
              <a:gd name="T15" fmla="*/ 77 h 144"/>
              <a:gd name="T16" fmla="*/ 37 w 100"/>
              <a:gd name="T17" fmla="*/ 62 h 144"/>
              <a:gd name="T18" fmla="*/ 39 w 100"/>
              <a:gd name="T19" fmla="*/ 62 h 144"/>
              <a:gd name="T20" fmla="*/ 53 w 100"/>
              <a:gd name="T21" fmla="*/ 50 h 144"/>
              <a:gd name="T22" fmla="*/ 54 w 100"/>
              <a:gd name="T23" fmla="*/ 31 h 144"/>
              <a:gd name="T24" fmla="*/ 43 w 100"/>
              <a:gd name="T25" fmla="*/ 18 h 144"/>
              <a:gd name="T26" fmla="*/ 28 w 100"/>
              <a:gd name="T27" fmla="*/ 17 h 144"/>
              <a:gd name="T28" fmla="*/ 17 w 100"/>
              <a:gd name="T29" fmla="*/ 27 h 144"/>
              <a:gd name="T30" fmla="*/ 17 w 100"/>
              <a:gd name="T31" fmla="*/ 48 h 144"/>
              <a:gd name="T32" fmla="*/ 2 w 100"/>
              <a:gd name="T33" fmla="*/ 50 h 144"/>
              <a:gd name="T34" fmla="*/ 4 w 100"/>
              <a:gd name="T35" fmla="*/ 20 h 144"/>
              <a:gd name="T36" fmla="*/ 23 w 100"/>
              <a:gd name="T37" fmla="*/ 3 h 144"/>
              <a:gd name="T38" fmla="*/ 49 w 100"/>
              <a:gd name="T39" fmla="*/ 5 h 144"/>
              <a:gd name="T40" fmla="*/ 68 w 100"/>
              <a:gd name="T41" fmla="*/ 26 h 144"/>
              <a:gd name="T42" fmla="*/ 70 w 100"/>
              <a:gd name="T43" fmla="*/ 44 h 144"/>
              <a:gd name="T44" fmla="*/ 62 w 100"/>
              <a:gd name="T45" fmla="*/ 59 h 144"/>
              <a:gd name="T46" fmla="*/ 76 w 100"/>
              <a:gd name="T47" fmla="*/ 61 h 144"/>
              <a:gd name="T48" fmla="*/ 87 w 100"/>
              <a:gd name="T49" fmla="*/ 70 h 144"/>
              <a:gd name="T50" fmla="*/ 95 w 100"/>
              <a:gd name="T51" fmla="*/ 85 h 144"/>
              <a:gd name="T52" fmla="*/ 95 w 100"/>
              <a:gd name="T53" fmla="*/ 119 h 144"/>
              <a:gd name="T54" fmla="*/ 73 w 100"/>
              <a:gd name="T55" fmla="*/ 140 h 144"/>
              <a:gd name="T56" fmla="*/ 46 w 100"/>
              <a:gd name="T57" fmla="*/ 139 h 144"/>
              <a:gd name="T58" fmla="*/ 24 w 100"/>
              <a:gd name="T59" fmla="*/ 115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0" h="144">
                <a:moveTo>
                  <a:pt x="24" y="115"/>
                </a:moveTo>
                <a:lnTo>
                  <a:pt x="37" y="108"/>
                </a:lnTo>
                <a:cubicBezTo>
                  <a:pt x="46" y="125"/>
                  <a:pt x="57" y="131"/>
                  <a:pt x="68" y="127"/>
                </a:cubicBezTo>
                <a:cubicBezTo>
                  <a:pt x="74" y="124"/>
                  <a:pt x="79" y="120"/>
                  <a:pt x="81" y="113"/>
                </a:cubicBezTo>
                <a:cubicBezTo>
                  <a:pt x="84" y="106"/>
                  <a:pt x="84" y="99"/>
                  <a:pt x="81" y="90"/>
                </a:cubicBezTo>
                <a:cubicBezTo>
                  <a:pt x="78" y="82"/>
                  <a:pt x="74" y="77"/>
                  <a:pt x="68" y="74"/>
                </a:cubicBezTo>
                <a:cubicBezTo>
                  <a:pt x="62" y="70"/>
                  <a:pt x="56" y="70"/>
                  <a:pt x="50" y="72"/>
                </a:cubicBezTo>
                <a:cubicBezTo>
                  <a:pt x="47" y="73"/>
                  <a:pt x="44" y="75"/>
                  <a:pt x="41" y="77"/>
                </a:cubicBezTo>
                <a:lnTo>
                  <a:pt x="37" y="62"/>
                </a:lnTo>
                <a:lnTo>
                  <a:pt x="39" y="62"/>
                </a:lnTo>
                <a:cubicBezTo>
                  <a:pt x="46" y="59"/>
                  <a:pt x="51" y="55"/>
                  <a:pt x="53" y="50"/>
                </a:cubicBezTo>
                <a:cubicBezTo>
                  <a:pt x="56" y="44"/>
                  <a:pt x="56" y="38"/>
                  <a:pt x="54" y="31"/>
                </a:cubicBezTo>
                <a:cubicBezTo>
                  <a:pt x="51" y="25"/>
                  <a:pt x="48" y="20"/>
                  <a:pt x="43" y="18"/>
                </a:cubicBezTo>
                <a:cubicBezTo>
                  <a:pt x="38" y="15"/>
                  <a:pt x="33" y="15"/>
                  <a:pt x="28" y="17"/>
                </a:cubicBezTo>
                <a:cubicBezTo>
                  <a:pt x="23" y="18"/>
                  <a:pt x="19" y="22"/>
                  <a:pt x="17" y="27"/>
                </a:cubicBezTo>
                <a:cubicBezTo>
                  <a:pt x="15" y="33"/>
                  <a:pt x="15" y="40"/>
                  <a:pt x="17" y="48"/>
                </a:cubicBezTo>
                <a:lnTo>
                  <a:pt x="2" y="50"/>
                </a:lnTo>
                <a:cubicBezTo>
                  <a:pt x="0" y="38"/>
                  <a:pt x="0" y="28"/>
                  <a:pt x="4" y="20"/>
                </a:cubicBezTo>
                <a:cubicBezTo>
                  <a:pt x="8" y="12"/>
                  <a:pt x="14" y="6"/>
                  <a:pt x="23" y="3"/>
                </a:cubicBezTo>
                <a:cubicBezTo>
                  <a:pt x="32" y="0"/>
                  <a:pt x="41" y="0"/>
                  <a:pt x="49" y="5"/>
                </a:cubicBezTo>
                <a:cubicBezTo>
                  <a:pt x="58" y="9"/>
                  <a:pt x="64" y="16"/>
                  <a:pt x="68" y="26"/>
                </a:cubicBezTo>
                <a:cubicBezTo>
                  <a:pt x="70" y="32"/>
                  <a:pt x="70" y="38"/>
                  <a:pt x="70" y="44"/>
                </a:cubicBezTo>
                <a:cubicBezTo>
                  <a:pt x="69" y="50"/>
                  <a:pt x="66" y="55"/>
                  <a:pt x="62" y="59"/>
                </a:cubicBezTo>
                <a:cubicBezTo>
                  <a:pt x="67" y="59"/>
                  <a:pt x="72" y="59"/>
                  <a:pt x="76" y="61"/>
                </a:cubicBezTo>
                <a:cubicBezTo>
                  <a:pt x="79" y="63"/>
                  <a:pt x="83" y="66"/>
                  <a:pt x="87" y="70"/>
                </a:cubicBezTo>
                <a:cubicBezTo>
                  <a:pt x="90" y="74"/>
                  <a:pt x="93" y="79"/>
                  <a:pt x="95" y="85"/>
                </a:cubicBezTo>
                <a:cubicBezTo>
                  <a:pt x="100" y="97"/>
                  <a:pt x="100" y="109"/>
                  <a:pt x="95" y="119"/>
                </a:cubicBezTo>
                <a:cubicBezTo>
                  <a:pt x="91" y="130"/>
                  <a:pt x="83" y="137"/>
                  <a:pt x="73" y="140"/>
                </a:cubicBezTo>
                <a:cubicBezTo>
                  <a:pt x="64" y="144"/>
                  <a:pt x="55" y="143"/>
                  <a:pt x="46" y="139"/>
                </a:cubicBezTo>
                <a:cubicBezTo>
                  <a:pt x="37" y="134"/>
                  <a:pt x="30" y="126"/>
                  <a:pt x="24" y="115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8" name="Freeform 154"/>
          <p:cNvSpPr>
            <a:spLocks/>
          </p:cNvSpPr>
          <p:nvPr/>
        </p:nvSpPr>
        <p:spPr bwMode="auto">
          <a:xfrm>
            <a:off x="4083051" y="1020763"/>
            <a:ext cx="22225" cy="25400"/>
          </a:xfrm>
          <a:custGeom>
            <a:avLst/>
            <a:gdLst>
              <a:gd name="T0" fmla="*/ 4 w 14"/>
              <a:gd name="T1" fmla="*/ 16 h 16"/>
              <a:gd name="T2" fmla="*/ 0 w 14"/>
              <a:gd name="T3" fmla="*/ 4 h 16"/>
              <a:gd name="T4" fmla="*/ 10 w 14"/>
              <a:gd name="T5" fmla="*/ 0 h 16"/>
              <a:gd name="T6" fmla="*/ 14 w 14"/>
              <a:gd name="T7" fmla="*/ 12 h 16"/>
              <a:gd name="T8" fmla="*/ 4 w 14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">
                <a:moveTo>
                  <a:pt x="4" y="16"/>
                </a:moveTo>
                <a:lnTo>
                  <a:pt x="0" y="4"/>
                </a:lnTo>
                <a:lnTo>
                  <a:pt x="10" y="0"/>
                </a:lnTo>
                <a:lnTo>
                  <a:pt x="14" y="12"/>
                </a:lnTo>
                <a:lnTo>
                  <a:pt x="4" y="1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9" name="Freeform 155"/>
          <p:cNvSpPr>
            <a:spLocks noEditPoints="1"/>
          </p:cNvSpPr>
          <p:nvPr/>
        </p:nvSpPr>
        <p:spPr bwMode="auto">
          <a:xfrm>
            <a:off x="4089401" y="884238"/>
            <a:ext cx="95250" cy="141288"/>
          </a:xfrm>
          <a:custGeom>
            <a:avLst/>
            <a:gdLst>
              <a:gd name="T0" fmla="*/ 69 w 97"/>
              <a:gd name="T1" fmla="*/ 25 h 144"/>
              <a:gd name="T2" fmla="*/ 56 w 97"/>
              <a:gd name="T3" fmla="*/ 31 h 144"/>
              <a:gd name="T4" fmla="*/ 45 w 97"/>
              <a:gd name="T5" fmla="*/ 18 h 144"/>
              <a:gd name="T6" fmla="*/ 30 w 97"/>
              <a:gd name="T7" fmla="*/ 17 h 144"/>
              <a:gd name="T8" fmla="*/ 16 w 97"/>
              <a:gd name="T9" fmla="*/ 38 h 144"/>
              <a:gd name="T10" fmla="*/ 24 w 97"/>
              <a:gd name="T11" fmla="*/ 78 h 144"/>
              <a:gd name="T12" fmla="*/ 31 w 97"/>
              <a:gd name="T13" fmla="*/ 60 h 144"/>
              <a:gd name="T14" fmla="*/ 44 w 97"/>
              <a:gd name="T15" fmla="*/ 50 h 144"/>
              <a:gd name="T16" fmla="*/ 71 w 97"/>
              <a:gd name="T17" fmla="*/ 54 h 144"/>
              <a:gd name="T18" fmla="*/ 92 w 97"/>
              <a:gd name="T19" fmla="*/ 82 h 144"/>
              <a:gd name="T20" fmla="*/ 96 w 97"/>
              <a:gd name="T21" fmla="*/ 108 h 144"/>
              <a:gd name="T22" fmla="*/ 90 w 97"/>
              <a:gd name="T23" fmla="*/ 129 h 144"/>
              <a:gd name="T24" fmla="*/ 75 w 97"/>
              <a:gd name="T25" fmla="*/ 140 h 144"/>
              <a:gd name="T26" fmla="*/ 42 w 97"/>
              <a:gd name="T27" fmla="*/ 135 h 144"/>
              <a:gd name="T28" fmla="*/ 12 w 97"/>
              <a:gd name="T29" fmla="*/ 89 h 144"/>
              <a:gd name="T30" fmla="*/ 3 w 97"/>
              <a:gd name="T31" fmla="*/ 30 h 144"/>
              <a:gd name="T32" fmla="*/ 26 w 97"/>
              <a:gd name="T33" fmla="*/ 3 h 144"/>
              <a:gd name="T34" fmla="*/ 50 w 97"/>
              <a:gd name="T35" fmla="*/ 4 h 144"/>
              <a:gd name="T36" fmla="*/ 69 w 97"/>
              <a:gd name="T37" fmla="*/ 25 h 144"/>
              <a:gd name="T38" fmla="*/ 35 w 97"/>
              <a:gd name="T39" fmla="*/ 103 h 144"/>
              <a:gd name="T40" fmla="*/ 51 w 97"/>
              <a:gd name="T41" fmla="*/ 124 h 144"/>
              <a:gd name="T42" fmla="*/ 70 w 97"/>
              <a:gd name="T43" fmla="*/ 127 h 144"/>
              <a:gd name="T44" fmla="*/ 81 w 97"/>
              <a:gd name="T45" fmla="*/ 113 h 144"/>
              <a:gd name="T46" fmla="*/ 79 w 97"/>
              <a:gd name="T47" fmla="*/ 88 h 144"/>
              <a:gd name="T48" fmla="*/ 65 w 97"/>
              <a:gd name="T49" fmla="*/ 68 h 144"/>
              <a:gd name="T50" fmla="*/ 46 w 97"/>
              <a:gd name="T51" fmla="*/ 66 h 144"/>
              <a:gd name="T52" fmla="*/ 34 w 97"/>
              <a:gd name="T53" fmla="*/ 79 h 144"/>
              <a:gd name="T54" fmla="*/ 35 w 97"/>
              <a:gd name="T55" fmla="*/ 10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7" h="144">
                <a:moveTo>
                  <a:pt x="69" y="25"/>
                </a:moveTo>
                <a:lnTo>
                  <a:pt x="56" y="31"/>
                </a:lnTo>
                <a:cubicBezTo>
                  <a:pt x="53" y="24"/>
                  <a:pt x="49" y="20"/>
                  <a:pt x="45" y="18"/>
                </a:cubicBezTo>
                <a:cubicBezTo>
                  <a:pt x="40" y="15"/>
                  <a:pt x="35" y="15"/>
                  <a:pt x="30" y="17"/>
                </a:cubicBezTo>
                <a:cubicBezTo>
                  <a:pt x="22" y="19"/>
                  <a:pt x="17" y="27"/>
                  <a:pt x="16" y="38"/>
                </a:cubicBezTo>
                <a:cubicBezTo>
                  <a:pt x="15" y="48"/>
                  <a:pt x="18" y="61"/>
                  <a:pt x="24" y="78"/>
                </a:cubicBezTo>
                <a:cubicBezTo>
                  <a:pt x="25" y="71"/>
                  <a:pt x="27" y="65"/>
                  <a:pt x="31" y="60"/>
                </a:cubicBezTo>
                <a:cubicBezTo>
                  <a:pt x="34" y="55"/>
                  <a:pt x="39" y="52"/>
                  <a:pt x="44" y="50"/>
                </a:cubicBezTo>
                <a:cubicBezTo>
                  <a:pt x="53" y="47"/>
                  <a:pt x="62" y="48"/>
                  <a:pt x="71" y="54"/>
                </a:cubicBezTo>
                <a:cubicBezTo>
                  <a:pt x="80" y="59"/>
                  <a:pt x="88" y="69"/>
                  <a:pt x="92" y="82"/>
                </a:cubicBezTo>
                <a:cubicBezTo>
                  <a:pt x="96" y="91"/>
                  <a:pt x="97" y="100"/>
                  <a:pt x="96" y="108"/>
                </a:cubicBezTo>
                <a:cubicBezTo>
                  <a:pt x="96" y="117"/>
                  <a:pt x="94" y="124"/>
                  <a:pt x="90" y="129"/>
                </a:cubicBezTo>
                <a:cubicBezTo>
                  <a:pt x="86" y="134"/>
                  <a:pt x="81" y="138"/>
                  <a:pt x="75" y="140"/>
                </a:cubicBezTo>
                <a:cubicBezTo>
                  <a:pt x="63" y="144"/>
                  <a:pt x="52" y="143"/>
                  <a:pt x="42" y="135"/>
                </a:cubicBezTo>
                <a:cubicBezTo>
                  <a:pt x="31" y="128"/>
                  <a:pt x="21" y="113"/>
                  <a:pt x="12" y="89"/>
                </a:cubicBezTo>
                <a:cubicBezTo>
                  <a:pt x="3" y="63"/>
                  <a:pt x="0" y="43"/>
                  <a:pt x="3" y="30"/>
                </a:cubicBezTo>
                <a:cubicBezTo>
                  <a:pt x="7" y="16"/>
                  <a:pt x="14" y="7"/>
                  <a:pt x="26" y="3"/>
                </a:cubicBezTo>
                <a:cubicBezTo>
                  <a:pt x="34" y="0"/>
                  <a:pt x="42" y="0"/>
                  <a:pt x="50" y="4"/>
                </a:cubicBezTo>
                <a:cubicBezTo>
                  <a:pt x="58" y="7"/>
                  <a:pt x="64" y="14"/>
                  <a:pt x="69" y="25"/>
                </a:cubicBezTo>
                <a:close/>
                <a:moveTo>
                  <a:pt x="35" y="103"/>
                </a:moveTo>
                <a:cubicBezTo>
                  <a:pt x="39" y="113"/>
                  <a:pt x="44" y="120"/>
                  <a:pt x="51" y="124"/>
                </a:cubicBezTo>
                <a:cubicBezTo>
                  <a:pt x="57" y="128"/>
                  <a:pt x="64" y="129"/>
                  <a:pt x="70" y="127"/>
                </a:cubicBezTo>
                <a:cubicBezTo>
                  <a:pt x="75" y="125"/>
                  <a:pt x="79" y="120"/>
                  <a:pt x="81" y="113"/>
                </a:cubicBezTo>
                <a:cubicBezTo>
                  <a:pt x="83" y="106"/>
                  <a:pt x="82" y="98"/>
                  <a:pt x="79" y="88"/>
                </a:cubicBezTo>
                <a:cubicBezTo>
                  <a:pt x="75" y="78"/>
                  <a:pt x="71" y="72"/>
                  <a:pt x="65" y="68"/>
                </a:cubicBezTo>
                <a:cubicBezTo>
                  <a:pt x="59" y="64"/>
                  <a:pt x="52" y="64"/>
                  <a:pt x="46" y="66"/>
                </a:cubicBezTo>
                <a:cubicBezTo>
                  <a:pt x="41" y="68"/>
                  <a:pt x="36" y="72"/>
                  <a:pt x="34" y="79"/>
                </a:cubicBezTo>
                <a:cubicBezTo>
                  <a:pt x="31" y="86"/>
                  <a:pt x="32" y="94"/>
                  <a:pt x="35" y="10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0" name="Line 156"/>
          <p:cNvSpPr>
            <a:spLocks noChangeShapeType="1"/>
          </p:cNvSpPr>
          <p:nvPr/>
        </p:nvSpPr>
        <p:spPr bwMode="auto">
          <a:xfrm flipV="1">
            <a:off x="2805113" y="790575"/>
            <a:ext cx="1439863" cy="523875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1" name="Freeform 157"/>
          <p:cNvSpPr>
            <a:spLocks/>
          </p:cNvSpPr>
          <p:nvPr/>
        </p:nvSpPr>
        <p:spPr bwMode="auto">
          <a:xfrm>
            <a:off x="2787651" y="1257300"/>
            <a:ext cx="98425" cy="63500"/>
          </a:xfrm>
          <a:custGeom>
            <a:avLst/>
            <a:gdLst>
              <a:gd name="T0" fmla="*/ 101 w 101"/>
              <a:gd name="T1" fmla="*/ 65 h 65"/>
              <a:gd name="T2" fmla="*/ 0 w 101"/>
              <a:gd name="T3" fmla="*/ 65 h 65"/>
              <a:gd name="T4" fmla="*/ 77 w 101"/>
              <a:gd name="T5" fmla="*/ 0 h 65"/>
              <a:gd name="T6" fmla="*/ 101 w 101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65">
                <a:moveTo>
                  <a:pt x="101" y="65"/>
                </a:moveTo>
                <a:lnTo>
                  <a:pt x="0" y="65"/>
                </a:lnTo>
                <a:lnTo>
                  <a:pt x="77" y="0"/>
                </a:lnTo>
                <a:cubicBezTo>
                  <a:pt x="70" y="25"/>
                  <a:pt x="80" y="51"/>
                  <a:pt x="101" y="65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2" name="Freeform 158"/>
          <p:cNvSpPr>
            <a:spLocks/>
          </p:cNvSpPr>
          <p:nvPr/>
        </p:nvSpPr>
        <p:spPr bwMode="auto">
          <a:xfrm>
            <a:off x="4164013" y="782638"/>
            <a:ext cx="98425" cy="65088"/>
          </a:xfrm>
          <a:custGeom>
            <a:avLst/>
            <a:gdLst>
              <a:gd name="T0" fmla="*/ 0 w 100"/>
              <a:gd name="T1" fmla="*/ 0 h 65"/>
              <a:gd name="T2" fmla="*/ 100 w 100"/>
              <a:gd name="T3" fmla="*/ 0 h 65"/>
              <a:gd name="T4" fmla="*/ 23 w 100"/>
              <a:gd name="T5" fmla="*/ 65 h 65"/>
              <a:gd name="T6" fmla="*/ 0 w 100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65">
                <a:moveTo>
                  <a:pt x="0" y="0"/>
                </a:moveTo>
                <a:lnTo>
                  <a:pt x="100" y="0"/>
                </a:lnTo>
                <a:lnTo>
                  <a:pt x="23" y="65"/>
                </a:lnTo>
                <a:cubicBezTo>
                  <a:pt x="31" y="41"/>
                  <a:pt x="21" y="14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3" name="Freeform 159"/>
          <p:cNvSpPr>
            <a:spLocks/>
          </p:cNvSpPr>
          <p:nvPr/>
        </p:nvSpPr>
        <p:spPr bwMode="auto">
          <a:xfrm>
            <a:off x="5462588" y="1060450"/>
            <a:ext cx="84138" cy="98425"/>
          </a:xfrm>
          <a:custGeom>
            <a:avLst/>
            <a:gdLst>
              <a:gd name="T0" fmla="*/ 9 w 53"/>
              <a:gd name="T1" fmla="*/ 58 h 62"/>
              <a:gd name="T2" fmla="*/ 18 w 53"/>
              <a:gd name="T3" fmla="*/ 36 h 62"/>
              <a:gd name="T4" fmla="*/ 0 w 53"/>
              <a:gd name="T5" fmla="*/ 30 h 62"/>
              <a:gd name="T6" fmla="*/ 5 w 53"/>
              <a:gd name="T7" fmla="*/ 15 h 62"/>
              <a:gd name="T8" fmla="*/ 23 w 53"/>
              <a:gd name="T9" fmla="*/ 21 h 62"/>
              <a:gd name="T10" fmla="*/ 31 w 53"/>
              <a:gd name="T11" fmla="*/ 0 h 62"/>
              <a:gd name="T12" fmla="*/ 43 w 53"/>
              <a:gd name="T13" fmla="*/ 4 h 62"/>
              <a:gd name="T14" fmla="*/ 35 w 53"/>
              <a:gd name="T15" fmla="*/ 26 h 62"/>
              <a:gd name="T16" fmla="*/ 53 w 53"/>
              <a:gd name="T17" fmla="*/ 32 h 62"/>
              <a:gd name="T18" fmla="*/ 47 w 53"/>
              <a:gd name="T19" fmla="*/ 47 h 62"/>
              <a:gd name="T20" fmla="*/ 29 w 53"/>
              <a:gd name="T21" fmla="*/ 41 h 62"/>
              <a:gd name="T22" fmla="*/ 22 w 53"/>
              <a:gd name="T23" fmla="*/ 62 h 62"/>
              <a:gd name="T24" fmla="*/ 9 w 53"/>
              <a:gd name="T25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62">
                <a:moveTo>
                  <a:pt x="9" y="58"/>
                </a:moveTo>
                <a:lnTo>
                  <a:pt x="18" y="36"/>
                </a:lnTo>
                <a:lnTo>
                  <a:pt x="0" y="30"/>
                </a:lnTo>
                <a:lnTo>
                  <a:pt x="5" y="15"/>
                </a:lnTo>
                <a:lnTo>
                  <a:pt x="23" y="21"/>
                </a:lnTo>
                <a:lnTo>
                  <a:pt x="31" y="0"/>
                </a:lnTo>
                <a:lnTo>
                  <a:pt x="43" y="4"/>
                </a:lnTo>
                <a:lnTo>
                  <a:pt x="35" y="26"/>
                </a:lnTo>
                <a:lnTo>
                  <a:pt x="53" y="32"/>
                </a:lnTo>
                <a:lnTo>
                  <a:pt x="47" y="47"/>
                </a:lnTo>
                <a:lnTo>
                  <a:pt x="29" y="41"/>
                </a:lnTo>
                <a:lnTo>
                  <a:pt x="22" y="62"/>
                </a:lnTo>
                <a:lnTo>
                  <a:pt x="9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4" name="Freeform 160"/>
          <p:cNvSpPr>
            <a:spLocks/>
          </p:cNvSpPr>
          <p:nvPr/>
        </p:nvSpPr>
        <p:spPr bwMode="auto">
          <a:xfrm>
            <a:off x="5541963" y="1104900"/>
            <a:ext cx="88900" cy="112713"/>
          </a:xfrm>
          <a:custGeom>
            <a:avLst/>
            <a:gdLst>
              <a:gd name="T0" fmla="*/ 88 w 89"/>
              <a:gd name="T1" fmla="*/ 48 h 114"/>
              <a:gd name="T2" fmla="*/ 65 w 89"/>
              <a:gd name="T3" fmla="*/ 45 h 114"/>
              <a:gd name="T4" fmla="*/ 56 w 89"/>
              <a:gd name="T5" fmla="*/ 25 h 114"/>
              <a:gd name="T6" fmla="*/ 41 w 89"/>
              <a:gd name="T7" fmla="*/ 27 h 114"/>
              <a:gd name="T8" fmla="*/ 28 w 89"/>
              <a:gd name="T9" fmla="*/ 48 h 114"/>
              <a:gd name="T10" fmla="*/ 24 w 89"/>
              <a:gd name="T11" fmla="*/ 74 h 114"/>
              <a:gd name="T12" fmla="*/ 34 w 89"/>
              <a:gd name="T13" fmla="*/ 86 h 114"/>
              <a:gd name="T14" fmla="*/ 46 w 89"/>
              <a:gd name="T15" fmla="*/ 85 h 114"/>
              <a:gd name="T16" fmla="*/ 57 w 89"/>
              <a:gd name="T17" fmla="*/ 73 h 114"/>
              <a:gd name="T18" fmla="*/ 76 w 89"/>
              <a:gd name="T19" fmla="*/ 84 h 114"/>
              <a:gd name="T20" fmla="*/ 26 w 89"/>
              <a:gd name="T21" fmla="*/ 106 h 114"/>
              <a:gd name="T22" fmla="*/ 2 w 89"/>
              <a:gd name="T23" fmla="*/ 81 h 114"/>
              <a:gd name="T24" fmla="*/ 6 w 89"/>
              <a:gd name="T25" fmla="*/ 42 h 114"/>
              <a:gd name="T26" fmla="*/ 31 w 89"/>
              <a:gd name="T27" fmla="*/ 7 h 114"/>
              <a:gd name="T28" fmla="*/ 63 w 89"/>
              <a:gd name="T29" fmla="*/ 4 h 114"/>
              <a:gd name="T30" fmla="*/ 84 w 89"/>
              <a:gd name="T31" fmla="*/ 20 h 114"/>
              <a:gd name="T32" fmla="*/ 88 w 89"/>
              <a:gd name="T33" fmla="*/ 4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" h="114">
                <a:moveTo>
                  <a:pt x="88" y="48"/>
                </a:moveTo>
                <a:lnTo>
                  <a:pt x="65" y="45"/>
                </a:lnTo>
                <a:cubicBezTo>
                  <a:pt x="67" y="35"/>
                  <a:pt x="64" y="28"/>
                  <a:pt x="56" y="25"/>
                </a:cubicBezTo>
                <a:cubicBezTo>
                  <a:pt x="51" y="23"/>
                  <a:pt x="46" y="24"/>
                  <a:pt x="41" y="27"/>
                </a:cubicBezTo>
                <a:cubicBezTo>
                  <a:pt x="37" y="30"/>
                  <a:pt x="32" y="37"/>
                  <a:pt x="28" y="48"/>
                </a:cubicBezTo>
                <a:cubicBezTo>
                  <a:pt x="24" y="59"/>
                  <a:pt x="23" y="68"/>
                  <a:pt x="24" y="74"/>
                </a:cubicBezTo>
                <a:cubicBezTo>
                  <a:pt x="26" y="80"/>
                  <a:pt x="29" y="84"/>
                  <a:pt x="34" y="86"/>
                </a:cubicBezTo>
                <a:cubicBezTo>
                  <a:pt x="38" y="87"/>
                  <a:pt x="42" y="87"/>
                  <a:pt x="46" y="85"/>
                </a:cubicBezTo>
                <a:cubicBezTo>
                  <a:pt x="49" y="83"/>
                  <a:pt x="53" y="79"/>
                  <a:pt x="57" y="73"/>
                </a:cubicBezTo>
                <a:lnTo>
                  <a:pt x="76" y="84"/>
                </a:lnTo>
                <a:cubicBezTo>
                  <a:pt x="63" y="106"/>
                  <a:pt x="46" y="114"/>
                  <a:pt x="26" y="106"/>
                </a:cubicBezTo>
                <a:cubicBezTo>
                  <a:pt x="13" y="102"/>
                  <a:pt x="5" y="93"/>
                  <a:pt x="2" y="81"/>
                </a:cubicBezTo>
                <a:cubicBezTo>
                  <a:pt x="0" y="69"/>
                  <a:pt x="1" y="56"/>
                  <a:pt x="6" y="42"/>
                </a:cubicBezTo>
                <a:cubicBezTo>
                  <a:pt x="12" y="25"/>
                  <a:pt x="20" y="14"/>
                  <a:pt x="31" y="7"/>
                </a:cubicBezTo>
                <a:cubicBezTo>
                  <a:pt x="41" y="1"/>
                  <a:pt x="52" y="0"/>
                  <a:pt x="63" y="4"/>
                </a:cubicBezTo>
                <a:cubicBezTo>
                  <a:pt x="73" y="8"/>
                  <a:pt x="79" y="13"/>
                  <a:pt x="84" y="20"/>
                </a:cubicBezTo>
                <a:cubicBezTo>
                  <a:pt x="88" y="27"/>
                  <a:pt x="89" y="37"/>
                  <a:pt x="88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5" name="Freeform 161"/>
          <p:cNvSpPr>
            <a:spLocks/>
          </p:cNvSpPr>
          <p:nvPr/>
        </p:nvSpPr>
        <p:spPr bwMode="auto">
          <a:xfrm>
            <a:off x="4992688" y="663575"/>
            <a:ext cx="77788" cy="92075"/>
          </a:xfrm>
          <a:custGeom>
            <a:avLst/>
            <a:gdLst>
              <a:gd name="T0" fmla="*/ 11 w 49"/>
              <a:gd name="T1" fmla="*/ 55 h 58"/>
              <a:gd name="T2" fmla="*/ 19 w 49"/>
              <a:gd name="T3" fmla="*/ 33 h 58"/>
              <a:gd name="T4" fmla="*/ 0 w 49"/>
              <a:gd name="T5" fmla="*/ 26 h 58"/>
              <a:gd name="T6" fmla="*/ 4 w 49"/>
              <a:gd name="T7" fmla="*/ 16 h 58"/>
              <a:gd name="T8" fmla="*/ 23 w 49"/>
              <a:gd name="T9" fmla="*/ 23 h 58"/>
              <a:gd name="T10" fmla="*/ 31 w 49"/>
              <a:gd name="T11" fmla="*/ 0 h 58"/>
              <a:gd name="T12" fmla="*/ 39 w 49"/>
              <a:gd name="T13" fmla="*/ 3 h 58"/>
              <a:gd name="T14" fmla="*/ 31 w 49"/>
              <a:gd name="T15" fmla="*/ 26 h 58"/>
              <a:gd name="T16" fmla="*/ 49 w 49"/>
              <a:gd name="T17" fmla="*/ 33 h 58"/>
              <a:gd name="T18" fmla="*/ 46 w 49"/>
              <a:gd name="T19" fmla="*/ 42 h 58"/>
              <a:gd name="T20" fmla="*/ 27 w 49"/>
              <a:gd name="T21" fmla="*/ 35 h 58"/>
              <a:gd name="T22" fmla="*/ 19 w 49"/>
              <a:gd name="T23" fmla="*/ 58 h 58"/>
              <a:gd name="T24" fmla="*/ 11 w 49"/>
              <a:gd name="T25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58">
                <a:moveTo>
                  <a:pt x="11" y="55"/>
                </a:moveTo>
                <a:lnTo>
                  <a:pt x="19" y="33"/>
                </a:lnTo>
                <a:lnTo>
                  <a:pt x="0" y="26"/>
                </a:lnTo>
                <a:lnTo>
                  <a:pt x="4" y="16"/>
                </a:lnTo>
                <a:lnTo>
                  <a:pt x="23" y="23"/>
                </a:lnTo>
                <a:lnTo>
                  <a:pt x="31" y="0"/>
                </a:lnTo>
                <a:lnTo>
                  <a:pt x="39" y="3"/>
                </a:lnTo>
                <a:lnTo>
                  <a:pt x="31" y="26"/>
                </a:lnTo>
                <a:lnTo>
                  <a:pt x="49" y="33"/>
                </a:lnTo>
                <a:lnTo>
                  <a:pt x="46" y="42"/>
                </a:lnTo>
                <a:lnTo>
                  <a:pt x="27" y="35"/>
                </a:lnTo>
                <a:lnTo>
                  <a:pt x="19" y="58"/>
                </a:lnTo>
                <a:lnTo>
                  <a:pt x="11" y="5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6" name="Freeform 162"/>
          <p:cNvSpPr>
            <a:spLocks noEditPoints="1"/>
          </p:cNvSpPr>
          <p:nvPr/>
        </p:nvSpPr>
        <p:spPr bwMode="auto">
          <a:xfrm>
            <a:off x="5068888" y="668338"/>
            <a:ext cx="95250" cy="142875"/>
          </a:xfrm>
          <a:custGeom>
            <a:avLst/>
            <a:gdLst>
              <a:gd name="T0" fmla="*/ 3 w 97"/>
              <a:gd name="T1" fmla="*/ 96 h 144"/>
              <a:gd name="T2" fmla="*/ 17 w 97"/>
              <a:gd name="T3" fmla="*/ 99 h 144"/>
              <a:gd name="T4" fmla="*/ 27 w 97"/>
              <a:gd name="T5" fmla="*/ 127 h 144"/>
              <a:gd name="T6" fmla="*/ 41 w 97"/>
              <a:gd name="T7" fmla="*/ 127 h 144"/>
              <a:gd name="T8" fmla="*/ 57 w 97"/>
              <a:gd name="T9" fmla="*/ 114 h 144"/>
              <a:gd name="T10" fmla="*/ 71 w 97"/>
              <a:gd name="T11" fmla="*/ 88 h 144"/>
              <a:gd name="T12" fmla="*/ 72 w 97"/>
              <a:gd name="T13" fmla="*/ 85 h 144"/>
              <a:gd name="T14" fmla="*/ 56 w 97"/>
              <a:gd name="T15" fmla="*/ 93 h 144"/>
              <a:gd name="T16" fmla="*/ 39 w 97"/>
              <a:gd name="T17" fmla="*/ 93 h 144"/>
              <a:gd name="T18" fmla="*/ 20 w 97"/>
              <a:gd name="T19" fmla="*/ 73 h 144"/>
              <a:gd name="T20" fmla="*/ 22 w 97"/>
              <a:gd name="T21" fmla="*/ 37 h 144"/>
              <a:gd name="T22" fmla="*/ 45 w 97"/>
              <a:gd name="T23" fmla="*/ 7 h 144"/>
              <a:gd name="T24" fmla="*/ 74 w 97"/>
              <a:gd name="T25" fmla="*/ 4 h 144"/>
              <a:gd name="T26" fmla="*/ 90 w 97"/>
              <a:gd name="T27" fmla="*/ 18 h 144"/>
              <a:gd name="T28" fmla="*/ 97 w 97"/>
              <a:gd name="T29" fmla="*/ 43 h 144"/>
              <a:gd name="T30" fmla="*/ 88 w 97"/>
              <a:gd name="T31" fmla="*/ 83 h 144"/>
              <a:gd name="T32" fmla="*/ 67 w 97"/>
              <a:gd name="T33" fmla="*/ 124 h 144"/>
              <a:gd name="T34" fmla="*/ 45 w 97"/>
              <a:gd name="T35" fmla="*/ 141 h 144"/>
              <a:gd name="T36" fmla="*/ 22 w 97"/>
              <a:gd name="T37" fmla="*/ 141 h 144"/>
              <a:gd name="T38" fmla="*/ 4 w 97"/>
              <a:gd name="T39" fmla="*/ 125 h 144"/>
              <a:gd name="T40" fmla="*/ 3 w 97"/>
              <a:gd name="T41" fmla="*/ 96 h 144"/>
              <a:gd name="T42" fmla="*/ 80 w 97"/>
              <a:gd name="T43" fmla="*/ 57 h 144"/>
              <a:gd name="T44" fmla="*/ 82 w 97"/>
              <a:gd name="T45" fmla="*/ 32 h 144"/>
              <a:gd name="T46" fmla="*/ 70 w 97"/>
              <a:gd name="T47" fmla="*/ 18 h 144"/>
              <a:gd name="T48" fmla="*/ 51 w 97"/>
              <a:gd name="T49" fmla="*/ 21 h 144"/>
              <a:gd name="T50" fmla="*/ 36 w 97"/>
              <a:gd name="T51" fmla="*/ 42 h 144"/>
              <a:gd name="T52" fmla="*/ 35 w 97"/>
              <a:gd name="T53" fmla="*/ 66 h 144"/>
              <a:gd name="T54" fmla="*/ 48 w 97"/>
              <a:gd name="T55" fmla="*/ 79 h 144"/>
              <a:gd name="T56" fmla="*/ 66 w 97"/>
              <a:gd name="T57" fmla="*/ 77 h 144"/>
              <a:gd name="T58" fmla="*/ 80 w 97"/>
              <a:gd name="T59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144">
                <a:moveTo>
                  <a:pt x="3" y="96"/>
                </a:moveTo>
                <a:lnTo>
                  <a:pt x="17" y="99"/>
                </a:lnTo>
                <a:cubicBezTo>
                  <a:pt x="14" y="114"/>
                  <a:pt x="17" y="124"/>
                  <a:pt x="27" y="127"/>
                </a:cubicBezTo>
                <a:cubicBezTo>
                  <a:pt x="32" y="129"/>
                  <a:pt x="36" y="129"/>
                  <a:pt x="41" y="127"/>
                </a:cubicBezTo>
                <a:cubicBezTo>
                  <a:pt x="46" y="125"/>
                  <a:pt x="51" y="121"/>
                  <a:pt x="57" y="114"/>
                </a:cubicBezTo>
                <a:cubicBezTo>
                  <a:pt x="62" y="107"/>
                  <a:pt x="67" y="98"/>
                  <a:pt x="71" y="88"/>
                </a:cubicBezTo>
                <a:lnTo>
                  <a:pt x="72" y="85"/>
                </a:lnTo>
                <a:cubicBezTo>
                  <a:pt x="67" y="89"/>
                  <a:pt x="62" y="92"/>
                  <a:pt x="56" y="93"/>
                </a:cubicBezTo>
                <a:cubicBezTo>
                  <a:pt x="50" y="95"/>
                  <a:pt x="44" y="95"/>
                  <a:pt x="39" y="93"/>
                </a:cubicBezTo>
                <a:cubicBezTo>
                  <a:pt x="30" y="90"/>
                  <a:pt x="24" y="83"/>
                  <a:pt x="20" y="73"/>
                </a:cubicBezTo>
                <a:cubicBezTo>
                  <a:pt x="17" y="62"/>
                  <a:pt x="17" y="50"/>
                  <a:pt x="22" y="37"/>
                </a:cubicBezTo>
                <a:cubicBezTo>
                  <a:pt x="28" y="23"/>
                  <a:pt x="35" y="13"/>
                  <a:pt x="45" y="7"/>
                </a:cubicBezTo>
                <a:cubicBezTo>
                  <a:pt x="54" y="2"/>
                  <a:pt x="64" y="0"/>
                  <a:pt x="74" y="4"/>
                </a:cubicBezTo>
                <a:cubicBezTo>
                  <a:pt x="81" y="6"/>
                  <a:pt x="86" y="11"/>
                  <a:pt x="90" y="18"/>
                </a:cubicBezTo>
                <a:cubicBezTo>
                  <a:pt x="95" y="24"/>
                  <a:pt x="97" y="33"/>
                  <a:pt x="97" y="43"/>
                </a:cubicBezTo>
                <a:cubicBezTo>
                  <a:pt x="97" y="53"/>
                  <a:pt x="94" y="66"/>
                  <a:pt x="88" y="83"/>
                </a:cubicBezTo>
                <a:cubicBezTo>
                  <a:pt x="81" y="101"/>
                  <a:pt x="74" y="115"/>
                  <a:pt x="67" y="124"/>
                </a:cubicBezTo>
                <a:cubicBezTo>
                  <a:pt x="60" y="133"/>
                  <a:pt x="52" y="138"/>
                  <a:pt x="45" y="141"/>
                </a:cubicBezTo>
                <a:cubicBezTo>
                  <a:pt x="37" y="144"/>
                  <a:pt x="29" y="143"/>
                  <a:pt x="22" y="141"/>
                </a:cubicBezTo>
                <a:cubicBezTo>
                  <a:pt x="14" y="138"/>
                  <a:pt x="8" y="132"/>
                  <a:pt x="4" y="125"/>
                </a:cubicBezTo>
                <a:cubicBezTo>
                  <a:pt x="1" y="117"/>
                  <a:pt x="0" y="107"/>
                  <a:pt x="3" y="96"/>
                </a:cubicBezTo>
                <a:close/>
                <a:moveTo>
                  <a:pt x="80" y="57"/>
                </a:moveTo>
                <a:cubicBezTo>
                  <a:pt x="84" y="47"/>
                  <a:pt x="84" y="39"/>
                  <a:pt x="82" y="32"/>
                </a:cubicBezTo>
                <a:cubicBezTo>
                  <a:pt x="80" y="25"/>
                  <a:pt x="76" y="20"/>
                  <a:pt x="70" y="18"/>
                </a:cubicBezTo>
                <a:cubicBezTo>
                  <a:pt x="64" y="16"/>
                  <a:pt x="58" y="17"/>
                  <a:pt x="51" y="21"/>
                </a:cubicBezTo>
                <a:cubicBezTo>
                  <a:pt x="45" y="26"/>
                  <a:pt x="40" y="33"/>
                  <a:pt x="36" y="42"/>
                </a:cubicBezTo>
                <a:cubicBezTo>
                  <a:pt x="33" y="51"/>
                  <a:pt x="33" y="59"/>
                  <a:pt x="35" y="66"/>
                </a:cubicBezTo>
                <a:cubicBezTo>
                  <a:pt x="37" y="73"/>
                  <a:pt x="42" y="77"/>
                  <a:pt x="48" y="79"/>
                </a:cubicBezTo>
                <a:cubicBezTo>
                  <a:pt x="54" y="82"/>
                  <a:pt x="60" y="81"/>
                  <a:pt x="66" y="77"/>
                </a:cubicBezTo>
                <a:cubicBezTo>
                  <a:pt x="72" y="73"/>
                  <a:pt x="77" y="67"/>
                  <a:pt x="80" y="57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7" name="Freeform 163"/>
          <p:cNvSpPr>
            <a:spLocks/>
          </p:cNvSpPr>
          <p:nvPr/>
        </p:nvSpPr>
        <p:spPr bwMode="auto">
          <a:xfrm>
            <a:off x="5153026" y="698500"/>
            <a:ext cx="104775" cy="144463"/>
          </a:xfrm>
          <a:custGeom>
            <a:avLst/>
            <a:gdLst>
              <a:gd name="T0" fmla="*/ 3 w 107"/>
              <a:gd name="T1" fmla="*/ 92 h 147"/>
              <a:gd name="T2" fmla="*/ 18 w 107"/>
              <a:gd name="T3" fmla="*/ 96 h 147"/>
              <a:gd name="T4" fmla="*/ 19 w 107"/>
              <a:gd name="T5" fmla="*/ 118 h 147"/>
              <a:gd name="T6" fmla="*/ 30 w 107"/>
              <a:gd name="T7" fmla="*/ 129 h 147"/>
              <a:gd name="T8" fmla="*/ 50 w 107"/>
              <a:gd name="T9" fmla="*/ 126 h 147"/>
              <a:gd name="T10" fmla="*/ 66 w 107"/>
              <a:gd name="T11" fmla="*/ 105 h 147"/>
              <a:gd name="T12" fmla="*/ 67 w 107"/>
              <a:gd name="T13" fmla="*/ 80 h 147"/>
              <a:gd name="T14" fmla="*/ 53 w 107"/>
              <a:gd name="T15" fmla="*/ 66 h 147"/>
              <a:gd name="T16" fmla="*/ 40 w 107"/>
              <a:gd name="T17" fmla="*/ 65 h 147"/>
              <a:gd name="T18" fmla="*/ 28 w 107"/>
              <a:gd name="T19" fmla="*/ 72 h 147"/>
              <a:gd name="T20" fmla="*/ 16 w 107"/>
              <a:gd name="T21" fmla="*/ 65 h 147"/>
              <a:gd name="T22" fmla="*/ 52 w 107"/>
              <a:gd name="T23" fmla="*/ 0 h 147"/>
              <a:gd name="T24" fmla="*/ 107 w 107"/>
              <a:gd name="T25" fmla="*/ 20 h 147"/>
              <a:gd name="T26" fmla="*/ 101 w 107"/>
              <a:gd name="T27" fmla="*/ 35 h 147"/>
              <a:gd name="T28" fmla="*/ 57 w 107"/>
              <a:gd name="T29" fmla="*/ 19 h 147"/>
              <a:gd name="T30" fmla="*/ 38 w 107"/>
              <a:gd name="T31" fmla="*/ 53 h 147"/>
              <a:gd name="T32" fmla="*/ 62 w 107"/>
              <a:gd name="T33" fmla="*/ 53 h 147"/>
              <a:gd name="T34" fmla="*/ 82 w 107"/>
              <a:gd name="T35" fmla="*/ 73 h 147"/>
              <a:gd name="T36" fmla="*/ 80 w 107"/>
              <a:gd name="T37" fmla="*/ 109 h 147"/>
              <a:gd name="T38" fmla="*/ 58 w 107"/>
              <a:gd name="T39" fmla="*/ 139 h 147"/>
              <a:gd name="T40" fmla="*/ 25 w 107"/>
              <a:gd name="T41" fmla="*/ 143 h 147"/>
              <a:gd name="T42" fmla="*/ 5 w 107"/>
              <a:gd name="T43" fmla="*/ 124 h 147"/>
              <a:gd name="T44" fmla="*/ 3 w 107"/>
              <a:gd name="T45" fmla="*/ 9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7" h="147">
                <a:moveTo>
                  <a:pt x="3" y="92"/>
                </a:moveTo>
                <a:lnTo>
                  <a:pt x="18" y="96"/>
                </a:lnTo>
                <a:cubicBezTo>
                  <a:pt x="16" y="105"/>
                  <a:pt x="16" y="112"/>
                  <a:pt x="19" y="118"/>
                </a:cubicBezTo>
                <a:cubicBezTo>
                  <a:pt x="21" y="124"/>
                  <a:pt x="25" y="127"/>
                  <a:pt x="30" y="129"/>
                </a:cubicBezTo>
                <a:cubicBezTo>
                  <a:pt x="36" y="132"/>
                  <a:pt x="43" y="131"/>
                  <a:pt x="50" y="126"/>
                </a:cubicBezTo>
                <a:cubicBezTo>
                  <a:pt x="57" y="122"/>
                  <a:pt x="62" y="115"/>
                  <a:pt x="66" y="105"/>
                </a:cubicBezTo>
                <a:cubicBezTo>
                  <a:pt x="69" y="95"/>
                  <a:pt x="70" y="87"/>
                  <a:pt x="67" y="80"/>
                </a:cubicBezTo>
                <a:cubicBezTo>
                  <a:pt x="64" y="73"/>
                  <a:pt x="60" y="68"/>
                  <a:pt x="53" y="66"/>
                </a:cubicBezTo>
                <a:cubicBezTo>
                  <a:pt x="49" y="64"/>
                  <a:pt x="45" y="64"/>
                  <a:pt x="40" y="65"/>
                </a:cubicBezTo>
                <a:cubicBezTo>
                  <a:pt x="36" y="66"/>
                  <a:pt x="32" y="68"/>
                  <a:pt x="28" y="72"/>
                </a:cubicBezTo>
                <a:lnTo>
                  <a:pt x="16" y="65"/>
                </a:lnTo>
                <a:lnTo>
                  <a:pt x="52" y="0"/>
                </a:lnTo>
                <a:lnTo>
                  <a:pt x="107" y="20"/>
                </a:lnTo>
                <a:lnTo>
                  <a:pt x="101" y="35"/>
                </a:lnTo>
                <a:lnTo>
                  <a:pt x="57" y="19"/>
                </a:lnTo>
                <a:lnTo>
                  <a:pt x="38" y="53"/>
                </a:lnTo>
                <a:cubicBezTo>
                  <a:pt x="47" y="50"/>
                  <a:pt x="55" y="50"/>
                  <a:pt x="62" y="53"/>
                </a:cubicBezTo>
                <a:cubicBezTo>
                  <a:pt x="71" y="56"/>
                  <a:pt x="78" y="63"/>
                  <a:pt x="82" y="73"/>
                </a:cubicBezTo>
                <a:cubicBezTo>
                  <a:pt x="86" y="84"/>
                  <a:pt x="85" y="95"/>
                  <a:pt x="80" y="109"/>
                </a:cubicBezTo>
                <a:cubicBezTo>
                  <a:pt x="76" y="122"/>
                  <a:pt x="68" y="132"/>
                  <a:pt x="58" y="139"/>
                </a:cubicBezTo>
                <a:cubicBezTo>
                  <a:pt x="48" y="146"/>
                  <a:pt x="37" y="147"/>
                  <a:pt x="25" y="143"/>
                </a:cubicBezTo>
                <a:cubicBezTo>
                  <a:pt x="16" y="139"/>
                  <a:pt x="9" y="133"/>
                  <a:pt x="5" y="124"/>
                </a:cubicBezTo>
                <a:cubicBezTo>
                  <a:pt x="0" y="115"/>
                  <a:pt x="0" y="105"/>
                  <a:pt x="3" y="92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8" name="Freeform 164"/>
          <p:cNvSpPr>
            <a:spLocks/>
          </p:cNvSpPr>
          <p:nvPr/>
        </p:nvSpPr>
        <p:spPr bwMode="auto">
          <a:xfrm>
            <a:off x="5237163" y="730250"/>
            <a:ext cx="96838" cy="142875"/>
          </a:xfrm>
          <a:custGeom>
            <a:avLst/>
            <a:gdLst>
              <a:gd name="T0" fmla="*/ 4 w 98"/>
              <a:gd name="T1" fmla="*/ 90 h 145"/>
              <a:gd name="T2" fmla="*/ 18 w 98"/>
              <a:gd name="T3" fmla="*/ 93 h 145"/>
              <a:gd name="T4" fmla="*/ 30 w 98"/>
              <a:gd name="T5" fmla="*/ 127 h 145"/>
              <a:gd name="T6" fmla="*/ 49 w 98"/>
              <a:gd name="T7" fmla="*/ 125 h 145"/>
              <a:gd name="T8" fmla="*/ 63 w 98"/>
              <a:gd name="T9" fmla="*/ 108 h 145"/>
              <a:gd name="T10" fmla="*/ 63 w 98"/>
              <a:gd name="T11" fmla="*/ 86 h 145"/>
              <a:gd name="T12" fmla="*/ 51 w 98"/>
              <a:gd name="T13" fmla="*/ 74 h 145"/>
              <a:gd name="T14" fmla="*/ 41 w 98"/>
              <a:gd name="T15" fmla="*/ 72 h 145"/>
              <a:gd name="T16" fmla="*/ 47 w 98"/>
              <a:gd name="T17" fmla="*/ 58 h 145"/>
              <a:gd name="T18" fmla="*/ 49 w 98"/>
              <a:gd name="T19" fmla="*/ 59 h 145"/>
              <a:gd name="T20" fmla="*/ 68 w 98"/>
              <a:gd name="T21" fmla="*/ 59 h 145"/>
              <a:gd name="T22" fmla="*/ 80 w 98"/>
              <a:gd name="T23" fmla="*/ 45 h 145"/>
              <a:gd name="T24" fmla="*/ 80 w 98"/>
              <a:gd name="T25" fmla="*/ 28 h 145"/>
              <a:gd name="T26" fmla="*/ 70 w 98"/>
              <a:gd name="T27" fmla="*/ 17 h 145"/>
              <a:gd name="T28" fmla="*/ 54 w 98"/>
              <a:gd name="T29" fmla="*/ 18 h 145"/>
              <a:gd name="T30" fmla="*/ 41 w 98"/>
              <a:gd name="T31" fmla="*/ 34 h 145"/>
              <a:gd name="T32" fmla="*/ 28 w 98"/>
              <a:gd name="T33" fmla="*/ 26 h 145"/>
              <a:gd name="T34" fmla="*/ 50 w 98"/>
              <a:gd name="T35" fmla="*/ 4 h 145"/>
              <a:gd name="T36" fmla="*/ 74 w 98"/>
              <a:gd name="T37" fmla="*/ 4 h 145"/>
              <a:gd name="T38" fmla="*/ 94 w 98"/>
              <a:gd name="T39" fmla="*/ 22 h 145"/>
              <a:gd name="T40" fmla="*/ 94 w 98"/>
              <a:gd name="T41" fmla="*/ 50 h 145"/>
              <a:gd name="T42" fmla="*/ 84 w 98"/>
              <a:gd name="T43" fmla="*/ 65 h 145"/>
              <a:gd name="T44" fmla="*/ 69 w 98"/>
              <a:gd name="T45" fmla="*/ 72 h 145"/>
              <a:gd name="T46" fmla="*/ 78 w 98"/>
              <a:gd name="T47" fmla="*/ 82 h 145"/>
              <a:gd name="T48" fmla="*/ 80 w 98"/>
              <a:gd name="T49" fmla="*/ 96 h 145"/>
              <a:gd name="T50" fmla="*/ 77 w 98"/>
              <a:gd name="T51" fmla="*/ 113 h 145"/>
              <a:gd name="T52" fmla="*/ 55 w 98"/>
              <a:gd name="T53" fmla="*/ 139 h 145"/>
              <a:gd name="T54" fmla="*/ 25 w 98"/>
              <a:gd name="T55" fmla="*/ 141 h 145"/>
              <a:gd name="T56" fmla="*/ 5 w 98"/>
              <a:gd name="T57" fmla="*/ 122 h 145"/>
              <a:gd name="T58" fmla="*/ 4 w 98"/>
              <a:gd name="T59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8" h="145">
                <a:moveTo>
                  <a:pt x="4" y="90"/>
                </a:moveTo>
                <a:lnTo>
                  <a:pt x="18" y="93"/>
                </a:lnTo>
                <a:cubicBezTo>
                  <a:pt x="14" y="112"/>
                  <a:pt x="18" y="123"/>
                  <a:pt x="30" y="127"/>
                </a:cubicBezTo>
                <a:cubicBezTo>
                  <a:pt x="36" y="130"/>
                  <a:pt x="42" y="129"/>
                  <a:pt x="49" y="125"/>
                </a:cubicBezTo>
                <a:cubicBezTo>
                  <a:pt x="55" y="122"/>
                  <a:pt x="60" y="116"/>
                  <a:pt x="63" y="108"/>
                </a:cubicBezTo>
                <a:cubicBezTo>
                  <a:pt x="66" y="100"/>
                  <a:pt x="66" y="93"/>
                  <a:pt x="63" y="86"/>
                </a:cubicBezTo>
                <a:cubicBezTo>
                  <a:pt x="61" y="80"/>
                  <a:pt x="57" y="76"/>
                  <a:pt x="51" y="74"/>
                </a:cubicBezTo>
                <a:cubicBezTo>
                  <a:pt x="48" y="73"/>
                  <a:pt x="45" y="72"/>
                  <a:pt x="41" y="72"/>
                </a:cubicBezTo>
                <a:lnTo>
                  <a:pt x="47" y="58"/>
                </a:lnTo>
                <a:lnTo>
                  <a:pt x="49" y="59"/>
                </a:lnTo>
                <a:cubicBezTo>
                  <a:pt x="56" y="61"/>
                  <a:pt x="62" y="61"/>
                  <a:pt x="68" y="59"/>
                </a:cubicBezTo>
                <a:cubicBezTo>
                  <a:pt x="74" y="56"/>
                  <a:pt x="78" y="51"/>
                  <a:pt x="80" y="45"/>
                </a:cubicBezTo>
                <a:cubicBezTo>
                  <a:pt x="82" y="38"/>
                  <a:pt x="82" y="33"/>
                  <a:pt x="80" y="28"/>
                </a:cubicBezTo>
                <a:cubicBezTo>
                  <a:pt x="78" y="22"/>
                  <a:pt x="75" y="19"/>
                  <a:pt x="70" y="17"/>
                </a:cubicBezTo>
                <a:cubicBezTo>
                  <a:pt x="65" y="15"/>
                  <a:pt x="59" y="16"/>
                  <a:pt x="54" y="18"/>
                </a:cubicBezTo>
                <a:cubicBezTo>
                  <a:pt x="49" y="21"/>
                  <a:pt x="45" y="26"/>
                  <a:pt x="41" y="34"/>
                </a:cubicBezTo>
                <a:lnTo>
                  <a:pt x="28" y="26"/>
                </a:lnTo>
                <a:cubicBezTo>
                  <a:pt x="34" y="15"/>
                  <a:pt x="41" y="8"/>
                  <a:pt x="50" y="4"/>
                </a:cubicBezTo>
                <a:cubicBezTo>
                  <a:pt x="58" y="1"/>
                  <a:pt x="66" y="0"/>
                  <a:pt x="74" y="4"/>
                </a:cubicBezTo>
                <a:cubicBezTo>
                  <a:pt x="83" y="7"/>
                  <a:pt x="90" y="13"/>
                  <a:pt x="94" y="22"/>
                </a:cubicBezTo>
                <a:cubicBezTo>
                  <a:pt x="97" y="31"/>
                  <a:pt x="98" y="40"/>
                  <a:pt x="94" y="50"/>
                </a:cubicBezTo>
                <a:cubicBezTo>
                  <a:pt x="92" y="56"/>
                  <a:pt x="88" y="61"/>
                  <a:pt x="84" y="65"/>
                </a:cubicBezTo>
                <a:cubicBezTo>
                  <a:pt x="80" y="69"/>
                  <a:pt x="75" y="71"/>
                  <a:pt x="69" y="72"/>
                </a:cubicBezTo>
                <a:cubicBezTo>
                  <a:pt x="73" y="75"/>
                  <a:pt x="76" y="78"/>
                  <a:pt x="78" y="82"/>
                </a:cubicBezTo>
                <a:cubicBezTo>
                  <a:pt x="79" y="86"/>
                  <a:pt x="80" y="90"/>
                  <a:pt x="80" y="96"/>
                </a:cubicBezTo>
                <a:cubicBezTo>
                  <a:pt x="80" y="101"/>
                  <a:pt x="79" y="107"/>
                  <a:pt x="77" y="113"/>
                </a:cubicBezTo>
                <a:cubicBezTo>
                  <a:pt x="73" y="125"/>
                  <a:pt x="65" y="134"/>
                  <a:pt x="55" y="139"/>
                </a:cubicBezTo>
                <a:cubicBezTo>
                  <a:pt x="45" y="144"/>
                  <a:pt x="35" y="145"/>
                  <a:pt x="25" y="141"/>
                </a:cubicBezTo>
                <a:cubicBezTo>
                  <a:pt x="15" y="138"/>
                  <a:pt x="9" y="131"/>
                  <a:pt x="5" y="122"/>
                </a:cubicBezTo>
                <a:cubicBezTo>
                  <a:pt x="1" y="113"/>
                  <a:pt x="0" y="102"/>
                  <a:pt x="4" y="9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9" name="Freeform 165"/>
          <p:cNvSpPr>
            <a:spLocks/>
          </p:cNvSpPr>
          <p:nvPr/>
        </p:nvSpPr>
        <p:spPr bwMode="auto">
          <a:xfrm>
            <a:off x="5321301" y="869950"/>
            <a:ext cx="22225" cy="23813"/>
          </a:xfrm>
          <a:custGeom>
            <a:avLst/>
            <a:gdLst>
              <a:gd name="T0" fmla="*/ 0 w 14"/>
              <a:gd name="T1" fmla="*/ 12 h 15"/>
              <a:gd name="T2" fmla="*/ 4 w 14"/>
              <a:gd name="T3" fmla="*/ 0 h 15"/>
              <a:gd name="T4" fmla="*/ 14 w 14"/>
              <a:gd name="T5" fmla="*/ 4 h 15"/>
              <a:gd name="T6" fmla="*/ 9 w 14"/>
              <a:gd name="T7" fmla="*/ 15 h 15"/>
              <a:gd name="T8" fmla="*/ 0 w 14"/>
              <a:gd name="T9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0" y="12"/>
                </a:moveTo>
                <a:lnTo>
                  <a:pt x="4" y="0"/>
                </a:lnTo>
                <a:lnTo>
                  <a:pt x="14" y="4"/>
                </a:lnTo>
                <a:lnTo>
                  <a:pt x="9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0" name="Freeform 166"/>
          <p:cNvSpPr>
            <a:spLocks/>
          </p:cNvSpPr>
          <p:nvPr/>
        </p:nvSpPr>
        <p:spPr bwMode="auto">
          <a:xfrm>
            <a:off x="5364163" y="774700"/>
            <a:ext cx="106363" cy="146050"/>
          </a:xfrm>
          <a:custGeom>
            <a:avLst/>
            <a:gdLst>
              <a:gd name="T0" fmla="*/ 3 w 107"/>
              <a:gd name="T1" fmla="*/ 93 h 147"/>
              <a:gd name="T2" fmla="*/ 18 w 107"/>
              <a:gd name="T3" fmla="*/ 96 h 147"/>
              <a:gd name="T4" fmla="*/ 18 w 107"/>
              <a:gd name="T5" fmla="*/ 118 h 147"/>
              <a:gd name="T6" fmla="*/ 30 w 107"/>
              <a:gd name="T7" fmla="*/ 129 h 147"/>
              <a:gd name="T8" fmla="*/ 50 w 107"/>
              <a:gd name="T9" fmla="*/ 127 h 147"/>
              <a:gd name="T10" fmla="*/ 65 w 107"/>
              <a:gd name="T11" fmla="*/ 105 h 147"/>
              <a:gd name="T12" fmla="*/ 67 w 107"/>
              <a:gd name="T13" fmla="*/ 80 h 147"/>
              <a:gd name="T14" fmla="*/ 53 w 107"/>
              <a:gd name="T15" fmla="*/ 66 h 147"/>
              <a:gd name="T16" fmla="*/ 40 w 107"/>
              <a:gd name="T17" fmla="*/ 65 h 147"/>
              <a:gd name="T18" fmla="*/ 28 w 107"/>
              <a:gd name="T19" fmla="*/ 72 h 147"/>
              <a:gd name="T20" fmla="*/ 16 w 107"/>
              <a:gd name="T21" fmla="*/ 65 h 147"/>
              <a:gd name="T22" fmla="*/ 52 w 107"/>
              <a:gd name="T23" fmla="*/ 0 h 147"/>
              <a:gd name="T24" fmla="*/ 107 w 107"/>
              <a:gd name="T25" fmla="*/ 20 h 147"/>
              <a:gd name="T26" fmla="*/ 101 w 107"/>
              <a:gd name="T27" fmla="*/ 36 h 147"/>
              <a:gd name="T28" fmla="*/ 57 w 107"/>
              <a:gd name="T29" fmla="*/ 20 h 147"/>
              <a:gd name="T30" fmla="*/ 38 w 107"/>
              <a:gd name="T31" fmla="*/ 54 h 147"/>
              <a:gd name="T32" fmla="*/ 62 w 107"/>
              <a:gd name="T33" fmla="*/ 53 h 147"/>
              <a:gd name="T34" fmla="*/ 81 w 107"/>
              <a:gd name="T35" fmla="*/ 73 h 147"/>
              <a:gd name="T36" fmla="*/ 80 w 107"/>
              <a:gd name="T37" fmla="*/ 109 h 147"/>
              <a:gd name="T38" fmla="*/ 58 w 107"/>
              <a:gd name="T39" fmla="*/ 139 h 147"/>
              <a:gd name="T40" fmla="*/ 25 w 107"/>
              <a:gd name="T41" fmla="*/ 143 h 147"/>
              <a:gd name="T42" fmla="*/ 4 w 107"/>
              <a:gd name="T43" fmla="*/ 124 h 147"/>
              <a:gd name="T44" fmla="*/ 3 w 107"/>
              <a:gd name="T45" fmla="*/ 9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7" h="147">
                <a:moveTo>
                  <a:pt x="3" y="93"/>
                </a:moveTo>
                <a:lnTo>
                  <a:pt x="18" y="96"/>
                </a:lnTo>
                <a:cubicBezTo>
                  <a:pt x="16" y="105"/>
                  <a:pt x="16" y="113"/>
                  <a:pt x="18" y="118"/>
                </a:cubicBezTo>
                <a:cubicBezTo>
                  <a:pt x="21" y="124"/>
                  <a:pt x="25" y="127"/>
                  <a:pt x="30" y="129"/>
                </a:cubicBezTo>
                <a:cubicBezTo>
                  <a:pt x="36" y="132"/>
                  <a:pt x="43" y="131"/>
                  <a:pt x="50" y="127"/>
                </a:cubicBezTo>
                <a:cubicBezTo>
                  <a:pt x="56" y="122"/>
                  <a:pt x="62" y="115"/>
                  <a:pt x="65" y="105"/>
                </a:cubicBezTo>
                <a:cubicBezTo>
                  <a:pt x="69" y="95"/>
                  <a:pt x="69" y="87"/>
                  <a:pt x="67" y="80"/>
                </a:cubicBezTo>
                <a:cubicBezTo>
                  <a:pt x="64" y="73"/>
                  <a:pt x="59" y="68"/>
                  <a:pt x="53" y="66"/>
                </a:cubicBezTo>
                <a:cubicBezTo>
                  <a:pt x="49" y="65"/>
                  <a:pt x="44" y="64"/>
                  <a:pt x="40" y="65"/>
                </a:cubicBezTo>
                <a:cubicBezTo>
                  <a:pt x="35" y="66"/>
                  <a:pt x="32" y="68"/>
                  <a:pt x="28" y="72"/>
                </a:cubicBezTo>
                <a:lnTo>
                  <a:pt x="16" y="65"/>
                </a:lnTo>
                <a:lnTo>
                  <a:pt x="52" y="0"/>
                </a:lnTo>
                <a:lnTo>
                  <a:pt x="107" y="20"/>
                </a:lnTo>
                <a:lnTo>
                  <a:pt x="101" y="36"/>
                </a:lnTo>
                <a:lnTo>
                  <a:pt x="57" y="20"/>
                </a:lnTo>
                <a:lnTo>
                  <a:pt x="38" y="54"/>
                </a:lnTo>
                <a:cubicBezTo>
                  <a:pt x="46" y="50"/>
                  <a:pt x="54" y="50"/>
                  <a:pt x="62" y="53"/>
                </a:cubicBezTo>
                <a:cubicBezTo>
                  <a:pt x="71" y="56"/>
                  <a:pt x="77" y="63"/>
                  <a:pt x="81" y="73"/>
                </a:cubicBezTo>
                <a:cubicBezTo>
                  <a:pt x="85" y="84"/>
                  <a:pt x="85" y="96"/>
                  <a:pt x="80" y="109"/>
                </a:cubicBezTo>
                <a:cubicBezTo>
                  <a:pt x="75" y="122"/>
                  <a:pt x="68" y="132"/>
                  <a:pt x="58" y="139"/>
                </a:cubicBezTo>
                <a:cubicBezTo>
                  <a:pt x="47" y="146"/>
                  <a:pt x="36" y="147"/>
                  <a:pt x="25" y="143"/>
                </a:cubicBezTo>
                <a:cubicBezTo>
                  <a:pt x="15" y="140"/>
                  <a:pt x="9" y="133"/>
                  <a:pt x="4" y="124"/>
                </a:cubicBezTo>
                <a:cubicBezTo>
                  <a:pt x="0" y="115"/>
                  <a:pt x="0" y="105"/>
                  <a:pt x="3" y="9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1" name="Freeform 167"/>
          <p:cNvSpPr>
            <a:spLocks/>
          </p:cNvSpPr>
          <p:nvPr/>
        </p:nvSpPr>
        <p:spPr bwMode="auto">
          <a:xfrm>
            <a:off x="4913313" y="885825"/>
            <a:ext cx="77788" cy="90488"/>
          </a:xfrm>
          <a:custGeom>
            <a:avLst/>
            <a:gdLst>
              <a:gd name="T0" fmla="*/ 10 w 49"/>
              <a:gd name="T1" fmla="*/ 54 h 57"/>
              <a:gd name="T2" fmla="*/ 19 w 49"/>
              <a:gd name="T3" fmla="*/ 32 h 57"/>
              <a:gd name="T4" fmla="*/ 0 w 49"/>
              <a:gd name="T5" fmla="*/ 25 h 57"/>
              <a:gd name="T6" fmla="*/ 3 w 49"/>
              <a:gd name="T7" fmla="*/ 15 h 57"/>
              <a:gd name="T8" fmla="*/ 22 w 49"/>
              <a:gd name="T9" fmla="*/ 22 h 57"/>
              <a:gd name="T10" fmla="*/ 31 w 49"/>
              <a:gd name="T11" fmla="*/ 0 h 57"/>
              <a:gd name="T12" fmla="*/ 38 w 49"/>
              <a:gd name="T13" fmla="*/ 2 h 57"/>
              <a:gd name="T14" fmla="*/ 30 w 49"/>
              <a:gd name="T15" fmla="*/ 25 h 57"/>
              <a:gd name="T16" fmla="*/ 49 w 49"/>
              <a:gd name="T17" fmla="*/ 32 h 57"/>
              <a:gd name="T18" fmla="*/ 46 w 49"/>
              <a:gd name="T19" fmla="*/ 41 h 57"/>
              <a:gd name="T20" fmla="*/ 27 w 49"/>
              <a:gd name="T21" fmla="*/ 35 h 57"/>
              <a:gd name="T22" fmla="*/ 18 w 49"/>
              <a:gd name="T23" fmla="*/ 57 h 57"/>
              <a:gd name="T24" fmla="*/ 10 w 49"/>
              <a:gd name="T2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57">
                <a:moveTo>
                  <a:pt x="10" y="54"/>
                </a:moveTo>
                <a:lnTo>
                  <a:pt x="19" y="32"/>
                </a:lnTo>
                <a:lnTo>
                  <a:pt x="0" y="25"/>
                </a:lnTo>
                <a:lnTo>
                  <a:pt x="3" y="15"/>
                </a:lnTo>
                <a:lnTo>
                  <a:pt x="22" y="22"/>
                </a:lnTo>
                <a:lnTo>
                  <a:pt x="31" y="0"/>
                </a:lnTo>
                <a:lnTo>
                  <a:pt x="38" y="2"/>
                </a:lnTo>
                <a:lnTo>
                  <a:pt x="30" y="25"/>
                </a:lnTo>
                <a:lnTo>
                  <a:pt x="49" y="32"/>
                </a:lnTo>
                <a:lnTo>
                  <a:pt x="46" y="41"/>
                </a:lnTo>
                <a:lnTo>
                  <a:pt x="27" y="35"/>
                </a:lnTo>
                <a:lnTo>
                  <a:pt x="18" y="57"/>
                </a:lnTo>
                <a:lnTo>
                  <a:pt x="10" y="5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2" name="Freeform 168"/>
          <p:cNvSpPr>
            <a:spLocks/>
          </p:cNvSpPr>
          <p:nvPr/>
        </p:nvSpPr>
        <p:spPr bwMode="auto">
          <a:xfrm>
            <a:off x="5014913" y="896938"/>
            <a:ext cx="61913" cy="136525"/>
          </a:xfrm>
          <a:custGeom>
            <a:avLst/>
            <a:gdLst>
              <a:gd name="T0" fmla="*/ 14 w 63"/>
              <a:gd name="T1" fmla="*/ 139 h 139"/>
              <a:gd name="T2" fmla="*/ 0 w 63"/>
              <a:gd name="T3" fmla="*/ 134 h 139"/>
              <a:gd name="T4" fmla="*/ 39 w 63"/>
              <a:gd name="T5" fmla="*/ 29 h 139"/>
              <a:gd name="T6" fmla="*/ 22 w 63"/>
              <a:gd name="T7" fmla="*/ 35 h 139"/>
              <a:gd name="T8" fmla="*/ 4 w 63"/>
              <a:gd name="T9" fmla="*/ 39 h 139"/>
              <a:gd name="T10" fmla="*/ 10 w 63"/>
              <a:gd name="T11" fmla="*/ 23 h 139"/>
              <a:gd name="T12" fmla="*/ 36 w 63"/>
              <a:gd name="T13" fmla="*/ 14 h 139"/>
              <a:gd name="T14" fmla="*/ 54 w 63"/>
              <a:gd name="T15" fmla="*/ 0 h 139"/>
              <a:gd name="T16" fmla="*/ 63 w 63"/>
              <a:gd name="T17" fmla="*/ 4 h 139"/>
              <a:gd name="T18" fmla="*/ 14 w 63"/>
              <a:gd name="T1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139">
                <a:moveTo>
                  <a:pt x="14" y="139"/>
                </a:moveTo>
                <a:lnTo>
                  <a:pt x="0" y="134"/>
                </a:lnTo>
                <a:lnTo>
                  <a:pt x="39" y="29"/>
                </a:lnTo>
                <a:cubicBezTo>
                  <a:pt x="34" y="31"/>
                  <a:pt x="29" y="33"/>
                  <a:pt x="22" y="35"/>
                </a:cubicBezTo>
                <a:cubicBezTo>
                  <a:pt x="15" y="37"/>
                  <a:pt x="10" y="38"/>
                  <a:pt x="4" y="39"/>
                </a:cubicBezTo>
                <a:lnTo>
                  <a:pt x="10" y="23"/>
                </a:lnTo>
                <a:cubicBezTo>
                  <a:pt x="19" y="21"/>
                  <a:pt x="28" y="18"/>
                  <a:pt x="36" y="14"/>
                </a:cubicBezTo>
                <a:cubicBezTo>
                  <a:pt x="44" y="10"/>
                  <a:pt x="50" y="5"/>
                  <a:pt x="54" y="0"/>
                </a:cubicBezTo>
                <a:lnTo>
                  <a:pt x="63" y="4"/>
                </a:lnTo>
                <a:lnTo>
                  <a:pt x="14" y="13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3" name="Freeform 169"/>
          <p:cNvSpPr>
            <a:spLocks/>
          </p:cNvSpPr>
          <p:nvPr/>
        </p:nvSpPr>
        <p:spPr bwMode="auto">
          <a:xfrm>
            <a:off x="5078413" y="914400"/>
            <a:ext cx="103188" cy="141288"/>
          </a:xfrm>
          <a:custGeom>
            <a:avLst/>
            <a:gdLst>
              <a:gd name="T0" fmla="*/ 27 w 104"/>
              <a:gd name="T1" fmla="*/ 16 h 143"/>
              <a:gd name="T2" fmla="*/ 33 w 104"/>
              <a:gd name="T3" fmla="*/ 0 h 143"/>
              <a:gd name="T4" fmla="*/ 104 w 104"/>
              <a:gd name="T5" fmla="*/ 26 h 143"/>
              <a:gd name="T6" fmla="*/ 100 w 104"/>
              <a:gd name="T7" fmla="*/ 39 h 143"/>
              <a:gd name="T8" fmla="*/ 52 w 104"/>
              <a:gd name="T9" fmla="*/ 83 h 143"/>
              <a:gd name="T10" fmla="*/ 14 w 104"/>
              <a:gd name="T11" fmla="*/ 143 h 143"/>
              <a:gd name="T12" fmla="*/ 0 w 104"/>
              <a:gd name="T13" fmla="*/ 138 h 143"/>
              <a:gd name="T14" fmla="*/ 20 w 104"/>
              <a:gd name="T15" fmla="*/ 101 h 143"/>
              <a:gd name="T16" fmla="*/ 49 w 104"/>
              <a:gd name="T17" fmla="*/ 63 h 143"/>
              <a:gd name="T18" fmla="*/ 81 w 104"/>
              <a:gd name="T19" fmla="*/ 35 h 143"/>
              <a:gd name="T20" fmla="*/ 27 w 104"/>
              <a:gd name="T21" fmla="*/ 1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" h="143">
                <a:moveTo>
                  <a:pt x="27" y="16"/>
                </a:moveTo>
                <a:lnTo>
                  <a:pt x="33" y="0"/>
                </a:lnTo>
                <a:lnTo>
                  <a:pt x="104" y="26"/>
                </a:lnTo>
                <a:lnTo>
                  <a:pt x="100" y="39"/>
                </a:lnTo>
                <a:cubicBezTo>
                  <a:pt x="84" y="49"/>
                  <a:pt x="68" y="63"/>
                  <a:pt x="52" y="83"/>
                </a:cubicBezTo>
                <a:cubicBezTo>
                  <a:pt x="36" y="102"/>
                  <a:pt x="23" y="122"/>
                  <a:pt x="14" y="143"/>
                </a:cubicBezTo>
                <a:lnTo>
                  <a:pt x="0" y="138"/>
                </a:lnTo>
                <a:cubicBezTo>
                  <a:pt x="4" y="127"/>
                  <a:pt x="11" y="115"/>
                  <a:pt x="20" y="101"/>
                </a:cubicBezTo>
                <a:cubicBezTo>
                  <a:pt x="29" y="87"/>
                  <a:pt x="39" y="75"/>
                  <a:pt x="49" y="63"/>
                </a:cubicBezTo>
                <a:cubicBezTo>
                  <a:pt x="60" y="52"/>
                  <a:pt x="71" y="43"/>
                  <a:pt x="81" y="35"/>
                </a:cubicBezTo>
                <a:lnTo>
                  <a:pt x="27" y="1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4" name="Freeform 170"/>
          <p:cNvSpPr>
            <a:spLocks/>
          </p:cNvSpPr>
          <p:nvPr/>
        </p:nvSpPr>
        <p:spPr bwMode="auto">
          <a:xfrm>
            <a:off x="5156201" y="950913"/>
            <a:ext cx="106363" cy="144463"/>
          </a:xfrm>
          <a:custGeom>
            <a:avLst/>
            <a:gdLst>
              <a:gd name="T0" fmla="*/ 4 w 107"/>
              <a:gd name="T1" fmla="*/ 92 h 147"/>
              <a:gd name="T2" fmla="*/ 18 w 107"/>
              <a:gd name="T3" fmla="*/ 96 h 147"/>
              <a:gd name="T4" fmla="*/ 19 w 107"/>
              <a:gd name="T5" fmla="*/ 118 h 147"/>
              <a:gd name="T6" fmla="*/ 30 w 107"/>
              <a:gd name="T7" fmla="*/ 129 h 147"/>
              <a:gd name="T8" fmla="*/ 50 w 107"/>
              <a:gd name="T9" fmla="*/ 126 h 147"/>
              <a:gd name="T10" fmla="*/ 66 w 107"/>
              <a:gd name="T11" fmla="*/ 105 h 147"/>
              <a:gd name="T12" fmla="*/ 67 w 107"/>
              <a:gd name="T13" fmla="*/ 80 h 147"/>
              <a:gd name="T14" fmla="*/ 53 w 107"/>
              <a:gd name="T15" fmla="*/ 66 h 147"/>
              <a:gd name="T16" fmla="*/ 40 w 107"/>
              <a:gd name="T17" fmla="*/ 65 h 147"/>
              <a:gd name="T18" fmla="*/ 28 w 107"/>
              <a:gd name="T19" fmla="*/ 72 h 147"/>
              <a:gd name="T20" fmla="*/ 16 w 107"/>
              <a:gd name="T21" fmla="*/ 65 h 147"/>
              <a:gd name="T22" fmla="*/ 52 w 107"/>
              <a:gd name="T23" fmla="*/ 0 h 147"/>
              <a:gd name="T24" fmla="*/ 107 w 107"/>
              <a:gd name="T25" fmla="*/ 20 h 147"/>
              <a:gd name="T26" fmla="*/ 101 w 107"/>
              <a:gd name="T27" fmla="*/ 35 h 147"/>
              <a:gd name="T28" fmla="*/ 57 w 107"/>
              <a:gd name="T29" fmla="*/ 19 h 147"/>
              <a:gd name="T30" fmla="*/ 38 w 107"/>
              <a:gd name="T31" fmla="*/ 53 h 147"/>
              <a:gd name="T32" fmla="*/ 62 w 107"/>
              <a:gd name="T33" fmla="*/ 53 h 147"/>
              <a:gd name="T34" fmla="*/ 82 w 107"/>
              <a:gd name="T35" fmla="*/ 73 h 147"/>
              <a:gd name="T36" fmla="*/ 80 w 107"/>
              <a:gd name="T37" fmla="*/ 109 h 147"/>
              <a:gd name="T38" fmla="*/ 58 w 107"/>
              <a:gd name="T39" fmla="*/ 139 h 147"/>
              <a:gd name="T40" fmla="*/ 25 w 107"/>
              <a:gd name="T41" fmla="*/ 143 h 147"/>
              <a:gd name="T42" fmla="*/ 5 w 107"/>
              <a:gd name="T43" fmla="*/ 124 h 147"/>
              <a:gd name="T44" fmla="*/ 4 w 107"/>
              <a:gd name="T45" fmla="*/ 9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7" h="147">
                <a:moveTo>
                  <a:pt x="4" y="92"/>
                </a:moveTo>
                <a:lnTo>
                  <a:pt x="18" y="96"/>
                </a:lnTo>
                <a:cubicBezTo>
                  <a:pt x="16" y="105"/>
                  <a:pt x="16" y="112"/>
                  <a:pt x="19" y="118"/>
                </a:cubicBezTo>
                <a:cubicBezTo>
                  <a:pt x="21" y="124"/>
                  <a:pt x="25" y="127"/>
                  <a:pt x="30" y="129"/>
                </a:cubicBezTo>
                <a:cubicBezTo>
                  <a:pt x="37" y="132"/>
                  <a:pt x="43" y="131"/>
                  <a:pt x="50" y="126"/>
                </a:cubicBezTo>
                <a:cubicBezTo>
                  <a:pt x="57" y="122"/>
                  <a:pt x="62" y="115"/>
                  <a:pt x="66" y="105"/>
                </a:cubicBezTo>
                <a:cubicBezTo>
                  <a:pt x="69" y="95"/>
                  <a:pt x="70" y="87"/>
                  <a:pt x="67" y="80"/>
                </a:cubicBezTo>
                <a:cubicBezTo>
                  <a:pt x="64" y="73"/>
                  <a:pt x="60" y="68"/>
                  <a:pt x="53" y="66"/>
                </a:cubicBezTo>
                <a:cubicBezTo>
                  <a:pt x="49" y="64"/>
                  <a:pt x="45" y="64"/>
                  <a:pt x="40" y="65"/>
                </a:cubicBezTo>
                <a:cubicBezTo>
                  <a:pt x="36" y="66"/>
                  <a:pt x="32" y="68"/>
                  <a:pt x="28" y="72"/>
                </a:cubicBezTo>
                <a:lnTo>
                  <a:pt x="16" y="65"/>
                </a:lnTo>
                <a:lnTo>
                  <a:pt x="52" y="0"/>
                </a:lnTo>
                <a:lnTo>
                  <a:pt x="107" y="20"/>
                </a:lnTo>
                <a:lnTo>
                  <a:pt x="101" y="35"/>
                </a:lnTo>
                <a:lnTo>
                  <a:pt x="57" y="19"/>
                </a:lnTo>
                <a:lnTo>
                  <a:pt x="38" y="53"/>
                </a:lnTo>
                <a:cubicBezTo>
                  <a:pt x="47" y="50"/>
                  <a:pt x="55" y="50"/>
                  <a:pt x="62" y="53"/>
                </a:cubicBezTo>
                <a:cubicBezTo>
                  <a:pt x="71" y="56"/>
                  <a:pt x="78" y="63"/>
                  <a:pt x="82" y="73"/>
                </a:cubicBezTo>
                <a:cubicBezTo>
                  <a:pt x="86" y="84"/>
                  <a:pt x="85" y="95"/>
                  <a:pt x="80" y="109"/>
                </a:cubicBezTo>
                <a:cubicBezTo>
                  <a:pt x="76" y="122"/>
                  <a:pt x="68" y="132"/>
                  <a:pt x="58" y="139"/>
                </a:cubicBezTo>
                <a:cubicBezTo>
                  <a:pt x="48" y="146"/>
                  <a:pt x="37" y="147"/>
                  <a:pt x="25" y="143"/>
                </a:cubicBezTo>
                <a:cubicBezTo>
                  <a:pt x="16" y="139"/>
                  <a:pt x="9" y="133"/>
                  <a:pt x="5" y="124"/>
                </a:cubicBezTo>
                <a:cubicBezTo>
                  <a:pt x="1" y="115"/>
                  <a:pt x="0" y="105"/>
                  <a:pt x="4" y="92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5" name="Freeform 171"/>
          <p:cNvSpPr>
            <a:spLocks/>
          </p:cNvSpPr>
          <p:nvPr/>
        </p:nvSpPr>
        <p:spPr bwMode="auto">
          <a:xfrm>
            <a:off x="5240338" y="1090613"/>
            <a:ext cx="22225" cy="23813"/>
          </a:xfrm>
          <a:custGeom>
            <a:avLst/>
            <a:gdLst>
              <a:gd name="T0" fmla="*/ 0 w 14"/>
              <a:gd name="T1" fmla="*/ 12 h 15"/>
              <a:gd name="T2" fmla="*/ 4 w 14"/>
              <a:gd name="T3" fmla="*/ 0 h 15"/>
              <a:gd name="T4" fmla="*/ 14 w 14"/>
              <a:gd name="T5" fmla="*/ 4 h 15"/>
              <a:gd name="T6" fmla="*/ 9 w 14"/>
              <a:gd name="T7" fmla="*/ 15 h 15"/>
              <a:gd name="T8" fmla="*/ 0 w 14"/>
              <a:gd name="T9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0" y="12"/>
                </a:moveTo>
                <a:lnTo>
                  <a:pt x="4" y="0"/>
                </a:lnTo>
                <a:lnTo>
                  <a:pt x="14" y="4"/>
                </a:lnTo>
                <a:lnTo>
                  <a:pt x="9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6" name="Freeform 172"/>
          <p:cNvSpPr>
            <a:spLocks noEditPoints="1"/>
          </p:cNvSpPr>
          <p:nvPr/>
        </p:nvSpPr>
        <p:spPr bwMode="auto">
          <a:xfrm>
            <a:off x="5286376" y="998538"/>
            <a:ext cx="96838" cy="141288"/>
          </a:xfrm>
          <a:custGeom>
            <a:avLst/>
            <a:gdLst>
              <a:gd name="T0" fmla="*/ 96 w 99"/>
              <a:gd name="T1" fmla="*/ 50 h 144"/>
              <a:gd name="T2" fmla="*/ 82 w 99"/>
              <a:gd name="T3" fmla="*/ 46 h 144"/>
              <a:gd name="T4" fmla="*/ 82 w 99"/>
              <a:gd name="T5" fmla="*/ 29 h 144"/>
              <a:gd name="T6" fmla="*/ 71 w 99"/>
              <a:gd name="T7" fmla="*/ 18 h 144"/>
              <a:gd name="T8" fmla="*/ 47 w 99"/>
              <a:gd name="T9" fmla="*/ 26 h 144"/>
              <a:gd name="T10" fmla="*/ 27 w 99"/>
              <a:gd name="T11" fmla="*/ 61 h 144"/>
              <a:gd name="T12" fmla="*/ 43 w 99"/>
              <a:gd name="T13" fmla="*/ 52 h 144"/>
              <a:gd name="T14" fmla="*/ 60 w 99"/>
              <a:gd name="T15" fmla="*/ 53 h 144"/>
              <a:gd name="T16" fmla="*/ 78 w 99"/>
              <a:gd name="T17" fmla="*/ 73 h 144"/>
              <a:gd name="T18" fmla="*/ 77 w 99"/>
              <a:gd name="T19" fmla="*/ 108 h 144"/>
              <a:gd name="T20" fmla="*/ 63 w 99"/>
              <a:gd name="T21" fmla="*/ 131 h 144"/>
              <a:gd name="T22" fmla="*/ 44 w 99"/>
              <a:gd name="T23" fmla="*/ 143 h 144"/>
              <a:gd name="T24" fmla="*/ 25 w 99"/>
              <a:gd name="T25" fmla="*/ 142 h 144"/>
              <a:gd name="T26" fmla="*/ 3 w 99"/>
              <a:gd name="T27" fmla="*/ 117 h 144"/>
              <a:gd name="T28" fmla="*/ 11 w 99"/>
              <a:gd name="T29" fmla="*/ 62 h 144"/>
              <a:gd name="T30" fmla="*/ 42 w 99"/>
              <a:gd name="T31" fmla="*/ 11 h 144"/>
              <a:gd name="T32" fmla="*/ 77 w 99"/>
              <a:gd name="T33" fmla="*/ 5 h 144"/>
              <a:gd name="T34" fmla="*/ 95 w 99"/>
              <a:gd name="T35" fmla="*/ 21 h 144"/>
              <a:gd name="T36" fmla="*/ 96 w 99"/>
              <a:gd name="T37" fmla="*/ 50 h 144"/>
              <a:gd name="T38" fmla="*/ 19 w 99"/>
              <a:gd name="T39" fmla="*/ 87 h 144"/>
              <a:gd name="T40" fmla="*/ 18 w 99"/>
              <a:gd name="T41" fmla="*/ 113 h 144"/>
              <a:gd name="T42" fmla="*/ 30 w 99"/>
              <a:gd name="T43" fmla="*/ 128 h 144"/>
              <a:gd name="T44" fmla="*/ 48 w 99"/>
              <a:gd name="T45" fmla="*/ 125 h 144"/>
              <a:gd name="T46" fmla="*/ 62 w 99"/>
              <a:gd name="T47" fmla="*/ 104 h 144"/>
              <a:gd name="T48" fmla="*/ 64 w 99"/>
              <a:gd name="T49" fmla="*/ 80 h 144"/>
              <a:gd name="T50" fmla="*/ 52 w 99"/>
              <a:gd name="T51" fmla="*/ 66 h 144"/>
              <a:gd name="T52" fmla="*/ 34 w 99"/>
              <a:gd name="T53" fmla="*/ 69 h 144"/>
              <a:gd name="T54" fmla="*/ 19 w 99"/>
              <a:gd name="T55" fmla="*/ 8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9" h="144">
                <a:moveTo>
                  <a:pt x="96" y="50"/>
                </a:moveTo>
                <a:lnTo>
                  <a:pt x="82" y="46"/>
                </a:lnTo>
                <a:cubicBezTo>
                  <a:pt x="83" y="39"/>
                  <a:pt x="83" y="33"/>
                  <a:pt x="82" y="29"/>
                </a:cubicBezTo>
                <a:cubicBezTo>
                  <a:pt x="80" y="24"/>
                  <a:pt x="76" y="20"/>
                  <a:pt x="71" y="18"/>
                </a:cubicBezTo>
                <a:cubicBezTo>
                  <a:pt x="63" y="15"/>
                  <a:pt x="55" y="18"/>
                  <a:pt x="47" y="26"/>
                </a:cubicBezTo>
                <a:cubicBezTo>
                  <a:pt x="39" y="33"/>
                  <a:pt x="33" y="44"/>
                  <a:pt x="27" y="61"/>
                </a:cubicBezTo>
                <a:cubicBezTo>
                  <a:pt x="32" y="56"/>
                  <a:pt x="37" y="53"/>
                  <a:pt x="43" y="52"/>
                </a:cubicBezTo>
                <a:cubicBezTo>
                  <a:pt x="49" y="51"/>
                  <a:pt x="55" y="51"/>
                  <a:pt x="60" y="53"/>
                </a:cubicBezTo>
                <a:cubicBezTo>
                  <a:pt x="69" y="56"/>
                  <a:pt x="75" y="63"/>
                  <a:pt x="78" y="73"/>
                </a:cubicBezTo>
                <a:cubicBezTo>
                  <a:pt x="82" y="83"/>
                  <a:pt x="81" y="95"/>
                  <a:pt x="77" y="108"/>
                </a:cubicBezTo>
                <a:cubicBezTo>
                  <a:pt x="73" y="117"/>
                  <a:pt x="69" y="125"/>
                  <a:pt x="63" y="131"/>
                </a:cubicBezTo>
                <a:cubicBezTo>
                  <a:pt x="57" y="137"/>
                  <a:pt x="51" y="141"/>
                  <a:pt x="44" y="143"/>
                </a:cubicBezTo>
                <a:cubicBezTo>
                  <a:pt x="38" y="144"/>
                  <a:pt x="32" y="144"/>
                  <a:pt x="25" y="142"/>
                </a:cubicBezTo>
                <a:cubicBezTo>
                  <a:pt x="14" y="138"/>
                  <a:pt x="7" y="129"/>
                  <a:pt x="3" y="117"/>
                </a:cubicBezTo>
                <a:cubicBezTo>
                  <a:pt x="0" y="104"/>
                  <a:pt x="2" y="86"/>
                  <a:pt x="11" y="62"/>
                </a:cubicBezTo>
                <a:cubicBezTo>
                  <a:pt x="20" y="36"/>
                  <a:pt x="31" y="19"/>
                  <a:pt x="42" y="11"/>
                </a:cubicBezTo>
                <a:cubicBezTo>
                  <a:pt x="54" y="3"/>
                  <a:pt x="65" y="0"/>
                  <a:pt x="77" y="5"/>
                </a:cubicBezTo>
                <a:cubicBezTo>
                  <a:pt x="85" y="8"/>
                  <a:pt x="91" y="13"/>
                  <a:pt x="95" y="21"/>
                </a:cubicBezTo>
                <a:cubicBezTo>
                  <a:pt x="98" y="29"/>
                  <a:pt x="99" y="38"/>
                  <a:pt x="96" y="50"/>
                </a:cubicBezTo>
                <a:close/>
                <a:moveTo>
                  <a:pt x="19" y="87"/>
                </a:moveTo>
                <a:cubicBezTo>
                  <a:pt x="16" y="97"/>
                  <a:pt x="15" y="106"/>
                  <a:pt x="18" y="113"/>
                </a:cubicBezTo>
                <a:cubicBezTo>
                  <a:pt x="20" y="121"/>
                  <a:pt x="24" y="126"/>
                  <a:pt x="30" y="128"/>
                </a:cubicBezTo>
                <a:cubicBezTo>
                  <a:pt x="36" y="130"/>
                  <a:pt x="42" y="129"/>
                  <a:pt x="48" y="125"/>
                </a:cubicBezTo>
                <a:cubicBezTo>
                  <a:pt x="54" y="121"/>
                  <a:pt x="59" y="114"/>
                  <a:pt x="62" y="104"/>
                </a:cubicBezTo>
                <a:cubicBezTo>
                  <a:pt x="66" y="95"/>
                  <a:pt x="67" y="87"/>
                  <a:pt x="64" y="80"/>
                </a:cubicBezTo>
                <a:cubicBezTo>
                  <a:pt x="62" y="73"/>
                  <a:pt x="58" y="69"/>
                  <a:pt x="52" y="66"/>
                </a:cubicBezTo>
                <a:cubicBezTo>
                  <a:pt x="46" y="64"/>
                  <a:pt x="40" y="65"/>
                  <a:pt x="34" y="69"/>
                </a:cubicBezTo>
                <a:cubicBezTo>
                  <a:pt x="27" y="72"/>
                  <a:pt x="23" y="79"/>
                  <a:pt x="19" y="87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7" name="Freeform 173"/>
          <p:cNvSpPr>
            <a:spLocks/>
          </p:cNvSpPr>
          <p:nvPr/>
        </p:nvSpPr>
        <p:spPr bwMode="auto">
          <a:xfrm>
            <a:off x="6053138" y="1023938"/>
            <a:ext cx="61913" cy="136525"/>
          </a:xfrm>
          <a:custGeom>
            <a:avLst/>
            <a:gdLst>
              <a:gd name="T0" fmla="*/ 13 w 62"/>
              <a:gd name="T1" fmla="*/ 138 h 138"/>
              <a:gd name="T2" fmla="*/ 0 w 62"/>
              <a:gd name="T3" fmla="*/ 133 h 138"/>
              <a:gd name="T4" fmla="*/ 38 w 62"/>
              <a:gd name="T5" fmla="*/ 28 h 138"/>
              <a:gd name="T6" fmla="*/ 21 w 62"/>
              <a:gd name="T7" fmla="*/ 35 h 138"/>
              <a:gd name="T8" fmla="*/ 4 w 62"/>
              <a:gd name="T9" fmla="*/ 38 h 138"/>
              <a:gd name="T10" fmla="*/ 10 w 62"/>
              <a:gd name="T11" fmla="*/ 22 h 138"/>
              <a:gd name="T12" fmla="*/ 35 w 62"/>
              <a:gd name="T13" fmla="*/ 13 h 138"/>
              <a:gd name="T14" fmla="*/ 54 w 62"/>
              <a:gd name="T15" fmla="*/ 0 h 138"/>
              <a:gd name="T16" fmla="*/ 62 w 62"/>
              <a:gd name="T17" fmla="*/ 3 h 138"/>
              <a:gd name="T18" fmla="*/ 13 w 62"/>
              <a:gd name="T1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138">
                <a:moveTo>
                  <a:pt x="13" y="138"/>
                </a:moveTo>
                <a:lnTo>
                  <a:pt x="0" y="133"/>
                </a:lnTo>
                <a:lnTo>
                  <a:pt x="38" y="28"/>
                </a:lnTo>
                <a:cubicBezTo>
                  <a:pt x="34" y="30"/>
                  <a:pt x="28" y="33"/>
                  <a:pt x="21" y="35"/>
                </a:cubicBezTo>
                <a:cubicBezTo>
                  <a:pt x="15" y="36"/>
                  <a:pt x="9" y="38"/>
                  <a:pt x="4" y="38"/>
                </a:cubicBezTo>
                <a:lnTo>
                  <a:pt x="10" y="22"/>
                </a:lnTo>
                <a:cubicBezTo>
                  <a:pt x="19" y="20"/>
                  <a:pt x="27" y="18"/>
                  <a:pt x="35" y="13"/>
                </a:cubicBezTo>
                <a:cubicBezTo>
                  <a:pt x="43" y="9"/>
                  <a:pt x="49" y="5"/>
                  <a:pt x="54" y="0"/>
                </a:cubicBezTo>
                <a:lnTo>
                  <a:pt x="62" y="3"/>
                </a:lnTo>
                <a:lnTo>
                  <a:pt x="13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8" name="Freeform 174"/>
          <p:cNvSpPr>
            <a:spLocks/>
          </p:cNvSpPr>
          <p:nvPr/>
        </p:nvSpPr>
        <p:spPr bwMode="auto">
          <a:xfrm>
            <a:off x="6108701" y="1157288"/>
            <a:ext cx="22225" cy="23813"/>
          </a:xfrm>
          <a:custGeom>
            <a:avLst/>
            <a:gdLst>
              <a:gd name="T0" fmla="*/ 0 w 14"/>
              <a:gd name="T1" fmla="*/ 12 h 15"/>
              <a:gd name="T2" fmla="*/ 4 w 14"/>
              <a:gd name="T3" fmla="*/ 0 h 15"/>
              <a:gd name="T4" fmla="*/ 14 w 14"/>
              <a:gd name="T5" fmla="*/ 3 h 15"/>
              <a:gd name="T6" fmla="*/ 10 w 14"/>
              <a:gd name="T7" fmla="*/ 15 h 15"/>
              <a:gd name="T8" fmla="*/ 0 w 14"/>
              <a:gd name="T9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0" y="12"/>
                </a:moveTo>
                <a:lnTo>
                  <a:pt x="4" y="0"/>
                </a:lnTo>
                <a:lnTo>
                  <a:pt x="14" y="3"/>
                </a:lnTo>
                <a:lnTo>
                  <a:pt x="10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9" name="Freeform 175"/>
          <p:cNvSpPr>
            <a:spLocks noEditPoints="1"/>
          </p:cNvSpPr>
          <p:nvPr/>
        </p:nvSpPr>
        <p:spPr bwMode="auto">
          <a:xfrm>
            <a:off x="6154738" y="1063625"/>
            <a:ext cx="93663" cy="144463"/>
          </a:xfrm>
          <a:custGeom>
            <a:avLst/>
            <a:gdLst>
              <a:gd name="T0" fmla="*/ 12 w 96"/>
              <a:gd name="T1" fmla="*/ 60 h 146"/>
              <a:gd name="T2" fmla="*/ 40 w 96"/>
              <a:gd name="T3" fmla="*/ 12 h 146"/>
              <a:gd name="T4" fmla="*/ 73 w 96"/>
              <a:gd name="T5" fmla="*/ 4 h 146"/>
              <a:gd name="T6" fmla="*/ 93 w 96"/>
              <a:gd name="T7" fmla="*/ 28 h 146"/>
              <a:gd name="T8" fmla="*/ 84 w 96"/>
              <a:gd name="T9" fmla="*/ 86 h 146"/>
              <a:gd name="T10" fmla="*/ 57 w 96"/>
              <a:gd name="T11" fmla="*/ 134 h 146"/>
              <a:gd name="T12" fmla="*/ 23 w 96"/>
              <a:gd name="T13" fmla="*/ 142 h 146"/>
              <a:gd name="T14" fmla="*/ 3 w 96"/>
              <a:gd name="T15" fmla="*/ 117 h 146"/>
              <a:gd name="T16" fmla="*/ 12 w 96"/>
              <a:gd name="T17" fmla="*/ 60 h 146"/>
              <a:gd name="T18" fmla="*/ 26 w 96"/>
              <a:gd name="T19" fmla="*/ 65 h 146"/>
              <a:gd name="T20" fmla="*/ 16 w 96"/>
              <a:gd name="T21" fmla="*/ 111 h 146"/>
              <a:gd name="T22" fmla="*/ 28 w 96"/>
              <a:gd name="T23" fmla="*/ 128 h 146"/>
              <a:gd name="T24" fmla="*/ 48 w 96"/>
              <a:gd name="T25" fmla="*/ 123 h 146"/>
              <a:gd name="T26" fmla="*/ 70 w 96"/>
              <a:gd name="T27" fmla="*/ 81 h 146"/>
              <a:gd name="T28" fmla="*/ 80 w 96"/>
              <a:gd name="T29" fmla="*/ 35 h 146"/>
              <a:gd name="T30" fmla="*/ 68 w 96"/>
              <a:gd name="T31" fmla="*/ 18 h 146"/>
              <a:gd name="T32" fmla="*/ 48 w 96"/>
              <a:gd name="T33" fmla="*/ 24 h 146"/>
              <a:gd name="T34" fmla="*/ 26 w 96"/>
              <a:gd name="T35" fmla="*/ 6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146">
                <a:moveTo>
                  <a:pt x="12" y="60"/>
                </a:moveTo>
                <a:cubicBezTo>
                  <a:pt x="21" y="37"/>
                  <a:pt x="30" y="21"/>
                  <a:pt x="40" y="12"/>
                </a:cubicBezTo>
                <a:cubicBezTo>
                  <a:pt x="50" y="3"/>
                  <a:pt x="62" y="0"/>
                  <a:pt x="73" y="4"/>
                </a:cubicBezTo>
                <a:cubicBezTo>
                  <a:pt x="84" y="8"/>
                  <a:pt x="90" y="16"/>
                  <a:pt x="93" y="28"/>
                </a:cubicBezTo>
                <a:cubicBezTo>
                  <a:pt x="96" y="42"/>
                  <a:pt x="93" y="61"/>
                  <a:pt x="84" y="86"/>
                </a:cubicBezTo>
                <a:cubicBezTo>
                  <a:pt x="76" y="109"/>
                  <a:pt x="67" y="125"/>
                  <a:pt x="57" y="134"/>
                </a:cubicBezTo>
                <a:cubicBezTo>
                  <a:pt x="46" y="144"/>
                  <a:pt x="35" y="146"/>
                  <a:pt x="23" y="142"/>
                </a:cubicBezTo>
                <a:cubicBezTo>
                  <a:pt x="13" y="138"/>
                  <a:pt x="6" y="130"/>
                  <a:pt x="3" y="117"/>
                </a:cubicBezTo>
                <a:cubicBezTo>
                  <a:pt x="0" y="104"/>
                  <a:pt x="3" y="85"/>
                  <a:pt x="12" y="60"/>
                </a:cubicBezTo>
                <a:close/>
                <a:moveTo>
                  <a:pt x="26" y="65"/>
                </a:moveTo>
                <a:cubicBezTo>
                  <a:pt x="18" y="87"/>
                  <a:pt x="15" y="102"/>
                  <a:pt x="16" y="111"/>
                </a:cubicBezTo>
                <a:cubicBezTo>
                  <a:pt x="18" y="120"/>
                  <a:pt x="22" y="126"/>
                  <a:pt x="28" y="128"/>
                </a:cubicBezTo>
                <a:cubicBezTo>
                  <a:pt x="35" y="131"/>
                  <a:pt x="41" y="129"/>
                  <a:pt x="48" y="123"/>
                </a:cubicBezTo>
                <a:cubicBezTo>
                  <a:pt x="55" y="117"/>
                  <a:pt x="62" y="103"/>
                  <a:pt x="70" y="81"/>
                </a:cubicBezTo>
                <a:cubicBezTo>
                  <a:pt x="78" y="59"/>
                  <a:pt x="81" y="44"/>
                  <a:pt x="80" y="35"/>
                </a:cubicBezTo>
                <a:cubicBezTo>
                  <a:pt x="78" y="26"/>
                  <a:pt x="74" y="20"/>
                  <a:pt x="68" y="18"/>
                </a:cubicBezTo>
                <a:cubicBezTo>
                  <a:pt x="62" y="16"/>
                  <a:pt x="55" y="18"/>
                  <a:pt x="48" y="24"/>
                </a:cubicBezTo>
                <a:cubicBezTo>
                  <a:pt x="41" y="30"/>
                  <a:pt x="34" y="43"/>
                  <a:pt x="26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0" name="Freeform 176"/>
          <p:cNvSpPr>
            <a:spLocks/>
          </p:cNvSpPr>
          <p:nvPr/>
        </p:nvSpPr>
        <p:spPr bwMode="auto">
          <a:xfrm>
            <a:off x="5972176" y="1244600"/>
            <a:ext cx="61913" cy="136525"/>
          </a:xfrm>
          <a:custGeom>
            <a:avLst/>
            <a:gdLst>
              <a:gd name="T0" fmla="*/ 14 w 63"/>
              <a:gd name="T1" fmla="*/ 139 h 139"/>
              <a:gd name="T2" fmla="*/ 0 w 63"/>
              <a:gd name="T3" fmla="*/ 134 h 139"/>
              <a:gd name="T4" fmla="*/ 38 w 63"/>
              <a:gd name="T5" fmla="*/ 29 h 139"/>
              <a:gd name="T6" fmla="*/ 22 w 63"/>
              <a:gd name="T7" fmla="*/ 35 h 139"/>
              <a:gd name="T8" fmla="*/ 4 w 63"/>
              <a:gd name="T9" fmla="*/ 39 h 139"/>
              <a:gd name="T10" fmla="*/ 10 w 63"/>
              <a:gd name="T11" fmla="*/ 23 h 139"/>
              <a:gd name="T12" fmla="*/ 35 w 63"/>
              <a:gd name="T13" fmla="*/ 14 h 139"/>
              <a:gd name="T14" fmla="*/ 54 w 63"/>
              <a:gd name="T15" fmla="*/ 0 h 139"/>
              <a:gd name="T16" fmla="*/ 63 w 63"/>
              <a:gd name="T17" fmla="*/ 4 h 139"/>
              <a:gd name="T18" fmla="*/ 14 w 63"/>
              <a:gd name="T1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139">
                <a:moveTo>
                  <a:pt x="14" y="139"/>
                </a:moveTo>
                <a:lnTo>
                  <a:pt x="0" y="134"/>
                </a:lnTo>
                <a:lnTo>
                  <a:pt x="38" y="29"/>
                </a:lnTo>
                <a:cubicBezTo>
                  <a:pt x="34" y="31"/>
                  <a:pt x="28" y="33"/>
                  <a:pt x="22" y="35"/>
                </a:cubicBezTo>
                <a:cubicBezTo>
                  <a:pt x="15" y="37"/>
                  <a:pt x="9" y="38"/>
                  <a:pt x="4" y="39"/>
                </a:cubicBezTo>
                <a:lnTo>
                  <a:pt x="10" y="23"/>
                </a:lnTo>
                <a:cubicBezTo>
                  <a:pt x="19" y="21"/>
                  <a:pt x="27" y="18"/>
                  <a:pt x="35" y="14"/>
                </a:cubicBezTo>
                <a:cubicBezTo>
                  <a:pt x="43" y="10"/>
                  <a:pt x="49" y="5"/>
                  <a:pt x="54" y="0"/>
                </a:cubicBezTo>
                <a:lnTo>
                  <a:pt x="63" y="4"/>
                </a:lnTo>
                <a:lnTo>
                  <a:pt x="14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1" name="Freeform 177"/>
          <p:cNvSpPr>
            <a:spLocks/>
          </p:cNvSpPr>
          <p:nvPr/>
        </p:nvSpPr>
        <p:spPr bwMode="auto">
          <a:xfrm>
            <a:off x="6027738" y="1377950"/>
            <a:ext cx="22225" cy="23813"/>
          </a:xfrm>
          <a:custGeom>
            <a:avLst/>
            <a:gdLst>
              <a:gd name="T0" fmla="*/ 0 w 14"/>
              <a:gd name="T1" fmla="*/ 12 h 15"/>
              <a:gd name="T2" fmla="*/ 4 w 14"/>
              <a:gd name="T3" fmla="*/ 0 h 15"/>
              <a:gd name="T4" fmla="*/ 14 w 14"/>
              <a:gd name="T5" fmla="*/ 4 h 15"/>
              <a:gd name="T6" fmla="*/ 10 w 14"/>
              <a:gd name="T7" fmla="*/ 15 h 15"/>
              <a:gd name="T8" fmla="*/ 0 w 14"/>
              <a:gd name="T9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0" y="12"/>
                </a:moveTo>
                <a:lnTo>
                  <a:pt x="4" y="0"/>
                </a:lnTo>
                <a:lnTo>
                  <a:pt x="14" y="4"/>
                </a:lnTo>
                <a:lnTo>
                  <a:pt x="10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2" name="Freeform 178"/>
          <p:cNvSpPr>
            <a:spLocks noEditPoints="1"/>
          </p:cNvSpPr>
          <p:nvPr/>
        </p:nvSpPr>
        <p:spPr bwMode="auto">
          <a:xfrm>
            <a:off x="6073776" y="1285875"/>
            <a:ext cx="95250" cy="142875"/>
          </a:xfrm>
          <a:custGeom>
            <a:avLst/>
            <a:gdLst>
              <a:gd name="T0" fmla="*/ 13 w 97"/>
              <a:gd name="T1" fmla="*/ 60 h 146"/>
              <a:gd name="T2" fmla="*/ 40 w 97"/>
              <a:gd name="T3" fmla="*/ 12 h 146"/>
              <a:gd name="T4" fmla="*/ 74 w 97"/>
              <a:gd name="T5" fmla="*/ 4 h 146"/>
              <a:gd name="T6" fmla="*/ 93 w 97"/>
              <a:gd name="T7" fmla="*/ 27 h 146"/>
              <a:gd name="T8" fmla="*/ 84 w 97"/>
              <a:gd name="T9" fmla="*/ 86 h 146"/>
              <a:gd name="T10" fmla="*/ 57 w 97"/>
              <a:gd name="T11" fmla="*/ 134 h 146"/>
              <a:gd name="T12" fmla="*/ 23 w 97"/>
              <a:gd name="T13" fmla="*/ 141 h 146"/>
              <a:gd name="T14" fmla="*/ 3 w 97"/>
              <a:gd name="T15" fmla="*/ 117 h 146"/>
              <a:gd name="T16" fmla="*/ 13 w 97"/>
              <a:gd name="T17" fmla="*/ 60 h 146"/>
              <a:gd name="T18" fmla="*/ 26 w 97"/>
              <a:gd name="T19" fmla="*/ 65 h 146"/>
              <a:gd name="T20" fmla="*/ 17 w 97"/>
              <a:gd name="T21" fmla="*/ 111 h 146"/>
              <a:gd name="T22" fmla="*/ 29 w 97"/>
              <a:gd name="T23" fmla="*/ 128 h 146"/>
              <a:gd name="T24" fmla="*/ 48 w 97"/>
              <a:gd name="T25" fmla="*/ 122 h 146"/>
              <a:gd name="T26" fmla="*/ 71 w 97"/>
              <a:gd name="T27" fmla="*/ 81 h 146"/>
              <a:gd name="T28" fmla="*/ 80 w 97"/>
              <a:gd name="T29" fmla="*/ 35 h 146"/>
              <a:gd name="T30" fmla="*/ 68 w 97"/>
              <a:gd name="T31" fmla="*/ 18 h 146"/>
              <a:gd name="T32" fmla="*/ 48 w 97"/>
              <a:gd name="T33" fmla="*/ 23 h 146"/>
              <a:gd name="T34" fmla="*/ 26 w 97"/>
              <a:gd name="T35" fmla="*/ 6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146">
                <a:moveTo>
                  <a:pt x="13" y="60"/>
                </a:moveTo>
                <a:cubicBezTo>
                  <a:pt x="21" y="37"/>
                  <a:pt x="30" y="21"/>
                  <a:pt x="40" y="12"/>
                </a:cubicBezTo>
                <a:cubicBezTo>
                  <a:pt x="51" y="2"/>
                  <a:pt x="62" y="0"/>
                  <a:pt x="74" y="4"/>
                </a:cubicBezTo>
                <a:cubicBezTo>
                  <a:pt x="84" y="8"/>
                  <a:pt x="91" y="16"/>
                  <a:pt x="93" y="27"/>
                </a:cubicBezTo>
                <a:cubicBezTo>
                  <a:pt x="97" y="41"/>
                  <a:pt x="94" y="61"/>
                  <a:pt x="84" y="86"/>
                </a:cubicBezTo>
                <a:cubicBezTo>
                  <a:pt x="76" y="108"/>
                  <a:pt x="67" y="124"/>
                  <a:pt x="57" y="134"/>
                </a:cubicBezTo>
                <a:cubicBezTo>
                  <a:pt x="46" y="143"/>
                  <a:pt x="35" y="146"/>
                  <a:pt x="23" y="141"/>
                </a:cubicBezTo>
                <a:cubicBezTo>
                  <a:pt x="13" y="138"/>
                  <a:pt x="6" y="129"/>
                  <a:pt x="3" y="117"/>
                </a:cubicBezTo>
                <a:cubicBezTo>
                  <a:pt x="0" y="104"/>
                  <a:pt x="3" y="85"/>
                  <a:pt x="13" y="60"/>
                </a:cubicBezTo>
                <a:close/>
                <a:moveTo>
                  <a:pt x="26" y="65"/>
                </a:moveTo>
                <a:cubicBezTo>
                  <a:pt x="18" y="87"/>
                  <a:pt x="15" y="102"/>
                  <a:pt x="17" y="111"/>
                </a:cubicBezTo>
                <a:cubicBezTo>
                  <a:pt x="18" y="120"/>
                  <a:pt x="22" y="126"/>
                  <a:pt x="29" y="128"/>
                </a:cubicBezTo>
                <a:cubicBezTo>
                  <a:pt x="35" y="130"/>
                  <a:pt x="41" y="128"/>
                  <a:pt x="48" y="122"/>
                </a:cubicBezTo>
                <a:cubicBezTo>
                  <a:pt x="55" y="116"/>
                  <a:pt x="63" y="102"/>
                  <a:pt x="71" y="81"/>
                </a:cubicBezTo>
                <a:cubicBezTo>
                  <a:pt x="78" y="59"/>
                  <a:pt x="82" y="43"/>
                  <a:pt x="80" y="35"/>
                </a:cubicBezTo>
                <a:cubicBezTo>
                  <a:pt x="79" y="26"/>
                  <a:pt x="75" y="20"/>
                  <a:pt x="68" y="18"/>
                </a:cubicBezTo>
                <a:cubicBezTo>
                  <a:pt x="62" y="15"/>
                  <a:pt x="55" y="17"/>
                  <a:pt x="48" y="23"/>
                </a:cubicBezTo>
                <a:cubicBezTo>
                  <a:pt x="42" y="29"/>
                  <a:pt x="34" y="43"/>
                  <a:pt x="26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3" name="Line 179"/>
          <p:cNvSpPr>
            <a:spLocks noChangeShapeType="1"/>
          </p:cNvSpPr>
          <p:nvPr/>
        </p:nvSpPr>
        <p:spPr bwMode="auto">
          <a:xfrm>
            <a:off x="4860926" y="773113"/>
            <a:ext cx="1439863" cy="523875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4" name="Freeform 180"/>
          <p:cNvSpPr>
            <a:spLocks/>
          </p:cNvSpPr>
          <p:nvPr/>
        </p:nvSpPr>
        <p:spPr bwMode="auto">
          <a:xfrm>
            <a:off x="4843463" y="765175"/>
            <a:ext cx="98425" cy="65088"/>
          </a:xfrm>
          <a:custGeom>
            <a:avLst/>
            <a:gdLst>
              <a:gd name="T0" fmla="*/ 77 w 101"/>
              <a:gd name="T1" fmla="*/ 66 h 66"/>
              <a:gd name="T2" fmla="*/ 0 w 101"/>
              <a:gd name="T3" fmla="*/ 1 h 66"/>
              <a:gd name="T4" fmla="*/ 101 w 101"/>
              <a:gd name="T5" fmla="*/ 0 h 66"/>
              <a:gd name="T6" fmla="*/ 77 w 101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66">
                <a:moveTo>
                  <a:pt x="77" y="66"/>
                </a:moveTo>
                <a:lnTo>
                  <a:pt x="0" y="1"/>
                </a:lnTo>
                <a:lnTo>
                  <a:pt x="101" y="0"/>
                </a:lnTo>
                <a:cubicBezTo>
                  <a:pt x="80" y="15"/>
                  <a:pt x="70" y="41"/>
                  <a:pt x="77" y="66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5" name="Freeform 181"/>
          <p:cNvSpPr>
            <a:spLocks/>
          </p:cNvSpPr>
          <p:nvPr/>
        </p:nvSpPr>
        <p:spPr bwMode="auto">
          <a:xfrm>
            <a:off x="6219826" y="1238250"/>
            <a:ext cx="100013" cy="65088"/>
          </a:xfrm>
          <a:custGeom>
            <a:avLst/>
            <a:gdLst>
              <a:gd name="T0" fmla="*/ 24 w 101"/>
              <a:gd name="T1" fmla="*/ 0 h 65"/>
              <a:gd name="T2" fmla="*/ 101 w 101"/>
              <a:gd name="T3" fmla="*/ 65 h 65"/>
              <a:gd name="T4" fmla="*/ 0 w 101"/>
              <a:gd name="T5" fmla="*/ 65 h 65"/>
              <a:gd name="T6" fmla="*/ 24 w 10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65">
                <a:moveTo>
                  <a:pt x="24" y="0"/>
                </a:moveTo>
                <a:lnTo>
                  <a:pt x="101" y="65"/>
                </a:lnTo>
                <a:lnTo>
                  <a:pt x="0" y="65"/>
                </a:lnTo>
                <a:cubicBezTo>
                  <a:pt x="21" y="51"/>
                  <a:pt x="31" y="25"/>
                  <a:pt x="24" y="0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6" name="Freeform 182"/>
          <p:cNvSpPr>
            <a:spLocks/>
          </p:cNvSpPr>
          <p:nvPr/>
        </p:nvSpPr>
        <p:spPr bwMode="auto">
          <a:xfrm>
            <a:off x="5527676" y="2603500"/>
            <a:ext cx="84138" cy="98425"/>
          </a:xfrm>
          <a:custGeom>
            <a:avLst/>
            <a:gdLst>
              <a:gd name="T0" fmla="*/ 32 w 53"/>
              <a:gd name="T1" fmla="*/ 62 h 62"/>
              <a:gd name="T2" fmla="*/ 24 w 53"/>
              <a:gd name="T3" fmla="*/ 41 h 62"/>
              <a:gd name="T4" fmla="*/ 6 w 53"/>
              <a:gd name="T5" fmla="*/ 47 h 62"/>
              <a:gd name="T6" fmla="*/ 0 w 53"/>
              <a:gd name="T7" fmla="*/ 32 h 62"/>
              <a:gd name="T8" fmla="*/ 18 w 53"/>
              <a:gd name="T9" fmla="*/ 26 h 62"/>
              <a:gd name="T10" fmla="*/ 11 w 53"/>
              <a:gd name="T11" fmla="*/ 4 h 62"/>
              <a:gd name="T12" fmla="*/ 22 w 53"/>
              <a:gd name="T13" fmla="*/ 0 h 62"/>
              <a:gd name="T14" fmla="*/ 30 w 53"/>
              <a:gd name="T15" fmla="*/ 21 h 62"/>
              <a:gd name="T16" fmla="*/ 48 w 53"/>
              <a:gd name="T17" fmla="*/ 15 h 62"/>
              <a:gd name="T18" fmla="*/ 53 w 53"/>
              <a:gd name="T19" fmla="*/ 30 h 62"/>
              <a:gd name="T20" fmla="*/ 35 w 53"/>
              <a:gd name="T21" fmla="*/ 36 h 62"/>
              <a:gd name="T22" fmla="*/ 43 w 53"/>
              <a:gd name="T23" fmla="*/ 58 h 62"/>
              <a:gd name="T24" fmla="*/ 32 w 53"/>
              <a:gd name="T2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62">
                <a:moveTo>
                  <a:pt x="32" y="62"/>
                </a:moveTo>
                <a:lnTo>
                  <a:pt x="24" y="41"/>
                </a:lnTo>
                <a:lnTo>
                  <a:pt x="6" y="47"/>
                </a:lnTo>
                <a:lnTo>
                  <a:pt x="0" y="32"/>
                </a:lnTo>
                <a:lnTo>
                  <a:pt x="18" y="26"/>
                </a:lnTo>
                <a:lnTo>
                  <a:pt x="11" y="4"/>
                </a:lnTo>
                <a:lnTo>
                  <a:pt x="22" y="0"/>
                </a:lnTo>
                <a:lnTo>
                  <a:pt x="30" y="21"/>
                </a:lnTo>
                <a:lnTo>
                  <a:pt x="48" y="15"/>
                </a:lnTo>
                <a:lnTo>
                  <a:pt x="53" y="30"/>
                </a:lnTo>
                <a:lnTo>
                  <a:pt x="35" y="36"/>
                </a:lnTo>
                <a:lnTo>
                  <a:pt x="43" y="58"/>
                </a:lnTo>
                <a:lnTo>
                  <a:pt x="32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7" name="Freeform 183"/>
          <p:cNvSpPr>
            <a:spLocks/>
          </p:cNvSpPr>
          <p:nvPr/>
        </p:nvSpPr>
        <p:spPr bwMode="auto">
          <a:xfrm>
            <a:off x="5619751" y="2584450"/>
            <a:ext cx="92075" cy="107950"/>
          </a:xfrm>
          <a:custGeom>
            <a:avLst/>
            <a:gdLst>
              <a:gd name="T0" fmla="*/ 74 w 93"/>
              <a:gd name="T1" fmla="*/ 21 h 110"/>
              <a:gd name="T2" fmla="*/ 55 w 93"/>
              <a:gd name="T3" fmla="*/ 33 h 110"/>
              <a:gd name="T4" fmla="*/ 35 w 93"/>
              <a:gd name="T5" fmla="*/ 23 h 110"/>
              <a:gd name="T6" fmla="*/ 25 w 93"/>
              <a:gd name="T7" fmla="*/ 35 h 110"/>
              <a:gd name="T8" fmla="*/ 28 w 93"/>
              <a:gd name="T9" fmla="*/ 59 h 110"/>
              <a:gd name="T10" fmla="*/ 42 w 93"/>
              <a:gd name="T11" fmla="*/ 81 h 110"/>
              <a:gd name="T12" fmla="*/ 58 w 93"/>
              <a:gd name="T13" fmla="*/ 84 h 110"/>
              <a:gd name="T14" fmla="*/ 66 w 93"/>
              <a:gd name="T15" fmla="*/ 76 h 110"/>
              <a:gd name="T16" fmla="*/ 66 w 93"/>
              <a:gd name="T17" fmla="*/ 60 h 110"/>
              <a:gd name="T18" fmla="*/ 88 w 93"/>
              <a:gd name="T19" fmla="*/ 56 h 110"/>
              <a:gd name="T20" fmla="*/ 64 w 93"/>
              <a:gd name="T21" fmla="*/ 105 h 110"/>
              <a:gd name="T22" fmla="*/ 30 w 93"/>
              <a:gd name="T23" fmla="*/ 101 h 110"/>
              <a:gd name="T24" fmla="*/ 7 w 93"/>
              <a:gd name="T25" fmla="*/ 69 h 110"/>
              <a:gd name="T26" fmla="*/ 4 w 93"/>
              <a:gd name="T27" fmla="*/ 27 h 110"/>
              <a:gd name="T28" fmla="*/ 28 w 93"/>
              <a:gd name="T29" fmla="*/ 3 h 110"/>
              <a:gd name="T30" fmla="*/ 53 w 93"/>
              <a:gd name="T31" fmla="*/ 2 h 110"/>
              <a:gd name="T32" fmla="*/ 74 w 93"/>
              <a:gd name="T33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" h="110">
                <a:moveTo>
                  <a:pt x="74" y="21"/>
                </a:moveTo>
                <a:lnTo>
                  <a:pt x="55" y="33"/>
                </a:lnTo>
                <a:cubicBezTo>
                  <a:pt x="50" y="24"/>
                  <a:pt x="43" y="20"/>
                  <a:pt x="35" y="23"/>
                </a:cubicBezTo>
                <a:cubicBezTo>
                  <a:pt x="30" y="25"/>
                  <a:pt x="27" y="29"/>
                  <a:pt x="25" y="35"/>
                </a:cubicBezTo>
                <a:cubicBezTo>
                  <a:pt x="24" y="40"/>
                  <a:pt x="25" y="48"/>
                  <a:pt x="28" y="59"/>
                </a:cubicBezTo>
                <a:cubicBezTo>
                  <a:pt x="33" y="70"/>
                  <a:pt x="37" y="78"/>
                  <a:pt x="42" y="81"/>
                </a:cubicBezTo>
                <a:cubicBezTo>
                  <a:pt x="47" y="85"/>
                  <a:pt x="52" y="86"/>
                  <a:pt x="58" y="84"/>
                </a:cubicBezTo>
                <a:cubicBezTo>
                  <a:pt x="61" y="82"/>
                  <a:pt x="64" y="80"/>
                  <a:pt x="66" y="76"/>
                </a:cubicBezTo>
                <a:cubicBezTo>
                  <a:pt x="67" y="73"/>
                  <a:pt x="67" y="67"/>
                  <a:pt x="66" y="60"/>
                </a:cubicBezTo>
                <a:lnTo>
                  <a:pt x="88" y="56"/>
                </a:lnTo>
                <a:cubicBezTo>
                  <a:pt x="93" y="82"/>
                  <a:pt x="85" y="98"/>
                  <a:pt x="64" y="105"/>
                </a:cubicBezTo>
                <a:cubicBezTo>
                  <a:pt x="51" y="110"/>
                  <a:pt x="40" y="108"/>
                  <a:pt x="30" y="101"/>
                </a:cubicBezTo>
                <a:cubicBezTo>
                  <a:pt x="20" y="93"/>
                  <a:pt x="13" y="82"/>
                  <a:pt x="7" y="69"/>
                </a:cubicBezTo>
                <a:cubicBezTo>
                  <a:pt x="1" y="52"/>
                  <a:pt x="0" y="38"/>
                  <a:pt x="4" y="27"/>
                </a:cubicBezTo>
                <a:cubicBezTo>
                  <a:pt x="8" y="15"/>
                  <a:pt x="16" y="7"/>
                  <a:pt x="28" y="3"/>
                </a:cubicBezTo>
                <a:cubicBezTo>
                  <a:pt x="37" y="0"/>
                  <a:pt x="45" y="0"/>
                  <a:pt x="53" y="2"/>
                </a:cubicBezTo>
                <a:cubicBezTo>
                  <a:pt x="61" y="5"/>
                  <a:pt x="68" y="11"/>
                  <a:pt x="74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8" name="Freeform 184"/>
          <p:cNvSpPr>
            <a:spLocks/>
          </p:cNvSpPr>
          <p:nvPr/>
        </p:nvSpPr>
        <p:spPr bwMode="auto">
          <a:xfrm>
            <a:off x="4913313" y="2603500"/>
            <a:ext cx="77788" cy="92075"/>
          </a:xfrm>
          <a:custGeom>
            <a:avLst/>
            <a:gdLst>
              <a:gd name="T0" fmla="*/ 31 w 49"/>
              <a:gd name="T1" fmla="*/ 58 h 58"/>
              <a:gd name="T2" fmla="*/ 22 w 49"/>
              <a:gd name="T3" fmla="*/ 35 h 58"/>
              <a:gd name="T4" fmla="*/ 3 w 49"/>
              <a:gd name="T5" fmla="*/ 42 h 58"/>
              <a:gd name="T6" fmla="*/ 0 w 49"/>
              <a:gd name="T7" fmla="*/ 33 h 58"/>
              <a:gd name="T8" fmla="*/ 19 w 49"/>
              <a:gd name="T9" fmla="*/ 26 h 58"/>
              <a:gd name="T10" fmla="*/ 10 w 49"/>
              <a:gd name="T11" fmla="*/ 3 h 58"/>
              <a:gd name="T12" fmla="*/ 18 w 49"/>
              <a:gd name="T13" fmla="*/ 0 h 58"/>
              <a:gd name="T14" fmla="*/ 27 w 49"/>
              <a:gd name="T15" fmla="*/ 23 h 58"/>
              <a:gd name="T16" fmla="*/ 46 w 49"/>
              <a:gd name="T17" fmla="*/ 16 h 58"/>
              <a:gd name="T18" fmla="*/ 49 w 49"/>
              <a:gd name="T19" fmla="*/ 25 h 58"/>
              <a:gd name="T20" fmla="*/ 30 w 49"/>
              <a:gd name="T21" fmla="*/ 32 h 58"/>
              <a:gd name="T22" fmla="*/ 39 w 49"/>
              <a:gd name="T23" fmla="*/ 55 h 58"/>
              <a:gd name="T24" fmla="*/ 31 w 49"/>
              <a:gd name="T2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58">
                <a:moveTo>
                  <a:pt x="31" y="58"/>
                </a:moveTo>
                <a:lnTo>
                  <a:pt x="22" y="35"/>
                </a:lnTo>
                <a:lnTo>
                  <a:pt x="3" y="42"/>
                </a:lnTo>
                <a:lnTo>
                  <a:pt x="0" y="33"/>
                </a:lnTo>
                <a:lnTo>
                  <a:pt x="19" y="26"/>
                </a:lnTo>
                <a:lnTo>
                  <a:pt x="10" y="3"/>
                </a:lnTo>
                <a:lnTo>
                  <a:pt x="18" y="0"/>
                </a:lnTo>
                <a:lnTo>
                  <a:pt x="27" y="23"/>
                </a:lnTo>
                <a:lnTo>
                  <a:pt x="46" y="16"/>
                </a:lnTo>
                <a:lnTo>
                  <a:pt x="49" y="25"/>
                </a:lnTo>
                <a:lnTo>
                  <a:pt x="30" y="32"/>
                </a:lnTo>
                <a:lnTo>
                  <a:pt x="39" y="55"/>
                </a:lnTo>
                <a:lnTo>
                  <a:pt x="31" y="5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9" name="Freeform 185"/>
          <p:cNvSpPr>
            <a:spLocks/>
          </p:cNvSpPr>
          <p:nvPr/>
        </p:nvSpPr>
        <p:spPr bwMode="auto">
          <a:xfrm>
            <a:off x="4989513" y="2546350"/>
            <a:ext cx="107950" cy="150813"/>
          </a:xfrm>
          <a:custGeom>
            <a:avLst/>
            <a:gdLst>
              <a:gd name="T0" fmla="*/ 103 w 109"/>
              <a:gd name="T1" fmla="*/ 111 h 153"/>
              <a:gd name="T2" fmla="*/ 109 w 109"/>
              <a:gd name="T3" fmla="*/ 127 h 153"/>
              <a:gd name="T4" fmla="*/ 36 w 109"/>
              <a:gd name="T5" fmla="*/ 153 h 153"/>
              <a:gd name="T6" fmla="*/ 34 w 109"/>
              <a:gd name="T7" fmla="*/ 130 h 153"/>
              <a:gd name="T8" fmla="*/ 46 w 109"/>
              <a:gd name="T9" fmla="*/ 93 h 153"/>
              <a:gd name="T10" fmla="*/ 60 w 109"/>
              <a:gd name="T11" fmla="*/ 55 h 153"/>
              <a:gd name="T12" fmla="*/ 59 w 109"/>
              <a:gd name="T13" fmla="*/ 34 h 153"/>
              <a:gd name="T14" fmla="*/ 47 w 109"/>
              <a:gd name="T15" fmla="*/ 19 h 153"/>
              <a:gd name="T16" fmla="*/ 30 w 109"/>
              <a:gd name="T17" fmla="*/ 18 h 153"/>
              <a:gd name="T18" fmla="*/ 17 w 109"/>
              <a:gd name="T19" fmla="*/ 31 h 153"/>
              <a:gd name="T20" fmla="*/ 18 w 109"/>
              <a:gd name="T21" fmla="*/ 53 h 153"/>
              <a:gd name="T22" fmla="*/ 3 w 109"/>
              <a:gd name="T23" fmla="*/ 56 h 153"/>
              <a:gd name="T24" fmla="*/ 4 w 109"/>
              <a:gd name="T25" fmla="*/ 23 h 153"/>
              <a:gd name="T26" fmla="*/ 25 w 109"/>
              <a:gd name="T27" fmla="*/ 4 h 153"/>
              <a:gd name="T28" fmla="*/ 55 w 109"/>
              <a:gd name="T29" fmla="*/ 6 h 153"/>
              <a:gd name="T30" fmla="*/ 73 w 109"/>
              <a:gd name="T31" fmla="*/ 29 h 153"/>
              <a:gd name="T32" fmla="*/ 75 w 109"/>
              <a:gd name="T33" fmla="*/ 56 h 153"/>
              <a:gd name="T34" fmla="*/ 61 w 109"/>
              <a:gd name="T35" fmla="*/ 97 h 153"/>
              <a:gd name="T36" fmla="*/ 51 w 109"/>
              <a:gd name="T37" fmla="*/ 120 h 153"/>
              <a:gd name="T38" fmla="*/ 49 w 109"/>
              <a:gd name="T39" fmla="*/ 131 h 153"/>
              <a:gd name="T40" fmla="*/ 103 w 109"/>
              <a:gd name="T41" fmla="*/ 11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9" h="153">
                <a:moveTo>
                  <a:pt x="103" y="111"/>
                </a:moveTo>
                <a:lnTo>
                  <a:pt x="109" y="127"/>
                </a:lnTo>
                <a:lnTo>
                  <a:pt x="36" y="153"/>
                </a:lnTo>
                <a:cubicBezTo>
                  <a:pt x="33" y="147"/>
                  <a:pt x="33" y="139"/>
                  <a:pt x="34" y="130"/>
                </a:cubicBezTo>
                <a:cubicBezTo>
                  <a:pt x="35" y="120"/>
                  <a:pt x="39" y="108"/>
                  <a:pt x="46" y="93"/>
                </a:cubicBezTo>
                <a:cubicBezTo>
                  <a:pt x="54" y="76"/>
                  <a:pt x="59" y="63"/>
                  <a:pt x="60" y="55"/>
                </a:cubicBezTo>
                <a:cubicBezTo>
                  <a:pt x="61" y="47"/>
                  <a:pt x="61" y="40"/>
                  <a:pt x="59" y="34"/>
                </a:cubicBezTo>
                <a:cubicBezTo>
                  <a:pt x="56" y="27"/>
                  <a:pt x="52" y="22"/>
                  <a:pt x="47" y="19"/>
                </a:cubicBezTo>
                <a:cubicBezTo>
                  <a:pt x="41" y="16"/>
                  <a:pt x="35" y="16"/>
                  <a:pt x="30" y="18"/>
                </a:cubicBezTo>
                <a:cubicBezTo>
                  <a:pt x="23" y="20"/>
                  <a:pt x="19" y="25"/>
                  <a:pt x="17" y="31"/>
                </a:cubicBezTo>
                <a:cubicBezTo>
                  <a:pt x="14" y="37"/>
                  <a:pt x="15" y="44"/>
                  <a:pt x="18" y="53"/>
                </a:cubicBezTo>
                <a:lnTo>
                  <a:pt x="3" y="56"/>
                </a:lnTo>
                <a:cubicBezTo>
                  <a:pt x="0" y="43"/>
                  <a:pt x="0" y="32"/>
                  <a:pt x="4" y="23"/>
                </a:cubicBezTo>
                <a:cubicBezTo>
                  <a:pt x="8" y="14"/>
                  <a:pt x="15" y="8"/>
                  <a:pt x="25" y="4"/>
                </a:cubicBezTo>
                <a:cubicBezTo>
                  <a:pt x="36" y="0"/>
                  <a:pt x="46" y="1"/>
                  <a:pt x="55" y="6"/>
                </a:cubicBezTo>
                <a:cubicBezTo>
                  <a:pt x="63" y="12"/>
                  <a:pt x="69" y="19"/>
                  <a:pt x="73" y="29"/>
                </a:cubicBezTo>
                <a:cubicBezTo>
                  <a:pt x="76" y="38"/>
                  <a:pt x="77" y="47"/>
                  <a:pt x="75" y="56"/>
                </a:cubicBezTo>
                <a:cubicBezTo>
                  <a:pt x="73" y="66"/>
                  <a:pt x="69" y="79"/>
                  <a:pt x="61" y="97"/>
                </a:cubicBezTo>
                <a:cubicBezTo>
                  <a:pt x="56" y="108"/>
                  <a:pt x="52" y="116"/>
                  <a:pt x="51" y="120"/>
                </a:cubicBezTo>
                <a:cubicBezTo>
                  <a:pt x="50" y="123"/>
                  <a:pt x="49" y="127"/>
                  <a:pt x="49" y="131"/>
                </a:cubicBezTo>
                <a:lnTo>
                  <a:pt x="103" y="11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0" name="Freeform 186"/>
          <p:cNvSpPr>
            <a:spLocks/>
          </p:cNvSpPr>
          <p:nvPr/>
        </p:nvSpPr>
        <p:spPr bwMode="auto">
          <a:xfrm>
            <a:off x="5073651" y="2516188"/>
            <a:ext cx="98425" cy="142875"/>
          </a:xfrm>
          <a:custGeom>
            <a:avLst/>
            <a:gdLst>
              <a:gd name="T0" fmla="*/ 24 w 100"/>
              <a:gd name="T1" fmla="*/ 116 h 144"/>
              <a:gd name="T2" fmla="*/ 37 w 100"/>
              <a:gd name="T3" fmla="*/ 109 h 144"/>
              <a:gd name="T4" fmla="*/ 68 w 100"/>
              <a:gd name="T5" fmla="*/ 127 h 144"/>
              <a:gd name="T6" fmla="*/ 81 w 100"/>
              <a:gd name="T7" fmla="*/ 114 h 144"/>
              <a:gd name="T8" fmla="*/ 81 w 100"/>
              <a:gd name="T9" fmla="*/ 91 h 144"/>
              <a:gd name="T10" fmla="*/ 68 w 100"/>
              <a:gd name="T11" fmla="*/ 74 h 144"/>
              <a:gd name="T12" fmla="*/ 50 w 100"/>
              <a:gd name="T13" fmla="*/ 73 h 144"/>
              <a:gd name="T14" fmla="*/ 41 w 100"/>
              <a:gd name="T15" fmla="*/ 78 h 144"/>
              <a:gd name="T16" fmla="*/ 37 w 100"/>
              <a:gd name="T17" fmla="*/ 63 h 144"/>
              <a:gd name="T18" fmla="*/ 39 w 100"/>
              <a:gd name="T19" fmla="*/ 62 h 144"/>
              <a:gd name="T20" fmla="*/ 53 w 100"/>
              <a:gd name="T21" fmla="*/ 50 h 144"/>
              <a:gd name="T22" fmla="*/ 54 w 100"/>
              <a:gd name="T23" fmla="*/ 32 h 144"/>
              <a:gd name="T24" fmla="*/ 43 w 100"/>
              <a:gd name="T25" fmla="*/ 18 h 144"/>
              <a:gd name="T26" fmla="*/ 28 w 100"/>
              <a:gd name="T27" fmla="*/ 17 h 144"/>
              <a:gd name="T28" fmla="*/ 17 w 100"/>
              <a:gd name="T29" fmla="*/ 28 h 144"/>
              <a:gd name="T30" fmla="*/ 17 w 100"/>
              <a:gd name="T31" fmla="*/ 49 h 144"/>
              <a:gd name="T32" fmla="*/ 2 w 100"/>
              <a:gd name="T33" fmla="*/ 51 h 144"/>
              <a:gd name="T34" fmla="*/ 4 w 100"/>
              <a:gd name="T35" fmla="*/ 20 h 144"/>
              <a:gd name="T36" fmla="*/ 23 w 100"/>
              <a:gd name="T37" fmla="*/ 4 h 144"/>
              <a:gd name="T38" fmla="*/ 49 w 100"/>
              <a:gd name="T39" fmla="*/ 5 h 144"/>
              <a:gd name="T40" fmla="*/ 68 w 100"/>
              <a:gd name="T41" fmla="*/ 27 h 144"/>
              <a:gd name="T42" fmla="*/ 69 w 100"/>
              <a:gd name="T43" fmla="*/ 45 h 144"/>
              <a:gd name="T44" fmla="*/ 62 w 100"/>
              <a:gd name="T45" fmla="*/ 60 h 144"/>
              <a:gd name="T46" fmla="*/ 76 w 100"/>
              <a:gd name="T47" fmla="*/ 62 h 144"/>
              <a:gd name="T48" fmla="*/ 87 w 100"/>
              <a:gd name="T49" fmla="*/ 71 h 144"/>
              <a:gd name="T50" fmla="*/ 95 w 100"/>
              <a:gd name="T51" fmla="*/ 85 h 144"/>
              <a:gd name="T52" fmla="*/ 95 w 100"/>
              <a:gd name="T53" fmla="*/ 120 h 144"/>
              <a:gd name="T54" fmla="*/ 73 w 100"/>
              <a:gd name="T55" fmla="*/ 141 h 144"/>
              <a:gd name="T56" fmla="*/ 46 w 100"/>
              <a:gd name="T57" fmla="*/ 139 h 144"/>
              <a:gd name="T58" fmla="*/ 24 w 100"/>
              <a:gd name="T59" fmla="*/ 11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0" h="144">
                <a:moveTo>
                  <a:pt x="24" y="116"/>
                </a:moveTo>
                <a:lnTo>
                  <a:pt x="37" y="109"/>
                </a:lnTo>
                <a:cubicBezTo>
                  <a:pt x="46" y="125"/>
                  <a:pt x="57" y="132"/>
                  <a:pt x="68" y="127"/>
                </a:cubicBezTo>
                <a:cubicBezTo>
                  <a:pt x="74" y="125"/>
                  <a:pt x="79" y="121"/>
                  <a:pt x="81" y="114"/>
                </a:cubicBezTo>
                <a:cubicBezTo>
                  <a:pt x="84" y="107"/>
                  <a:pt x="84" y="99"/>
                  <a:pt x="81" y="91"/>
                </a:cubicBezTo>
                <a:cubicBezTo>
                  <a:pt x="78" y="83"/>
                  <a:pt x="73" y="78"/>
                  <a:pt x="68" y="74"/>
                </a:cubicBezTo>
                <a:cubicBezTo>
                  <a:pt x="62" y="71"/>
                  <a:pt x="56" y="71"/>
                  <a:pt x="50" y="73"/>
                </a:cubicBezTo>
                <a:cubicBezTo>
                  <a:pt x="47" y="74"/>
                  <a:pt x="44" y="75"/>
                  <a:pt x="41" y="78"/>
                </a:cubicBezTo>
                <a:lnTo>
                  <a:pt x="37" y="63"/>
                </a:lnTo>
                <a:lnTo>
                  <a:pt x="39" y="62"/>
                </a:lnTo>
                <a:cubicBezTo>
                  <a:pt x="46" y="60"/>
                  <a:pt x="51" y="56"/>
                  <a:pt x="53" y="50"/>
                </a:cubicBezTo>
                <a:cubicBezTo>
                  <a:pt x="56" y="45"/>
                  <a:pt x="56" y="38"/>
                  <a:pt x="54" y="32"/>
                </a:cubicBezTo>
                <a:cubicBezTo>
                  <a:pt x="51" y="25"/>
                  <a:pt x="48" y="21"/>
                  <a:pt x="43" y="18"/>
                </a:cubicBezTo>
                <a:cubicBezTo>
                  <a:pt x="38" y="16"/>
                  <a:pt x="33" y="15"/>
                  <a:pt x="28" y="17"/>
                </a:cubicBezTo>
                <a:cubicBezTo>
                  <a:pt x="23" y="19"/>
                  <a:pt x="19" y="23"/>
                  <a:pt x="17" y="28"/>
                </a:cubicBezTo>
                <a:cubicBezTo>
                  <a:pt x="15" y="33"/>
                  <a:pt x="15" y="40"/>
                  <a:pt x="17" y="49"/>
                </a:cubicBezTo>
                <a:lnTo>
                  <a:pt x="2" y="51"/>
                </a:lnTo>
                <a:cubicBezTo>
                  <a:pt x="0" y="39"/>
                  <a:pt x="0" y="29"/>
                  <a:pt x="4" y="20"/>
                </a:cubicBezTo>
                <a:cubicBezTo>
                  <a:pt x="8" y="12"/>
                  <a:pt x="14" y="7"/>
                  <a:pt x="23" y="4"/>
                </a:cubicBezTo>
                <a:cubicBezTo>
                  <a:pt x="32" y="0"/>
                  <a:pt x="41" y="1"/>
                  <a:pt x="49" y="5"/>
                </a:cubicBezTo>
                <a:cubicBezTo>
                  <a:pt x="58" y="10"/>
                  <a:pt x="64" y="17"/>
                  <a:pt x="68" y="27"/>
                </a:cubicBezTo>
                <a:cubicBezTo>
                  <a:pt x="70" y="33"/>
                  <a:pt x="70" y="39"/>
                  <a:pt x="69" y="45"/>
                </a:cubicBezTo>
                <a:cubicBezTo>
                  <a:pt x="69" y="50"/>
                  <a:pt x="66" y="55"/>
                  <a:pt x="62" y="60"/>
                </a:cubicBezTo>
                <a:cubicBezTo>
                  <a:pt x="67" y="59"/>
                  <a:pt x="72" y="60"/>
                  <a:pt x="76" y="62"/>
                </a:cubicBezTo>
                <a:cubicBezTo>
                  <a:pt x="79" y="64"/>
                  <a:pt x="83" y="67"/>
                  <a:pt x="87" y="71"/>
                </a:cubicBezTo>
                <a:cubicBezTo>
                  <a:pt x="90" y="75"/>
                  <a:pt x="93" y="80"/>
                  <a:pt x="95" y="85"/>
                </a:cubicBezTo>
                <a:cubicBezTo>
                  <a:pt x="100" y="98"/>
                  <a:pt x="100" y="109"/>
                  <a:pt x="95" y="120"/>
                </a:cubicBezTo>
                <a:cubicBezTo>
                  <a:pt x="91" y="130"/>
                  <a:pt x="83" y="137"/>
                  <a:pt x="73" y="141"/>
                </a:cubicBezTo>
                <a:cubicBezTo>
                  <a:pt x="64" y="144"/>
                  <a:pt x="55" y="144"/>
                  <a:pt x="46" y="139"/>
                </a:cubicBezTo>
                <a:cubicBezTo>
                  <a:pt x="37" y="135"/>
                  <a:pt x="29" y="127"/>
                  <a:pt x="24" y="116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1" name="Freeform 187"/>
          <p:cNvSpPr>
            <a:spLocks/>
          </p:cNvSpPr>
          <p:nvPr/>
        </p:nvSpPr>
        <p:spPr bwMode="auto">
          <a:xfrm>
            <a:off x="5195888" y="2608263"/>
            <a:ext cx="22225" cy="23813"/>
          </a:xfrm>
          <a:custGeom>
            <a:avLst/>
            <a:gdLst>
              <a:gd name="T0" fmla="*/ 5 w 14"/>
              <a:gd name="T1" fmla="*/ 15 h 15"/>
              <a:gd name="T2" fmla="*/ 0 w 14"/>
              <a:gd name="T3" fmla="*/ 3 h 15"/>
              <a:gd name="T4" fmla="*/ 10 w 14"/>
              <a:gd name="T5" fmla="*/ 0 h 15"/>
              <a:gd name="T6" fmla="*/ 14 w 14"/>
              <a:gd name="T7" fmla="*/ 12 h 15"/>
              <a:gd name="T8" fmla="*/ 5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5" y="15"/>
                </a:moveTo>
                <a:lnTo>
                  <a:pt x="0" y="3"/>
                </a:lnTo>
                <a:lnTo>
                  <a:pt x="10" y="0"/>
                </a:lnTo>
                <a:lnTo>
                  <a:pt x="14" y="12"/>
                </a:lnTo>
                <a:lnTo>
                  <a:pt x="5" y="1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" name="Freeform 188"/>
          <p:cNvSpPr>
            <a:spLocks noEditPoints="1"/>
          </p:cNvSpPr>
          <p:nvPr/>
        </p:nvSpPr>
        <p:spPr bwMode="auto">
          <a:xfrm>
            <a:off x="5202238" y="2468563"/>
            <a:ext cx="95250" cy="142875"/>
          </a:xfrm>
          <a:custGeom>
            <a:avLst/>
            <a:gdLst>
              <a:gd name="T0" fmla="*/ 69 w 97"/>
              <a:gd name="T1" fmla="*/ 25 h 145"/>
              <a:gd name="T2" fmla="*/ 56 w 97"/>
              <a:gd name="T3" fmla="*/ 32 h 145"/>
              <a:gd name="T4" fmla="*/ 45 w 97"/>
              <a:gd name="T5" fmla="*/ 19 h 145"/>
              <a:gd name="T6" fmla="*/ 30 w 97"/>
              <a:gd name="T7" fmla="*/ 17 h 145"/>
              <a:gd name="T8" fmla="*/ 16 w 97"/>
              <a:gd name="T9" fmla="*/ 39 h 145"/>
              <a:gd name="T10" fmla="*/ 24 w 97"/>
              <a:gd name="T11" fmla="*/ 79 h 145"/>
              <a:gd name="T12" fmla="*/ 31 w 97"/>
              <a:gd name="T13" fmla="*/ 61 h 145"/>
              <a:gd name="T14" fmla="*/ 44 w 97"/>
              <a:gd name="T15" fmla="*/ 51 h 145"/>
              <a:gd name="T16" fmla="*/ 71 w 97"/>
              <a:gd name="T17" fmla="*/ 55 h 145"/>
              <a:gd name="T18" fmla="*/ 92 w 97"/>
              <a:gd name="T19" fmla="*/ 83 h 145"/>
              <a:gd name="T20" fmla="*/ 96 w 97"/>
              <a:gd name="T21" fmla="*/ 109 h 145"/>
              <a:gd name="T22" fmla="*/ 90 w 97"/>
              <a:gd name="T23" fmla="*/ 130 h 145"/>
              <a:gd name="T24" fmla="*/ 75 w 97"/>
              <a:gd name="T25" fmla="*/ 141 h 145"/>
              <a:gd name="T26" fmla="*/ 42 w 97"/>
              <a:gd name="T27" fmla="*/ 136 h 145"/>
              <a:gd name="T28" fmla="*/ 12 w 97"/>
              <a:gd name="T29" fmla="*/ 90 h 145"/>
              <a:gd name="T30" fmla="*/ 3 w 97"/>
              <a:gd name="T31" fmla="*/ 30 h 145"/>
              <a:gd name="T32" fmla="*/ 26 w 97"/>
              <a:gd name="T33" fmla="*/ 3 h 145"/>
              <a:gd name="T34" fmla="*/ 50 w 97"/>
              <a:gd name="T35" fmla="*/ 4 h 145"/>
              <a:gd name="T36" fmla="*/ 69 w 97"/>
              <a:gd name="T37" fmla="*/ 25 h 145"/>
              <a:gd name="T38" fmla="*/ 35 w 97"/>
              <a:gd name="T39" fmla="*/ 104 h 145"/>
              <a:gd name="T40" fmla="*/ 51 w 97"/>
              <a:gd name="T41" fmla="*/ 125 h 145"/>
              <a:gd name="T42" fmla="*/ 70 w 97"/>
              <a:gd name="T43" fmla="*/ 128 h 145"/>
              <a:gd name="T44" fmla="*/ 81 w 97"/>
              <a:gd name="T45" fmla="*/ 114 h 145"/>
              <a:gd name="T46" fmla="*/ 79 w 97"/>
              <a:gd name="T47" fmla="*/ 89 h 145"/>
              <a:gd name="T48" fmla="*/ 65 w 97"/>
              <a:gd name="T49" fmla="*/ 69 h 145"/>
              <a:gd name="T50" fmla="*/ 46 w 97"/>
              <a:gd name="T51" fmla="*/ 66 h 145"/>
              <a:gd name="T52" fmla="*/ 34 w 97"/>
              <a:gd name="T53" fmla="*/ 80 h 145"/>
              <a:gd name="T54" fmla="*/ 35 w 97"/>
              <a:gd name="T55" fmla="*/ 10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7" h="145">
                <a:moveTo>
                  <a:pt x="69" y="25"/>
                </a:moveTo>
                <a:lnTo>
                  <a:pt x="56" y="32"/>
                </a:lnTo>
                <a:cubicBezTo>
                  <a:pt x="53" y="25"/>
                  <a:pt x="49" y="21"/>
                  <a:pt x="45" y="19"/>
                </a:cubicBezTo>
                <a:cubicBezTo>
                  <a:pt x="40" y="16"/>
                  <a:pt x="35" y="15"/>
                  <a:pt x="30" y="17"/>
                </a:cubicBezTo>
                <a:cubicBezTo>
                  <a:pt x="22" y="20"/>
                  <a:pt x="17" y="27"/>
                  <a:pt x="16" y="39"/>
                </a:cubicBezTo>
                <a:cubicBezTo>
                  <a:pt x="15" y="49"/>
                  <a:pt x="18" y="62"/>
                  <a:pt x="24" y="79"/>
                </a:cubicBezTo>
                <a:cubicBezTo>
                  <a:pt x="25" y="72"/>
                  <a:pt x="27" y="66"/>
                  <a:pt x="31" y="61"/>
                </a:cubicBezTo>
                <a:cubicBezTo>
                  <a:pt x="34" y="56"/>
                  <a:pt x="39" y="53"/>
                  <a:pt x="44" y="51"/>
                </a:cubicBezTo>
                <a:cubicBezTo>
                  <a:pt x="53" y="48"/>
                  <a:pt x="62" y="49"/>
                  <a:pt x="71" y="55"/>
                </a:cubicBezTo>
                <a:cubicBezTo>
                  <a:pt x="80" y="60"/>
                  <a:pt x="88" y="69"/>
                  <a:pt x="92" y="83"/>
                </a:cubicBezTo>
                <a:cubicBezTo>
                  <a:pt x="96" y="92"/>
                  <a:pt x="97" y="100"/>
                  <a:pt x="96" y="109"/>
                </a:cubicBezTo>
                <a:cubicBezTo>
                  <a:pt x="96" y="117"/>
                  <a:pt x="94" y="124"/>
                  <a:pt x="90" y="130"/>
                </a:cubicBezTo>
                <a:cubicBezTo>
                  <a:pt x="86" y="135"/>
                  <a:pt x="81" y="139"/>
                  <a:pt x="75" y="141"/>
                </a:cubicBezTo>
                <a:cubicBezTo>
                  <a:pt x="63" y="145"/>
                  <a:pt x="52" y="144"/>
                  <a:pt x="42" y="136"/>
                </a:cubicBezTo>
                <a:cubicBezTo>
                  <a:pt x="31" y="129"/>
                  <a:pt x="21" y="113"/>
                  <a:pt x="12" y="90"/>
                </a:cubicBezTo>
                <a:cubicBezTo>
                  <a:pt x="3" y="64"/>
                  <a:pt x="0" y="44"/>
                  <a:pt x="3" y="30"/>
                </a:cubicBezTo>
                <a:cubicBezTo>
                  <a:pt x="7" y="17"/>
                  <a:pt x="14" y="8"/>
                  <a:pt x="26" y="3"/>
                </a:cubicBezTo>
                <a:cubicBezTo>
                  <a:pt x="34" y="0"/>
                  <a:pt x="42" y="1"/>
                  <a:pt x="50" y="4"/>
                </a:cubicBezTo>
                <a:cubicBezTo>
                  <a:pt x="58" y="8"/>
                  <a:pt x="64" y="15"/>
                  <a:pt x="69" y="25"/>
                </a:cubicBezTo>
                <a:close/>
                <a:moveTo>
                  <a:pt x="35" y="104"/>
                </a:moveTo>
                <a:cubicBezTo>
                  <a:pt x="39" y="113"/>
                  <a:pt x="44" y="120"/>
                  <a:pt x="51" y="125"/>
                </a:cubicBezTo>
                <a:cubicBezTo>
                  <a:pt x="57" y="129"/>
                  <a:pt x="64" y="130"/>
                  <a:pt x="70" y="128"/>
                </a:cubicBezTo>
                <a:cubicBezTo>
                  <a:pt x="75" y="126"/>
                  <a:pt x="79" y="121"/>
                  <a:pt x="81" y="114"/>
                </a:cubicBezTo>
                <a:cubicBezTo>
                  <a:pt x="83" y="107"/>
                  <a:pt x="82" y="98"/>
                  <a:pt x="79" y="89"/>
                </a:cubicBezTo>
                <a:cubicBezTo>
                  <a:pt x="75" y="79"/>
                  <a:pt x="71" y="73"/>
                  <a:pt x="65" y="69"/>
                </a:cubicBezTo>
                <a:cubicBezTo>
                  <a:pt x="58" y="65"/>
                  <a:pt x="52" y="64"/>
                  <a:pt x="46" y="66"/>
                </a:cubicBezTo>
                <a:cubicBezTo>
                  <a:pt x="41" y="69"/>
                  <a:pt x="36" y="73"/>
                  <a:pt x="34" y="80"/>
                </a:cubicBezTo>
                <a:cubicBezTo>
                  <a:pt x="31" y="87"/>
                  <a:pt x="32" y="95"/>
                  <a:pt x="35" y="10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" name="Freeform 189"/>
          <p:cNvSpPr>
            <a:spLocks/>
          </p:cNvSpPr>
          <p:nvPr/>
        </p:nvSpPr>
        <p:spPr bwMode="auto">
          <a:xfrm>
            <a:off x="4992688" y="2824163"/>
            <a:ext cx="77788" cy="93663"/>
          </a:xfrm>
          <a:custGeom>
            <a:avLst/>
            <a:gdLst>
              <a:gd name="T0" fmla="*/ 31 w 49"/>
              <a:gd name="T1" fmla="*/ 59 h 59"/>
              <a:gd name="T2" fmla="*/ 23 w 49"/>
              <a:gd name="T3" fmla="*/ 36 h 59"/>
              <a:gd name="T4" fmla="*/ 4 w 49"/>
              <a:gd name="T5" fmla="*/ 42 h 59"/>
              <a:gd name="T6" fmla="*/ 0 w 49"/>
              <a:gd name="T7" fmla="*/ 33 h 59"/>
              <a:gd name="T8" fmla="*/ 20 w 49"/>
              <a:gd name="T9" fmla="*/ 26 h 59"/>
              <a:gd name="T10" fmla="*/ 11 w 49"/>
              <a:gd name="T11" fmla="*/ 3 h 59"/>
              <a:gd name="T12" fmla="*/ 19 w 49"/>
              <a:gd name="T13" fmla="*/ 0 h 59"/>
              <a:gd name="T14" fmla="*/ 27 w 49"/>
              <a:gd name="T15" fmla="*/ 23 h 59"/>
              <a:gd name="T16" fmla="*/ 46 w 49"/>
              <a:gd name="T17" fmla="*/ 16 h 59"/>
              <a:gd name="T18" fmla="*/ 49 w 49"/>
              <a:gd name="T19" fmla="*/ 26 h 59"/>
              <a:gd name="T20" fmla="*/ 31 w 49"/>
              <a:gd name="T21" fmla="*/ 33 h 59"/>
              <a:gd name="T22" fmla="*/ 39 w 49"/>
              <a:gd name="T23" fmla="*/ 55 h 59"/>
              <a:gd name="T24" fmla="*/ 31 w 49"/>
              <a:gd name="T25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59">
                <a:moveTo>
                  <a:pt x="31" y="59"/>
                </a:moveTo>
                <a:lnTo>
                  <a:pt x="23" y="36"/>
                </a:lnTo>
                <a:lnTo>
                  <a:pt x="4" y="42"/>
                </a:lnTo>
                <a:lnTo>
                  <a:pt x="0" y="33"/>
                </a:lnTo>
                <a:lnTo>
                  <a:pt x="20" y="26"/>
                </a:lnTo>
                <a:lnTo>
                  <a:pt x="11" y="3"/>
                </a:lnTo>
                <a:lnTo>
                  <a:pt x="19" y="0"/>
                </a:lnTo>
                <a:lnTo>
                  <a:pt x="27" y="23"/>
                </a:lnTo>
                <a:lnTo>
                  <a:pt x="46" y="16"/>
                </a:lnTo>
                <a:lnTo>
                  <a:pt x="49" y="26"/>
                </a:lnTo>
                <a:lnTo>
                  <a:pt x="31" y="33"/>
                </a:lnTo>
                <a:lnTo>
                  <a:pt x="39" y="55"/>
                </a:lnTo>
                <a:lnTo>
                  <a:pt x="31" y="5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" name="Freeform 190"/>
          <p:cNvSpPr>
            <a:spLocks/>
          </p:cNvSpPr>
          <p:nvPr/>
        </p:nvSpPr>
        <p:spPr bwMode="auto">
          <a:xfrm>
            <a:off x="5081588" y="2767013"/>
            <a:ext cx="74613" cy="138113"/>
          </a:xfrm>
          <a:custGeom>
            <a:avLst/>
            <a:gdLst>
              <a:gd name="T0" fmla="*/ 77 w 77"/>
              <a:gd name="T1" fmla="*/ 135 h 140"/>
              <a:gd name="T2" fmla="*/ 64 w 77"/>
              <a:gd name="T3" fmla="*/ 140 h 140"/>
              <a:gd name="T4" fmla="*/ 25 w 77"/>
              <a:gd name="T5" fmla="*/ 35 h 140"/>
              <a:gd name="T6" fmla="*/ 17 w 77"/>
              <a:gd name="T7" fmla="*/ 50 h 140"/>
              <a:gd name="T8" fmla="*/ 5 w 77"/>
              <a:gd name="T9" fmla="*/ 64 h 140"/>
              <a:gd name="T10" fmla="*/ 0 w 77"/>
              <a:gd name="T11" fmla="*/ 48 h 140"/>
              <a:gd name="T12" fmla="*/ 14 w 77"/>
              <a:gd name="T13" fmla="*/ 26 h 140"/>
              <a:gd name="T14" fmla="*/ 19 w 77"/>
              <a:gd name="T15" fmla="*/ 3 h 140"/>
              <a:gd name="T16" fmla="*/ 28 w 77"/>
              <a:gd name="T17" fmla="*/ 0 h 140"/>
              <a:gd name="T18" fmla="*/ 77 w 77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140">
                <a:moveTo>
                  <a:pt x="77" y="135"/>
                </a:moveTo>
                <a:lnTo>
                  <a:pt x="64" y="140"/>
                </a:lnTo>
                <a:lnTo>
                  <a:pt x="25" y="35"/>
                </a:lnTo>
                <a:cubicBezTo>
                  <a:pt x="23" y="39"/>
                  <a:pt x="21" y="45"/>
                  <a:pt x="17" y="50"/>
                </a:cubicBezTo>
                <a:cubicBezTo>
                  <a:pt x="13" y="56"/>
                  <a:pt x="9" y="61"/>
                  <a:pt x="5" y="64"/>
                </a:cubicBezTo>
                <a:lnTo>
                  <a:pt x="0" y="48"/>
                </a:lnTo>
                <a:cubicBezTo>
                  <a:pt x="5" y="41"/>
                  <a:pt x="10" y="34"/>
                  <a:pt x="14" y="26"/>
                </a:cubicBezTo>
                <a:cubicBezTo>
                  <a:pt x="17" y="17"/>
                  <a:pt x="19" y="10"/>
                  <a:pt x="19" y="3"/>
                </a:cubicBezTo>
                <a:lnTo>
                  <a:pt x="28" y="0"/>
                </a:lnTo>
                <a:lnTo>
                  <a:pt x="77" y="13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" name="Freeform 191"/>
          <p:cNvSpPr>
            <a:spLocks/>
          </p:cNvSpPr>
          <p:nvPr/>
        </p:nvSpPr>
        <p:spPr bwMode="auto">
          <a:xfrm>
            <a:off x="5154613" y="2740025"/>
            <a:ext cx="76200" cy="138113"/>
          </a:xfrm>
          <a:custGeom>
            <a:avLst/>
            <a:gdLst>
              <a:gd name="T0" fmla="*/ 78 w 78"/>
              <a:gd name="T1" fmla="*/ 135 h 140"/>
              <a:gd name="T2" fmla="*/ 64 w 78"/>
              <a:gd name="T3" fmla="*/ 140 h 140"/>
              <a:gd name="T4" fmla="*/ 26 w 78"/>
              <a:gd name="T5" fmla="*/ 34 h 140"/>
              <a:gd name="T6" fmla="*/ 17 w 78"/>
              <a:gd name="T7" fmla="*/ 50 h 140"/>
              <a:gd name="T8" fmla="*/ 6 w 78"/>
              <a:gd name="T9" fmla="*/ 64 h 140"/>
              <a:gd name="T10" fmla="*/ 0 w 78"/>
              <a:gd name="T11" fmla="*/ 48 h 140"/>
              <a:gd name="T12" fmla="*/ 14 w 78"/>
              <a:gd name="T13" fmla="*/ 25 h 140"/>
              <a:gd name="T14" fmla="*/ 20 w 78"/>
              <a:gd name="T15" fmla="*/ 3 h 140"/>
              <a:gd name="T16" fmla="*/ 29 w 78"/>
              <a:gd name="T17" fmla="*/ 0 h 140"/>
              <a:gd name="T18" fmla="*/ 78 w 78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40">
                <a:moveTo>
                  <a:pt x="78" y="135"/>
                </a:moveTo>
                <a:lnTo>
                  <a:pt x="64" y="140"/>
                </a:lnTo>
                <a:lnTo>
                  <a:pt x="26" y="34"/>
                </a:lnTo>
                <a:cubicBezTo>
                  <a:pt x="24" y="39"/>
                  <a:pt x="21" y="45"/>
                  <a:pt x="17" y="50"/>
                </a:cubicBezTo>
                <a:cubicBezTo>
                  <a:pt x="14" y="56"/>
                  <a:pt x="10" y="61"/>
                  <a:pt x="6" y="64"/>
                </a:cubicBezTo>
                <a:lnTo>
                  <a:pt x="0" y="48"/>
                </a:lnTo>
                <a:cubicBezTo>
                  <a:pt x="6" y="41"/>
                  <a:pt x="11" y="34"/>
                  <a:pt x="14" y="25"/>
                </a:cubicBezTo>
                <a:cubicBezTo>
                  <a:pt x="18" y="17"/>
                  <a:pt x="20" y="10"/>
                  <a:pt x="20" y="3"/>
                </a:cubicBezTo>
                <a:lnTo>
                  <a:pt x="29" y="0"/>
                </a:lnTo>
                <a:lnTo>
                  <a:pt x="78" y="13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" name="Freeform 192"/>
          <p:cNvSpPr>
            <a:spLocks/>
          </p:cNvSpPr>
          <p:nvPr/>
        </p:nvSpPr>
        <p:spPr bwMode="auto">
          <a:xfrm>
            <a:off x="5265738" y="2833688"/>
            <a:ext cx="22225" cy="23813"/>
          </a:xfrm>
          <a:custGeom>
            <a:avLst/>
            <a:gdLst>
              <a:gd name="T0" fmla="*/ 5 w 14"/>
              <a:gd name="T1" fmla="*/ 15 h 15"/>
              <a:gd name="T2" fmla="*/ 0 w 14"/>
              <a:gd name="T3" fmla="*/ 3 h 15"/>
              <a:gd name="T4" fmla="*/ 10 w 14"/>
              <a:gd name="T5" fmla="*/ 0 h 15"/>
              <a:gd name="T6" fmla="*/ 14 w 14"/>
              <a:gd name="T7" fmla="*/ 11 h 15"/>
              <a:gd name="T8" fmla="*/ 5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5" y="15"/>
                </a:moveTo>
                <a:lnTo>
                  <a:pt x="0" y="3"/>
                </a:lnTo>
                <a:lnTo>
                  <a:pt x="10" y="0"/>
                </a:lnTo>
                <a:lnTo>
                  <a:pt x="14" y="11"/>
                </a:lnTo>
                <a:lnTo>
                  <a:pt x="5" y="1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" name="Freeform 193"/>
          <p:cNvSpPr>
            <a:spLocks noEditPoints="1"/>
          </p:cNvSpPr>
          <p:nvPr/>
        </p:nvSpPr>
        <p:spPr bwMode="auto">
          <a:xfrm>
            <a:off x="5272088" y="2695575"/>
            <a:ext cx="96838" cy="141288"/>
          </a:xfrm>
          <a:custGeom>
            <a:avLst/>
            <a:gdLst>
              <a:gd name="T0" fmla="*/ 30 w 99"/>
              <a:gd name="T1" fmla="*/ 71 h 144"/>
              <a:gd name="T2" fmla="*/ 14 w 99"/>
              <a:gd name="T3" fmla="*/ 65 h 144"/>
              <a:gd name="T4" fmla="*/ 4 w 99"/>
              <a:gd name="T5" fmla="*/ 49 h 144"/>
              <a:gd name="T6" fmla="*/ 3 w 99"/>
              <a:gd name="T7" fmla="*/ 21 h 144"/>
              <a:gd name="T8" fmla="*/ 23 w 99"/>
              <a:gd name="T9" fmla="*/ 3 h 144"/>
              <a:gd name="T10" fmla="*/ 49 w 99"/>
              <a:gd name="T11" fmla="*/ 5 h 144"/>
              <a:gd name="T12" fmla="*/ 68 w 99"/>
              <a:gd name="T13" fmla="*/ 27 h 144"/>
              <a:gd name="T14" fmla="*/ 70 w 99"/>
              <a:gd name="T15" fmla="*/ 45 h 144"/>
              <a:gd name="T16" fmla="*/ 61 w 99"/>
              <a:gd name="T17" fmla="*/ 60 h 144"/>
              <a:gd name="T18" fmla="*/ 81 w 99"/>
              <a:gd name="T19" fmla="*/ 67 h 144"/>
              <a:gd name="T20" fmla="*/ 94 w 99"/>
              <a:gd name="T21" fmla="*/ 87 h 144"/>
              <a:gd name="T22" fmla="*/ 95 w 99"/>
              <a:gd name="T23" fmla="*/ 120 h 144"/>
              <a:gd name="T24" fmla="*/ 73 w 99"/>
              <a:gd name="T25" fmla="*/ 140 h 144"/>
              <a:gd name="T26" fmla="*/ 43 w 99"/>
              <a:gd name="T27" fmla="*/ 139 h 144"/>
              <a:gd name="T28" fmla="*/ 22 w 99"/>
              <a:gd name="T29" fmla="*/ 113 h 144"/>
              <a:gd name="T30" fmla="*/ 19 w 99"/>
              <a:gd name="T31" fmla="*/ 88 h 144"/>
              <a:gd name="T32" fmla="*/ 30 w 99"/>
              <a:gd name="T33" fmla="*/ 71 h 144"/>
              <a:gd name="T34" fmla="*/ 17 w 99"/>
              <a:gd name="T35" fmla="*/ 44 h 144"/>
              <a:gd name="T36" fmla="*/ 28 w 99"/>
              <a:gd name="T37" fmla="*/ 58 h 144"/>
              <a:gd name="T38" fmla="*/ 43 w 99"/>
              <a:gd name="T39" fmla="*/ 59 h 144"/>
              <a:gd name="T40" fmla="*/ 54 w 99"/>
              <a:gd name="T41" fmla="*/ 48 h 144"/>
              <a:gd name="T42" fmla="*/ 54 w 99"/>
              <a:gd name="T43" fmla="*/ 32 h 144"/>
              <a:gd name="T44" fmla="*/ 43 w 99"/>
              <a:gd name="T45" fmla="*/ 18 h 144"/>
              <a:gd name="T46" fmla="*/ 28 w 99"/>
              <a:gd name="T47" fmla="*/ 17 h 144"/>
              <a:gd name="T48" fmla="*/ 17 w 99"/>
              <a:gd name="T49" fmla="*/ 27 h 144"/>
              <a:gd name="T50" fmla="*/ 17 w 99"/>
              <a:gd name="T51" fmla="*/ 44 h 144"/>
              <a:gd name="T52" fmla="*/ 35 w 99"/>
              <a:gd name="T53" fmla="*/ 108 h 144"/>
              <a:gd name="T54" fmla="*/ 49 w 99"/>
              <a:gd name="T55" fmla="*/ 125 h 144"/>
              <a:gd name="T56" fmla="*/ 68 w 99"/>
              <a:gd name="T57" fmla="*/ 127 h 144"/>
              <a:gd name="T58" fmla="*/ 81 w 99"/>
              <a:gd name="T59" fmla="*/ 114 h 144"/>
              <a:gd name="T60" fmla="*/ 81 w 99"/>
              <a:gd name="T61" fmla="*/ 92 h 144"/>
              <a:gd name="T62" fmla="*/ 67 w 99"/>
              <a:gd name="T63" fmla="*/ 74 h 144"/>
              <a:gd name="T64" fmla="*/ 48 w 99"/>
              <a:gd name="T65" fmla="*/ 72 h 144"/>
              <a:gd name="T66" fmla="*/ 35 w 99"/>
              <a:gd name="T67" fmla="*/ 86 h 144"/>
              <a:gd name="T68" fmla="*/ 35 w 99"/>
              <a:gd name="T69" fmla="*/ 10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" h="144">
                <a:moveTo>
                  <a:pt x="30" y="71"/>
                </a:moveTo>
                <a:cubicBezTo>
                  <a:pt x="24" y="70"/>
                  <a:pt x="18" y="68"/>
                  <a:pt x="14" y="65"/>
                </a:cubicBezTo>
                <a:cubicBezTo>
                  <a:pt x="9" y="61"/>
                  <a:pt x="6" y="56"/>
                  <a:pt x="4" y="49"/>
                </a:cubicBezTo>
                <a:cubicBezTo>
                  <a:pt x="0" y="39"/>
                  <a:pt x="0" y="30"/>
                  <a:pt x="3" y="21"/>
                </a:cubicBezTo>
                <a:cubicBezTo>
                  <a:pt x="7" y="12"/>
                  <a:pt x="14" y="6"/>
                  <a:pt x="23" y="3"/>
                </a:cubicBezTo>
                <a:cubicBezTo>
                  <a:pt x="32" y="0"/>
                  <a:pt x="41" y="0"/>
                  <a:pt x="49" y="5"/>
                </a:cubicBezTo>
                <a:cubicBezTo>
                  <a:pt x="58" y="9"/>
                  <a:pt x="64" y="16"/>
                  <a:pt x="68" y="27"/>
                </a:cubicBezTo>
                <a:cubicBezTo>
                  <a:pt x="70" y="33"/>
                  <a:pt x="71" y="39"/>
                  <a:pt x="70" y="45"/>
                </a:cubicBezTo>
                <a:cubicBezTo>
                  <a:pt x="68" y="50"/>
                  <a:pt x="66" y="55"/>
                  <a:pt x="61" y="60"/>
                </a:cubicBezTo>
                <a:cubicBezTo>
                  <a:pt x="69" y="60"/>
                  <a:pt x="75" y="62"/>
                  <a:pt x="81" y="67"/>
                </a:cubicBezTo>
                <a:cubicBezTo>
                  <a:pt x="87" y="71"/>
                  <a:pt x="91" y="78"/>
                  <a:pt x="94" y="87"/>
                </a:cubicBezTo>
                <a:cubicBezTo>
                  <a:pt x="99" y="99"/>
                  <a:pt x="99" y="110"/>
                  <a:pt x="95" y="120"/>
                </a:cubicBezTo>
                <a:cubicBezTo>
                  <a:pt x="90" y="130"/>
                  <a:pt x="83" y="137"/>
                  <a:pt x="73" y="140"/>
                </a:cubicBezTo>
                <a:cubicBezTo>
                  <a:pt x="63" y="144"/>
                  <a:pt x="53" y="144"/>
                  <a:pt x="43" y="139"/>
                </a:cubicBezTo>
                <a:cubicBezTo>
                  <a:pt x="33" y="134"/>
                  <a:pt x="26" y="125"/>
                  <a:pt x="22" y="113"/>
                </a:cubicBezTo>
                <a:cubicBezTo>
                  <a:pt x="18" y="104"/>
                  <a:pt x="17" y="95"/>
                  <a:pt x="19" y="88"/>
                </a:cubicBezTo>
                <a:cubicBezTo>
                  <a:pt x="21" y="81"/>
                  <a:pt x="24" y="75"/>
                  <a:pt x="30" y="71"/>
                </a:cubicBezTo>
                <a:close/>
                <a:moveTo>
                  <a:pt x="17" y="44"/>
                </a:moveTo>
                <a:cubicBezTo>
                  <a:pt x="20" y="50"/>
                  <a:pt x="23" y="55"/>
                  <a:pt x="28" y="58"/>
                </a:cubicBezTo>
                <a:cubicBezTo>
                  <a:pt x="33" y="60"/>
                  <a:pt x="38" y="61"/>
                  <a:pt x="43" y="59"/>
                </a:cubicBezTo>
                <a:cubicBezTo>
                  <a:pt x="48" y="57"/>
                  <a:pt x="52" y="54"/>
                  <a:pt x="54" y="48"/>
                </a:cubicBezTo>
                <a:cubicBezTo>
                  <a:pt x="56" y="43"/>
                  <a:pt x="56" y="38"/>
                  <a:pt x="54" y="32"/>
                </a:cubicBezTo>
                <a:cubicBezTo>
                  <a:pt x="51" y="25"/>
                  <a:pt x="48" y="21"/>
                  <a:pt x="43" y="18"/>
                </a:cubicBezTo>
                <a:cubicBezTo>
                  <a:pt x="38" y="15"/>
                  <a:pt x="33" y="15"/>
                  <a:pt x="28" y="17"/>
                </a:cubicBezTo>
                <a:cubicBezTo>
                  <a:pt x="23" y="18"/>
                  <a:pt x="19" y="22"/>
                  <a:pt x="17" y="27"/>
                </a:cubicBezTo>
                <a:cubicBezTo>
                  <a:pt x="15" y="32"/>
                  <a:pt x="15" y="38"/>
                  <a:pt x="17" y="44"/>
                </a:cubicBezTo>
                <a:close/>
                <a:moveTo>
                  <a:pt x="35" y="108"/>
                </a:moveTo>
                <a:cubicBezTo>
                  <a:pt x="38" y="116"/>
                  <a:pt x="43" y="122"/>
                  <a:pt x="49" y="125"/>
                </a:cubicBezTo>
                <a:cubicBezTo>
                  <a:pt x="56" y="128"/>
                  <a:pt x="62" y="129"/>
                  <a:pt x="68" y="127"/>
                </a:cubicBezTo>
                <a:cubicBezTo>
                  <a:pt x="74" y="125"/>
                  <a:pt x="79" y="120"/>
                  <a:pt x="81" y="114"/>
                </a:cubicBezTo>
                <a:cubicBezTo>
                  <a:pt x="84" y="107"/>
                  <a:pt x="84" y="100"/>
                  <a:pt x="81" y="92"/>
                </a:cubicBezTo>
                <a:cubicBezTo>
                  <a:pt x="78" y="83"/>
                  <a:pt x="73" y="78"/>
                  <a:pt x="67" y="74"/>
                </a:cubicBezTo>
                <a:cubicBezTo>
                  <a:pt x="60" y="71"/>
                  <a:pt x="54" y="70"/>
                  <a:pt x="48" y="72"/>
                </a:cubicBezTo>
                <a:cubicBezTo>
                  <a:pt x="42" y="75"/>
                  <a:pt x="37" y="79"/>
                  <a:pt x="35" y="86"/>
                </a:cubicBezTo>
                <a:cubicBezTo>
                  <a:pt x="32" y="92"/>
                  <a:pt x="33" y="100"/>
                  <a:pt x="35" y="108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8" name="Freeform 194"/>
          <p:cNvSpPr>
            <a:spLocks/>
          </p:cNvSpPr>
          <p:nvPr/>
        </p:nvSpPr>
        <p:spPr bwMode="auto">
          <a:xfrm>
            <a:off x="5956301" y="2197100"/>
            <a:ext cx="77788" cy="138113"/>
          </a:xfrm>
          <a:custGeom>
            <a:avLst/>
            <a:gdLst>
              <a:gd name="T0" fmla="*/ 78 w 78"/>
              <a:gd name="T1" fmla="*/ 135 h 140"/>
              <a:gd name="T2" fmla="*/ 64 w 78"/>
              <a:gd name="T3" fmla="*/ 140 h 140"/>
              <a:gd name="T4" fmla="*/ 26 w 78"/>
              <a:gd name="T5" fmla="*/ 35 h 140"/>
              <a:gd name="T6" fmla="*/ 18 w 78"/>
              <a:gd name="T7" fmla="*/ 51 h 140"/>
              <a:gd name="T8" fmla="*/ 6 w 78"/>
              <a:gd name="T9" fmla="*/ 65 h 140"/>
              <a:gd name="T10" fmla="*/ 0 w 78"/>
              <a:gd name="T11" fmla="*/ 49 h 140"/>
              <a:gd name="T12" fmla="*/ 14 w 78"/>
              <a:gd name="T13" fmla="*/ 26 h 140"/>
              <a:gd name="T14" fmla="*/ 20 w 78"/>
              <a:gd name="T15" fmla="*/ 3 h 140"/>
              <a:gd name="T16" fmla="*/ 29 w 78"/>
              <a:gd name="T17" fmla="*/ 0 h 140"/>
              <a:gd name="T18" fmla="*/ 78 w 78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40">
                <a:moveTo>
                  <a:pt x="78" y="135"/>
                </a:moveTo>
                <a:lnTo>
                  <a:pt x="64" y="140"/>
                </a:lnTo>
                <a:lnTo>
                  <a:pt x="26" y="35"/>
                </a:lnTo>
                <a:cubicBezTo>
                  <a:pt x="24" y="40"/>
                  <a:pt x="21" y="45"/>
                  <a:pt x="18" y="51"/>
                </a:cubicBezTo>
                <a:cubicBezTo>
                  <a:pt x="14" y="57"/>
                  <a:pt x="10" y="61"/>
                  <a:pt x="6" y="65"/>
                </a:cubicBezTo>
                <a:lnTo>
                  <a:pt x="0" y="49"/>
                </a:lnTo>
                <a:cubicBezTo>
                  <a:pt x="6" y="42"/>
                  <a:pt x="11" y="34"/>
                  <a:pt x="14" y="26"/>
                </a:cubicBezTo>
                <a:cubicBezTo>
                  <a:pt x="18" y="18"/>
                  <a:pt x="20" y="10"/>
                  <a:pt x="20" y="3"/>
                </a:cubicBezTo>
                <a:lnTo>
                  <a:pt x="29" y="0"/>
                </a:lnTo>
                <a:lnTo>
                  <a:pt x="78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9" name="Freeform 195"/>
          <p:cNvSpPr>
            <a:spLocks/>
          </p:cNvSpPr>
          <p:nvPr/>
        </p:nvSpPr>
        <p:spPr bwMode="auto">
          <a:xfrm>
            <a:off x="6069013" y="2290763"/>
            <a:ext cx="22225" cy="23813"/>
          </a:xfrm>
          <a:custGeom>
            <a:avLst/>
            <a:gdLst>
              <a:gd name="T0" fmla="*/ 4 w 14"/>
              <a:gd name="T1" fmla="*/ 15 h 15"/>
              <a:gd name="T2" fmla="*/ 0 w 14"/>
              <a:gd name="T3" fmla="*/ 3 h 15"/>
              <a:gd name="T4" fmla="*/ 9 w 14"/>
              <a:gd name="T5" fmla="*/ 0 h 15"/>
              <a:gd name="T6" fmla="*/ 14 w 14"/>
              <a:gd name="T7" fmla="*/ 11 h 15"/>
              <a:gd name="T8" fmla="*/ 4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4" y="15"/>
                </a:moveTo>
                <a:lnTo>
                  <a:pt x="0" y="3"/>
                </a:lnTo>
                <a:lnTo>
                  <a:pt x="9" y="0"/>
                </a:lnTo>
                <a:lnTo>
                  <a:pt x="14" y="11"/>
                </a:lnTo>
                <a:lnTo>
                  <a:pt x="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0" name="Freeform 196"/>
          <p:cNvSpPr>
            <a:spLocks noEditPoints="1"/>
          </p:cNvSpPr>
          <p:nvPr/>
        </p:nvSpPr>
        <p:spPr bwMode="auto">
          <a:xfrm>
            <a:off x="6075363" y="2152650"/>
            <a:ext cx="93663" cy="142875"/>
          </a:xfrm>
          <a:custGeom>
            <a:avLst/>
            <a:gdLst>
              <a:gd name="T0" fmla="*/ 12 w 95"/>
              <a:gd name="T1" fmla="*/ 86 h 145"/>
              <a:gd name="T2" fmla="*/ 2 w 95"/>
              <a:gd name="T3" fmla="*/ 31 h 145"/>
              <a:gd name="T4" fmla="*/ 23 w 95"/>
              <a:gd name="T5" fmla="*/ 4 h 145"/>
              <a:gd name="T6" fmla="*/ 53 w 95"/>
              <a:gd name="T7" fmla="*/ 9 h 145"/>
              <a:gd name="T8" fmla="*/ 84 w 95"/>
              <a:gd name="T9" fmla="*/ 59 h 145"/>
              <a:gd name="T10" fmla="*/ 93 w 95"/>
              <a:gd name="T11" fmla="*/ 114 h 145"/>
              <a:gd name="T12" fmla="*/ 72 w 95"/>
              <a:gd name="T13" fmla="*/ 141 h 145"/>
              <a:gd name="T14" fmla="*/ 41 w 95"/>
              <a:gd name="T15" fmla="*/ 135 h 145"/>
              <a:gd name="T16" fmla="*/ 12 w 95"/>
              <a:gd name="T17" fmla="*/ 86 h 145"/>
              <a:gd name="T18" fmla="*/ 25 w 95"/>
              <a:gd name="T19" fmla="*/ 81 h 145"/>
              <a:gd name="T20" fmla="*/ 48 w 95"/>
              <a:gd name="T21" fmla="*/ 122 h 145"/>
              <a:gd name="T22" fmla="*/ 68 w 95"/>
              <a:gd name="T23" fmla="*/ 127 h 145"/>
              <a:gd name="T24" fmla="*/ 79 w 95"/>
              <a:gd name="T25" fmla="*/ 111 h 145"/>
              <a:gd name="T26" fmla="*/ 70 w 95"/>
              <a:gd name="T27" fmla="*/ 64 h 145"/>
              <a:gd name="T28" fmla="*/ 47 w 95"/>
              <a:gd name="T29" fmla="*/ 23 h 145"/>
              <a:gd name="T30" fmla="*/ 27 w 95"/>
              <a:gd name="T31" fmla="*/ 18 h 145"/>
              <a:gd name="T32" fmla="*/ 16 w 95"/>
              <a:gd name="T33" fmla="*/ 35 h 145"/>
              <a:gd name="T34" fmla="*/ 25 w 95"/>
              <a:gd name="T35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" h="145">
                <a:moveTo>
                  <a:pt x="12" y="86"/>
                </a:moveTo>
                <a:cubicBezTo>
                  <a:pt x="3" y="63"/>
                  <a:pt x="0" y="45"/>
                  <a:pt x="2" y="31"/>
                </a:cubicBezTo>
                <a:cubicBezTo>
                  <a:pt x="4" y="17"/>
                  <a:pt x="11" y="8"/>
                  <a:pt x="23" y="4"/>
                </a:cubicBezTo>
                <a:cubicBezTo>
                  <a:pt x="33" y="0"/>
                  <a:pt x="43" y="2"/>
                  <a:pt x="53" y="9"/>
                </a:cubicBezTo>
                <a:cubicBezTo>
                  <a:pt x="64" y="18"/>
                  <a:pt x="74" y="34"/>
                  <a:pt x="84" y="59"/>
                </a:cubicBezTo>
                <a:cubicBezTo>
                  <a:pt x="92" y="82"/>
                  <a:pt x="95" y="100"/>
                  <a:pt x="93" y="114"/>
                </a:cubicBezTo>
                <a:cubicBezTo>
                  <a:pt x="91" y="128"/>
                  <a:pt x="84" y="137"/>
                  <a:pt x="72" y="141"/>
                </a:cubicBezTo>
                <a:cubicBezTo>
                  <a:pt x="62" y="145"/>
                  <a:pt x="51" y="143"/>
                  <a:pt x="41" y="135"/>
                </a:cubicBezTo>
                <a:cubicBezTo>
                  <a:pt x="31" y="127"/>
                  <a:pt x="21" y="111"/>
                  <a:pt x="12" y="86"/>
                </a:cubicBezTo>
                <a:close/>
                <a:moveTo>
                  <a:pt x="25" y="81"/>
                </a:moveTo>
                <a:cubicBezTo>
                  <a:pt x="33" y="102"/>
                  <a:pt x="41" y="116"/>
                  <a:pt x="48" y="122"/>
                </a:cubicBezTo>
                <a:cubicBezTo>
                  <a:pt x="55" y="128"/>
                  <a:pt x="61" y="130"/>
                  <a:pt x="68" y="127"/>
                </a:cubicBezTo>
                <a:cubicBezTo>
                  <a:pt x="74" y="125"/>
                  <a:pt x="78" y="120"/>
                  <a:pt x="79" y="111"/>
                </a:cubicBezTo>
                <a:cubicBezTo>
                  <a:pt x="81" y="101"/>
                  <a:pt x="77" y="86"/>
                  <a:pt x="70" y="64"/>
                </a:cubicBezTo>
                <a:cubicBezTo>
                  <a:pt x="62" y="43"/>
                  <a:pt x="54" y="29"/>
                  <a:pt x="47" y="23"/>
                </a:cubicBezTo>
                <a:cubicBezTo>
                  <a:pt x="40" y="17"/>
                  <a:pt x="34" y="15"/>
                  <a:pt x="27" y="18"/>
                </a:cubicBezTo>
                <a:cubicBezTo>
                  <a:pt x="21" y="20"/>
                  <a:pt x="17" y="25"/>
                  <a:pt x="16" y="35"/>
                </a:cubicBezTo>
                <a:cubicBezTo>
                  <a:pt x="14" y="44"/>
                  <a:pt x="18" y="59"/>
                  <a:pt x="25" y="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1" name="Freeform 197"/>
          <p:cNvSpPr>
            <a:spLocks/>
          </p:cNvSpPr>
          <p:nvPr/>
        </p:nvSpPr>
        <p:spPr bwMode="auto">
          <a:xfrm>
            <a:off x="6037263" y="2417763"/>
            <a:ext cx="77788" cy="138113"/>
          </a:xfrm>
          <a:custGeom>
            <a:avLst/>
            <a:gdLst>
              <a:gd name="T0" fmla="*/ 78 w 78"/>
              <a:gd name="T1" fmla="*/ 135 h 140"/>
              <a:gd name="T2" fmla="*/ 64 w 78"/>
              <a:gd name="T3" fmla="*/ 140 h 140"/>
              <a:gd name="T4" fmla="*/ 26 w 78"/>
              <a:gd name="T5" fmla="*/ 35 h 140"/>
              <a:gd name="T6" fmla="*/ 17 w 78"/>
              <a:gd name="T7" fmla="*/ 50 h 140"/>
              <a:gd name="T8" fmla="*/ 6 w 78"/>
              <a:gd name="T9" fmla="*/ 64 h 140"/>
              <a:gd name="T10" fmla="*/ 0 w 78"/>
              <a:gd name="T11" fmla="*/ 48 h 140"/>
              <a:gd name="T12" fmla="*/ 14 w 78"/>
              <a:gd name="T13" fmla="*/ 26 h 140"/>
              <a:gd name="T14" fmla="*/ 20 w 78"/>
              <a:gd name="T15" fmla="*/ 3 h 140"/>
              <a:gd name="T16" fmla="*/ 29 w 78"/>
              <a:gd name="T17" fmla="*/ 0 h 140"/>
              <a:gd name="T18" fmla="*/ 78 w 78"/>
              <a:gd name="T19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40">
                <a:moveTo>
                  <a:pt x="78" y="135"/>
                </a:moveTo>
                <a:lnTo>
                  <a:pt x="64" y="140"/>
                </a:lnTo>
                <a:lnTo>
                  <a:pt x="26" y="35"/>
                </a:lnTo>
                <a:cubicBezTo>
                  <a:pt x="24" y="39"/>
                  <a:pt x="21" y="45"/>
                  <a:pt x="17" y="50"/>
                </a:cubicBezTo>
                <a:cubicBezTo>
                  <a:pt x="13" y="56"/>
                  <a:pt x="10" y="61"/>
                  <a:pt x="6" y="64"/>
                </a:cubicBezTo>
                <a:lnTo>
                  <a:pt x="0" y="48"/>
                </a:lnTo>
                <a:cubicBezTo>
                  <a:pt x="6" y="41"/>
                  <a:pt x="11" y="34"/>
                  <a:pt x="14" y="26"/>
                </a:cubicBezTo>
                <a:cubicBezTo>
                  <a:pt x="18" y="17"/>
                  <a:pt x="20" y="10"/>
                  <a:pt x="20" y="3"/>
                </a:cubicBezTo>
                <a:lnTo>
                  <a:pt x="29" y="0"/>
                </a:lnTo>
                <a:lnTo>
                  <a:pt x="78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2" name="Freeform 198"/>
          <p:cNvSpPr>
            <a:spLocks/>
          </p:cNvSpPr>
          <p:nvPr/>
        </p:nvSpPr>
        <p:spPr bwMode="auto">
          <a:xfrm>
            <a:off x="6149976" y="2511425"/>
            <a:ext cx="22225" cy="23813"/>
          </a:xfrm>
          <a:custGeom>
            <a:avLst/>
            <a:gdLst>
              <a:gd name="T0" fmla="*/ 4 w 14"/>
              <a:gd name="T1" fmla="*/ 15 h 15"/>
              <a:gd name="T2" fmla="*/ 0 w 14"/>
              <a:gd name="T3" fmla="*/ 3 h 15"/>
              <a:gd name="T4" fmla="*/ 9 w 14"/>
              <a:gd name="T5" fmla="*/ 0 h 15"/>
              <a:gd name="T6" fmla="*/ 14 w 14"/>
              <a:gd name="T7" fmla="*/ 12 h 15"/>
              <a:gd name="T8" fmla="*/ 4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4" y="15"/>
                </a:moveTo>
                <a:lnTo>
                  <a:pt x="0" y="3"/>
                </a:lnTo>
                <a:lnTo>
                  <a:pt x="9" y="0"/>
                </a:lnTo>
                <a:lnTo>
                  <a:pt x="14" y="12"/>
                </a:lnTo>
                <a:lnTo>
                  <a:pt x="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3" name="Freeform 199"/>
          <p:cNvSpPr>
            <a:spLocks noEditPoints="1"/>
          </p:cNvSpPr>
          <p:nvPr/>
        </p:nvSpPr>
        <p:spPr bwMode="auto">
          <a:xfrm>
            <a:off x="6156326" y="2373313"/>
            <a:ext cx="92075" cy="142875"/>
          </a:xfrm>
          <a:custGeom>
            <a:avLst/>
            <a:gdLst>
              <a:gd name="T0" fmla="*/ 11 w 95"/>
              <a:gd name="T1" fmla="*/ 85 h 145"/>
              <a:gd name="T2" fmla="*/ 2 w 95"/>
              <a:gd name="T3" fmla="*/ 31 h 145"/>
              <a:gd name="T4" fmla="*/ 22 w 95"/>
              <a:gd name="T5" fmla="*/ 3 h 145"/>
              <a:gd name="T6" fmla="*/ 52 w 95"/>
              <a:gd name="T7" fmla="*/ 8 h 145"/>
              <a:gd name="T8" fmla="*/ 83 w 95"/>
              <a:gd name="T9" fmla="*/ 59 h 145"/>
              <a:gd name="T10" fmla="*/ 93 w 95"/>
              <a:gd name="T11" fmla="*/ 114 h 145"/>
              <a:gd name="T12" fmla="*/ 72 w 95"/>
              <a:gd name="T13" fmla="*/ 141 h 145"/>
              <a:gd name="T14" fmla="*/ 41 w 95"/>
              <a:gd name="T15" fmla="*/ 135 h 145"/>
              <a:gd name="T16" fmla="*/ 11 w 95"/>
              <a:gd name="T17" fmla="*/ 85 h 145"/>
              <a:gd name="T18" fmla="*/ 25 w 95"/>
              <a:gd name="T19" fmla="*/ 80 h 145"/>
              <a:gd name="T20" fmla="*/ 47 w 95"/>
              <a:gd name="T21" fmla="*/ 122 h 145"/>
              <a:gd name="T22" fmla="*/ 68 w 95"/>
              <a:gd name="T23" fmla="*/ 127 h 145"/>
              <a:gd name="T24" fmla="*/ 79 w 95"/>
              <a:gd name="T25" fmla="*/ 110 h 145"/>
              <a:gd name="T26" fmla="*/ 69 w 95"/>
              <a:gd name="T27" fmla="*/ 64 h 145"/>
              <a:gd name="T28" fmla="*/ 47 w 95"/>
              <a:gd name="T29" fmla="*/ 22 h 145"/>
              <a:gd name="T30" fmla="*/ 27 w 95"/>
              <a:gd name="T31" fmla="*/ 17 h 145"/>
              <a:gd name="T32" fmla="*/ 15 w 95"/>
              <a:gd name="T33" fmla="*/ 34 h 145"/>
              <a:gd name="T34" fmla="*/ 25 w 95"/>
              <a:gd name="T35" fmla="*/ 8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" h="145">
                <a:moveTo>
                  <a:pt x="11" y="85"/>
                </a:moveTo>
                <a:cubicBezTo>
                  <a:pt x="3" y="63"/>
                  <a:pt x="0" y="44"/>
                  <a:pt x="2" y="31"/>
                </a:cubicBezTo>
                <a:cubicBezTo>
                  <a:pt x="4" y="17"/>
                  <a:pt x="11" y="8"/>
                  <a:pt x="22" y="3"/>
                </a:cubicBezTo>
                <a:cubicBezTo>
                  <a:pt x="33" y="0"/>
                  <a:pt x="43" y="1"/>
                  <a:pt x="52" y="8"/>
                </a:cubicBezTo>
                <a:cubicBezTo>
                  <a:pt x="64" y="17"/>
                  <a:pt x="74" y="34"/>
                  <a:pt x="83" y="59"/>
                </a:cubicBezTo>
                <a:cubicBezTo>
                  <a:pt x="91" y="82"/>
                  <a:pt x="95" y="100"/>
                  <a:pt x="93" y="114"/>
                </a:cubicBezTo>
                <a:cubicBezTo>
                  <a:pt x="91" y="127"/>
                  <a:pt x="84" y="136"/>
                  <a:pt x="72" y="141"/>
                </a:cubicBezTo>
                <a:cubicBezTo>
                  <a:pt x="62" y="145"/>
                  <a:pt x="51" y="143"/>
                  <a:pt x="41" y="135"/>
                </a:cubicBezTo>
                <a:cubicBezTo>
                  <a:pt x="30" y="127"/>
                  <a:pt x="21" y="110"/>
                  <a:pt x="11" y="85"/>
                </a:cubicBezTo>
                <a:close/>
                <a:moveTo>
                  <a:pt x="25" y="80"/>
                </a:moveTo>
                <a:cubicBezTo>
                  <a:pt x="33" y="102"/>
                  <a:pt x="41" y="116"/>
                  <a:pt x="47" y="122"/>
                </a:cubicBezTo>
                <a:cubicBezTo>
                  <a:pt x="54" y="128"/>
                  <a:pt x="61" y="129"/>
                  <a:pt x="68" y="127"/>
                </a:cubicBezTo>
                <a:cubicBezTo>
                  <a:pt x="74" y="125"/>
                  <a:pt x="78" y="119"/>
                  <a:pt x="79" y="110"/>
                </a:cubicBezTo>
                <a:cubicBezTo>
                  <a:pt x="80" y="101"/>
                  <a:pt x="77" y="86"/>
                  <a:pt x="69" y="64"/>
                </a:cubicBezTo>
                <a:cubicBezTo>
                  <a:pt x="61" y="42"/>
                  <a:pt x="54" y="28"/>
                  <a:pt x="47" y="22"/>
                </a:cubicBezTo>
                <a:cubicBezTo>
                  <a:pt x="40" y="17"/>
                  <a:pt x="33" y="15"/>
                  <a:pt x="27" y="17"/>
                </a:cubicBezTo>
                <a:cubicBezTo>
                  <a:pt x="21" y="20"/>
                  <a:pt x="17" y="25"/>
                  <a:pt x="15" y="34"/>
                </a:cubicBezTo>
                <a:cubicBezTo>
                  <a:pt x="14" y="43"/>
                  <a:pt x="17" y="59"/>
                  <a:pt x="25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4" name="Line 200"/>
          <p:cNvSpPr>
            <a:spLocks noChangeShapeType="1"/>
          </p:cNvSpPr>
          <p:nvPr/>
        </p:nvSpPr>
        <p:spPr bwMode="auto">
          <a:xfrm flipV="1">
            <a:off x="4860926" y="2282825"/>
            <a:ext cx="1439863" cy="52546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5" name="Freeform 201"/>
          <p:cNvSpPr>
            <a:spLocks/>
          </p:cNvSpPr>
          <p:nvPr/>
        </p:nvSpPr>
        <p:spPr bwMode="auto">
          <a:xfrm>
            <a:off x="4843463" y="2751138"/>
            <a:ext cx="98425" cy="63500"/>
          </a:xfrm>
          <a:custGeom>
            <a:avLst/>
            <a:gdLst>
              <a:gd name="T0" fmla="*/ 101 w 101"/>
              <a:gd name="T1" fmla="*/ 65 h 65"/>
              <a:gd name="T2" fmla="*/ 0 w 101"/>
              <a:gd name="T3" fmla="*/ 65 h 65"/>
              <a:gd name="T4" fmla="*/ 77 w 101"/>
              <a:gd name="T5" fmla="*/ 0 h 65"/>
              <a:gd name="T6" fmla="*/ 101 w 101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65">
                <a:moveTo>
                  <a:pt x="101" y="65"/>
                </a:moveTo>
                <a:lnTo>
                  <a:pt x="0" y="65"/>
                </a:lnTo>
                <a:lnTo>
                  <a:pt x="77" y="0"/>
                </a:lnTo>
                <a:cubicBezTo>
                  <a:pt x="70" y="24"/>
                  <a:pt x="80" y="50"/>
                  <a:pt x="101" y="65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6" name="Freeform 202"/>
          <p:cNvSpPr>
            <a:spLocks/>
          </p:cNvSpPr>
          <p:nvPr/>
        </p:nvSpPr>
        <p:spPr bwMode="auto">
          <a:xfrm>
            <a:off x="6219826" y="2276475"/>
            <a:ext cx="98425" cy="65088"/>
          </a:xfrm>
          <a:custGeom>
            <a:avLst/>
            <a:gdLst>
              <a:gd name="T0" fmla="*/ 0 w 100"/>
              <a:gd name="T1" fmla="*/ 0 h 66"/>
              <a:gd name="T2" fmla="*/ 100 w 100"/>
              <a:gd name="T3" fmla="*/ 1 h 66"/>
              <a:gd name="T4" fmla="*/ 24 w 100"/>
              <a:gd name="T5" fmla="*/ 66 h 66"/>
              <a:gd name="T6" fmla="*/ 0 w 100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66">
                <a:moveTo>
                  <a:pt x="0" y="0"/>
                </a:moveTo>
                <a:lnTo>
                  <a:pt x="100" y="1"/>
                </a:lnTo>
                <a:lnTo>
                  <a:pt x="24" y="66"/>
                </a:lnTo>
                <a:cubicBezTo>
                  <a:pt x="31" y="41"/>
                  <a:pt x="21" y="15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7" name="Freeform 203"/>
          <p:cNvSpPr>
            <a:spLocks/>
          </p:cNvSpPr>
          <p:nvPr/>
        </p:nvSpPr>
        <p:spPr bwMode="auto">
          <a:xfrm>
            <a:off x="3406776" y="2574925"/>
            <a:ext cx="84138" cy="100013"/>
          </a:xfrm>
          <a:custGeom>
            <a:avLst/>
            <a:gdLst>
              <a:gd name="T0" fmla="*/ 9 w 53"/>
              <a:gd name="T1" fmla="*/ 59 h 63"/>
              <a:gd name="T2" fmla="*/ 17 w 53"/>
              <a:gd name="T3" fmla="*/ 37 h 63"/>
              <a:gd name="T4" fmla="*/ 0 w 53"/>
              <a:gd name="T5" fmla="*/ 31 h 63"/>
              <a:gd name="T6" fmla="*/ 5 w 53"/>
              <a:gd name="T7" fmla="*/ 15 h 63"/>
              <a:gd name="T8" fmla="*/ 23 w 53"/>
              <a:gd name="T9" fmla="*/ 22 h 63"/>
              <a:gd name="T10" fmla="*/ 31 w 53"/>
              <a:gd name="T11" fmla="*/ 0 h 63"/>
              <a:gd name="T12" fmla="*/ 43 w 53"/>
              <a:gd name="T13" fmla="*/ 5 h 63"/>
              <a:gd name="T14" fmla="*/ 35 w 53"/>
              <a:gd name="T15" fmla="*/ 26 h 63"/>
              <a:gd name="T16" fmla="*/ 53 w 53"/>
              <a:gd name="T17" fmla="*/ 33 h 63"/>
              <a:gd name="T18" fmla="*/ 47 w 53"/>
              <a:gd name="T19" fmla="*/ 48 h 63"/>
              <a:gd name="T20" fmla="*/ 29 w 53"/>
              <a:gd name="T21" fmla="*/ 41 h 63"/>
              <a:gd name="T22" fmla="*/ 21 w 53"/>
              <a:gd name="T23" fmla="*/ 63 h 63"/>
              <a:gd name="T24" fmla="*/ 9 w 53"/>
              <a:gd name="T25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63">
                <a:moveTo>
                  <a:pt x="9" y="59"/>
                </a:moveTo>
                <a:lnTo>
                  <a:pt x="17" y="37"/>
                </a:lnTo>
                <a:lnTo>
                  <a:pt x="0" y="31"/>
                </a:lnTo>
                <a:lnTo>
                  <a:pt x="5" y="15"/>
                </a:lnTo>
                <a:lnTo>
                  <a:pt x="23" y="22"/>
                </a:lnTo>
                <a:lnTo>
                  <a:pt x="31" y="0"/>
                </a:lnTo>
                <a:lnTo>
                  <a:pt x="43" y="5"/>
                </a:lnTo>
                <a:lnTo>
                  <a:pt x="35" y="26"/>
                </a:lnTo>
                <a:lnTo>
                  <a:pt x="53" y="33"/>
                </a:lnTo>
                <a:lnTo>
                  <a:pt x="47" y="48"/>
                </a:lnTo>
                <a:lnTo>
                  <a:pt x="29" y="41"/>
                </a:lnTo>
                <a:lnTo>
                  <a:pt x="21" y="63"/>
                </a:lnTo>
                <a:lnTo>
                  <a:pt x="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" name="Freeform 204"/>
          <p:cNvSpPr>
            <a:spLocks/>
          </p:cNvSpPr>
          <p:nvPr/>
        </p:nvSpPr>
        <p:spPr bwMode="auto">
          <a:xfrm>
            <a:off x="3486151" y="2620963"/>
            <a:ext cx="88900" cy="111125"/>
          </a:xfrm>
          <a:custGeom>
            <a:avLst/>
            <a:gdLst>
              <a:gd name="T0" fmla="*/ 88 w 89"/>
              <a:gd name="T1" fmla="*/ 48 h 113"/>
              <a:gd name="T2" fmla="*/ 65 w 89"/>
              <a:gd name="T3" fmla="*/ 45 h 113"/>
              <a:gd name="T4" fmla="*/ 56 w 89"/>
              <a:gd name="T5" fmla="*/ 24 h 113"/>
              <a:gd name="T6" fmla="*/ 41 w 89"/>
              <a:gd name="T7" fmla="*/ 26 h 113"/>
              <a:gd name="T8" fmla="*/ 28 w 89"/>
              <a:gd name="T9" fmla="*/ 47 h 113"/>
              <a:gd name="T10" fmla="*/ 24 w 89"/>
              <a:gd name="T11" fmla="*/ 73 h 113"/>
              <a:gd name="T12" fmla="*/ 34 w 89"/>
              <a:gd name="T13" fmla="*/ 85 h 113"/>
              <a:gd name="T14" fmla="*/ 46 w 89"/>
              <a:gd name="T15" fmla="*/ 85 h 113"/>
              <a:gd name="T16" fmla="*/ 56 w 89"/>
              <a:gd name="T17" fmla="*/ 72 h 113"/>
              <a:gd name="T18" fmla="*/ 76 w 89"/>
              <a:gd name="T19" fmla="*/ 84 h 113"/>
              <a:gd name="T20" fmla="*/ 26 w 89"/>
              <a:gd name="T21" fmla="*/ 106 h 113"/>
              <a:gd name="T22" fmla="*/ 2 w 89"/>
              <a:gd name="T23" fmla="*/ 80 h 113"/>
              <a:gd name="T24" fmla="*/ 6 w 89"/>
              <a:gd name="T25" fmla="*/ 41 h 113"/>
              <a:gd name="T26" fmla="*/ 30 w 89"/>
              <a:gd name="T27" fmla="*/ 7 h 113"/>
              <a:gd name="T28" fmla="*/ 63 w 89"/>
              <a:gd name="T29" fmla="*/ 4 h 113"/>
              <a:gd name="T30" fmla="*/ 83 w 89"/>
              <a:gd name="T31" fmla="*/ 20 h 113"/>
              <a:gd name="T32" fmla="*/ 88 w 89"/>
              <a:gd name="T33" fmla="*/ 4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" h="113">
                <a:moveTo>
                  <a:pt x="88" y="48"/>
                </a:moveTo>
                <a:lnTo>
                  <a:pt x="65" y="45"/>
                </a:lnTo>
                <a:cubicBezTo>
                  <a:pt x="67" y="34"/>
                  <a:pt x="64" y="27"/>
                  <a:pt x="56" y="24"/>
                </a:cubicBezTo>
                <a:cubicBezTo>
                  <a:pt x="51" y="23"/>
                  <a:pt x="46" y="23"/>
                  <a:pt x="41" y="26"/>
                </a:cubicBezTo>
                <a:cubicBezTo>
                  <a:pt x="36" y="30"/>
                  <a:pt x="32" y="37"/>
                  <a:pt x="28" y="47"/>
                </a:cubicBezTo>
                <a:cubicBezTo>
                  <a:pt x="24" y="59"/>
                  <a:pt x="23" y="67"/>
                  <a:pt x="24" y="73"/>
                </a:cubicBezTo>
                <a:cubicBezTo>
                  <a:pt x="26" y="79"/>
                  <a:pt x="29" y="83"/>
                  <a:pt x="34" y="85"/>
                </a:cubicBezTo>
                <a:cubicBezTo>
                  <a:pt x="38" y="87"/>
                  <a:pt x="42" y="86"/>
                  <a:pt x="46" y="85"/>
                </a:cubicBezTo>
                <a:cubicBezTo>
                  <a:pt x="49" y="83"/>
                  <a:pt x="53" y="79"/>
                  <a:pt x="56" y="72"/>
                </a:cubicBezTo>
                <a:lnTo>
                  <a:pt x="76" y="84"/>
                </a:lnTo>
                <a:cubicBezTo>
                  <a:pt x="63" y="106"/>
                  <a:pt x="46" y="113"/>
                  <a:pt x="26" y="106"/>
                </a:cubicBezTo>
                <a:cubicBezTo>
                  <a:pt x="13" y="101"/>
                  <a:pt x="5" y="93"/>
                  <a:pt x="2" y="80"/>
                </a:cubicBezTo>
                <a:cubicBezTo>
                  <a:pt x="0" y="68"/>
                  <a:pt x="1" y="55"/>
                  <a:pt x="6" y="41"/>
                </a:cubicBezTo>
                <a:cubicBezTo>
                  <a:pt x="12" y="24"/>
                  <a:pt x="20" y="13"/>
                  <a:pt x="30" y="7"/>
                </a:cubicBezTo>
                <a:cubicBezTo>
                  <a:pt x="41" y="1"/>
                  <a:pt x="52" y="0"/>
                  <a:pt x="63" y="4"/>
                </a:cubicBezTo>
                <a:cubicBezTo>
                  <a:pt x="73" y="7"/>
                  <a:pt x="79" y="13"/>
                  <a:pt x="83" y="20"/>
                </a:cubicBezTo>
                <a:cubicBezTo>
                  <a:pt x="88" y="27"/>
                  <a:pt x="89" y="36"/>
                  <a:pt x="88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" name="Freeform 205"/>
          <p:cNvSpPr>
            <a:spLocks/>
          </p:cNvSpPr>
          <p:nvPr/>
        </p:nvSpPr>
        <p:spPr bwMode="auto">
          <a:xfrm>
            <a:off x="2940051" y="2154238"/>
            <a:ext cx="61913" cy="136525"/>
          </a:xfrm>
          <a:custGeom>
            <a:avLst/>
            <a:gdLst>
              <a:gd name="T0" fmla="*/ 14 w 63"/>
              <a:gd name="T1" fmla="*/ 139 h 139"/>
              <a:gd name="T2" fmla="*/ 0 w 63"/>
              <a:gd name="T3" fmla="*/ 134 h 139"/>
              <a:gd name="T4" fmla="*/ 39 w 63"/>
              <a:gd name="T5" fmla="*/ 28 h 139"/>
              <a:gd name="T6" fmla="*/ 22 w 63"/>
              <a:gd name="T7" fmla="*/ 35 h 139"/>
              <a:gd name="T8" fmla="*/ 4 w 63"/>
              <a:gd name="T9" fmla="*/ 38 h 139"/>
              <a:gd name="T10" fmla="*/ 10 w 63"/>
              <a:gd name="T11" fmla="*/ 22 h 139"/>
              <a:gd name="T12" fmla="*/ 36 w 63"/>
              <a:gd name="T13" fmla="*/ 14 h 139"/>
              <a:gd name="T14" fmla="*/ 54 w 63"/>
              <a:gd name="T15" fmla="*/ 0 h 139"/>
              <a:gd name="T16" fmla="*/ 63 w 63"/>
              <a:gd name="T17" fmla="*/ 3 h 139"/>
              <a:gd name="T18" fmla="*/ 14 w 63"/>
              <a:gd name="T1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139">
                <a:moveTo>
                  <a:pt x="14" y="139"/>
                </a:moveTo>
                <a:lnTo>
                  <a:pt x="0" y="134"/>
                </a:lnTo>
                <a:lnTo>
                  <a:pt x="39" y="28"/>
                </a:lnTo>
                <a:cubicBezTo>
                  <a:pt x="34" y="31"/>
                  <a:pt x="29" y="33"/>
                  <a:pt x="22" y="35"/>
                </a:cubicBezTo>
                <a:cubicBezTo>
                  <a:pt x="15" y="37"/>
                  <a:pt x="10" y="38"/>
                  <a:pt x="4" y="38"/>
                </a:cubicBezTo>
                <a:lnTo>
                  <a:pt x="10" y="22"/>
                </a:lnTo>
                <a:cubicBezTo>
                  <a:pt x="19" y="21"/>
                  <a:pt x="28" y="18"/>
                  <a:pt x="36" y="14"/>
                </a:cubicBezTo>
                <a:cubicBezTo>
                  <a:pt x="44" y="10"/>
                  <a:pt x="50" y="5"/>
                  <a:pt x="54" y="0"/>
                </a:cubicBezTo>
                <a:lnTo>
                  <a:pt x="63" y="3"/>
                </a:lnTo>
                <a:lnTo>
                  <a:pt x="14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" name="Freeform 206"/>
          <p:cNvSpPr>
            <a:spLocks/>
          </p:cNvSpPr>
          <p:nvPr/>
        </p:nvSpPr>
        <p:spPr bwMode="auto">
          <a:xfrm>
            <a:off x="2995613" y="2287588"/>
            <a:ext cx="22225" cy="23813"/>
          </a:xfrm>
          <a:custGeom>
            <a:avLst/>
            <a:gdLst>
              <a:gd name="T0" fmla="*/ 0 w 14"/>
              <a:gd name="T1" fmla="*/ 12 h 15"/>
              <a:gd name="T2" fmla="*/ 4 w 14"/>
              <a:gd name="T3" fmla="*/ 0 h 15"/>
              <a:gd name="T4" fmla="*/ 14 w 14"/>
              <a:gd name="T5" fmla="*/ 3 h 15"/>
              <a:gd name="T6" fmla="*/ 9 w 14"/>
              <a:gd name="T7" fmla="*/ 15 h 15"/>
              <a:gd name="T8" fmla="*/ 0 w 14"/>
              <a:gd name="T9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0" y="12"/>
                </a:moveTo>
                <a:lnTo>
                  <a:pt x="4" y="0"/>
                </a:lnTo>
                <a:lnTo>
                  <a:pt x="14" y="3"/>
                </a:lnTo>
                <a:lnTo>
                  <a:pt x="9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1" name="Freeform 207"/>
          <p:cNvSpPr>
            <a:spLocks noEditPoints="1"/>
          </p:cNvSpPr>
          <p:nvPr/>
        </p:nvSpPr>
        <p:spPr bwMode="auto">
          <a:xfrm>
            <a:off x="3041651" y="2193925"/>
            <a:ext cx="95250" cy="144463"/>
          </a:xfrm>
          <a:custGeom>
            <a:avLst/>
            <a:gdLst>
              <a:gd name="T0" fmla="*/ 12 w 96"/>
              <a:gd name="T1" fmla="*/ 60 h 146"/>
              <a:gd name="T2" fmla="*/ 40 w 96"/>
              <a:gd name="T3" fmla="*/ 12 h 146"/>
              <a:gd name="T4" fmla="*/ 73 w 96"/>
              <a:gd name="T5" fmla="*/ 4 h 146"/>
              <a:gd name="T6" fmla="*/ 93 w 96"/>
              <a:gd name="T7" fmla="*/ 27 h 146"/>
              <a:gd name="T8" fmla="*/ 84 w 96"/>
              <a:gd name="T9" fmla="*/ 86 h 146"/>
              <a:gd name="T10" fmla="*/ 56 w 96"/>
              <a:gd name="T11" fmla="*/ 134 h 146"/>
              <a:gd name="T12" fmla="*/ 23 w 96"/>
              <a:gd name="T13" fmla="*/ 141 h 146"/>
              <a:gd name="T14" fmla="*/ 3 w 96"/>
              <a:gd name="T15" fmla="*/ 116 h 146"/>
              <a:gd name="T16" fmla="*/ 12 w 96"/>
              <a:gd name="T17" fmla="*/ 60 h 146"/>
              <a:gd name="T18" fmla="*/ 26 w 96"/>
              <a:gd name="T19" fmla="*/ 65 h 146"/>
              <a:gd name="T20" fmla="*/ 16 w 96"/>
              <a:gd name="T21" fmla="*/ 111 h 146"/>
              <a:gd name="T22" fmla="*/ 28 w 96"/>
              <a:gd name="T23" fmla="*/ 128 h 146"/>
              <a:gd name="T24" fmla="*/ 48 w 96"/>
              <a:gd name="T25" fmla="*/ 122 h 146"/>
              <a:gd name="T26" fmla="*/ 70 w 96"/>
              <a:gd name="T27" fmla="*/ 81 h 146"/>
              <a:gd name="T28" fmla="*/ 80 w 96"/>
              <a:gd name="T29" fmla="*/ 34 h 146"/>
              <a:gd name="T30" fmla="*/ 68 w 96"/>
              <a:gd name="T31" fmla="*/ 17 h 146"/>
              <a:gd name="T32" fmla="*/ 48 w 96"/>
              <a:gd name="T33" fmla="*/ 23 h 146"/>
              <a:gd name="T34" fmla="*/ 26 w 96"/>
              <a:gd name="T35" fmla="*/ 6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146">
                <a:moveTo>
                  <a:pt x="12" y="60"/>
                </a:moveTo>
                <a:cubicBezTo>
                  <a:pt x="20" y="37"/>
                  <a:pt x="30" y="21"/>
                  <a:pt x="40" y="12"/>
                </a:cubicBezTo>
                <a:cubicBezTo>
                  <a:pt x="50" y="2"/>
                  <a:pt x="61" y="0"/>
                  <a:pt x="73" y="4"/>
                </a:cubicBezTo>
                <a:cubicBezTo>
                  <a:pt x="84" y="8"/>
                  <a:pt x="90" y="15"/>
                  <a:pt x="93" y="27"/>
                </a:cubicBezTo>
                <a:cubicBezTo>
                  <a:pt x="96" y="41"/>
                  <a:pt x="93" y="61"/>
                  <a:pt x="84" y="86"/>
                </a:cubicBezTo>
                <a:cubicBezTo>
                  <a:pt x="76" y="108"/>
                  <a:pt x="67" y="124"/>
                  <a:pt x="56" y="134"/>
                </a:cubicBezTo>
                <a:cubicBezTo>
                  <a:pt x="46" y="143"/>
                  <a:pt x="35" y="146"/>
                  <a:pt x="23" y="141"/>
                </a:cubicBezTo>
                <a:cubicBezTo>
                  <a:pt x="12" y="137"/>
                  <a:pt x="6" y="129"/>
                  <a:pt x="3" y="116"/>
                </a:cubicBezTo>
                <a:cubicBezTo>
                  <a:pt x="0" y="104"/>
                  <a:pt x="3" y="85"/>
                  <a:pt x="12" y="60"/>
                </a:cubicBezTo>
                <a:close/>
                <a:moveTo>
                  <a:pt x="26" y="65"/>
                </a:moveTo>
                <a:cubicBezTo>
                  <a:pt x="18" y="86"/>
                  <a:pt x="15" y="102"/>
                  <a:pt x="16" y="111"/>
                </a:cubicBezTo>
                <a:cubicBezTo>
                  <a:pt x="18" y="120"/>
                  <a:pt x="22" y="125"/>
                  <a:pt x="28" y="128"/>
                </a:cubicBezTo>
                <a:cubicBezTo>
                  <a:pt x="34" y="130"/>
                  <a:pt x="41" y="128"/>
                  <a:pt x="48" y="122"/>
                </a:cubicBezTo>
                <a:cubicBezTo>
                  <a:pt x="55" y="116"/>
                  <a:pt x="62" y="102"/>
                  <a:pt x="70" y="81"/>
                </a:cubicBezTo>
                <a:cubicBezTo>
                  <a:pt x="78" y="59"/>
                  <a:pt x="81" y="43"/>
                  <a:pt x="80" y="34"/>
                </a:cubicBezTo>
                <a:cubicBezTo>
                  <a:pt x="78" y="25"/>
                  <a:pt x="74" y="20"/>
                  <a:pt x="68" y="17"/>
                </a:cubicBezTo>
                <a:cubicBezTo>
                  <a:pt x="61" y="15"/>
                  <a:pt x="55" y="17"/>
                  <a:pt x="48" y="23"/>
                </a:cubicBezTo>
                <a:cubicBezTo>
                  <a:pt x="41" y="29"/>
                  <a:pt x="34" y="43"/>
                  <a:pt x="26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2" name="Freeform 208"/>
          <p:cNvSpPr>
            <a:spLocks/>
          </p:cNvSpPr>
          <p:nvPr/>
        </p:nvSpPr>
        <p:spPr bwMode="auto">
          <a:xfrm>
            <a:off x="2859088" y="2376488"/>
            <a:ext cx="61913" cy="134938"/>
          </a:xfrm>
          <a:custGeom>
            <a:avLst/>
            <a:gdLst>
              <a:gd name="T0" fmla="*/ 13 w 62"/>
              <a:gd name="T1" fmla="*/ 138 h 138"/>
              <a:gd name="T2" fmla="*/ 0 w 62"/>
              <a:gd name="T3" fmla="*/ 133 h 138"/>
              <a:gd name="T4" fmla="*/ 38 w 62"/>
              <a:gd name="T5" fmla="*/ 28 h 138"/>
              <a:gd name="T6" fmla="*/ 21 w 62"/>
              <a:gd name="T7" fmla="*/ 35 h 138"/>
              <a:gd name="T8" fmla="*/ 4 w 62"/>
              <a:gd name="T9" fmla="*/ 38 h 138"/>
              <a:gd name="T10" fmla="*/ 9 w 62"/>
              <a:gd name="T11" fmla="*/ 22 h 138"/>
              <a:gd name="T12" fmla="*/ 35 w 62"/>
              <a:gd name="T13" fmla="*/ 14 h 138"/>
              <a:gd name="T14" fmla="*/ 54 w 62"/>
              <a:gd name="T15" fmla="*/ 0 h 138"/>
              <a:gd name="T16" fmla="*/ 62 w 62"/>
              <a:gd name="T17" fmla="*/ 3 h 138"/>
              <a:gd name="T18" fmla="*/ 13 w 62"/>
              <a:gd name="T1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138">
                <a:moveTo>
                  <a:pt x="13" y="138"/>
                </a:moveTo>
                <a:lnTo>
                  <a:pt x="0" y="133"/>
                </a:lnTo>
                <a:lnTo>
                  <a:pt x="38" y="28"/>
                </a:lnTo>
                <a:cubicBezTo>
                  <a:pt x="34" y="31"/>
                  <a:pt x="28" y="33"/>
                  <a:pt x="21" y="35"/>
                </a:cubicBezTo>
                <a:cubicBezTo>
                  <a:pt x="15" y="37"/>
                  <a:pt x="9" y="38"/>
                  <a:pt x="4" y="38"/>
                </a:cubicBezTo>
                <a:lnTo>
                  <a:pt x="9" y="22"/>
                </a:lnTo>
                <a:cubicBezTo>
                  <a:pt x="19" y="21"/>
                  <a:pt x="27" y="18"/>
                  <a:pt x="35" y="14"/>
                </a:cubicBezTo>
                <a:cubicBezTo>
                  <a:pt x="43" y="10"/>
                  <a:pt x="49" y="5"/>
                  <a:pt x="54" y="0"/>
                </a:cubicBezTo>
                <a:lnTo>
                  <a:pt x="62" y="3"/>
                </a:lnTo>
                <a:lnTo>
                  <a:pt x="13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3" name="Freeform 209"/>
          <p:cNvSpPr>
            <a:spLocks/>
          </p:cNvSpPr>
          <p:nvPr/>
        </p:nvSpPr>
        <p:spPr bwMode="auto">
          <a:xfrm>
            <a:off x="2914651" y="2508250"/>
            <a:ext cx="22225" cy="25400"/>
          </a:xfrm>
          <a:custGeom>
            <a:avLst/>
            <a:gdLst>
              <a:gd name="T0" fmla="*/ 0 w 14"/>
              <a:gd name="T1" fmla="*/ 12 h 16"/>
              <a:gd name="T2" fmla="*/ 5 w 14"/>
              <a:gd name="T3" fmla="*/ 0 h 16"/>
              <a:gd name="T4" fmla="*/ 14 w 14"/>
              <a:gd name="T5" fmla="*/ 4 h 16"/>
              <a:gd name="T6" fmla="*/ 10 w 14"/>
              <a:gd name="T7" fmla="*/ 16 h 16"/>
              <a:gd name="T8" fmla="*/ 0 w 14"/>
              <a:gd name="T9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">
                <a:moveTo>
                  <a:pt x="0" y="12"/>
                </a:moveTo>
                <a:lnTo>
                  <a:pt x="5" y="0"/>
                </a:lnTo>
                <a:lnTo>
                  <a:pt x="14" y="4"/>
                </a:lnTo>
                <a:lnTo>
                  <a:pt x="10" y="16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4" name="Freeform 210"/>
          <p:cNvSpPr>
            <a:spLocks noEditPoints="1"/>
          </p:cNvSpPr>
          <p:nvPr/>
        </p:nvSpPr>
        <p:spPr bwMode="auto">
          <a:xfrm>
            <a:off x="2960688" y="2414588"/>
            <a:ext cx="95250" cy="144463"/>
          </a:xfrm>
          <a:custGeom>
            <a:avLst/>
            <a:gdLst>
              <a:gd name="T0" fmla="*/ 12 w 96"/>
              <a:gd name="T1" fmla="*/ 60 h 146"/>
              <a:gd name="T2" fmla="*/ 40 w 96"/>
              <a:gd name="T3" fmla="*/ 12 h 146"/>
              <a:gd name="T4" fmla="*/ 73 w 96"/>
              <a:gd name="T5" fmla="*/ 5 h 146"/>
              <a:gd name="T6" fmla="*/ 93 w 96"/>
              <a:gd name="T7" fmla="*/ 28 h 146"/>
              <a:gd name="T8" fmla="*/ 84 w 96"/>
              <a:gd name="T9" fmla="*/ 86 h 146"/>
              <a:gd name="T10" fmla="*/ 56 w 96"/>
              <a:gd name="T11" fmla="*/ 134 h 146"/>
              <a:gd name="T12" fmla="*/ 23 w 96"/>
              <a:gd name="T13" fmla="*/ 142 h 146"/>
              <a:gd name="T14" fmla="*/ 3 w 96"/>
              <a:gd name="T15" fmla="*/ 117 h 146"/>
              <a:gd name="T16" fmla="*/ 12 w 96"/>
              <a:gd name="T17" fmla="*/ 60 h 146"/>
              <a:gd name="T18" fmla="*/ 26 w 96"/>
              <a:gd name="T19" fmla="*/ 65 h 146"/>
              <a:gd name="T20" fmla="*/ 16 w 96"/>
              <a:gd name="T21" fmla="*/ 112 h 146"/>
              <a:gd name="T22" fmla="*/ 28 w 96"/>
              <a:gd name="T23" fmla="*/ 129 h 146"/>
              <a:gd name="T24" fmla="*/ 48 w 96"/>
              <a:gd name="T25" fmla="*/ 123 h 146"/>
              <a:gd name="T26" fmla="*/ 70 w 96"/>
              <a:gd name="T27" fmla="*/ 81 h 146"/>
              <a:gd name="T28" fmla="*/ 80 w 96"/>
              <a:gd name="T29" fmla="*/ 35 h 146"/>
              <a:gd name="T30" fmla="*/ 68 w 96"/>
              <a:gd name="T31" fmla="*/ 18 h 146"/>
              <a:gd name="T32" fmla="*/ 48 w 96"/>
              <a:gd name="T33" fmla="*/ 24 h 146"/>
              <a:gd name="T34" fmla="*/ 26 w 96"/>
              <a:gd name="T35" fmla="*/ 6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146">
                <a:moveTo>
                  <a:pt x="12" y="60"/>
                </a:moveTo>
                <a:cubicBezTo>
                  <a:pt x="20" y="38"/>
                  <a:pt x="30" y="22"/>
                  <a:pt x="40" y="12"/>
                </a:cubicBezTo>
                <a:cubicBezTo>
                  <a:pt x="50" y="3"/>
                  <a:pt x="61" y="0"/>
                  <a:pt x="73" y="5"/>
                </a:cubicBezTo>
                <a:cubicBezTo>
                  <a:pt x="84" y="8"/>
                  <a:pt x="90" y="16"/>
                  <a:pt x="93" y="28"/>
                </a:cubicBezTo>
                <a:cubicBezTo>
                  <a:pt x="96" y="42"/>
                  <a:pt x="93" y="61"/>
                  <a:pt x="84" y="86"/>
                </a:cubicBezTo>
                <a:cubicBezTo>
                  <a:pt x="76" y="109"/>
                  <a:pt x="67" y="125"/>
                  <a:pt x="56" y="134"/>
                </a:cubicBezTo>
                <a:cubicBezTo>
                  <a:pt x="46" y="144"/>
                  <a:pt x="35" y="146"/>
                  <a:pt x="23" y="142"/>
                </a:cubicBezTo>
                <a:cubicBezTo>
                  <a:pt x="13" y="138"/>
                  <a:pt x="6" y="130"/>
                  <a:pt x="3" y="117"/>
                </a:cubicBezTo>
                <a:cubicBezTo>
                  <a:pt x="0" y="104"/>
                  <a:pt x="3" y="85"/>
                  <a:pt x="12" y="60"/>
                </a:cubicBezTo>
                <a:close/>
                <a:moveTo>
                  <a:pt x="26" y="65"/>
                </a:moveTo>
                <a:cubicBezTo>
                  <a:pt x="18" y="87"/>
                  <a:pt x="15" y="103"/>
                  <a:pt x="16" y="112"/>
                </a:cubicBezTo>
                <a:cubicBezTo>
                  <a:pt x="18" y="120"/>
                  <a:pt x="22" y="126"/>
                  <a:pt x="28" y="129"/>
                </a:cubicBezTo>
                <a:cubicBezTo>
                  <a:pt x="35" y="131"/>
                  <a:pt x="41" y="129"/>
                  <a:pt x="48" y="123"/>
                </a:cubicBezTo>
                <a:cubicBezTo>
                  <a:pt x="55" y="117"/>
                  <a:pt x="62" y="103"/>
                  <a:pt x="70" y="81"/>
                </a:cubicBezTo>
                <a:cubicBezTo>
                  <a:pt x="78" y="59"/>
                  <a:pt x="81" y="44"/>
                  <a:pt x="80" y="35"/>
                </a:cubicBezTo>
                <a:cubicBezTo>
                  <a:pt x="78" y="26"/>
                  <a:pt x="74" y="21"/>
                  <a:pt x="68" y="18"/>
                </a:cubicBezTo>
                <a:cubicBezTo>
                  <a:pt x="62" y="16"/>
                  <a:pt x="55" y="18"/>
                  <a:pt x="48" y="24"/>
                </a:cubicBezTo>
                <a:cubicBezTo>
                  <a:pt x="41" y="30"/>
                  <a:pt x="34" y="44"/>
                  <a:pt x="26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5" name="Freeform 211"/>
          <p:cNvSpPr>
            <a:spLocks/>
          </p:cNvSpPr>
          <p:nvPr/>
        </p:nvSpPr>
        <p:spPr bwMode="auto">
          <a:xfrm>
            <a:off x="3716338" y="2462213"/>
            <a:ext cx="77788" cy="92075"/>
          </a:xfrm>
          <a:custGeom>
            <a:avLst/>
            <a:gdLst>
              <a:gd name="T0" fmla="*/ 10 w 49"/>
              <a:gd name="T1" fmla="*/ 55 h 58"/>
              <a:gd name="T2" fmla="*/ 18 w 49"/>
              <a:gd name="T3" fmla="*/ 32 h 58"/>
              <a:gd name="T4" fmla="*/ 0 w 49"/>
              <a:gd name="T5" fmla="*/ 26 h 58"/>
              <a:gd name="T6" fmla="*/ 4 w 49"/>
              <a:gd name="T7" fmla="*/ 16 h 58"/>
              <a:gd name="T8" fmla="*/ 22 w 49"/>
              <a:gd name="T9" fmla="*/ 23 h 58"/>
              <a:gd name="T10" fmla="*/ 30 w 49"/>
              <a:gd name="T11" fmla="*/ 0 h 58"/>
              <a:gd name="T12" fmla="*/ 38 w 49"/>
              <a:gd name="T13" fmla="*/ 3 h 58"/>
              <a:gd name="T14" fmla="*/ 30 w 49"/>
              <a:gd name="T15" fmla="*/ 26 h 58"/>
              <a:gd name="T16" fmla="*/ 49 w 49"/>
              <a:gd name="T17" fmla="*/ 32 h 58"/>
              <a:gd name="T18" fmla="*/ 45 w 49"/>
              <a:gd name="T19" fmla="*/ 42 h 58"/>
              <a:gd name="T20" fmla="*/ 26 w 49"/>
              <a:gd name="T21" fmla="*/ 35 h 58"/>
              <a:gd name="T22" fmla="*/ 18 w 49"/>
              <a:gd name="T23" fmla="*/ 58 h 58"/>
              <a:gd name="T24" fmla="*/ 10 w 49"/>
              <a:gd name="T25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58">
                <a:moveTo>
                  <a:pt x="10" y="55"/>
                </a:moveTo>
                <a:lnTo>
                  <a:pt x="18" y="32"/>
                </a:lnTo>
                <a:lnTo>
                  <a:pt x="0" y="26"/>
                </a:lnTo>
                <a:lnTo>
                  <a:pt x="4" y="16"/>
                </a:lnTo>
                <a:lnTo>
                  <a:pt x="22" y="23"/>
                </a:lnTo>
                <a:lnTo>
                  <a:pt x="30" y="0"/>
                </a:lnTo>
                <a:lnTo>
                  <a:pt x="38" y="3"/>
                </a:lnTo>
                <a:lnTo>
                  <a:pt x="30" y="26"/>
                </a:lnTo>
                <a:lnTo>
                  <a:pt x="49" y="32"/>
                </a:lnTo>
                <a:lnTo>
                  <a:pt x="45" y="42"/>
                </a:lnTo>
                <a:lnTo>
                  <a:pt x="26" y="35"/>
                </a:lnTo>
                <a:lnTo>
                  <a:pt x="18" y="58"/>
                </a:lnTo>
                <a:lnTo>
                  <a:pt x="10" y="5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6" name="Freeform 212"/>
          <p:cNvSpPr>
            <a:spLocks/>
          </p:cNvSpPr>
          <p:nvPr/>
        </p:nvSpPr>
        <p:spPr bwMode="auto">
          <a:xfrm>
            <a:off x="3817938" y="2474913"/>
            <a:ext cx="61913" cy="134938"/>
          </a:xfrm>
          <a:custGeom>
            <a:avLst/>
            <a:gdLst>
              <a:gd name="T0" fmla="*/ 13 w 63"/>
              <a:gd name="T1" fmla="*/ 138 h 138"/>
              <a:gd name="T2" fmla="*/ 0 w 63"/>
              <a:gd name="T3" fmla="*/ 133 h 138"/>
              <a:gd name="T4" fmla="*/ 38 w 63"/>
              <a:gd name="T5" fmla="*/ 28 h 138"/>
              <a:gd name="T6" fmla="*/ 21 w 63"/>
              <a:gd name="T7" fmla="*/ 35 h 138"/>
              <a:gd name="T8" fmla="*/ 4 w 63"/>
              <a:gd name="T9" fmla="*/ 38 h 138"/>
              <a:gd name="T10" fmla="*/ 10 w 63"/>
              <a:gd name="T11" fmla="*/ 22 h 138"/>
              <a:gd name="T12" fmla="*/ 35 w 63"/>
              <a:gd name="T13" fmla="*/ 14 h 138"/>
              <a:gd name="T14" fmla="*/ 54 w 63"/>
              <a:gd name="T15" fmla="*/ 0 h 138"/>
              <a:gd name="T16" fmla="*/ 63 w 63"/>
              <a:gd name="T17" fmla="*/ 3 h 138"/>
              <a:gd name="T18" fmla="*/ 13 w 63"/>
              <a:gd name="T1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138">
                <a:moveTo>
                  <a:pt x="13" y="138"/>
                </a:moveTo>
                <a:lnTo>
                  <a:pt x="0" y="133"/>
                </a:lnTo>
                <a:lnTo>
                  <a:pt x="38" y="28"/>
                </a:lnTo>
                <a:cubicBezTo>
                  <a:pt x="34" y="31"/>
                  <a:pt x="28" y="33"/>
                  <a:pt x="21" y="35"/>
                </a:cubicBezTo>
                <a:cubicBezTo>
                  <a:pt x="15" y="37"/>
                  <a:pt x="9" y="38"/>
                  <a:pt x="4" y="38"/>
                </a:cubicBezTo>
                <a:lnTo>
                  <a:pt x="10" y="22"/>
                </a:lnTo>
                <a:cubicBezTo>
                  <a:pt x="19" y="21"/>
                  <a:pt x="27" y="18"/>
                  <a:pt x="35" y="14"/>
                </a:cubicBezTo>
                <a:cubicBezTo>
                  <a:pt x="43" y="10"/>
                  <a:pt x="49" y="5"/>
                  <a:pt x="54" y="0"/>
                </a:cubicBezTo>
                <a:lnTo>
                  <a:pt x="63" y="3"/>
                </a:lnTo>
                <a:lnTo>
                  <a:pt x="13" y="13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7" name="Freeform 213"/>
          <p:cNvSpPr>
            <a:spLocks/>
          </p:cNvSpPr>
          <p:nvPr/>
        </p:nvSpPr>
        <p:spPr bwMode="auto">
          <a:xfrm>
            <a:off x="3863976" y="2500313"/>
            <a:ext cx="111125" cy="147638"/>
          </a:xfrm>
          <a:custGeom>
            <a:avLst/>
            <a:gdLst>
              <a:gd name="T0" fmla="*/ 78 w 112"/>
              <a:gd name="T1" fmla="*/ 135 h 151"/>
              <a:gd name="T2" fmla="*/ 73 w 112"/>
              <a:gd name="T3" fmla="*/ 151 h 151"/>
              <a:gd name="T4" fmla="*/ 0 w 112"/>
              <a:gd name="T5" fmla="*/ 125 h 151"/>
              <a:gd name="T6" fmla="*/ 13 w 112"/>
              <a:gd name="T7" fmla="*/ 105 h 151"/>
              <a:gd name="T8" fmla="*/ 46 w 112"/>
              <a:gd name="T9" fmla="*/ 85 h 151"/>
              <a:gd name="T10" fmla="*/ 81 w 112"/>
              <a:gd name="T11" fmla="*/ 65 h 151"/>
              <a:gd name="T12" fmla="*/ 94 w 112"/>
              <a:gd name="T13" fmla="*/ 48 h 151"/>
              <a:gd name="T14" fmla="*/ 94 w 112"/>
              <a:gd name="T15" fmla="*/ 29 h 151"/>
              <a:gd name="T16" fmla="*/ 82 w 112"/>
              <a:gd name="T17" fmla="*/ 17 h 151"/>
              <a:gd name="T18" fmla="*/ 64 w 112"/>
              <a:gd name="T19" fmla="*/ 18 h 151"/>
              <a:gd name="T20" fmla="*/ 51 w 112"/>
              <a:gd name="T21" fmla="*/ 36 h 151"/>
              <a:gd name="T22" fmla="*/ 37 w 112"/>
              <a:gd name="T23" fmla="*/ 29 h 151"/>
              <a:gd name="T24" fmla="*/ 59 w 112"/>
              <a:gd name="T25" fmla="*/ 4 h 151"/>
              <a:gd name="T26" fmla="*/ 87 w 112"/>
              <a:gd name="T27" fmla="*/ 3 h 151"/>
              <a:gd name="T28" fmla="*/ 109 w 112"/>
              <a:gd name="T29" fmla="*/ 24 h 151"/>
              <a:gd name="T30" fmla="*/ 108 w 112"/>
              <a:gd name="T31" fmla="*/ 53 h 151"/>
              <a:gd name="T32" fmla="*/ 92 w 112"/>
              <a:gd name="T33" fmla="*/ 75 h 151"/>
              <a:gd name="T34" fmla="*/ 55 w 112"/>
              <a:gd name="T35" fmla="*/ 97 h 151"/>
              <a:gd name="T36" fmla="*/ 33 w 112"/>
              <a:gd name="T37" fmla="*/ 109 h 151"/>
              <a:gd name="T38" fmla="*/ 24 w 112"/>
              <a:gd name="T39" fmla="*/ 116 h 151"/>
              <a:gd name="T40" fmla="*/ 78 w 112"/>
              <a:gd name="T41" fmla="*/ 13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2" h="151">
                <a:moveTo>
                  <a:pt x="78" y="135"/>
                </a:moveTo>
                <a:lnTo>
                  <a:pt x="73" y="151"/>
                </a:lnTo>
                <a:lnTo>
                  <a:pt x="0" y="125"/>
                </a:lnTo>
                <a:cubicBezTo>
                  <a:pt x="2" y="118"/>
                  <a:pt x="6" y="112"/>
                  <a:pt x="13" y="105"/>
                </a:cubicBezTo>
                <a:cubicBezTo>
                  <a:pt x="20" y="99"/>
                  <a:pt x="31" y="92"/>
                  <a:pt x="46" y="85"/>
                </a:cubicBezTo>
                <a:cubicBezTo>
                  <a:pt x="63" y="77"/>
                  <a:pt x="75" y="70"/>
                  <a:pt x="81" y="65"/>
                </a:cubicBezTo>
                <a:cubicBezTo>
                  <a:pt x="88" y="59"/>
                  <a:pt x="92" y="54"/>
                  <a:pt x="94" y="48"/>
                </a:cubicBezTo>
                <a:cubicBezTo>
                  <a:pt x="97" y="41"/>
                  <a:pt x="97" y="35"/>
                  <a:pt x="94" y="29"/>
                </a:cubicBezTo>
                <a:cubicBezTo>
                  <a:pt x="92" y="23"/>
                  <a:pt x="88" y="19"/>
                  <a:pt x="82" y="17"/>
                </a:cubicBezTo>
                <a:cubicBezTo>
                  <a:pt x="76" y="15"/>
                  <a:pt x="70" y="15"/>
                  <a:pt x="64" y="18"/>
                </a:cubicBezTo>
                <a:cubicBezTo>
                  <a:pt x="58" y="22"/>
                  <a:pt x="54" y="27"/>
                  <a:pt x="51" y="36"/>
                </a:cubicBezTo>
                <a:lnTo>
                  <a:pt x="37" y="29"/>
                </a:lnTo>
                <a:cubicBezTo>
                  <a:pt x="43" y="17"/>
                  <a:pt x="50" y="8"/>
                  <a:pt x="59" y="4"/>
                </a:cubicBezTo>
                <a:cubicBezTo>
                  <a:pt x="68" y="0"/>
                  <a:pt x="77" y="0"/>
                  <a:pt x="87" y="3"/>
                </a:cubicBezTo>
                <a:cubicBezTo>
                  <a:pt x="99" y="8"/>
                  <a:pt x="106" y="14"/>
                  <a:pt x="109" y="24"/>
                </a:cubicBezTo>
                <a:cubicBezTo>
                  <a:pt x="112" y="34"/>
                  <a:pt x="112" y="44"/>
                  <a:pt x="108" y="53"/>
                </a:cubicBezTo>
                <a:cubicBezTo>
                  <a:pt x="105" y="62"/>
                  <a:pt x="100" y="69"/>
                  <a:pt x="92" y="75"/>
                </a:cubicBezTo>
                <a:cubicBezTo>
                  <a:pt x="85" y="82"/>
                  <a:pt x="73" y="89"/>
                  <a:pt x="55" y="97"/>
                </a:cubicBezTo>
                <a:cubicBezTo>
                  <a:pt x="44" y="103"/>
                  <a:pt x="37" y="106"/>
                  <a:pt x="33" y="109"/>
                </a:cubicBezTo>
                <a:cubicBezTo>
                  <a:pt x="30" y="111"/>
                  <a:pt x="27" y="113"/>
                  <a:pt x="24" y="116"/>
                </a:cubicBezTo>
                <a:lnTo>
                  <a:pt x="78" y="13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8" name="Freeform 214"/>
          <p:cNvSpPr>
            <a:spLocks/>
          </p:cNvSpPr>
          <p:nvPr/>
        </p:nvSpPr>
        <p:spPr bwMode="auto">
          <a:xfrm>
            <a:off x="3960813" y="2530475"/>
            <a:ext cx="95250" cy="141288"/>
          </a:xfrm>
          <a:custGeom>
            <a:avLst/>
            <a:gdLst>
              <a:gd name="T0" fmla="*/ 3 w 97"/>
              <a:gd name="T1" fmla="*/ 90 h 144"/>
              <a:gd name="T2" fmla="*/ 18 w 97"/>
              <a:gd name="T3" fmla="*/ 93 h 144"/>
              <a:gd name="T4" fmla="*/ 29 w 97"/>
              <a:gd name="T5" fmla="*/ 127 h 144"/>
              <a:gd name="T6" fmla="*/ 48 w 97"/>
              <a:gd name="T7" fmla="*/ 125 h 144"/>
              <a:gd name="T8" fmla="*/ 62 w 97"/>
              <a:gd name="T9" fmla="*/ 107 h 144"/>
              <a:gd name="T10" fmla="*/ 63 w 97"/>
              <a:gd name="T11" fmla="*/ 86 h 144"/>
              <a:gd name="T12" fmla="*/ 50 w 97"/>
              <a:gd name="T13" fmla="*/ 73 h 144"/>
              <a:gd name="T14" fmla="*/ 40 w 97"/>
              <a:gd name="T15" fmla="*/ 71 h 144"/>
              <a:gd name="T16" fmla="*/ 47 w 97"/>
              <a:gd name="T17" fmla="*/ 58 h 144"/>
              <a:gd name="T18" fmla="*/ 49 w 97"/>
              <a:gd name="T19" fmla="*/ 58 h 144"/>
              <a:gd name="T20" fmla="*/ 67 w 97"/>
              <a:gd name="T21" fmla="*/ 58 h 144"/>
              <a:gd name="T22" fmla="*/ 80 w 97"/>
              <a:gd name="T23" fmla="*/ 44 h 144"/>
              <a:gd name="T24" fmla="*/ 80 w 97"/>
              <a:gd name="T25" fmla="*/ 27 h 144"/>
              <a:gd name="T26" fmla="*/ 69 w 97"/>
              <a:gd name="T27" fmla="*/ 17 h 144"/>
              <a:gd name="T28" fmla="*/ 54 w 97"/>
              <a:gd name="T29" fmla="*/ 18 h 144"/>
              <a:gd name="T30" fmla="*/ 41 w 97"/>
              <a:gd name="T31" fmla="*/ 34 h 144"/>
              <a:gd name="T32" fmla="*/ 28 w 97"/>
              <a:gd name="T33" fmla="*/ 26 h 144"/>
              <a:gd name="T34" fmla="*/ 49 w 97"/>
              <a:gd name="T35" fmla="*/ 4 h 144"/>
              <a:gd name="T36" fmla="*/ 74 w 97"/>
              <a:gd name="T37" fmla="*/ 3 h 144"/>
              <a:gd name="T38" fmla="*/ 93 w 97"/>
              <a:gd name="T39" fmla="*/ 21 h 144"/>
              <a:gd name="T40" fmla="*/ 94 w 97"/>
              <a:gd name="T41" fmla="*/ 50 h 144"/>
              <a:gd name="T42" fmla="*/ 84 w 97"/>
              <a:gd name="T43" fmla="*/ 64 h 144"/>
              <a:gd name="T44" fmla="*/ 68 w 97"/>
              <a:gd name="T45" fmla="*/ 71 h 144"/>
              <a:gd name="T46" fmla="*/ 77 w 97"/>
              <a:gd name="T47" fmla="*/ 81 h 144"/>
              <a:gd name="T48" fmla="*/ 80 w 97"/>
              <a:gd name="T49" fmla="*/ 95 h 144"/>
              <a:gd name="T50" fmla="*/ 77 w 97"/>
              <a:gd name="T51" fmla="*/ 112 h 144"/>
              <a:gd name="T52" fmla="*/ 55 w 97"/>
              <a:gd name="T53" fmla="*/ 138 h 144"/>
              <a:gd name="T54" fmla="*/ 25 w 97"/>
              <a:gd name="T55" fmla="*/ 141 h 144"/>
              <a:gd name="T56" fmla="*/ 4 w 97"/>
              <a:gd name="T57" fmla="*/ 122 h 144"/>
              <a:gd name="T58" fmla="*/ 3 w 97"/>
              <a:gd name="T59" fmla="*/ 9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144">
                <a:moveTo>
                  <a:pt x="3" y="90"/>
                </a:moveTo>
                <a:lnTo>
                  <a:pt x="18" y="93"/>
                </a:lnTo>
                <a:cubicBezTo>
                  <a:pt x="14" y="111"/>
                  <a:pt x="18" y="123"/>
                  <a:pt x="29" y="127"/>
                </a:cubicBezTo>
                <a:cubicBezTo>
                  <a:pt x="36" y="129"/>
                  <a:pt x="42" y="128"/>
                  <a:pt x="48" y="125"/>
                </a:cubicBezTo>
                <a:cubicBezTo>
                  <a:pt x="55" y="121"/>
                  <a:pt x="59" y="115"/>
                  <a:pt x="62" y="107"/>
                </a:cubicBezTo>
                <a:cubicBezTo>
                  <a:pt x="65" y="99"/>
                  <a:pt x="65" y="92"/>
                  <a:pt x="63" y="86"/>
                </a:cubicBezTo>
                <a:cubicBezTo>
                  <a:pt x="61" y="80"/>
                  <a:pt x="56" y="75"/>
                  <a:pt x="50" y="73"/>
                </a:cubicBezTo>
                <a:cubicBezTo>
                  <a:pt x="48" y="72"/>
                  <a:pt x="44" y="72"/>
                  <a:pt x="40" y="71"/>
                </a:cubicBezTo>
                <a:lnTo>
                  <a:pt x="47" y="58"/>
                </a:lnTo>
                <a:lnTo>
                  <a:pt x="49" y="58"/>
                </a:lnTo>
                <a:cubicBezTo>
                  <a:pt x="56" y="61"/>
                  <a:pt x="62" y="61"/>
                  <a:pt x="67" y="58"/>
                </a:cubicBezTo>
                <a:cubicBezTo>
                  <a:pt x="73" y="56"/>
                  <a:pt x="77" y="51"/>
                  <a:pt x="80" y="44"/>
                </a:cubicBezTo>
                <a:cubicBezTo>
                  <a:pt x="82" y="38"/>
                  <a:pt x="82" y="32"/>
                  <a:pt x="80" y="27"/>
                </a:cubicBezTo>
                <a:cubicBezTo>
                  <a:pt x="78" y="22"/>
                  <a:pt x="74" y="18"/>
                  <a:pt x="69" y="17"/>
                </a:cubicBezTo>
                <a:cubicBezTo>
                  <a:pt x="64" y="15"/>
                  <a:pt x="59" y="15"/>
                  <a:pt x="54" y="18"/>
                </a:cubicBezTo>
                <a:cubicBezTo>
                  <a:pt x="49" y="21"/>
                  <a:pt x="44" y="26"/>
                  <a:pt x="41" y="34"/>
                </a:cubicBezTo>
                <a:lnTo>
                  <a:pt x="28" y="26"/>
                </a:lnTo>
                <a:cubicBezTo>
                  <a:pt x="34" y="15"/>
                  <a:pt x="41" y="8"/>
                  <a:pt x="49" y="4"/>
                </a:cubicBezTo>
                <a:cubicBezTo>
                  <a:pt x="57" y="0"/>
                  <a:pt x="66" y="0"/>
                  <a:pt x="74" y="3"/>
                </a:cubicBezTo>
                <a:cubicBezTo>
                  <a:pt x="83" y="6"/>
                  <a:pt x="89" y="12"/>
                  <a:pt x="93" y="21"/>
                </a:cubicBezTo>
                <a:cubicBezTo>
                  <a:pt x="97" y="30"/>
                  <a:pt x="97" y="39"/>
                  <a:pt x="94" y="50"/>
                </a:cubicBezTo>
                <a:cubicBezTo>
                  <a:pt x="91" y="56"/>
                  <a:pt x="88" y="61"/>
                  <a:pt x="84" y="64"/>
                </a:cubicBezTo>
                <a:cubicBezTo>
                  <a:pt x="79" y="68"/>
                  <a:pt x="74" y="70"/>
                  <a:pt x="68" y="71"/>
                </a:cubicBezTo>
                <a:cubicBezTo>
                  <a:pt x="72" y="74"/>
                  <a:pt x="75" y="78"/>
                  <a:pt x="77" y="81"/>
                </a:cubicBezTo>
                <a:cubicBezTo>
                  <a:pt x="79" y="85"/>
                  <a:pt x="80" y="90"/>
                  <a:pt x="80" y="95"/>
                </a:cubicBezTo>
                <a:cubicBezTo>
                  <a:pt x="80" y="101"/>
                  <a:pt x="79" y="106"/>
                  <a:pt x="77" y="112"/>
                </a:cubicBezTo>
                <a:cubicBezTo>
                  <a:pt x="72" y="124"/>
                  <a:pt x="65" y="133"/>
                  <a:pt x="55" y="138"/>
                </a:cubicBezTo>
                <a:cubicBezTo>
                  <a:pt x="45" y="144"/>
                  <a:pt x="35" y="144"/>
                  <a:pt x="25" y="141"/>
                </a:cubicBezTo>
                <a:cubicBezTo>
                  <a:pt x="15" y="137"/>
                  <a:pt x="8" y="131"/>
                  <a:pt x="4" y="122"/>
                </a:cubicBezTo>
                <a:cubicBezTo>
                  <a:pt x="0" y="112"/>
                  <a:pt x="0" y="102"/>
                  <a:pt x="3" y="9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9" name="Freeform 215"/>
          <p:cNvSpPr>
            <a:spLocks/>
          </p:cNvSpPr>
          <p:nvPr/>
        </p:nvSpPr>
        <p:spPr bwMode="auto">
          <a:xfrm>
            <a:off x="4043363" y="2668588"/>
            <a:ext cx="20638" cy="23813"/>
          </a:xfrm>
          <a:custGeom>
            <a:avLst/>
            <a:gdLst>
              <a:gd name="T0" fmla="*/ 0 w 13"/>
              <a:gd name="T1" fmla="*/ 12 h 15"/>
              <a:gd name="T2" fmla="*/ 4 w 13"/>
              <a:gd name="T3" fmla="*/ 0 h 15"/>
              <a:gd name="T4" fmla="*/ 13 w 13"/>
              <a:gd name="T5" fmla="*/ 3 h 15"/>
              <a:gd name="T6" fmla="*/ 10 w 13"/>
              <a:gd name="T7" fmla="*/ 15 h 15"/>
              <a:gd name="T8" fmla="*/ 0 w 13"/>
              <a:gd name="T9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0" y="12"/>
                </a:moveTo>
                <a:lnTo>
                  <a:pt x="4" y="0"/>
                </a:lnTo>
                <a:lnTo>
                  <a:pt x="13" y="3"/>
                </a:lnTo>
                <a:lnTo>
                  <a:pt x="10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0" name="Freeform 216"/>
          <p:cNvSpPr>
            <a:spLocks noEditPoints="1"/>
          </p:cNvSpPr>
          <p:nvPr/>
        </p:nvSpPr>
        <p:spPr bwMode="auto">
          <a:xfrm>
            <a:off x="4089401" y="2574925"/>
            <a:ext cx="93663" cy="144463"/>
          </a:xfrm>
          <a:custGeom>
            <a:avLst/>
            <a:gdLst>
              <a:gd name="T0" fmla="*/ 12 w 96"/>
              <a:gd name="T1" fmla="*/ 60 h 146"/>
              <a:gd name="T2" fmla="*/ 40 w 96"/>
              <a:gd name="T3" fmla="*/ 12 h 146"/>
              <a:gd name="T4" fmla="*/ 73 w 96"/>
              <a:gd name="T5" fmla="*/ 4 h 146"/>
              <a:gd name="T6" fmla="*/ 93 w 96"/>
              <a:gd name="T7" fmla="*/ 28 h 146"/>
              <a:gd name="T8" fmla="*/ 84 w 96"/>
              <a:gd name="T9" fmla="*/ 86 h 146"/>
              <a:gd name="T10" fmla="*/ 56 w 96"/>
              <a:gd name="T11" fmla="*/ 134 h 146"/>
              <a:gd name="T12" fmla="*/ 23 w 96"/>
              <a:gd name="T13" fmla="*/ 142 h 146"/>
              <a:gd name="T14" fmla="*/ 3 w 96"/>
              <a:gd name="T15" fmla="*/ 117 h 146"/>
              <a:gd name="T16" fmla="*/ 12 w 96"/>
              <a:gd name="T17" fmla="*/ 60 h 146"/>
              <a:gd name="T18" fmla="*/ 26 w 96"/>
              <a:gd name="T19" fmla="*/ 65 h 146"/>
              <a:gd name="T20" fmla="*/ 16 w 96"/>
              <a:gd name="T21" fmla="*/ 111 h 146"/>
              <a:gd name="T22" fmla="*/ 28 w 96"/>
              <a:gd name="T23" fmla="*/ 128 h 146"/>
              <a:gd name="T24" fmla="*/ 48 w 96"/>
              <a:gd name="T25" fmla="*/ 123 h 146"/>
              <a:gd name="T26" fmla="*/ 70 w 96"/>
              <a:gd name="T27" fmla="*/ 81 h 146"/>
              <a:gd name="T28" fmla="*/ 80 w 96"/>
              <a:gd name="T29" fmla="*/ 35 h 146"/>
              <a:gd name="T30" fmla="*/ 68 w 96"/>
              <a:gd name="T31" fmla="*/ 18 h 146"/>
              <a:gd name="T32" fmla="*/ 48 w 96"/>
              <a:gd name="T33" fmla="*/ 23 h 146"/>
              <a:gd name="T34" fmla="*/ 26 w 96"/>
              <a:gd name="T35" fmla="*/ 6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146">
                <a:moveTo>
                  <a:pt x="12" y="60"/>
                </a:moveTo>
                <a:cubicBezTo>
                  <a:pt x="20" y="37"/>
                  <a:pt x="30" y="21"/>
                  <a:pt x="40" y="12"/>
                </a:cubicBezTo>
                <a:cubicBezTo>
                  <a:pt x="50" y="3"/>
                  <a:pt x="61" y="0"/>
                  <a:pt x="73" y="4"/>
                </a:cubicBezTo>
                <a:cubicBezTo>
                  <a:pt x="84" y="8"/>
                  <a:pt x="90" y="16"/>
                  <a:pt x="93" y="28"/>
                </a:cubicBezTo>
                <a:cubicBezTo>
                  <a:pt x="96" y="42"/>
                  <a:pt x="93" y="61"/>
                  <a:pt x="84" y="86"/>
                </a:cubicBezTo>
                <a:cubicBezTo>
                  <a:pt x="76" y="109"/>
                  <a:pt x="67" y="125"/>
                  <a:pt x="56" y="134"/>
                </a:cubicBezTo>
                <a:cubicBezTo>
                  <a:pt x="46" y="143"/>
                  <a:pt x="35" y="146"/>
                  <a:pt x="23" y="142"/>
                </a:cubicBezTo>
                <a:cubicBezTo>
                  <a:pt x="13" y="138"/>
                  <a:pt x="6" y="130"/>
                  <a:pt x="3" y="117"/>
                </a:cubicBezTo>
                <a:cubicBezTo>
                  <a:pt x="0" y="104"/>
                  <a:pt x="3" y="85"/>
                  <a:pt x="12" y="60"/>
                </a:cubicBezTo>
                <a:close/>
                <a:moveTo>
                  <a:pt x="26" y="65"/>
                </a:moveTo>
                <a:cubicBezTo>
                  <a:pt x="18" y="87"/>
                  <a:pt x="15" y="102"/>
                  <a:pt x="16" y="111"/>
                </a:cubicBezTo>
                <a:cubicBezTo>
                  <a:pt x="18" y="120"/>
                  <a:pt x="22" y="126"/>
                  <a:pt x="28" y="128"/>
                </a:cubicBezTo>
                <a:cubicBezTo>
                  <a:pt x="35" y="130"/>
                  <a:pt x="41" y="129"/>
                  <a:pt x="48" y="123"/>
                </a:cubicBezTo>
                <a:cubicBezTo>
                  <a:pt x="55" y="117"/>
                  <a:pt x="62" y="103"/>
                  <a:pt x="70" y="81"/>
                </a:cubicBezTo>
                <a:cubicBezTo>
                  <a:pt x="78" y="59"/>
                  <a:pt x="81" y="44"/>
                  <a:pt x="80" y="35"/>
                </a:cubicBezTo>
                <a:cubicBezTo>
                  <a:pt x="78" y="26"/>
                  <a:pt x="74" y="20"/>
                  <a:pt x="68" y="18"/>
                </a:cubicBezTo>
                <a:cubicBezTo>
                  <a:pt x="61" y="16"/>
                  <a:pt x="55" y="17"/>
                  <a:pt x="48" y="23"/>
                </a:cubicBezTo>
                <a:cubicBezTo>
                  <a:pt x="41" y="29"/>
                  <a:pt x="34" y="43"/>
                  <a:pt x="26" y="65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1" name="Freeform 217"/>
          <p:cNvSpPr>
            <a:spLocks/>
          </p:cNvSpPr>
          <p:nvPr/>
        </p:nvSpPr>
        <p:spPr bwMode="auto">
          <a:xfrm>
            <a:off x="3805238" y="2744788"/>
            <a:ext cx="76200" cy="92075"/>
          </a:xfrm>
          <a:custGeom>
            <a:avLst/>
            <a:gdLst>
              <a:gd name="T0" fmla="*/ 10 w 48"/>
              <a:gd name="T1" fmla="*/ 55 h 58"/>
              <a:gd name="T2" fmla="*/ 18 w 48"/>
              <a:gd name="T3" fmla="*/ 32 h 58"/>
              <a:gd name="T4" fmla="*/ 0 w 48"/>
              <a:gd name="T5" fmla="*/ 26 h 58"/>
              <a:gd name="T6" fmla="*/ 3 w 48"/>
              <a:gd name="T7" fmla="*/ 16 h 58"/>
              <a:gd name="T8" fmla="*/ 21 w 48"/>
              <a:gd name="T9" fmla="*/ 23 h 58"/>
              <a:gd name="T10" fmla="*/ 30 w 48"/>
              <a:gd name="T11" fmla="*/ 0 h 58"/>
              <a:gd name="T12" fmla="*/ 38 w 48"/>
              <a:gd name="T13" fmla="*/ 3 h 58"/>
              <a:gd name="T14" fmla="*/ 29 w 48"/>
              <a:gd name="T15" fmla="*/ 26 h 58"/>
              <a:gd name="T16" fmla="*/ 48 w 48"/>
              <a:gd name="T17" fmla="*/ 33 h 58"/>
              <a:gd name="T18" fmla="*/ 45 w 48"/>
              <a:gd name="T19" fmla="*/ 42 h 58"/>
              <a:gd name="T20" fmla="*/ 26 w 48"/>
              <a:gd name="T21" fmla="*/ 35 h 58"/>
              <a:gd name="T22" fmla="*/ 18 w 48"/>
              <a:gd name="T23" fmla="*/ 58 h 58"/>
              <a:gd name="T24" fmla="*/ 10 w 48"/>
              <a:gd name="T25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58">
                <a:moveTo>
                  <a:pt x="10" y="55"/>
                </a:moveTo>
                <a:lnTo>
                  <a:pt x="18" y="32"/>
                </a:lnTo>
                <a:lnTo>
                  <a:pt x="0" y="26"/>
                </a:lnTo>
                <a:lnTo>
                  <a:pt x="3" y="16"/>
                </a:lnTo>
                <a:lnTo>
                  <a:pt x="21" y="23"/>
                </a:lnTo>
                <a:lnTo>
                  <a:pt x="30" y="0"/>
                </a:lnTo>
                <a:lnTo>
                  <a:pt x="38" y="3"/>
                </a:lnTo>
                <a:lnTo>
                  <a:pt x="29" y="26"/>
                </a:lnTo>
                <a:lnTo>
                  <a:pt x="48" y="33"/>
                </a:lnTo>
                <a:lnTo>
                  <a:pt x="45" y="42"/>
                </a:lnTo>
                <a:lnTo>
                  <a:pt x="26" y="35"/>
                </a:lnTo>
                <a:lnTo>
                  <a:pt x="18" y="58"/>
                </a:lnTo>
                <a:lnTo>
                  <a:pt x="10" y="5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2" name="Freeform 218"/>
          <p:cNvSpPr>
            <a:spLocks/>
          </p:cNvSpPr>
          <p:nvPr/>
        </p:nvSpPr>
        <p:spPr bwMode="auto">
          <a:xfrm>
            <a:off x="3879851" y="2751138"/>
            <a:ext cx="95250" cy="142875"/>
          </a:xfrm>
          <a:custGeom>
            <a:avLst/>
            <a:gdLst>
              <a:gd name="T0" fmla="*/ 3 w 97"/>
              <a:gd name="T1" fmla="*/ 90 h 145"/>
              <a:gd name="T2" fmla="*/ 18 w 97"/>
              <a:gd name="T3" fmla="*/ 93 h 145"/>
              <a:gd name="T4" fmla="*/ 29 w 97"/>
              <a:gd name="T5" fmla="*/ 127 h 145"/>
              <a:gd name="T6" fmla="*/ 48 w 97"/>
              <a:gd name="T7" fmla="*/ 125 h 145"/>
              <a:gd name="T8" fmla="*/ 62 w 97"/>
              <a:gd name="T9" fmla="*/ 108 h 145"/>
              <a:gd name="T10" fmla="*/ 63 w 97"/>
              <a:gd name="T11" fmla="*/ 86 h 145"/>
              <a:gd name="T12" fmla="*/ 50 w 97"/>
              <a:gd name="T13" fmla="*/ 74 h 145"/>
              <a:gd name="T14" fmla="*/ 40 w 97"/>
              <a:gd name="T15" fmla="*/ 72 h 145"/>
              <a:gd name="T16" fmla="*/ 47 w 97"/>
              <a:gd name="T17" fmla="*/ 58 h 145"/>
              <a:gd name="T18" fmla="*/ 49 w 97"/>
              <a:gd name="T19" fmla="*/ 59 h 145"/>
              <a:gd name="T20" fmla="*/ 67 w 97"/>
              <a:gd name="T21" fmla="*/ 59 h 145"/>
              <a:gd name="T22" fmla="*/ 80 w 97"/>
              <a:gd name="T23" fmla="*/ 45 h 145"/>
              <a:gd name="T24" fmla="*/ 80 w 97"/>
              <a:gd name="T25" fmla="*/ 28 h 145"/>
              <a:gd name="T26" fmla="*/ 69 w 97"/>
              <a:gd name="T27" fmla="*/ 17 h 145"/>
              <a:gd name="T28" fmla="*/ 54 w 97"/>
              <a:gd name="T29" fmla="*/ 18 h 145"/>
              <a:gd name="T30" fmla="*/ 40 w 97"/>
              <a:gd name="T31" fmla="*/ 34 h 145"/>
              <a:gd name="T32" fmla="*/ 28 w 97"/>
              <a:gd name="T33" fmla="*/ 26 h 145"/>
              <a:gd name="T34" fmla="*/ 49 w 97"/>
              <a:gd name="T35" fmla="*/ 4 h 145"/>
              <a:gd name="T36" fmla="*/ 74 w 97"/>
              <a:gd name="T37" fmla="*/ 4 h 145"/>
              <a:gd name="T38" fmla="*/ 93 w 97"/>
              <a:gd name="T39" fmla="*/ 22 h 145"/>
              <a:gd name="T40" fmla="*/ 93 w 97"/>
              <a:gd name="T41" fmla="*/ 50 h 145"/>
              <a:gd name="T42" fmla="*/ 84 w 97"/>
              <a:gd name="T43" fmla="*/ 65 h 145"/>
              <a:gd name="T44" fmla="*/ 68 w 97"/>
              <a:gd name="T45" fmla="*/ 72 h 145"/>
              <a:gd name="T46" fmla="*/ 77 w 97"/>
              <a:gd name="T47" fmla="*/ 82 h 145"/>
              <a:gd name="T48" fmla="*/ 80 w 97"/>
              <a:gd name="T49" fmla="*/ 96 h 145"/>
              <a:gd name="T50" fmla="*/ 77 w 97"/>
              <a:gd name="T51" fmla="*/ 113 h 145"/>
              <a:gd name="T52" fmla="*/ 55 w 97"/>
              <a:gd name="T53" fmla="*/ 139 h 145"/>
              <a:gd name="T54" fmla="*/ 24 w 97"/>
              <a:gd name="T55" fmla="*/ 141 h 145"/>
              <a:gd name="T56" fmla="*/ 4 w 97"/>
              <a:gd name="T57" fmla="*/ 122 h 145"/>
              <a:gd name="T58" fmla="*/ 3 w 97"/>
              <a:gd name="T59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145">
                <a:moveTo>
                  <a:pt x="3" y="90"/>
                </a:moveTo>
                <a:lnTo>
                  <a:pt x="18" y="93"/>
                </a:lnTo>
                <a:cubicBezTo>
                  <a:pt x="14" y="112"/>
                  <a:pt x="18" y="123"/>
                  <a:pt x="29" y="127"/>
                </a:cubicBezTo>
                <a:cubicBezTo>
                  <a:pt x="35" y="130"/>
                  <a:pt x="42" y="129"/>
                  <a:pt x="48" y="125"/>
                </a:cubicBezTo>
                <a:cubicBezTo>
                  <a:pt x="55" y="122"/>
                  <a:pt x="59" y="116"/>
                  <a:pt x="62" y="108"/>
                </a:cubicBezTo>
                <a:cubicBezTo>
                  <a:pt x="65" y="100"/>
                  <a:pt x="65" y="93"/>
                  <a:pt x="63" y="86"/>
                </a:cubicBezTo>
                <a:cubicBezTo>
                  <a:pt x="61" y="80"/>
                  <a:pt x="56" y="76"/>
                  <a:pt x="50" y="74"/>
                </a:cubicBezTo>
                <a:cubicBezTo>
                  <a:pt x="48" y="73"/>
                  <a:pt x="44" y="72"/>
                  <a:pt x="40" y="72"/>
                </a:cubicBezTo>
                <a:lnTo>
                  <a:pt x="47" y="58"/>
                </a:lnTo>
                <a:lnTo>
                  <a:pt x="49" y="59"/>
                </a:lnTo>
                <a:cubicBezTo>
                  <a:pt x="56" y="61"/>
                  <a:pt x="62" y="61"/>
                  <a:pt x="67" y="59"/>
                </a:cubicBezTo>
                <a:cubicBezTo>
                  <a:pt x="73" y="56"/>
                  <a:pt x="77" y="51"/>
                  <a:pt x="80" y="45"/>
                </a:cubicBezTo>
                <a:cubicBezTo>
                  <a:pt x="82" y="38"/>
                  <a:pt x="82" y="33"/>
                  <a:pt x="80" y="28"/>
                </a:cubicBezTo>
                <a:cubicBezTo>
                  <a:pt x="78" y="22"/>
                  <a:pt x="74" y="19"/>
                  <a:pt x="69" y="17"/>
                </a:cubicBezTo>
                <a:cubicBezTo>
                  <a:pt x="64" y="15"/>
                  <a:pt x="59" y="16"/>
                  <a:pt x="54" y="18"/>
                </a:cubicBezTo>
                <a:cubicBezTo>
                  <a:pt x="49" y="21"/>
                  <a:pt x="44" y="26"/>
                  <a:pt x="40" y="34"/>
                </a:cubicBezTo>
                <a:lnTo>
                  <a:pt x="28" y="26"/>
                </a:lnTo>
                <a:cubicBezTo>
                  <a:pt x="34" y="15"/>
                  <a:pt x="41" y="8"/>
                  <a:pt x="49" y="4"/>
                </a:cubicBezTo>
                <a:cubicBezTo>
                  <a:pt x="57" y="1"/>
                  <a:pt x="66" y="0"/>
                  <a:pt x="74" y="4"/>
                </a:cubicBezTo>
                <a:cubicBezTo>
                  <a:pt x="83" y="7"/>
                  <a:pt x="89" y="13"/>
                  <a:pt x="93" y="22"/>
                </a:cubicBezTo>
                <a:cubicBezTo>
                  <a:pt x="97" y="31"/>
                  <a:pt x="97" y="40"/>
                  <a:pt x="93" y="50"/>
                </a:cubicBezTo>
                <a:cubicBezTo>
                  <a:pt x="91" y="56"/>
                  <a:pt x="88" y="61"/>
                  <a:pt x="84" y="65"/>
                </a:cubicBezTo>
                <a:cubicBezTo>
                  <a:pt x="79" y="69"/>
                  <a:pt x="74" y="71"/>
                  <a:pt x="68" y="72"/>
                </a:cubicBezTo>
                <a:cubicBezTo>
                  <a:pt x="72" y="75"/>
                  <a:pt x="75" y="78"/>
                  <a:pt x="77" y="82"/>
                </a:cubicBezTo>
                <a:cubicBezTo>
                  <a:pt x="79" y="86"/>
                  <a:pt x="80" y="90"/>
                  <a:pt x="80" y="96"/>
                </a:cubicBezTo>
                <a:cubicBezTo>
                  <a:pt x="80" y="101"/>
                  <a:pt x="79" y="107"/>
                  <a:pt x="77" y="113"/>
                </a:cubicBezTo>
                <a:cubicBezTo>
                  <a:pt x="72" y="125"/>
                  <a:pt x="65" y="134"/>
                  <a:pt x="55" y="139"/>
                </a:cubicBezTo>
                <a:cubicBezTo>
                  <a:pt x="45" y="144"/>
                  <a:pt x="35" y="145"/>
                  <a:pt x="24" y="141"/>
                </a:cubicBezTo>
                <a:cubicBezTo>
                  <a:pt x="15" y="138"/>
                  <a:pt x="8" y="131"/>
                  <a:pt x="4" y="122"/>
                </a:cubicBezTo>
                <a:cubicBezTo>
                  <a:pt x="0" y="113"/>
                  <a:pt x="0" y="102"/>
                  <a:pt x="3" y="9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3" name="Freeform 219"/>
          <p:cNvSpPr>
            <a:spLocks/>
          </p:cNvSpPr>
          <p:nvPr/>
        </p:nvSpPr>
        <p:spPr bwMode="auto">
          <a:xfrm>
            <a:off x="3962401" y="2889250"/>
            <a:ext cx="20638" cy="25400"/>
          </a:xfrm>
          <a:custGeom>
            <a:avLst/>
            <a:gdLst>
              <a:gd name="T0" fmla="*/ 0 w 13"/>
              <a:gd name="T1" fmla="*/ 12 h 16"/>
              <a:gd name="T2" fmla="*/ 4 w 13"/>
              <a:gd name="T3" fmla="*/ 0 h 16"/>
              <a:gd name="T4" fmla="*/ 13 w 13"/>
              <a:gd name="T5" fmla="*/ 4 h 16"/>
              <a:gd name="T6" fmla="*/ 9 w 13"/>
              <a:gd name="T7" fmla="*/ 16 h 16"/>
              <a:gd name="T8" fmla="*/ 0 w 13"/>
              <a:gd name="T9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6">
                <a:moveTo>
                  <a:pt x="0" y="12"/>
                </a:moveTo>
                <a:lnTo>
                  <a:pt x="4" y="0"/>
                </a:lnTo>
                <a:lnTo>
                  <a:pt x="13" y="4"/>
                </a:lnTo>
                <a:lnTo>
                  <a:pt x="9" y="1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4" name="Freeform 220"/>
          <p:cNvSpPr>
            <a:spLocks noEditPoints="1"/>
          </p:cNvSpPr>
          <p:nvPr/>
        </p:nvSpPr>
        <p:spPr bwMode="auto">
          <a:xfrm>
            <a:off x="4006851" y="2798763"/>
            <a:ext cx="98425" cy="139700"/>
          </a:xfrm>
          <a:custGeom>
            <a:avLst/>
            <a:gdLst>
              <a:gd name="T0" fmla="*/ 96 w 99"/>
              <a:gd name="T1" fmla="*/ 49 h 143"/>
              <a:gd name="T2" fmla="*/ 82 w 99"/>
              <a:gd name="T3" fmla="*/ 45 h 143"/>
              <a:gd name="T4" fmla="*/ 82 w 99"/>
              <a:gd name="T5" fmla="*/ 28 h 143"/>
              <a:gd name="T6" fmla="*/ 71 w 99"/>
              <a:gd name="T7" fmla="*/ 17 h 143"/>
              <a:gd name="T8" fmla="*/ 47 w 99"/>
              <a:gd name="T9" fmla="*/ 25 h 143"/>
              <a:gd name="T10" fmla="*/ 27 w 99"/>
              <a:gd name="T11" fmla="*/ 60 h 143"/>
              <a:gd name="T12" fmla="*/ 44 w 99"/>
              <a:gd name="T13" fmla="*/ 51 h 143"/>
              <a:gd name="T14" fmla="*/ 60 w 99"/>
              <a:gd name="T15" fmla="*/ 52 h 143"/>
              <a:gd name="T16" fmla="*/ 79 w 99"/>
              <a:gd name="T17" fmla="*/ 72 h 143"/>
              <a:gd name="T18" fmla="*/ 77 w 99"/>
              <a:gd name="T19" fmla="*/ 108 h 143"/>
              <a:gd name="T20" fmla="*/ 63 w 99"/>
              <a:gd name="T21" fmla="*/ 130 h 143"/>
              <a:gd name="T22" fmla="*/ 45 w 99"/>
              <a:gd name="T23" fmla="*/ 142 h 143"/>
              <a:gd name="T24" fmla="*/ 26 w 99"/>
              <a:gd name="T25" fmla="*/ 141 h 143"/>
              <a:gd name="T26" fmla="*/ 4 w 99"/>
              <a:gd name="T27" fmla="*/ 116 h 143"/>
              <a:gd name="T28" fmla="*/ 11 w 99"/>
              <a:gd name="T29" fmla="*/ 62 h 143"/>
              <a:gd name="T30" fmla="*/ 43 w 99"/>
              <a:gd name="T31" fmla="*/ 10 h 143"/>
              <a:gd name="T32" fmla="*/ 77 w 99"/>
              <a:gd name="T33" fmla="*/ 4 h 143"/>
              <a:gd name="T34" fmla="*/ 95 w 99"/>
              <a:gd name="T35" fmla="*/ 20 h 143"/>
              <a:gd name="T36" fmla="*/ 96 w 99"/>
              <a:gd name="T37" fmla="*/ 49 h 143"/>
              <a:gd name="T38" fmla="*/ 20 w 99"/>
              <a:gd name="T39" fmla="*/ 87 h 143"/>
              <a:gd name="T40" fmla="*/ 18 w 99"/>
              <a:gd name="T41" fmla="*/ 113 h 143"/>
              <a:gd name="T42" fmla="*/ 31 w 99"/>
              <a:gd name="T43" fmla="*/ 127 h 143"/>
              <a:gd name="T44" fmla="*/ 48 w 99"/>
              <a:gd name="T45" fmla="*/ 124 h 143"/>
              <a:gd name="T46" fmla="*/ 63 w 99"/>
              <a:gd name="T47" fmla="*/ 103 h 143"/>
              <a:gd name="T48" fmla="*/ 65 w 99"/>
              <a:gd name="T49" fmla="*/ 79 h 143"/>
              <a:gd name="T50" fmla="*/ 52 w 99"/>
              <a:gd name="T51" fmla="*/ 66 h 143"/>
              <a:gd name="T52" fmla="*/ 34 w 99"/>
              <a:gd name="T53" fmla="*/ 68 h 143"/>
              <a:gd name="T54" fmla="*/ 20 w 99"/>
              <a:gd name="T55" fmla="*/ 8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9" h="143">
                <a:moveTo>
                  <a:pt x="96" y="49"/>
                </a:moveTo>
                <a:lnTo>
                  <a:pt x="82" y="45"/>
                </a:lnTo>
                <a:cubicBezTo>
                  <a:pt x="83" y="38"/>
                  <a:pt x="83" y="32"/>
                  <a:pt x="82" y="28"/>
                </a:cubicBezTo>
                <a:cubicBezTo>
                  <a:pt x="80" y="23"/>
                  <a:pt x="76" y="19"/>
                  <a:pt x="71" y="17"/>
                </a:cubicBezTo>
                <a:cubicBezTo>
                  <a:pt x="63" y="14"/>
                  <a:pt x="55" y="17"/>
                  <a:pt x="47" y="25"/>
                </a:cubicBezTo>
                <a:cubicBezTo>
                  <a:pt x="40" y="32"/>
                  <a:pt x="33" y="44"/>
                  <a:pt x="27" y="60"/>
                </a:cubicBezTo>
                <a:cubicBezTo>
                  <a:pt x="32" y="55"/>
                  <a:pt x="38" y="52"/>
                  <a:pt x="44" y="51"/>
                </a:cubicBezTo>
                <a:cubicBezTo>
                  <a:pt x="49" y="50"/>
                  <a:pt x="55" y="50"/>
                  <a:pt x="60" y="52"/>
                </a:cubicBezTo>
                <a:cubicBezTo>
                  <a:pt x="69" y="55"/>
                  <a:pt x="75" y="62"/>
                  <a:pt x="79" y="72"/>
                </a:cubicBezTo>
                <a:cubicBezTo>
                  <a:pt x="82" y="82"/>
                  <a:pt x="82" y="94"/>
                  <a:pt x="77" y="108"/>
                </a:cubicBezTo>
                <a:cubicBezTo>
                  <a:pt x="74" y="117"/>
                  <a:pt x="69" y="124"/>
                  <a:pt x="63" y="130"/>
                </a:cubicBezTo>
                <a:cubicBezTo>
                  <a:pt x="57" y="136"/>
                  <a:pt x="51" y="140"/>
                  <a:pt x="45" y="142"/>
                </a:cubicBezTo>
                <a:cubicBezTo>
                  <a:pt x="38" y="143"/>
                  <a:pt x="32" y="143"/>
                  <a:pt x="26" y="141"/>
                </a:cubicBezTo>
                <a:cubicBezTo>
                  <a:pt x="15" y="137"/>
                  <a:pt x="7" y="128"/>
                  <a:pt x="4" y="116"/>
                </a:cubicBezTo>
                <a:cubicBezTo>
                  <a:pt x="0" y="103"/>
                  <a:pt x="3" y="85"/>
                  <a:pt x="11" y="62"/>
                </a:cubicBezTo>
                <a:cubicBezTo>
                  <a:pt x="21" y="36"/>
                  <a:pt x="31" y="18"/>
                  <a:pt x="43" y="10"/>
                </a:cubicBezTo>
                <a:cubicBezTo>
                  <a:pt x="54" y="2"/>
                  <a:pt x="65" y="0"/>
                  <a:pt x="77" y="4"/>
                </a:cubicBezTo>
                <a:cubicBezTo>
                  <a:pt x="85" y="7"/>
                  <a:pt x="91" y="12"/>
                  <a:pt x="95" y="20"/>
                </a:cubicBezTo>
                <a:cubicBezTo>
                  <a:pt x="99" y="28"/>
                  <a:pt x="99" y="38"/>
                  <a:pt x="96" y="49"/>
                </a:cubicBezTo>
                <a:close/>
                <a:moveTo>
                  <a:pt x="20" y="87"/>
                </a:moveTo>
                <a:cubicBezTo>
                  <a:pt x="16" y="96"/>
                  <a:pt x="16" y="105"/>
                  <a:pt x="18" y="113"/>
                </a:cubicBezTo>
                <a:cubicBezTo>
                  <a:pt x="21" y="120"/>
                  <a:pt x="25" y="125"/>
                  <a:pt x="31" y="127"/>
                </a:cubicBezTo>
                <a:cubicBezTo>
                  <a:pt x="36" y="129"/>
                  <a:pt x="42" y="128"/>
                  <a:pt x="48" y="124"/>
                </a:cubicBezTo>
                <a:cubicBezTo>
                  <a:pt x="54" y="120"/>
                  <a:pt x="59" y="113"/>
                  <a:pt x="63" y="103"/>
                </a:cubicBezTo>
                <a:cubicBezTo>
                  <a:pt x="66" y="94"/>
                  <a:pt x="67" y="86"/>
                  <a:pt x="65" y="79"/>
                </a:cubicBezTo>
                <a:cubicBezTo>
                  <a:pt x="62" y="72"/>
                  <a:pt x="58" y="68"/>
                  <a:pt x="52" y="66"/>
                </a:cubicBezTo>
                <a:cubicBezTo>
                  <a:pt x="46" y="63"/>
                  <a:pt x="40" y="64"/>
                  <a:pt x="34" y="68"/>
                </a:cubicBezTo>
                <a:cubicBezTo>
                  <a:pt x="28" y="71"/>
                  <a:pt x="23" y="78"/>
                  <a:pt x="20" y="87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5" name="Line 221"/>
          <p:cNvSpPr>
            <a:spLocks noChangeShapeType="1"/>
          </p:cNvSpPr>
          <p:nvPr/>
        </p:nvSpPr>
        <p:spPr bwMode="auto">
          <a:xfrm>
            <a:off x="2805113" y="2287588"/>
            <a:ext cx="1439863" cy="523875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6" name="Freeform 222"/>
          <p:cNvSpPr>
            <a:spLocks/>
          </p:cNvSpPr>
          <p:nvPr/>
        </p:nvSpPr>
        <p:spPr bwMode="auto">
          <a:xfrm>
            <a:off x="2787651" y="2281238"/>
            <a:ext cx="98425" cy="63500"/>
          </a:xfrm>
          <a:custGeom>
            <a:avLst/>
            <a:gdLst>
              <a:gd name="T0" fmla="*/ 77 w 101"/>
              <a:gd name="T1" fmla="*/ 65 h 65"/>
              <a:gd name="T2" fmla="*/ 0 w 101"/>
              <a:gd name="T3" fmla="*/ 0 h 65"/>
              <a:gd name="T4" fmla="*/ 101 w 101"/>
              <a:gd name="T5" fmla="*/ 0 h 65"/>
              <a:gd name="T6" fmla="*/ 77 w 101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65">
                <a:moveTo>
                  <a:pt x="77" y="65"/>
                </a:moveTo>
                <a:lnTo>
                  <a:pt x="0" y="0"/>
                </a:lnTo>
                <a:lnTo>
                  <a:pt x="101" y="0"/>
                </a:lnTo>
                <a:cubicBezTo>
                  <a:pt x="80" y="14"/>
                  <a:pt x="70" y="40"/>
                  <a:pt x="77" y="65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7" name="Freeform 223"/>
          <p:cNvSpPr>
            <a:spLocks/>
          </p:cNvSpPr>
          <p:nvPr/>
        </p:nvSpPr>
        <p:spPr bwMode="auto">
          <a:xfrm>
            <a:off x="4164013" y="2754313"/>
            <a:ext cx="98425" cy="65088"/>
          </a:xfrm>
          <a:custGeom>
            <a:avLst/>
            <a:gdLst>
              <a:gd name="T0" fmla="*/ 24 w 100"/>
              <a:gd name="T1" fmla="*/ 0 h 65"/>
              <a:gd name="T2" fmla="*/ 100 w 100"/>
              <a:gd name="T3" fmla="*/ 65 h 65"/>
              <a:gd name="T4" fmla="*/ 0 w 100"/>
              <a:gd name="T5" fmla="*/ 65 h 65"/>
              <a:gd name="T6" fmla="*/ 24 w 100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65">
                <a:moveTo>
                  <a:pt x="24" y="0"/>
                </a:moveTo>
                <a:lnTo>
                  <a:pt x="100" y="65"/>
                </a:lnTo>
                <a:lnTo>
                  <a:pt x="0" y="65"/>
                </a:lnTo>
                <a:cubicBezTo>
                  <a:pt x="21" y="51"/>
                  <a:pt x="30" y="24"/>
                  <a:pt x="24" y="0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93" name="Picture 225" descr="E:\Google Drive\Ramsey Lab\Final Grant Documents\R01 Spatial Interactions of oral bacterial communities\Figure Stuff\For Lectures\anaerobiccocul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44" y="3581400"/>
            <a:ext cx="45803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8" name="Oval 7357"/>
          <p:cNvSpPr/>
          <p:nvPr/>
        </p:nvSpPr>
        <p:spPr>
          <a:xfrm>
            <a:off x="5711826" y="3810000"/>
            <a:ext cx="820737" cy="1066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9" grpId="0" animBg="1"/>
      <p:bldP spid="7270" grpId="0" animBg="1"/>
      <p:bldP spid="7271" grpId="0" animBg="1"/>
      <p:bldP spid="7272" grpId="0" animBg="1"/>
      <p:bldP spid="7273" grpId="0" animBg="1"/>
      <p:bldP spid="7274" grpId="0" animBg="1"/>
      <p:bldP spid="7275" grpId="0" animBg="1"/>
      <p:bldP spid="7276" grpId="0" animBg="1"/>
      <p:bldP spid="7277" grpId="0" animBg="1"/>
      <p:bldP spid="7278" grpId="0" animBg="1"/>
      <p:bldP spid="7279" grpId="0" animBg="1"/>
      <p:bldP spid="7280" grpId="0" animBg="1"/>
      <p:bldP spid="7282" grpId="0" animBg="1"/>
      <p:bldP spid="7283" grpId="0" animBg="1"/>
      <p:bldP spid="7284" grpId="0" animBg="1"/>
      <p:bldP spid="7285" grpId="0" animBg="1"/>
      <p:bldP spid="7286" grpId="0" animBg="1"/>
      <p:bldP spid="7287" grpId="0" animBg="1"/>
      <p:bldP spid="7288" grpId="0" animBg="1"/>
      <p:bldP spid="7289" grpId="0" animBg="1"/>
      <p:bldP spid="7290" grpId="0" animBg="1"/>
      <p:bldP spid="7291" grpId="0" animBg="1"/>
      <p:bldP spid="7292" grpId="0" animBg="1"/>
      <p:bldP spid="7293" grpId="0" animBg="1"/>
      <p:bldP spid="7294" grpId="0" animBg="1"/>
      <p:bldP spid="7295" grpId="0" animBg="1"/>
      <p:bldP spid="7296" grpId="0" animBg="1"/>
      <p:bldP spid="7297" grpId="0" animBg="1"/>
      <p:bldP spid="7298" grpId="0" animBg="1"/>
      <p:bldP spid="7299" grpId="0" animBg="1"/>
      <p:bldP spid="7300" grpId="0" animBg="1"/>
      <p:bldP spid="7301" grpId="0" animBg="1"/>
      <p:bldP spid="7302" grpId="0" animBg="1"/>
      <p:bldP spid="7303" grpId="0" animBg="1"/>
      <p:bldP spid="7304" grpId="0" animBg="1"/>
      <p:bldP spid="7305" grpId="0" animBg="1"/>
      <p:bldP spid="7306" grpId="0" animBg="1"/>
      <p:bldP spid="7307" grpId="0" animBg="1"/>
      <p:bldP spid="7308" grpId="0" animBg="1"/>
      <p:bldP spid="7309" grpId="0" animBg="1"/>
      <p:bldP spid="7310" grpId="0" animBg="1"/>
      <p:bldP spid="7311" grpId="0" animBg="1"/>
      <p:bldP spid="7312" grpId="0" animBg="1"/>
      <p:bldP spid="7316" grpId="0" animBg="1"/>
      <p:bldP spid="7317" grpId="0" animBg="1"/>
      <p:bldP spid="7318" grpId="0" animBg="1"/>
      <p:bldP spid="7319" grpId="0" animBg="1"/>
      <p:bldP spid="7320" grpId="0" animBg="1"/>
      <p:bldP spid="7321" grpId="0" animBg="1"/>
      <p:bldP spid="7322" grpId="0" animBg="1"/>
      <p:bldP spid="7323" grpId="0" animBg="1"/>
      <p:bldP spid="7324" grpId="0" animBg="1"/>
      <p:bldP spid="7325" grpId="0" animBg="1"/>
      <p:bldP spid="7326" grpId="0" animBg="1"/>
      <p:bldP spid="7327" grpId="0" animBg="1"/>
      <p:bldP spid="7328" grpId="0" animBg="1"/>
      <p:bldP spid="7329" grpId="0" animBg="1"/>
      <p:bldP spid="7330" grpId="0" animBg="1"/>
      <p:bldP spid="7331" grpId="0" animBg="1"/>
      <p:bldP spid="7332" grpId="0" animBg="1"/>
      <p:bldP spid="7333" grpId="0" animBg="1"/>
      <p:bldP spid="7337" grpId="0" animBg="1"/>
      <p:bldP spid="7338" grpId="0" animBg="1"/>
      <p:bldP spid="7339" grpId="0" animBg="1"/>
      <p:bldP spid="7340" grpId="0" animBg="1"/>
      <p:bldP spid="7341" grpId="0" animBg="1"/>
      <p:bldP spid="7342" grpId="0" animBg="1"/>
      <p:bldP spid="7343" grpId="0" animBg="1"/>
      <p:bldP spid="7344" grpId="0" animBg="1"/>
      <p:bldP spid="7345" grpId="0" animBg="1"/>
      <p:bldP spid="7346" grpId="0" animBg="1"/>
      <p:bldP spid="7347" grpId="0" animBg="1"/>
      <p:bldP spid="7348" grpId="0" animBg="1"/>
      <p:bldP spid="7349" grpId="0" animBg="1"/>
      <p:bldP spid="7350" grpId="0" animBg="1"/>
      <p:bldP spid="7351" grpId="0" animBg="1"/>
      <p:bldP spid="7352" grpId="0" animBg="1"/>
      <p:bldP spid="7353" grpId="0" animBg="1"/>
      <p:bldP spid="7354" grpId="0" animBg="1"/>
      <p:bldP spid="7355" grpId="0" animBg="1"/>
      <p:bldP spid="7356" grpId="0" animBg="1"/>
      <p:bldP spid="7357" grpId="0" animBg="1"/>
      <p:bldP spid="73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03221" y="1580606"/>
            <a:ext cx="1137558" cy="786059"/>
            <a:chOff x="3429000" y="1580606"/>
            <a:chExt cx="1137558" cy="786059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S. mitis</a:t>
              </a:r>
              <a:endParaRPr lang="en-US" sz="24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07047" y="4019006"/>
            <a:ext cx="1529906" cy="786059"/>
            <a:chOff x="3244567" y="4019006"/>
            <a:chExt cx="1529906" cy="786059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2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S. </a:t>
              </a:r>
              <a:r>
                <a:rPr lang="en-US" sz="2400" i="1" dirty="0" err="1" smtClean="0"/>
                <a:t>cristatus</a:t>
              </a:r>
              <a:endParaRPr lang="en-US" sz="2400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7407214" y="2838493"/>
            <a:ext cx="1371600" cy="7173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18227" y="297180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C. </a:t>
            </a:r>
            <a:r>
              <a:rPr lang="en-US" sz="2400" i="1" dirty="0" err="1" smtClean="0"/>
              <a:t>matruchotii</a:t>
            </a:r>
            <a:endParaRPr lang="en-US" sz="2400" i="1" dirty="0"/>
          </a:p>
        </p:txBody>
      </p:sp>
      <p:sp>
        <p:nvSpPr>
          <p:cNvPr id="16" name="Oval 15"/>
          <p:cNvSpPr/>
          <p:nvPr/>
        </p:nvSpPr>
        <p:spPr>
          <a:xfrm>
            <a:off x="1066800" y="250982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48124">
            <a:off x="1219200" y="266222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948124">
            <a:off x="1010850" y="279841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2112" y="3005522"/>
            <a:ext cx="238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H. </a:t>
            </a:r>
            <a:r>
              <a:rPr lang="en-US" sz="2400" i="1" dirty="0" err="1" smtClean="0"/>
              <a:t>parainfluenzae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516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014" y="2362200"/>
            <a:ext cx="246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Hp</a:t>
            </a:r>
            <a:r>
              <a:rPr lang="en-US" dirty="0" smtClean="0"/>
              <a:t> catalase mutant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C. </a:t>
            </a:r>
            <a:r>
              <a:rPr lang="en-US" i="1" dirty="0" err="1" smtClean="0">
                <a:solidFill>
                  <a:schemeClr val="tx2"/>
                </a:solidFill>
              </a:rPr>
              <a:t>matruchotii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Appears to function as a ‘scaffold’</a:t>
            </a:r>
          </a:p>
          <a:p>
            <a:r>
              <a:rPr lang="en-US" dirty="0" smtClean="0"/>
              <a:t>Interacts with wide variety of organisms</a:t>
            </a:r>
          </a:p>
          <a:p>
            <a:r>
              <a:rPr lang="en-US" dirty="0" smtClean="0"/>
              <a:t>Multiple mechanisms? </a:t>
            </a:r>
            <a:endParaRPr lang="en-US" dirty="0"/>
          </a:p>
        </p:txBody>
      </p:sp>
      <p:pic>
        <p:nvPicPr>
          <p:cNvPr id="8194" name="Picture 2" descr="E:\Google Drive\Ramsey Lab\Final Grant Documents\R01 Spatial Interactions of oral bacterial communities\Figure Stuff\For Lectures\cmat-g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8696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Google Drive\Ramsey Lab\Final Grant Documents\R01 Spatial Interactions of oral bacterial communities\Figure Stuff\For Lectures\cmat-cristat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034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Google Drive\Ramsey Lab\Final Grant Documents\R01 Spatial Interactions of oral bacterial communities\Figure Stuff\For Lectures\mode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023"/>
            <a:ext cx="6250653" cy="66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53"/>
            <a:ext cx="6027821" cy="6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168997"/>
            <a:ext cx="24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2011. </a:t>
            </a:r>
            <a:r>
              <a:rPr lang="en-US" sz="1600" dirty="0" err="1" smtClean="0"/>
              <a:t>Valm</a:t>
            </a:r>
            <a:r>
              <a:rPr lang="en-US" sz="1600" dirty="0" smtClean="0"/>
              <a:t>, Borisy, </a:t>
            </a:r>
            <a:r>
              <a:rPr lang="en-US" sz="1600" i="1" dirty="0" smtClean="0"/>
              <a:t>PNAS.</a:t>
            </a:r>
          </a:p>
          <a:p>
            <a:r>
              <a:rPr lang="en-US" sz="1600" dirty="0" smtClean="0"/>
              <a:t>2016. Welch, </a:t>
            </a:r>
            <a:r>
              <a:rPr lang="en-US" sz="1600" dirty="0" err="1" smtClean="0"/>
              <a:t>Borisy</a:t>
            </a:r>
            <a:r>
              <a:rPr lang="en-US" sz="1600" dirty="0" smtClean="0"/>
              <a:t>, </a:t>
            </a:r>
            <a:r>
              <a:rPr lang="en-US" sz="1600" i="1" dirty="0" smtClean="0"/>
              <a:t>PNAS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4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200014" cy="220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5020" y="2885814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Jessica Mark Welch PhD</a:t>
            </a:r>
          </a:p>
          <a:p>
            <a:pPr algn="ctr"/>
            <a:r>
              <a:rPr lang="en-US" sz="1600" dirty="0" smtClean="0"/>
              <a:t>Associate Scientist</a:t>
            </a:r>
          </a:p>
          <a:p>
            <a:pPr algn="ctr"/>
            <a:r>
              <a:rPr lang="en-US" sz="1600" dirty="0" smtClean="0"/>
              <a:t>Marine Biology Lab / University of Chicago. Woods Hole, 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1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Acknowledgements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29" y="4456392"/>
            <a:ext cx="1031021" cy="10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80" y="5500080"/>
            <a:ext cx="1247420" cy="13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68" y="6278437"/>
            <a:ext cx="1855538" cy="6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14" y="4933870"/>
            <a:ext cx="1628066" cy="11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Tnsvko8Ti292JRc9ZFc6zwdxq3UpYq9d-WqkHKrYDFoVgcO1x6cUyrcSxtDvI_Hdmb2cxzzhx3WMFcdzueSmjMZHkFRpiTEIKkoFFWTiyWhgqU0zgdlWd_dYB8J7FOtBCAAm-6pivHDbRYKBEhB-K_pnChPgZEgwCiH9-fEGIOAyk5YG7KO2jAV9iydRI8sA5Tlh-uJ_ohcb9LaJrirSK4pttLxbe0S-CkR6noLQhBk1m7gaQieOIOLkdoPdql9oZBJBllAW31xz1VN9mdpC1k9vNTbGqbdcNEns2iPyKZmhI7pnV7CMMYi1Z52VqepEf8ne7Uq8g2wmlxi8LhnvZ3BgZihPTTCX3CK8CEDXRIJ-7oWbDAxmIKmSqHbF4lsrxLTuFPSOPRAznTs_DEcsn-o5d4MM2tB1LVM48YfbBtIDPhlzLSCUvR_B31r2FoFnSrNRI--bv6FXvGm-Nl9-HYh2wvffDc82jIJ35kxo7ke1Do5Rdvxgqu5k31MITs1NLwqFvpunpQT282GcA-aA9rhbmah4LxfYmFVrBEp8PQJ4ac-KEVfboI_nsV7DYKQpEl3t13zEI0DNpOC1cvcB-bLRvHJG_maQVYDQWZckeA=w1240-h930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5850"/>
          <a:stretch/>
        </p:blipFill>
        <p:spPr bwMode="auto">
          <a:xfrm>
            <a:off x="594360" y="838199"/>
            <a:ext cx="795528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2035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Graduate Students:</a:t>
            </a:r>
          </a:p>
          <a:p>
            <a:r>
              <a:rPr lang="en-US" dirty="0" smtClean="0"/>
              <a:t>Eric Almeida</a:t>
            </a:r>
          </a:p>
          <a:p>
            <a:r>
              <a:rPr lang="en-US" dirty="0" err="1" smtClean="0"/>
              <a:t>Dasith</a:t>
            </a:r>
            <a:r>
              <a:rPr lang="en-US" dirty="0" smtClean="0"/>
              <a:t> </a:t>
            </a:r>
            <a:r>
              <a:rPr lang="en-US" dirty="0" err="1" smtClean="0"/>
              <a:t>Perera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47" y="5038130"/>
            <a:ext cx="2588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Undergraduate Students:</a:t>
            </a:r>
          </a:p>
          <a:p>
            <a:r>
              <a:rPr lang="en-US" dirty="0" err="1" smtClean="0"/>
              <a:t>Leen</a:t>
            </a:r>
            <a:r>
              <a:rPr lang="en-US" dirty="0" smtClean="0"/>
              <a:t> </a:t>
            </a:r>
            <a:r>
              <a:rPr lang="en-US" dirty="0" err="1" smtClean="0"/>
              <a:t>Alsalhi</a:t>
            </a:r>
            <a:endParaRPr lang="en-US" dirty="0" smtClean="0"/>
          </a:p>
          <a:p>
            <a:r>
              <a:rPr lang="en-US" dirty="0" smtClean="0"/>
              <a:t>Adam </a:t>
            </a:r>
            <a:r>
              <a:rPr lang="en-US" dirty="0" err="1" smtClean="0"/>
              <a:t>Capwell</a:t>
            </a:r>
            <a:endParaRPr lang="en-US" dirty="0" smtClean="0"/>
          </a:p>
          <a:p>
            <a:r>
              <a:rPr lang="en-US" dirty="0" smtClean="0"/>
              <a:t>Joe </a:t>
            </a:r>
            <a:r>
              <a:rPr lang="en-US" dirty="0" err="1" smtClean="0"/>
              <a:t>Honig</a:t>
            </a:r>
            <a:endParaRPr lang="en-US" dirty="0" smtClean="0"/>
          </a:p>
          <a:p>
            <a:r>
              <a:rPr lang="en-US" dirty="0" smtClean="0"/>
              <a:t>Shannon Oliver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4159" y="4114800"/>
            <a:ext cx="3717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Funding:</a:t>
            </a:r>
          </a:p>
          <a:p>
            <a:r>
              <a:rPr lang="en-US" dirty="0" smtClean="0"/>
              <a:t>RI Foundation Medical Research Fund</a:t>
            </a:r>
          </a:p>
          <a:p>
            <a:r>
              <a:rPr lang="en-US" dirty="0" smtClean="0"/>
              <a:t>RI INBRE Early Career Award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0763" y="5410200"/>
            <a:ext cx="3739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Collaborators:</a:t>
            </a:r>
          </a:p>
          <a:p>
            <a:r>
              <a:rPr lang="en-US" dirty="0" smtClean="0"/>
              <a:t>Marcelo Freire (Forsyth / Harvard)</a:t>
            </a:r>
          </a:p>
          <a:p>
            <a:r>
              <a:rPr lang="en-US" dirty="0" smtClean="0"/>
              <a:t>Katherine Lemon (Forsyth / Harvard)</a:t>
            </a:r>
          </a:p>
          <a:p>
            <a:r>
              <a:rPr lang="en-US" dirty="0" smtClean="0"/>
              <a:t>Jessica Mark Welch (U Chicago / MBL)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‘Hedgehog’ metabolism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atthew\OneDrive\Pictures\Screenshots\2016-10-12 (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9" y="1195326"/>
            <a:ext cx="5980662" cy="55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88620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we want to add or enrich for probiotics we should know what niches they occupy.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838200"/>
            <a:ext cx="8610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we want to exclude or temper opportunistic pathogens we should understand by what mechanism(s) they use to survive in a complex community.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64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Preaching to the choir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Polymicrobial interactions are important</a:t>
            </a:r>
          </a:p>
          <a:p>
            <a:endParaRPr lang="en-US" dirty="0"/>
          </a:p>
          <a:p>
            <a:r>
              <a:rPr lang="en-US" dirty="0" smtClean="0"/>
              <a:t>My lab uses reductionist approaches to identify specific mechanisms of interaction</a:t>
            </a:r>
          </a:p>
          <a:p>
            <a:endParaRPr lang="en-US" dirty="0"/>
          </a:p>
          <a:p>
            <a:r>
              <a:rPr lang="en-US" dirty="0" smtClean="0"/>
              <a:t>How do we pick interaction pairs for study?</a:t>
            </a:r>
          </a:p>
          <a:p>
            <a:pPr lvl="1"/>
            <a:r>
              <a:rPr lang="en-US" dirty="0" smtClean="0"/>
              <a:t>Microscopy</a:t>
            </a:r>
          </a:p>
          <a:p>
            <a:pPr lvl="1"/>
            <a:r>
              <a:rPr lang="en-US" dirty="0" smtClean="0"/>
              <a:t>Microbiomes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CLASI-FISH limitations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 smtClean="0"/>
              <a:t>Not (yet) species-specific</a:t>
            </a:r>
          </a:p>
          <a:p>
            <a:endParaRPr lang="en-US" dirty="0" smtClean="0"/>
          </a:p>
          <a:p>
            <a:r>
              <a:rPr lang="en-US" dirty="0" smtClean="0"/>
              <a:t>Not high-throughput</a:t>
            </a:r>
          </a:p>
          <a:p>
            <a:endParaRPr lang="en-US" dirty="0" smtClean="0"/>
          </a:p>
          <a:p>
            <a:r>
              <a:rPr lang="en-US" dirty="0" smtClean="0"/>
              <a:t>Requires specialized instrumentation</a:t>
            </a:r>
          </a:p>
          <a:p>
            <a:endParaRPr lang="en-US" dirty="0" smtClean="0"/>
          </a:p>
          <a:p>
            <a:r>
              <a:rPr lang="en-US" dirty="0"/>
              <a:t>Can we take advantage of high-throughput sequencing based data?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Supragingival Plaque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Human Microbiome Project (HMP) Supragingival plaque data</a:t>
            </a:r>
          </a:p>
          <a:p>
            <a:endParaRPr lang="en-US" dirty="0" smtClean="0"/>
          </a:p>
          <a:p>
            <a:r>
              <a:rPr lang="en-US" dirty="0" smtClean="0"/>
              <a:t>16S rRNA gene V1-V3 region (n=77)</a:t>
            </a:r>
          </a:p>
          <a:p>
            <a:r>
              <a:rPr lang="en-US" dirty="0" smtClean="0"/>
              <a:t>16S rRNA gene V3-V5 region (n=148)</a:t>
            </a:r>
          </a:p>
          <a:p>
            <a:r>
              <a:rPr lang="en-US" dirty="0" smtClean="0"/>
              <a:t>Full assembly metagenomic  data (n=117)</a:t>
            </a:r>
          </a:p>
          <a:p>
            <a:endParaRPr lang="en-US" dirty="0"/>
          </a:p>
          <a:p>
            <a:r>
              <a:rPr lang="en-US" dirty="0" smtClean="0"/>
              <a:t>Used for </a:t>
            </a:r>
            <a:r>
              <a:rPr lang="en-US" u="sng" dirty="0" smtClean="0"/>
              <a:t>species level</a:t>
            </a:r>
            <a:r>
              <a:rPr lang="en-US" dirty="0" smtClean="0"/>
              <a:t> identification</a:t>
            </a:r>
          </a:p>
          <a:p>
            <a:pPr lvl="1"/>
            <a:r>
              <a:rPr lang="en-US" dirty="0" err="1" smtClean="0"/>
              <a:t>Oligotyping</a:t>
            </a:r>
            <a:r>
              <a:rPr lang="en-US" dirty="0" smtClean="0"/>
              <a:t> / Minimal Entropy Decomposition or QIIME / DADA2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Microbiome data correlations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and negative correlations can be calculated between different species</a:t>
            </a:r>
          </a:p>
          <a:p>
            <a:endParaRPr lang="en-US" dirty="0" smtClean="0"/>
          </a:p>
          <a:p>
            <a:r>
              <a:rPr lang="en-US" dirty="0" smtClean="0"/>
              <a:t>Account for multiple comparisons</a:t>
            </a:r>
          </a:p>
          <a:p>
            <a:pPr lvl="1"/>
            <a:r>
              <a:rPr lang="en-US" dirty="0" smtClean="0"/>
              <a:t>False discovery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2893" y="6465332"/>
            <a:ext cx="498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http://huttenhower.sph.harvard.edu/ccrepe</a:t>
            </a:r>
          </a:p>
        </p:txBody>
      </p:sp>
    </p:spTree>
    <p:extLst>
      <p:ext uri="{BB962C8B-B14F-4D97-AF65-F5344CB8AC3E}">
        <p14:creationId xmlns:p14="http://schemas.microsoft.com/office/powerpoint/2010/main" val="33509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thew\OneDrive\Pictures\Screenshots\2016-10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03771"/>
            <a:ext cx="7556138" cy="67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381</Words>
  <Application>Microsoft Office PowerPoint</Application>
  <PresentationFormat>On-screen Show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‘Hedgehog’ metabolism</vt:lpstr>
      <vt:lpstr>PowerPoint Presentation</vt:lpstr>
      <vt:lpstr>Preaching to the choir</vt:lpstr>
      <vt:lpstr>CLASI-FISH limitations</vt:lpstr>
      <vt:lpstr>Supragingival Plaque Data</vt:lpstr>
      <vt:lpstr>Microbiome data correlations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matruchotii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22</cp:revision>
  <dcterms:created xsi:type="dcterms:W3CDTF">2006-08-16T00:00:00Z</dcterms:created>
  <dcterms:modified xsi:type="dcterms:W3CDTF">2018-02-08T13:41:05Z</dcterms:modified>
</cp:coreProperties>
</file>