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88" r:id="rId5"/>
    <p:sldId id="267" r:id="rId6"/>
    <p:sldId id="308" r:id="rId7"/>
    <p:sldId id="309" r:id="rId8"/>
    <p:sldId id="310" r:id="rId9"/>
    <p:sldId id="311" r:id="rId10"/>
    <p:sldId id="313" r:id="rId11"/>
    <p:sldId id="316" r:id="rId12"/>
    <p:sldId id="312" r:id="rId13"/>
    <p:sldId id="314" r:id="rId14"/>
    <p:sldId id="301" r:id="rId15"/>
    <p:sldId id="304" r:id="rId16"/>
    <p:sldId id="305" r:id="rId17"/>
    <p:sldId id="307" r:id="rId18"/>
    <p:sldId id="300" r:id="rId19"/>
    <p:sldId id="292" r:id="rId20"/>
    <p:sldId id="315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A5BA-7641-47CE-AA4B-4F80FC59738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B25AE-E299-4C78-AA12-EA2EC789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25AE-E299-4C78-AA12-EA2EC78979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total of about 1800 and about 500 Are differentially expressed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the output we get from deseq2, in red are genes that are significantly differentially expressed.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we get any clues</a:t>
            </a:r>
          </a:p>
          <a:p>
            <a:endParaRPr lang="en-US" dirty="0"/>
          </a:p>
          <a:p>
            <a:r>
              <a:rPr lang="en-US" dirty="0" err="1"/>
              <a:t>Hpara</a:t>
            </a:r>
            <a:r>
              <a:rPr lang="en-US" dirty="0"/>
              <a:t> has almost 2000 genes, 350 differentially expressed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involved in competence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regulator of competence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and coma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an increased expression of genes involved in competence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Competence pathway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well characterized but in some species antimicrobials can trigger competence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increased expression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cas9 gene, which is widely considered to be the bacterial version of an adaptive immune response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chaperone- which some studies suggest has a role in stress response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mismatch repair protein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late last night-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able to exploit the MMR pathway to increase mutation rates in response to stress for adaptive mutagenesis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pol 4-error prone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it just looks like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be eliciting a stress response of sorts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found adjacent to but excluded from these corncobs.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abundance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corncobs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my data we know aerobically mitis kills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mitis are found in the aerobic region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headgehog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 of mitis in corncobs excludes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periphery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Deciphering </a:t>
            </a:r>
            <a:r>
              <a:rPr lang="en-US" i="1" dirty="0">
                <a:solidFill>
                  <a:schemeClr val="tx2"/>
                </a:solidFill>
              </a:rPr>
              <a:t>Kingella kingae </a:t>
            </a:r>
            <a:r>
              <a:rPr lang="en-US" dirty="0">
                <a:solidFill>
                  <a:schemeClr val="tx2"/>
                </a:solidFill>
              </a:rPr>
              <a:t>RTX Toxin Regulation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Matthew M. Ramsey PhD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University of Rhode Island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Kingston, RI</a:t>
            </a:r>
          </a:p>
        </p:txBody>
      </p:sp>
    </p:spTree>
    <p:extLst>
      <p:ext uri="{BB962C8B-B14F-4D97-AF65-F5344CB8AC3E}">
        <p14:creationId xmlns:p14="http://schemas.microsoft.com/office/powerpoint/2010/main" val="101867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687814" y="2660678"/>
            <a:ext cx="806095" cy="1136870"/>
            <a:chOff x="5713676" y="2544991"/>
            <a:chExt cx="887042" cy="1483908"/>
          </a:xfrm>
        </p:grpSpPr>
        <p:sp>
          <p:nvSpPr>
            <p:cNvPr id="2" name="Oval 1"/>
            <p:cNvSpPr/>
            <p:nvPr/>
          </p:nvSpPr>
          <p:spPr>
            <a:xfrm rot="1422834">
              <a:off x="5713676" y="3153345"/>
              <a:ext cx="253544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 rot="20238295">
              <a:off x="5996664" y="2908310"/>
              <a:ext cx="218869" cy="67009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291672" y="2864120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4187844">
              <a:off x="6095900" y="2967180"/>
              <a:ext cx="307897" cy="70173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608585">
              <a:off x="6102003" y="3450449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091014">
              <a:off x="6102004" y="2544991"/>
              <a:ext cx="253543" cy="578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577" y="3539601"/>
            <a:ext cx="1742693" cy="394024"/>
            <a:chOff x="914400" y="2104539"/>
            <a:chExt cx="2941428" cy="638661"/>
          </a:xfrm>
        </p:grpSpPr>
        <p:sp>
          <p:nvSpPr>
            <p:cNvPr id="9" name="Oval 8"/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50"/>
          <p:cNvGrpSpPr>
            <a:grpSpLocks/>
          </p:cNvGrpSpPr>
          <p:nvPr/>
        </p:nvGrpSpPr>
        <p:grpSpPr bwMode="auto">
          <a:xfrm>
            <a:off x="3397114" y="4639646"/>
            <a:ext cx="1136650" cy="914400"/>
            <a:chOff x="2508" y="1585"/>
            <a:chExt cx="716" cy="576"/>
          </a:xfrm>
        </p:grpSpPr>
        <p:sp>
          <p:nvSpPr>
            <p:cNvPr id="18" name="AutoShape 351"/>
            <p:cNvSpPr>
              <a:spLocks noChangeArrowheads="1"/>
            </p:cNvSpPr>
            <p:nvPr/>
          </p:nvSpPr>
          <p:spPr bwMode="auto"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52"/>
            <p:cNvSpPr txBox="1">
              <a:spLocks noChangeArrowheads="1"/>
            </p:cNvSpPr>
            <p:nvPr/>
          </p:nvSpPr>
          <p:spPr bwMode="auto">
            <a:xfrm>
              <a:off x="2620" y="1738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14335" y="2429846"/>
            <a:ext cx="119455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3975393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S. mitis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3640" y="2057400"/>
            <a:ext cx="316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H. parainfluenzae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90815" y="2886127"/>
            <a:ext cx="678745" cy="4088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86177" y="2869523"/>
            <a:ext cx="847686" cy="22100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7631" y="4326084"/>
            <a:ext cx="838200" cy="627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5400000">
            <a:off x="4904857" y="4717017"/>
            <a:ext cx="448439" cy="685800"/>
            <a:chOff x="6169247" y="4419600"/>
            <a:chExt cx="448439" cy="685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376277" y="44196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6393467" y="4881180"/>
              <a:ext cx="0" cy="448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51240" y="483679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57777" y="3923181"/>
            <a:ext cx="909876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OxyR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035000" y="4380381"/>
            <a:ext cx="293268" cy="41604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35C8C977-899E-47F9-A093-15C3B1B2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Hypothesized interaction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9001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36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39CB-1FF5-45AA-ABD9-CBE3819B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Hp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katA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i="1" dirty="0" err="1">
                <a:solidFill>
                  <a:schemeClr val="tx2"/>
                </a:solidFill>
              </a:rPr>
              <a:t>oxyR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mutants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5A22A-2A66-4F03-9243-5D40CDF5992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7" b="6694"/>
          <a:stretch/>
        </p:blipFill>
        <p:spPr>
          <a:xfrm rot="16200000">
            <a:off x="-609600" y="3132339"/>
            <a:ext cx="4114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C2BB1-8F86-4F05-A701-9755731E7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" b="5383"/>
          <a:stretch/>
        </p:blipFill>
        <p:spPr>
          <a:xfrm rot="16200000">
            <a:off x="1371600" y="3124201"/>
            <a:ext cx="4114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73466-8B65-467B-9AB1-E32D3ED6C03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2035" y="3124201"/>
            <a:ext cx="4114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D0421-0812-4974-95F1-D9E28FA3F3CB}"/>
              </a:ext>
            </a:extLst>
          </p:cNvPr>
          <p:cNvSpPr txBox="1"/>
          <p:nvPr/>
        </p:nvSpPr>
        <p:spPr>
          <a:xfrm>
            <a:off x="1175930" y="1417638"/>
            <a:ext cx="54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A62F3-30D2-47E0-AD49-282F4EDAD503}"/>
              </a:ext>
            </a:extLst>
          </p:cNvPr>
          <p:cNvSpPr txBox="1"/>
          <p:nvPr/>
        </p:nvSpPr>
        <p:spPr>
          <a:xfrm>
            <a:off x="3008851" y="141763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29A4A-0CB3-40C7-8177-8AEE7A7CBBA4}"/>
              </a:ext>
            </a:extLst>
          </p:cNvPr>
          <p:cNvSpPr txBox="1"/>
          <p:nvPr/>
        </p:nvSpPr>
        <p:spPr>
          <a:xfrm>
            <a:off x="4977227" y="141763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oxyR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485B8-1C4D-43F8-83FF-98DD06CB4F48}"/>
              </a:ext>
            </a:extLst>
          </p:cNvPr>
          <p:cNvSpPr txBox="1"/>
          <p:nvPr/>
        </p:nvSpPr>
        <p:spPr>
          <a:xfrm>
            <a:off x="6629400" y="4800600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3% H2O2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C3F09-B4E9-432F-9DBE-9FF4187ADBB7}"/>
              </a:ext>
            </a:extLst>
          </p:cNvPr>
          <p:cNvSpPr txBox="1"/>
          <p:nvPr/>
        </p:nvSpPr>
        <p:spPr>
          <a:xfrm>
            <a:off x="6629400" y="2286000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S. mitis</a:t>
            </a:r>
          </a:p>
        </p:txBody>
      </p:sp>
    </p:spTree>
    <p:extLst>
      <p:ext uri="{BB962C8B-B14F-4D97-AF65-F5344CB8AC3E}">
        <p14:creationId xmlns:p14="http://schemas.microsoft.com/office/powerpoint/2010/main" val="231739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Coculture data</a:t>
            </a:r>
          </a:p>
        </p:txBody>
      </p:sp>
      <p:pic>
        <p:nvPicPr>
          <p:cNvPr id="3075" name="Picture 3" descr="E:\Google Drive\Ramsey Lab\Data\Kingella data from MR\MMR18_fi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2367"/>
            <a:ext cx="7010400" cy="52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401088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Hp </a:t>
            </a:r>
            <a:r>
              <a:rPr lang="el-GR" sz="2000" b="1" i="1" dirty="0"/>
              <a:t>Δ</a:t>
            </a:r>
            <a:r>
              <a:rPr lang="en-US" sz="2000" b="1" i="1" dirty="0" err="1"/>
              <a:t>katA</a:t>
            </a:r>
            <a:r>
              <a:rPr lang="en-US" sz="2000" b="1" i="1" dirty="0"/>
              <a:t> </a:t>
            </a:r>
            <a:r>
              <a:rPr lang="en-US" sz="2000" b="1" dirty="0"/>
              <a:t>had no difference from WT in any condition.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1438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Hp </a:t>
            </a:r>
            <a:r>
              <a:rPr lang="en-US" dirty="0">
                <a:solidFill>
                  <a:schemeClr val="tx2"/>
                </a:solidFill>
              </a:rPr>
              <a:t>oxidative stress response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Catalase is not the primary response to peroxide</a:t>
            </a:r>
          </a:p>
          <a:p>
            <a:r>
              <a:rPr lang="en-US" dirty="0"/>
              <a:t>We hypothesize other respiratory peroxidases</a:t>
            </a:r>
          </a:p>
          <a:p>
            <a:r>
              <a:rPr lang="en-US" dirty="0"/>
              <a:t>Investigation of the </a:t>
            </a:r>
            <a:r>
              <a:rPr lang="en-US" dirty="0" err="1"/>
              <a:t>OxyR</a:t>
            </a:r>
            <a:r>
              <a:rPr lang="en-US" dirty="0"/>
              <a:t> regulon is in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4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DC86C-4C6D-7445-853C-694A21D00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481433"/>
            <a:ext cx="5697158" cy="4695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0F42B-66FF-A147-A1C4-4A92DBD7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S. mitis </a:t>
            </a:r>
            <a:r>
              <a:rPr lang="en-US" dirty="0">
                <a:solidFill>
                  <a:schemeClr val="tx2"/>
                </a:solidFill>
              </a:rPr>
              <a:t>gene expression with </a:t>
            </a:r>
            <a:r>
              <a:rPr lang="en-US" i="1" dirty="0">
                <a:solidFill>
                  <a:schemeClr val="tx2"/>
                </a:solidFill>
              </a:rPr>
              <a:t>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7A773-F911-9640-95D4-EDB261CE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858" y="2057400"/>
            <a:ext cx="2279649" cy="23477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Increased expression of </a:t>
            </a:r>
            <a:r>
              <a:rPr lang="en-US" dirty="0" err="1"/>
              <a:t>adhesins</a:t>
            </a:r>
            <a:r>
              <a:rPr lang="en-US" dirty="0"/>
              <a:t> when </a:t>
            </a:r>
            <a:r>
              <a:rPr lang="en-US" i="1" dirty="0"/>
              <a:t>Hp </a:t>
            </a:r>
            <a:r>
              <a:rPr lang="en-US" dirty="0"/>
              <a:t>was present</a:t>
            </a:r>
          </a:p>
        </p:txBody>
      </p:sp>
    </p:spTree>
    <p:extLst>
      <p:ext uri="{BB962C8B-B14F-4D97-AF65-F5344CB8AC3E}">
        <p14:creationId xmlns:p14="http://schemas.microsoft.com/office/powerpoint/2010/main" val="38638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1C5A-1F2D-CA47-85AC-FC0D3F77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956" y="0"/>
            <a:ext cx="86106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does </a:t>
            </a:r>
            <a:r>
              <a:rPr lang="en-US" i="1" dirty="0">
                <a:solidFill>
                  <a:schemeClr val="tx2"/>
                </a:solidFill>
              </a:rPr>
              <a:t>H. </a:t>
            </a:r>
            <a:r>
              <a:rPr lang="en-US" i="1" dirty="0" err="1">
                <a:solidFill>
                  <a:schemeClr val="tx2"/>
                </a:solidFill>
              </a:rPr>
              <a:t>parainfluenzae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respond to </a:t>
            </a:r>
            <a:r>
              <a:rPr lang="en-US" i="1" dirty="0">
                <a:solidFill>
                  <a:schemeClr val="tx2"/>
                </a:solidFill>
              </a:rPr>
              <a:t>S. mitis </a:t>
            </a:r>
            <a:r>
              <a:rPr lang="en-US" dirty="0">
                <a:solidFill>
                  <a:schemeClr val="tx2"/>
                </a:solidFill>
              </a:rPr>
              <a:t>aerobically</a:t>
            </a:r>
            <a:r>
              <a:rPr lang="en-US" i="1" dirty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25367-352D-1B42-A1D3-1BD8A1147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4" y="1942253"/>
            <a:ext cx="7790565" cy="44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F553-8EE4-414B-9B66-D93B5FA9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H. </a:t>
            </a:r>
            <a:r>
              <a:rPr lang="en-US" i="1" dirty="0" err="1">
                <a:solidFill>
                  <a:schemeClr val="tx2"/>
                </a:solidFill>
              </a:rPr>
              <a:t>parainfluenzae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aerobic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response to </a:t>
            </a:r>
            <a:r>
              <a:rPr lang="en-US" i="1" dirty="0">
                <a:solidFill>
                  <a:schemeClr val="tx2"/>
                </a:solidFill>
              </a:rPr>
              <a:t>S. mitis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44BA18-2205-D348-90E1-15E1A3D7457D}"/>
              </a:ext>
            </a:extLst>
          </p:cNvPr>
          <p:cNvGrpSpPr/>
          <p:nvPr/>
        </p:nvGrpSpPr>
        <p:grpSpPr>
          <a:xfrm>
            <a:off x="923014" y="1905000"/>
            <a:ext cx="3963311" cy="5182539"/>
            <a:chOff x="6907586" y="1990417"/>
            <a:chExt cx="5284414" cy="5182539"/>
          </a:xfrm>
        </p:grpSpPr>
        <p:sp>
          <p:nvSpPr>
            <p:cNvPr id="4" name="Up Arrow 3">
              <a:extLst>
                <a:ext uri="{FF2B5EF4-FFF2-40B4-BE49-F238E27FC236}">
                  <a16:creationId xmlns:a16="http://schemas.microsoft.com/office/drawing/2014/main" id="{53718052-E4B7-C84E-9D55-4B0225EF3F62}"/>
                </a:ext>
              </a:extLst>
            </p:cNvPr>
            <p:cNvSpPr/>
            <p:nvPr/>
          </p:nvSpPr>
          <p:spPr>
            <a:xfrm>
              <a:off x="6907588" y="1990417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4DAEB9C9-E6DC-2044-AEEE-FE09B9B8D78A}"/>
                </a:ext>
              </a:extLst>
            </p:cNvPr>
            <p:cNvSpPr/>
            <p:nvPr/>
          </p:nvSpPr>
          <p:spPr>
            <a:xfrm>
              <a:off x="6907587" y="3057217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Up Arrow 5">
              <a:extLst>
                <a:ext uri="{FF2B5EF4-FFF2-40B4-BE49-F238E27FC236}">
                  <a16:creationId xmlns:a16="http://schemas.microsoft.com/office/drawing/2014/main" id="{12393CB0-77CC-BA44-BC80-AE1F59078C5A}"/>
                </a:ext>
              </a:extLst>
            </p:cNvPr>
            <p:cNvSpPr/>
            <p:nvPr/>
          </p:nvSpPr>
          <p:spPr>
            <a:xfrm>
              <a:off x="6907587" y="43281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>
              <a:extLst>
                <a:ext uri="{FF2B5EF4-FFF2-40B4-BE49-F238E27FC236}">
                  <a16:creationId xmlns:a16="http://schemas.microsoft.com/office/drawing/2014/main" id="{E1DDCDA6-EE02-774E-B4DA-85495C08555C}"/>
                </a:ext>
              </a:extLst>
            </p:cNvPr>
            <p:cNvSpPr/>
            <p:nvPr/>
          </p:nvSpPr>
          <p:spPr>
            <a:xfrm>
              <a:off x="6907586" y="5241617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9A4830-5D8A-394F-AA9D-58F6DDC03D73}"/>
                </a:ext>
              </a:extLst>
            </p:cNvPr>
            <p:cNvSpPr txBox="1"/>
            <p:nvPr/>
          </p:nvSpPr>
          <p:spPr>
            <a:xfrm>
              <a:off x="7581901" y="2042280"/>
              <a:ext cx="461009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11 fold increase in </a:t>
              </a:r>
              <a:r>
                <a:rPr lang="en-US" sz="2800" i="1" dirty="0" err="1"/>
                <a:t>pilQ</a:t>
              </a:r>
              <a:endParaRPr lang="en-US" sz="2800" i="1" dirty="0"/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14C623-E05A-B04E-873B-E850D0678A8B}"/>
                </a:ext>
              </a:extLst>
            </p:cNvPr>
            <p:cNvSpPr txBox="1"/>
            <p:nvPr/>
          </p:nvSpPr>
          <p:spPr>
            <a:xfrm>
              <a:off x="7581899" y="2494752"/>
              <a:ext cx="3862917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  <a:p>
              <a:r>
                <a:rPr lang="en-US" sz="2800" dirty="0"/>
                <a:t>4 fold increase in </a:t>
              </a:r>
              <a:r>
                <a:rPr lang="en-US" sz="2800" i="1" dirty="0" err="1"/>
                <a:t>tfoX</a:t>
              </a:r>
              <a:endParaRPr lang="en-US" sz="2800" i="1" dirty="0"/>
            </a:p>
            <a:p>
              <a:endParaRPr lang="en-US" sz="2800" dirty="0"/>
            </a:p>
            <a:p>
              <a:r>
                <a:rPr lang="en-US" sz="2800" dirty="0"/>
                <a:t>3 fold increase in </a:t>
              </a:r>
              <a:r>
                <a:rPr lang="en-US" sz="2800" i="1" dirty="0" err="1"/>
                <a:t>comE</a:t>
              </a:r>
              <a:endParaRPr lang="en-US" sz="2800" i="1" dirty="0"/>
            </a:p>
            <a:p>
              <a:endParaRPr lang="en-US" sz="2800" dirty="0"/>
            </a:p>
            <a:p>
              <a:r>
                <a:rPr lang="en-US" sz="2800" dirty="0"/>
                <a:t>2 fold increase in </a:t>
              </a:r>
              <a:r>
                <a:rPr lang="en-US" sz="2800" i="1" dirty="0" err="1"/>
                <a:t>comA</a:t>
              </a:r>
              <a:endParaRPr lang="en-US" sz="2800" i="1" dirty="0"/>
            </a:p>
            <a:p>
              <a:r>
                <a:rPr lang="en-US" sz="2800" dirty="0"/>
                <a:t> </a:t>
              </a:r>
            </a:p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D1741-CDB5-DB4C-85E5-9504F9EE0E26}"/>
              </a:ext>
            </a:extLst>
          </p:cNvPr>
          <p:cNvGrpSpPr/>
          <p:nvPr/>
        </p:nvGrpSpPr>
        <p:grpSpPr>
          <a:xfrm>
            <a:off x="4886325" y="1879600"/>
            <a:ext cx="4047763" cy="3835400"/>
            <a:chOff x="6794983" y="1107192"/>
            <a:chExt cx="5397017" cy="3835400"/>
          </a:xfrm>
        </p:grpSpPr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26688982-D99C-2441-B22E-C52992B46B74}"/>
                </a:ext>
              </a:extLst>
            </p:cNvPr>
            <p:cNvSpPr/>
            <p:nvPr/>
          </p:nvSpPr>
          <p:spPr>
            <a:xfrm>
              <a:off x="6794983" y="11071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54D1A2C5-AA35-C444-BE1E-96F42E5DFB6B}"/>
                </a:ext>
              </a:extLst>
            </p:cNvPr>
            <p:cNvSpPr/>
            <p:nvPr/>
          </p:nvSpPr>
          <p:spPr>
            <a:xfrm>
              <a:off x="6794986" y="21231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2609D5-5384-854C-8F85-D5E9AA40D40A}"/>
                </a:ext>
              </a:extLst>
            </p:cNvPr>
            <p:cNvSpPr txBox="1"/>
            <p:nvPr/>
          </p:nvSpPr>
          <p:spPr>
            <a:xfrm>
              <a:off x="7581900" y="1955924"/>
              <a:ext cx="46101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2.5 fold increase in </a:t>
              </a:r>
              <a:r>
                <a:rPr lang="en-US" sz="2800" i="1" dirty="0" err="1"/>
                <a:t>hfq</a:t>
              </a:r>
              <a:r>
                <a:rPr lang="en-US" sz="2800" i="1" dirty="0"/>
                <a:t>*</a:t>
              </a:r>
            </a:p>
            <a:p>
              <a:endParaRPr lang="en-US" dirty="0"/>
            </a:p>
          </p:txBody>
        </p:sp>
        <p:sp>
          <p:nvSpPr>
            <p:cNvPr id="16" name="Up Arrow 15">
              <a:extLst>
                <a:ext uri="{FF2B5EF4-FFF2-40B4-BE49-F238E27FC236}">
                  <a16:creationId xmlns:a16="http://schemas.microsoft.com/office/drawing/2014/main" id="{C97971DF-5C34-9243-A6F6-70AC0774BB1F}"/>
                </a:ext>
              </a:extLst>
            </p:cNvPr>
            <p:cNvSpPr/>
            <p:nvPr/>
          </p:nvSpPr>
          <p:spPr>
            <a:xfrm>
              <a:off x="6794984" y="30883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8FCFEB-10C3-2F46-B7B1-5CA9E75AA85C}"/>
                </a:ext>
              </a:extLst>
            </p:cNvPr>
            <p:cNvSpPr txBox="1"/>
            <p:nvPr/>
          </p:nvSpPr>
          <p:spPr>
            <a:xfrm>
              <a:off x="7581900" y="2949486"/>
              <a:ext cx="46101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2.3 fold increase in </a:t>
              </a:r>
              <a:r>
                <a:rPr lang="en-US" sz="2800" i="1" dirty="0" err="1"/>
                <a:t>mutS</a:t>
              </a:r>
              <a:r>
                <a:rPr lang="en-US" sz="2800" i="1" dirty="0"/>
                <a:t>*</a:t>
              </a:r>
            </a:p>
            <a:p>
              <a:endParaRPr lang="en-US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02880233-A385-0441-A170-0075DD3AE96F}"/>
                </a:ext>
              </a:extLst>
            </p:cNvPr>
            <p:cNvSpPr/>
            <p:nvPr/>
          </p:nvSpPr>
          <p:spPr>
            <a:xfrm>
              <a:off x="6794984" y="41043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0C5E62-18D4-C44A-8EEC-5D94234A3197}"/>
                </a:ext>
              </a:extLst>
            </p:cNvPr>
            <p:cNvSpPr txBox="1"/>
            <p:nvPr/>
          </p:nvSpPr>
          <p:spPr>
            <a:xfrm>
              <a:off x="7581900" y="4142373"/>
              <a:ext cx="46101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 fold increase in </a:t>
              </a:r>
              <a:r>
                <a:rPr lang="en-US" sz="2800" i="1" dirty="0"/>
                <a:t>dpo4</a:t>
              </a:r>
            </a:p>
            <a:p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408F84-7759-3641-AF14-7D7AC0BC2DDB}"/>
                </a:ext>
              </a:extLst>
            </p:cNvPr>
            <p:cNvSpPr txBox="1"/>
            <p:nvPr/>
          </p:nvSpPr>
          <p:spPr>
            <a:xfrm>
              <a:off x="7581900" y="1131654"/>
              <a:ext cx="46101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 fold increase in </a:t>
              </a:r>
              <a:r>
                <a:rPr lang="en-US" sz="2800" i="1" dirty="0"/>
                <a:t>cas9</a:t>
              </a:r>
            </a:p>
            <a:p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47E8D8-6239-FC44-ABBE-F4CDD0A2B7FC}"/>
              </a:ext>
            </a:extLst>
          </p:cNvPr>
          <p:cNvSpPr txBox="1"/>
          <p:nvPr/>
        </p:nvSpPr>
        <p:spPr>
          <a:xfrm>
            <a:off x="5652135" y="6188287"/>
            <a:ext cx="418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*Chen &amp; Gottesman (2017) </a:t>
            </a:r>
          </a:p>
        </p:txBody>
      </p:sp>
    </p:spTree>
    <p:extLst>
      <p:ext uri="{BB962C8B-B14F-4D97-AF65-F5344CB8AC3E}">
        <p14:creationId xmlns:p14="http://schemas.microsoft.com/office/powerpoint/2010/main" val="337144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3714A-578C-9640-BE60-CD246E5965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506648"/>
            <a:ext cx="3919943" cy="4389120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08A0DD-C8CE-EA4D-9BB5-6A45F1B04C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1506648"/>
            <a:ext cx="3843081" cy="43891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9D396-AC7F-A347-9012-38571711A2F2}"/>
              </a:ext>
            </a:extLst>
          </p:cNvPr>
          <p:cNvSpPr txBox="1"/>
          <p:nvPr/>
        </p:nvSpPr>
        <p:spPr>
          <a:xfrm>
            <a:off x="5045773" y="6311901"/>
            <a:ext cx="3243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Images courtesy of Dr. Jessica Mark-Welch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6DF11-1FA5-8841-A958-6AED90BDDE51}"/>
              </a:ext>
            </a:extLst>
          </p:cNvPr>
          <p:cNvSpPr/>
          <p:nvPr/>
        </p:nvSpPr>
        <p:spPr>
          <a:xfrm>
            <a:off x="651780" y="1552901"/>
            <a:ext cx="415020" cy="5044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8BF4AE4-3D2F-4F22-B5B4-1C295A9D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93" y="762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How does this apply to </a:t>
            </a:r>
            <a:r>
              <a:rPr lang="en-US" i="1" dirty="0">
                <a:solidFill>
                  <a:schemeClr val="tx2"/>
                </a:solidFill>
              </a:rPr>
              <a:t>in vivo </a:t>
            </a:r>
            <a:r>
              <a:rPr lang="en-US" dirty="0">
                <a:solidFill>
                  <a:schemeClr val="tx2"/>
                </a:solidFill>
              </a:rPr>
              <a:t>conditions? </a:t>
            </a:r>
          </a:p>
        </p:txBody>
      </p:sp>
    </p:spTree>
    <p:extLst>
      <p:ext uri="{BB962C8B-B14F-4D97-AF65-F5344CB8AC3E}">
        <p14:creationId xmlns:p14="http://schemas.microsoft.com/office/powerpoint/2010/main" val="374260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Further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Determining the </a:t>
            </a:r>
            <a:r>
              <a:rPr lang="en-US" dirty="0" err="1"/>
              <a:t>OxyR</a:t>
            </a:r>
            <a:r>
              <a:rPr lang="en-US" dirty="0"/>
              <a:t> regulon of </a:t>
            </a:r>
            <a:r>
              <a:rPr lang="en-US" i="1" dirty="0" err="1"/>
              <a:t>Hp</a:t>
            </a:r>
            <a:r>
              <a:rPr lang="en-US" i="1" dirty="0"/>
              <a:t> </a:t>
            </a:r>
            <a:r>
              <a:rPr lang="en-US" dirty="0"/>
              <a:t>and mechanisms of peroxide resistance</a:t>
            </a:r>
          </a:p>
          <a:p>
            <a:r>
              <a:rPr lang="en-US" dirty="0"/>
              <a:t>Identifying attachment factor contribution to coaggregation and biofilm formation between </a:t>
            </a:r>
            <a:r>
              <a:rPr lang="en-US" i="1" dirty="0" err="1"/>
              <a:t>Hp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S. mitis</a:t>
            </a:r>
            <a:endParaRPr lang="en-US" dirty="0"/>
          </a:p>
          <a:p>
            <a:r>
              <a:rPr lang="en-US" dirty="0"/>
              <a:t>Collaboration with J. Kim (URI-Chemistry)</a:t>
            </a:r>
          </a:p>
          <a:p>
            <a:pPr lvl="1"/>
            <a:r>
              <a:rPr lang="en-US" dirty="0"/>
              <a:t>Using electrochemical detection systems on </a:t>
            </a:r>
            <a:r>
              <a:rPr lang="en-US" i="1" dirty="0"/>
              <a:t>Streptococcus </a:t>
            </a:r>
            <a:r>
              <a:rPr lang="en-US" dirty="0"/>
              <a:t>metabolites </a:t>
            </a:r>
            <a:r>
              <a:rPr lang="en-US" i="1" dirty="0"/>
              <a:t>in situ</a:t>
            </a:r>
            <a:r>
              <a:rPr lang="en-US" dirty="0"/>
              <a:t> </a:t>
            </a:r>
          </a:p>
          <a:p>
            <a:r>
              <a:rPr lang="en-US" dirty="0"/>
              <a:t>This proposed work is ~1/2 of our NIH R01 </a:t>
            </a:r>
            <a:r>
              <a:rPr lang="en-US" dirty="0" err="1"/>
              <a:t>resubmssion</a:t>
            </a:r>
            <a:r>
              <a:rPr lang="en-US" dirty="0"/>
              <a:t> (Friday)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2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 </a:t>
            </a:r>
            <a:r>
              <a:rPr lang="en-US" dirty="0" err="1"/>
              <a:t>yr</a:t>
            </a:r>
            <a:r>
              <a:rPr lang="en-US" dirty="0"/>
              <a:t> PhD student</a:t>
            </a:r>
          </a:p>
          <a:p>
            <a:pPr lvl="1"/>
            <a:r>
              <a:rPr lang="en-US" dirty="0"/>
              <a:t>Performed the </a:t>
            </a:r>
            <a:r>
              <a:rPr lang="en-US" i="1" dirty="0"/>
              <a:t>Hp – Sm </a:t>
            </a:r>
            <a:r>
              <a:rPr lang="en-US" dirty="0"/>
              <a:t>coculture work</a:t>
            </a:r>
          </a:p>
          <a:p>
            <a:pPr lvl="1"/>
            <a:r>
              <a:rPr lang="en-US" dirty="0"/>
              <a:t>Oversaw Adam and Joe during the summer</a:t>
            </a:r>
          </a:p>
          <a:p>
            <a:r>
              <a:rPr lang="en-US" dirty="0"/>
              <a:t>Adam </a:t>
            </a:r>
            <a:r>
              <a:rPr lang="en-US" dirty="0" err="1"/>
              <a:t>Capwell</a:t>
            </a:r>
            <a:r>
              <a:rPr lang="en-US" dirty="0"/>
              <a:t> – CMB Junior</a:t>
            </a:r>
          </a:p>
          <a:p>
            <a:pPr lvl="1"/>
            <a:r>
              <a:rPr lang="en-US" dirty="0"/>
              <a:t>Performed much of the support work for experiments done here</a:t>
            </a:r>
          </a:p>
          <a:p>
            <a:r>
              <a:rPr lang="en-US" dirty="0"/>
              <a:t>Joe </a:t>
            </a:r>
            <a:r>
              <a:rPr lang="en-US" dirty="0" err="1"/>
              <a:t>Honig</a:t>
            </a:r>
            <a:r>
              <a:rPr lang="en-US" dirty="0"/>
              <a:t> – </a:t>
            </a:r>
            <a:r>
              <a:rPr lang="en-US" dirty="0" err="1"/>
              <a:t>PharmD</a:t>
            </a:r>
            <a:r>
              <a:rPr lang="en-US" dirty="0"/>
              <a:t> Junior</a:t>
            </a:r>
          </a:p>
          <a:p>
            <a:pPr lvl="1"/>
            <a:r>
              <a:rPr lang="en-US" dirty="0"/>
              <a:t>Performed initial genetics work in </a:t>
            </a:r>
            <a:r>
              <a:rPr lang="en-US" i="1" dirty="0"/>
              <a:t>H. parainfluenzae</a:t>
            </a:r>
          </a:p>
          <a:p>
            <a:r>
              <a:rPr lang="en-US" dirty="0"/>
              <a:t>Thais </a:t>
            </a:r>
            <a:r>
              <a:rPr lang="en-US" dirty="0" err="1"/>
              <a:t>DePalma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PhD student</a:t>
            </a:r>
          </a:p>
          <a:p>
            <a:pPr lvl="1"/>
            <a:r>
              <a:rPr lang="en-US" dirty="0"/>
              <a:t>Will work with </a:t>
            </a:r>
            <a:r>
              <a:rPr lang="en-US" dirty="0" err="1"/>
              <a:t>Howlett</a:t>
            </a:r>
            <a:r>
              <a:rPr lang="en-US" dirty="0"/>
              <a:t> lab on a new collaborative study</a:t>
            </a:r>
          </a:p>
          <a:p>
            <a:r>
              <a:rPr lang="en-US" dirty="0"/>
              <a:t>Eric Almeida –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PhD student</a:t>
            </a:r>
          </a:p>
          <a:p>
            <a:pPr lvl="1"/>
            <a:r>
              <a:rPr lang="en-US" dirty="0"/>
              <a:t>Involved in other bacterial interactions with </a:t>
            </a:r>
            <a:r>
              <a:rPr lang="en-US" i="1" dirty="0"/>
              <a:t>Hp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4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Kingella kingae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Gram-negative </a:t>
            </a:r>
            <a:r>
              <a:rPr lang="el-GR" dirty="0"/>
              <a:t>β</a:t>
            </a:r>
            <a:r>
              <a:rPr lang="en-US" dirty="0"/>
              <a:t>- proteobacteria</a:t>
            </a:r>
          </a:p>
          <a:p>
            <a:r>
              <a:rPr lang="el-GR" dirty="0"/>
              <a:t>β</a:t>
            </a:r>
            <a:r>
              <a:rPr lang="en-US" dirty="0"/>
              <a:t>-hemolytic, oropharynx colonizing organism</a:t>
            </a:r>
          </a:p>
          <a:p>
            <a:r>
              <a:rPr lang="en-US" b="1" dirty="0"/>
              <a:t>Causes distal osteoarticular, septic arthritis, </a:t>
            </a:r>
            <a:r>
              <a:rPr lang="en-US" b="1" dirty="0" err="1"/>
              <a:t>osteomyelitic</a:t>
            </a:r>
            <a:r>
              <a:rPr lang="en-US" b="1" dirty="0"/>
              <a:t> and endocardial infections</a:t>
            </a:r>
          </a:p>
          <a:p>
            <a:r>
              <a:rPr lang="en-US" dirty="0"/>
              <a:t>Oropharynx colonization precedes infection, isolates from distal infection sites are clonal to the oropharynx</a:t>
            </a:r>
          </a:p>
          <a:p>
            <a:pPr lvl="1"/>
            <a:r>
              <a:rPr lang="en-US" b="1" dirty="0"/>
              <a:t>This is a polymicrobial colonization site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" name="Picture 2" descr="Image result for kingella kin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84" y="1981200"/>
            <a:ext cx="404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0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semesters – CMB201 “Medical Microbiology” 4 credits ~280 students</a:t>
            </a:r>
          </a:p>
          <a:p>
            <a:r>
              <a:rPr lang="en-US" dirty="0"/>
              <a:t>Spring semesters – CMB211 “Introductory Microbiology” 4 credits  ~120 students</a:t>
            </a:r>
          </a:p>
          <a:p>
            <a:r>
              <a:rPr lang="en-US" dirty="0"/>
              <a:t>Developed CMB265G – Grand challenge “Science and Pseudoscience” 3 credits ~ 35 students</a:t>
            </a:r>
          </a:p>
          <a:p>
            <a:pPr lvl="1"/>
            <a:r>
              <a:rPr lang="en-US" dirty="0"/>
              <a:t>Taught spring 2018, 2019 (planned)</a:t>
            </a:r>
          </a:p>
        </p:txBody>
      </p:sp>
    </p:spTree>
    <p:extLst>
      <p:ext uri="{BB962C8B-B14F-4D97-AF65-F5344CB8AC3E}">
        <p14:creationId xmlns:p14="http://schemas.microsoft.com/office/powerpoint/2010/main" val="271678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29" y="4456392"/>
            <a:ext cx="1031021" cy="10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80" y="5500080"/>
            <a:ext cx="1247420" cy="13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68" y="6278437"/>
            <a:ext cx="1855538" cy="6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14" y="4933870"/>
            <a:ext cx="1628066" cy="11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2035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  <a:p>
            <a:r>
              <a:rPr lang="en-US" dirty="0"/>
              <a:t>Thais </a:t>
            </a:r>
            <a:r>
              <a:rPr lang="en-US" dirty="0" err="1"/>
              <a:t>DePalma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47" y="5181600"/>
            <a:ext cx="25887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Undergraduate Students:</a:t>
            </a:r>
          </a:p>
          <a:p>
            <a:r>
              <a:rPr lang="en-US" dirty="0"/>
              <a:t>Adam </a:t>
            </a:r>
            <a:r>
              <a:rPr lang="en-US" dirty="0" err="1"/>
              <a:t>Capwell</a:t>
            </a:r>
            <a:endParaRPr lang="en-US" dirty="0"/>
          </a:p>
          <a:p>
            <a:r>
              <a:rPr lang="en-US" dirty="0"/>
              <a:t>Shannon Oliver</a:t>
            </a:r>
          </a:p>
          <a:p>
            <a:r>
              <a:rPr lang="en-US" dirty="0"/>
              <a:t>Quintin </a:t>
            </a:r>
            <a:r>
              <a:rPr lang="en-US" dirty="0" err="1"/>
              <a:t>DeRocha</a:t>
            </a:r>
            <a:endParaRPr lang="en-US" dirty="0"/>
          </a:p>
          <a:p>
            <a:r>
              <a:rPr lang="en-US" dirty="0"/>
              <a:t>Ben Hanson</a:t>
            </a:r>
          </a:p>
          <a:p>
            <a:r>
              <a:rPr lang="en-US" dirty="0"/>
              <a:t>Kaleigh </a:t>
            </a:r>
            <a:r>
              <a:rPr lang="en-US" dirty="0" err="1"/>
              <a:t>Cloutier</a:t>
            </a:r>
            <a:r>
              <a:rPr lang="en-US" dirty="0"/>
              <a:t>-LeBlanc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159" y="4114800"/>
            <a:ext cx="3717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Funding:</a:t>
            </a:r>
          </a:p>
          <a:p>
            <a:r>
              <a:rPr lang="en-US" dirty="0"/>
              <a:t>RI Foundation Medical Research Fund</a:t>
            </a:r>
          </a:p>
          <a:p>
            <a:r>
              <a:rPr lang="en-US" dirty="0"/>
              <a:t>RI INBRE Early Career Award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8655" y="4982757"/>
            <a:ext cx="3739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Collaborators:</a:t>
            </a:r>
          </a:p>
          <a:p>
            <a:r>
              <a:rPr lang="en-US" dirty="0"/>
              <a:t>Marcelo Freire (Forsyth / Harvard)</a:t>
            </a:r>
          </a:p>
          <a:p>
            <a:r>
              <a:rPr lang="en-US" dirty="0"/>
              <a:t>Katherine Lemon (Forsyth / Harvard)</a:t>
            </a:r>
          </a:p>
          <a:p>
            <a:r>
              <a:rPr lang="en-US" dirty="0"/>
              <a:t>Jessica Mark Welch (U Chicago / MBL)</a:t>
            </a:r>
          </a:p>
          <a:p>
            <a:r>
              <a:rPr lang="en-US" dirty="0" err="1"/>
              <a:t>Jiyeong</a:t>
            </a:r>
            <a:r>
              <a:rPr lang="en-US" dirty="0"/>
              <a:t> Kim (URI)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AEEE9E-890F-2646-96EE-A78D51324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81" b="22337"/>
          <a:stretch/>
        </p:blipFill>
        <p:spPr>
          <a:xfrm>
            <a:off x="876300" y="795089"/>
            <a:ext cx="7391400" cy="32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731" y="1143000"/>
            <a:ext cx="2126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2667000"/>
            <a:ext cx="883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Do the adjacent microbiota influence </a:t>
            </a:r>
            <a:r>
              <a:rPr lang="en-US" sz="3200" i="1" dirty="0"/>
              <a:t>K. </a:t>
            </a:r>
            <a:r>
              <a:rPr lang="en-US" sz="3200" i="1" dirty="0" err="1"/>
              <a:t>kingae</a:t>
            </a:r>
            <a:r>
              <a:rPr lang="en-US" sz="3200" i="1" dirty="0"/>
              <a:t> </a:t>
            </a:r>
            <a:r>
              <a:rPr lang="en-US" sz="3200" dirty="0"/>
              <a:t>colonization and virulence?</a:t>
            </a:r>
          </a:p>
        </p:txBody>
      </p:sp>
    </p:spTree>
    <p:extLst>
      <p:ext uri="{BB962C8B-B14F-4D97-AF65-F5344CB8AC3E}">
        <p14:creationId xmlns:p14="http://schemas.microsoft.com/office/powerpoint/2010/main" val="387283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Specific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 1. Identification of regulators of type-IV pili and </a:t>
            </a:r>
            <a:r>
              <a:rPr lang="en-US" i="1" dirty="0" err="1"/>
              <a:t>rtx</a:t>
            </a:r>
            <a:r>
              <a:rPr lang="en-US" i="1" dirty="0"/>
              <a:t> </a:t>
            </a:r>
            <a:r>
              <a:rPr lang="en-US" dirty="0"/>
              <a:t>toxin</a:t>
            </a:r>
            <a:r>
              <a:rPr lang="en-US" i="1" dirty="0"/>
              <a:t> </a:t>
            </a:r>
            <a:r>
              <a:rPr lang="en-US" dirty="0"/>
              <a:t>expression in </a:t>
            </a:r>
            <a:r>
              <a:rPr lang="en-US" i="1" dirty="0"/>
              <a:t>K. kingae</a:t>
            </a:r>
            <a:endParaRPr lang="en-US" dirty="0"/>
          </a:p>
          <a:p>
            <a:endParaRPr lang="en-US" dirty="0"/>
          </a:p>
          <a:p>
            <a:r>
              <a:rPr lang="en-US" dirty="0"/>
              <a:t>Aim 2. Identification of genes required for </a:t>
            </a:r>
            <a:r>
              <a:rPr lang="en-US" i="1" dirty="0"/>
              <a:t>K. kingae in vivo </a:t>
            </a:r>
            <a:r>
              <a:rPr lang="en-US" dirty="0"/>
              <a:t>survival and attachment</a:t>
            </a:r>
          </a:p>
        </p:txBody>
      </p:sp>
    </p:spTree>
    <p:extLst>
      <p:ext uri="{BB962C8B-B14F-4D97-AF65-F5344CB8AC3E}">
        <p14:creationId xmlns:p14="http://schemas.microsoft.com/office/powerpoint/2010/main" val="144060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Who are </a:t>
            </a:r>
            <a:r>
              <a:rPr lang="en-US" i="1" dirty="0" err="1">
                <a:solidFill>
                  <a:schemeClr val="tx2"/>
                </a:solidFill>
              </a:rPr>
              <a:t>Kk’</a:t>
            </a:r>
            <a:r>
              <a:rPr lang="en-US" dirty="0" err="1">
                <a:solidFill>
                  <a:schemeClr val="tx2"/>
                </a:solidFill>
              </a:rPr>
              <a:t>s</a:t>
            </a:r>
            <a:r>
              <a:rPr lang="en-US" dirty="0">
                <a:solidFill>
                  <a:schemeClr val="tx2"/>
                </a:solidFill>
              </a:rPr>
              <a:t> neighbors?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876800"/>
          </a:xfrm>
        </p:spPr>
        <p:txBody>
          <a:bodyPr/>
          <a:lstStyle/>
          <a:p>
            <a:r>
              <a:rPr lang="en-US" dirty="0"/>
              <a:t>Genera include:</a:t>
            </a:r>
          </a:p>
          <a:p>
            <a:pPr lvl="1"/>
            <a:r>
              <a:rPr lang="en-US" i="1" dirty="0"/>
              <a:t>Streptococcus</a:t>
            </a:r>
          </a:p>
          <a:p>
            <a:pPr lvl="1"/>
            <a:r>
              <a:rPr lang="en-US" i="1" dirty="0" err="1"/>
              <a:t>Neisseia</a:t>
            </a:r>
            <a:endParaRPr lang="en-US" i="1" dirty="0"/>
          </a:p>
          <a:p>
            <a:pPr lvl="1"/>
            <a:r>
              <a:rPr lang="en-US" i="1" dirty="0" err="1"/>
              <a:t>Veillonella</a:t>
            </a:r>
            <a:endParaRPr lang="en-US" i="1" dirty="0"/>
          </a:p>
          <a:p>
            <a:pPr lvl="1"/>
            <a:r>
              <a:rPr lang="en-US" i="1" dirty="0" err="1"/>
              <a:t>Haemophilus</a:t>
            </a:r>
            <a:endParaRPr lang="en-US" i="1" dirty="0"/>
          </a:p>
          <a:p>
            <a:pPr lvl="1"/>
            <a:r>
              <a:rPr lang="en-US" i="1" dirty="0"/>
              <a:t>Moraxella</a:t>
            </a:r>
          </a:p>
          <a:p>
            <a:pPr lvl="1"/>
            <a:r>
              <a:rPr lang="en-US" i="1" dirty="0"/>
              <a:t>Rothia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647463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" y="5626100"/>
            <a:ext cx="906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We will use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Haemophilus parainfluenzae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Streptococcus mitis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as model interacting species</a:t>
            </a:r>
          </a:p>
        </p:txBody>
      </p:sp>
    </p:spTree>
    <p:extLst>
      <p:ext uri="{BB962C8B-B14F-4D97-AF65-F5344CB8AC3E}">
        <p14:creationId xmlns:p14="http://schemas.microsoft.com/office/powerpoint/2010/main" val="222162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K. kingae </a:t>
            </a:r>
            <a:r>
              <a:rPr lang="en-US" dirty="0"/>
              <a:t>type strain had severe genetic differences vs all other strains in literature</a:t>
            </a:r>
          </a:p>
          <a:p>
            <a:r>
              <a:rPr lang="en-US" dirty="0"/>
              <a:t>Experiments with 2 other isolates proved far more difficult to genetically manipulate</a:t>
            </a:r>
          </a:p>
          <a:p>
            <a:endParaRPr lang="en-US" dirty="0"/>
          </a:p>
          <a:p>
            <a:r>
              <a:rPr lang="en-US" dirty="0"/>
              <a:t>We have been testing interactions with </a:t>
            </a:r>
            <a:r>
              <a:rPr lang="en-US" i="1" dirty="0"/>
              <a:t>Haemophilus parainfluenzae </a:t>
            </a:r>
            <a:r>
              <a:rPr lang="en-US" dirty="0"/>
              <a:t>and </a:t>
            </a:r>
            <a:r>
              <a:rPr lang="en-US" i="1" dirty="0"/>
              <a:t>Streptococcus mitis </a:t>
            </a:r>
            <a:r>
              <a:rPr lang="en-US" dirty="0"/>
              <a:t>together </a:t>
            </a:r>
            <a:r>
              <a:rPr lang="en-US" u="sng" dirty="0"/>
              <a:t>and</a:t>
            </a:r>
            <a:r>
              <a:rPr lang="en-US" dirty="0"/>
              <a:t> with </a:t>
            </a:r>
            <a:r>
              <a:rPr lang="en-US" i="1" dirty="0"/>
              <a:t>K. kingae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shifted our work to the study of </a:t>
            </a:r>
            <a:r>
              <a:rPr lang="en-US" i="1" dirty="0"/>
              <a:t>H. parainfluenzae </a:t>
            </a:r>
            <a:r>
              <a:rPr lang="en-US" dirty="0"/>
              <a:t>and </a:t>
            </a:r>
            <a:r>
              <a:rPr lang="en-US" i="1" dirty="0"/>
              <a:t>S. mitis </a:t>
            </a:r>
            <a:r>
              <a:rPr lang="en-US" dirty="0"/>
              <a:t>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Predicted oral co-</a:t>
            </a:r>
            <a:r>
              <a:rPr lang="en-US" dirty="0" err="1">
                <a:solidFill>
                  <a:schemeClr val="tx2"/>
                </a:solidFill>
              </a:rPr>
              <a:t>occurence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Google Drive\Ramsey Lab\Data\Kingella data from MR\MMR18_fi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9" y="1524000"/>
            <a:ext cx="86782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921" y="4572000"/>
            <a:ext cx="8448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H. parainfluenzae </a:t>
            </a:r>
            <a:r>
              <a:rPr lang="en-US" sz="2000" dirty="0"/>
              <a:t>and </a:t>
            </a:r>
            <a:r>
              <a:rPr lang="en-US" sz="2000" i="1" dirty="0"/>
              <a:t>S. mitis </a:t>
            </a:r>
            <a:r>
              <a:rPr lang="en-US" sz="2000" dirty="0"/>
              <a:t>are in the top 10 total abundance across 117 subjects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dirty="0"/>
              <a:t>These data are from species level Human Microbiome Project (HMP) for supragingival plaque</a:t>
            </a:r>
          </a:p>
        </p:txBody>
      </p:sp>
    </p:spTree>
    <p:extLst>
      <p:ext uri="{BB962C8B-B14F-4D97-AF65-F5344CB8AC3E}">
        <p14:creationId xmlns:p14="http://schemas.microsoft.com/office/powerpoint/2010/main" val="104176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Predicted oral co-</a:t>
            </a:r>
            <a:r>
              <a:rPr lang="en-US" dirty="0" err="1">
                <a:solidFill>
                  <a:schemeClr val="tx2"/>
                </a:solidFill>
              </a:rPr>
              <a:t>occurence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E:\Google Drive\Ramsey Lab\Data\Kingella data from MR\MMR18_f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" y="2196306"/>
            <a:ext cx="4853582" cy="36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Google Drive\Ramsey Lab\Data\Kingella data from MR\MMR18_fig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5107"/>
            <a:ext cx="3200400" cy="51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486400" y="5029200"/>
            <a:ext cx="533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4459941"/>
            <a:ext cx="533400" cy="1066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883</Words>
  <Application>Microsoft Office PowerPoint</Application>
  <PresentationFormat>On-screen Show (4:3)</PresentationFormat>
  <Paragraphs>146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Deciphering Kingella kingae RTX Toxin Regulation</vt:lpstr>
      <vt:lpstr>Kingella kingae</vt:lpstr>
      <vt:lpstr>PowerPoint Presentation</vt:lpstr>
      <vt:lpstr>Specific Aims</vt:lpstr>
      <vt:lpstr>Who are Kk’s neighbors?</vt:lpstr>
      <vt:lpstr>Complications</vt:lpstr>
      <vt:lpstr>Resolution</vt:lpstr>
      <vt:lpstr>Predicted oral co-occurence</vt:lpstr>
      <vt:lpstr>Predicted oral co-occurence</vt:lpstr>
      <vt:lpstr>Hypothesized interaction mechanisms</vt:lpstr>
      <vt:lpstr> Hp katA and oxyR mutants</vt:lpstr>
      <vt:lpstr>Coculture data</vt:lpstr>
      <vt:lpstr>Hp oxidative stress response</vt:lpstr>
      <vt:lpstr>S. mitis gene expression with Hp</vt:lpstr>
      <vt:lpstr>How does H. parainfluenzae respond to S. mitis aerobically?</vt:lpstr>
      <vt:lpstr>H. parainfluenzae aerobic response to S. mitis</vt:lpstr>
      <vt:lpstr>How does this apply to in vivo conditions? </vt:lpstr>
      <vt:lpstr>Further work</vt:lpstr>
      <vt:lpstr>Training</vt:lpstr>
      <vt:lpstr>Teaching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Deciphering Kingella kingae colonization and infection</dc:title>
  <dc:creator>matthew ramsey</dc:creator>
  <cp:lastModifiedBy>Matthew Ramsey</cp:lastModifiedBy>
  <cp:revision>118</cp:revision>
  <dcterms:created xsi:type="dcterms:W3CDTF">2006-08-16T00:00:00Z</dcterms:created>
  <dcterms:modified xsi:type="dcterms:W3CDTF">2018-10-29T11:54:32Z</dcterms:modified>
</cp:coreProperties>
</file>