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60" r:id="rId5"/>
    <p:sldId id="261" r:id="rId6"/>
    <p:sldId id="268" r:id="rId7"/>
    <p:sldId id="267" r:id="rId8"/>
    <p:sldId id="288" r:id="rId9"/>
    <p:sldId id="263" r:id="rId10"/>
    <p:sldId id="266" r:id="rId11"/>
    <p:sldId id="262" r:id="rId12"/>
    <p:sldId id="269" r:id="rId13"/>
    <p:sldId id="270" r:id="rId14"/>
    <p:sldId id="283" r:id="rId15"/>
    <p:sldId id="284" r:id="rId16"/>
    <p:sldId id="285" r:id="rId17"/>
    <p:sldId id="286" r:id="rId18"/>
    <p:sldId id="293" r:id="rId19"/>
    <p:sldId id="294" r:id="rId20"/>
    <p:sldId id="296" r:id="rId21"/>
    <p:sldId id="295" r:id="rId22"/>
    <p:sldId id="297" r:id="rId23"/>
    <p:sldId id="298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0" r:id="rId32"/>
    <p:sldId id="271" r:id="rId33"/>
    <p:sldId id="272" r:id="rId34"/>
    <p:sldId id="273" r:id="rId35"/>
    <p:sldId id="274" r:id="rId36"/>
    <p:sldId id="279" r:id="rId37"/>
    <p:sldId id="287" r:id="rId38"/>
    <p:sldId id="281" r:id="rId39"/>
    <p:sldId id="292" r:id="rId40"/>
    <p:sldId id="29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2A5BA-7641-47CE-AA4B-4F80FC59738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B25AE-E299-4C78-AA12-EA2EC7897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total of about 1800 and about 500 Are differentially expressed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of the output we get from deseq2, in red are genes that are significantly differentially expressed.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4CD23-84BC-EA4C-82F0-3A2C943CAF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1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Bacteriocin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production in mitis itself is not well characterized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 expressed of comb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comc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4CD23-84BC-EA4C-82F0-3A2C943CAF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27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 we get any clues</a:t>
            </a:r>
          </a:p>
          <a:p>
            <a:endParaRPr lang="en-US" dirty="0"/>
          </a:p>
          <a:p>
            <a:r>
              <a:rPr lang="en-US" dirty="0" err="1"/>
              <a:t>Hpara</a:t>
            </a:r>
            <a:r>
              <a:rPr lang="en-US" dirty="0"/>
              <a:t> has almost 2000 genes, 350 differentially expressed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4CD23-84BC-EA4C-82F0-3A2C943CAF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2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is involved in competence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Tfox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regulator of competence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 and coma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an increased expression of genes involved in competence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Competence pathway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well characterized but in some species antimicrobials can trigger competence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also increased expression of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crispr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cas9 gene, which is widely considered to be the bacterial version of an adaptive immune response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Hfq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chaperone- which some studies suggest has a role in stress response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DNA mismatch repair protein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Paper late last night-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hfq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able to exploit the MMR pathway to increase mutation rates in response to stress for adaptive mutagenesis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 pol 4-error prone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 it just looks like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 be eliciting a stress response of sorts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4CD23-84BC-EA4C-82F0-3A2C943CAF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32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found adjacent to but excluded from these corncobs.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abundance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smitis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corncobs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my data we know aerobically mitis kills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hpara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mitis are found in the aerobic region of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headgehog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Presence of mitis in corncobs excludes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periphery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4CD23-84BC-EA4C-82F0-3A2C943CAF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67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</a:p>
          <a:p>
            <a:endParaRPr lang="en-US" dirty="0" smtClean="0"/>
          </a:p>
          <a:p>
            <a:r>
              <a:rPr lang="en-US" dirty="0" smtClean="0"/>
              <a:t>Cut affinity purification out</a:t>
            </a:r>
          </a:p>
          <a:p>
            <a:endParaRPr lang="en-US" dirty="0" smtClean="0"/>
          </a:p>
          <a:p>
            <a:r>
              <a:rPr lang="en-US" dirty="0" smtClean="0"/>
              <a:t>Ideally</a:t>
            </a:r>
            <a:r>
              <a:rPr lang="en-US" baseline="0" dirty="0" smtClean="0"/>
              <a:t> we get a single unique insertion per bacterium</a:t>
            </a:r>
          </a:p>
          <a:p>
            <a:r>
              <a:rPr lang="en-US" baseline="0" dirty="0" smtClean="0"/>
              <a:t>We allow these bacteria to grow in different conditions</a:t>
            </a:r>
          </a:p>
          <a:p>
            <a:r>
              <a:rPr lang="en-US" baseline="0" dirty="0" smtClean="0"/>
              <a:t>All mutants grow together in the same tube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find which mutants are fit</a:t>
            </a:r>
          </a:p>
          <a:p>
            <a:r>
              <a:rPr lang="en-US" baseline="0" dirty="0" smtClean="0"/>
              <a:t>Grown in co-culture</a:t>
            </a:r>
          </a:p>
          <a:p>
            <a:r>
              <a:rPr lang="en-US" baseline="0" dirty="0" smtClean="0"/>
              <a:t>Which mutants survive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ligate adaptors to shredded DNA</a:t>
            </a:r>
          </a:p>
          <a:p>
            <a:r>
              <a:rPr lang="en-US" baseline="0" dirty="0" smtClean="0"/>
              <a:t>Most that have the adaptors don’t carry the </a:t>
            </a:r>
            <a:r>
              <a:rPr lang="en-US" baseline="0" dirty="0" err="1" smtClean="0"/>
              <a:t>Tn</a:t>
            </a:r>
            <a:endParaRPr lang="en-US" baseline="0" dirty="0" smtClean="0"/>
          </a:p>
          <a:p>
            <a:r>
              <a:rPr lang="en-US" baseline="0" dirty="0" smtClean="0"/>
              <a:t>We </a:t>
            </a:r>
            <a:r>
              <a:rPr lang="en-US" baseline="0" dirty="0" err="1" smtClean="0"/>
              <a:t>enrinch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Tn</a:t>
            </a:r>
            <a:r>
              <a:rPr lang="en-US" baseline="0" dirty="0" smtClean="0"/>
              <a:t>-chromosome junctions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Amplification enrichment of </a:t>
            </a:r>
            <a:r>
              <a:rPr lang="en-US" baseline="0" dirty="0" err="1" smtClean="0"/>
              <a:t>Tn</a:t>
            </a:r>
            <a:r>
              <a:rPr lang="en-US" baseline="0" dirty="0" smtClean="0"/>
              <a:t>-chromosome junctions</a:t>
            </a:r>
          </a:p>
          <a:p>
            <a:r>
              <a:rPr lang="en-US" baseline="0" dirty="0" smtClean="0"/>
              <a:t>After -&gt; </a:t>
            </a:r>
            <a:r>
              <a:rPr lang="en-US" baseline="0" dirty="0" err="1" smtClean="0"/>
              <a:t>illumina</a:t>
            </a:r>
            <a:r>
              <a:rPr lang="en-US" baseline="0" dirty="0" smtClean="0"/>
              <a:t> sequencing</a:t>
            </a:r>
          </a:p>
          <a:p>
            <a:r>
              <a:rPr lang="en-US" baseline="0" dirty="0" smtClean="0"/>
              <a:t>Million of reads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are generating mutants the exact same way but we are saturating library with Mariner</a:t>
            </a:r>
          </a:p>
          <a:p>
            <a:r>
              <a:rPr lang="en-US" baseline="0" dirty="0" smtClean="0"/>
              <a:t>Goal is to get as close to a saturated library where all the TA are inserted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individual bacteria has a single unique insertion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All mutants are all together</a:t>
            </a:r>
          </a:p>
          <a:p>
            <a:r>
              <a:rPr lang="en-US" baseline="0" dirty="0" smtClean="0"/>
              <a:t>What insertions are present grown in different conditions</a:t>
            </a:r>
          </a:p>
          <a:p>
            <a:r>
              <a:rPr lang="en-US" baseline="0" dirty="0" smtClean="0"/>
              <a:t>High-throughput sequencing (Illumina)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ENRICH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goes to Illumina high-throughput sequencing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bacteria should have a single unique insertion.</a:t>
            </a:r>
          </a:p>
          <a:p>
            <a:r>
              <a:rPr lang="en-US" baseline="0" dirty="0" smtClean="0"/>
              <a:t>The goal is to make as much mutants as you can for the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5E07E-A7B6-A84C-854D-7D1F3D81F53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01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the bacterial</a:t>
            </a:r>
            <a:r>
              <a:rPr lang="en-US" baseline="0" dirty="0" smtClean="0"/>
              <a:t> genome (reference)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we have a saturating mariner library then every TA site on the chromosome can be filled by an insertion in the chromosome at any direction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more unique insertions the better resolution we get per gene</a:t>
            </a:r>
          </a:p>
          <a:p>
            <a:r>
              <a:rPr lang="en-US" baseline="0" dirty="0" smtClean="0"/>
              <a:t>This is why we need a lot of insertions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Aligning reads to bacterial chromosome</a:t>
            </a:r>
          </a:p>
          <a:p>
            <a:r>
              <a:rPr lang="en-US" baseline="0" dirty="0" smtClean="0"/>
              <a:t>Good coverage with gene B</a:t>
            </a:r>
          </a:p>
          <a:p>
            <a:r>
              <a:rPr lang="en-US" baseline="0" dirty="0" smtClean="0"/>
              <a:t>Number of reads </a:t>
            </a:r>
            <a:r>
              <a:rPr lang="en-US" baseline="0" dirty="0" err="1" smtClean="0"/>
              <a:t>corelates</a:t>
            </a:r>
            <a:r>
              <a:rPr lang="en-US" baseline="0" dirty="0" smtClean="0"/>
              <a:t> to the fitness of those mutants</a:t>
            </a:r>
          </a:p>
          <a:p>
            <a:r>
              <a:rPr lang="en-US" baseline="0" dirty="0" smtClean="0"/>
              <a:t>Gene A becomes conditionally essential in co-cultures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Scale up process to entire genome</a:t>
            </a:r>
          </a:p>
          <a:p>
            <a:r>
              <a:rPr lang="en-US" baseline="0" dirty="0" smtClean="0"/>
              <a:t>Determine essential genes for CM in different conditions that we will grow it in (co-culture)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Get rid of bottom labels and B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that we generated a saturated library </a:t>
            </a:r>
          </a:p>
          <a:p>
            <a:r>
              <a:rPr lang="en-US" baseline="0" dirty="0" smtClean="0"/>
              <a:t>We align sequences to our reference genome</a:t>
            </a:r>
          </a:p>
          <a:p>
            <a:r>
              <a:rPr lang="en-US" baseline="0" dirty="0" smtClean="0"/>
              <a:t>We look for amount of reads that align to genes and this will tell us if those mutants grew in those conditions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Mutants in gene B were not impaired for growth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Gene A had great coverage in our input library</a:t>
            </a:r>
          </a:p>
          <a:p>
            <a:r>
              <a:rPr lang="en-US" baseline="0" dirty="0" smtClean="0"/>
              <a:t>In our </a:t>
            </a:r>
            <a:r>
              <a:rPr lang="en-US" baseline="0" dirty="0" err="1" smtClean="0"/>
              <a:t>ouput</a:t>
            </a:r>
            <a:r>
              <a:rPr lang="en-US" baseline="0" dirty="0" smtClean="0"/>
              <a:t> we had no copies of gene A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ARE THE ILLUMINA SEQUENCES ALIGNED</a:t>
            </a:r>
          </a:p>
          <a:p>
            <a:r>
              <a:rPr lang="en-US" baseline="0" dirty="0" smtClean="0"/>
              <a:t>THESE ARE FROM TWO DIFFERENT EXPERIMENTS</a:t>
            </a:r>
          </a:p>
          <a:p>
            <a:r>
              <a:rPr lang="en-US" baseline="0" dirty="0" smtClean="0"/>
              <a:t>ANIMATE THE BOTTOM OUT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SCALING UP FROM THIS WE WOULD NEED OVER 100,000 UNIQUE INSERTIONS</a:t>
            </a:r>
          </a:p>
          <a:p>
            <a:r>
              <a:rPr lang="en-US" baseline="0" dirty="0" smtClean="0"/>
              <a:t>BETTER QUALITY WITH MORE TA INSERTIONS</a:t>
            </a:r>
          </a:p>
          <a:p>
            <a:r>
              <a:rPr lang="en-US" baseline="0" dirty="0" smtClean="0"/>
              <a:t>NUMBER OF ALIGNMENTS FOR EACH TA FOR EACH GENE GIVES YOU AN IMPRESSION OF FIT THAT ORGANISM IS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5E07E-A7B6-A84C-854D-7D1F3D81F53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2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Deciphering </a:t>
            </a:r>
            <a:r>
              <a:rPr lang="en-US" i="1" dirty="0" smtClean="0">
                <a:solidFill>
                  <a:schemeClr val="tx2"/>
                </a:solidFill>
              </a:rPr>
              <a:t>Kingella kingae </a:t>
            </a:r>
            <a:r>
              <a:rPr lang="en-US" dirty="0" smtClean="0">
                <a:solidFill>
                  <a:schemeClr val="tx2"/>
                </a:solidFill>
              </a:rPr>
              <a:t>RTX Toxin Regulation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Matthew M. Ramsey PhD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University of Rhode Island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Kingston, RI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What is known about </a:t>
            </a:r>
            <a:r>
              <a:rPr lang="en-US" i="1" dirty="0" err="1" smtClean="0">
                <a:solidFill>
                  <a:schemeClr val="tx2"/>
                </a:solidFill>
              </a:rPr>
              <a:t>Kk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virulence factor regulation?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2236" y="3276600"/>
            <a:ext cx="8985564" cy="2971800"/>
          </a:xfrm>
        </p:spPr>
        <p:txBody>
          <a:bodyPr/>
          <a:lstStyle/>
          <a:p>
            <a:r>
              <a:rPr lang="en-US" i="1" dirty="0" err="1" smtClean="0"/>
              <a:t>rtx</a:t>
            </a:r>
            <a:r>
              <a:rPr lang="en-US" dirty="0" smtClean="0"/>
              <a:t> regulation is completely uninvestigated in </a:t>
            </a:r>
            <a:r>
              <a:rPr lang="en-US" i="1" dirty="0" err="1" smtClean="0"/>
              <a:t>Kk</a:t>
            </a:r>
            <a:endParaRPr lang="en-US" dirty="0" smtClean="0"/>
          </a:p>
          <a:p>
            <a:r>
              <a:rPr lang="el-GR" dirty="0" smtClean="0"/>
              <a:t>σ</a:t>
            </a:r>
            <a:r>
              <a:rPr lang="en-US" dirty="0" smtClean="0"/>
              <a:t>54 and PilR co-regulate </a:t>
            </a:r>
            <a:r>
              <a:rPr lang="en-US" i="1" dirty="0" err="1" smtClean="0"/>
              <a:t>rtx</a:t>
            </a:r>
            <a:r>
              <a:rPr lang="en-US" i="1" dirty="0" smtClean="0"/>
              <a:t> </a:t>
            </a:r>
            <a:r>
              <a:rPr lang="en-US" dirty="0" smtClean="0"/>
              <a:t>expression in </a:t>
            </a:r>
            <a:r>
              <a:rPr lang="en-US" i="1" dirty="0" err="1" smtClean="0"/>
              <a:t>Dichelobacter</a:t>
            </a:r>
            <a:r>
              <a:rPr lang="en-US" i="1" dirty="0" smtClean="0"/>
              <a:t> </a:t>
            </a:r>
            <a:r>
              <a:rPr lang="en-US" i="1" dirty="0" err="1" smtClean="0"/>
              <a:t>nodosus</a:t>
            </a:r>
            <a:endParaRPr lang="en-US" i="1" dirty="0" smtClean="0"/>
          </a:p>
          <a:p>
            <a:endParaRPr lang="en-US" i="1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94"/>
          <a:stretch/>
        </p:blipFill>
        <p:spPr>
          <a:xfrm>
            <a:off x="999553" y="1905000"/>
            <a:ext cx="714489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Summary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K. kingae </a:t>
            </a:r>
            <a:r>
              <a:rPr lang="en-US" dirty="0" smtClean="0"/>
              <a:t>is a regular part of the pediatric oropharyngeal microbiota</a:t>
            </a:r>
          </a:p>
          <a:p>
            <a:r>
              <a:rPr lang="en-US" dirty="0" smtClean="0"/>
              <a:t>Transmission seems easy. Infection is rare, but manifests in clusters</a:t>
            </a:r>
          </a:p>
          <a:p>
            <a:r>
              <a:rPr lang="en-US" dirty="0" smtClean="0"/>
              <a:t>Symptoms can be quite severe</a:t>
            </a:r>
          </a:p>
          <a:p>
            <a:r>
              <a:rPr lang="en-US" dirty="0" smtClean="0"/>
              <a:t>Toxin regulation has been uninvestigated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Aim 1. Identification of regulators of type-IV pili and </a:t>
            </a:r>
            <a:r>
              <a:rPr lang="en-US" i="1" dirty="0" err="1" smtClean="0">
                <a:solidFill>
                  <a:schemeClr val="tx2"/>
                </a:solidFill>
              </a:rPr>
              <a:t>rtx</a:t>
            </a:r>
            <a:r>
              <a:rPr lang="en-US" dirty="0" smtClean="0">
                <a:solidFill>
                  <a:schemeClr val="tx2"/>
                </a:solidFill>
              </a:rPr>
              <a:t> expression in </a:t>
            </a:r>
            <a:r>
              <a:rPr lang="en-US" i="1" dirty="0" err="1" smtClean="0">
                <a:solidFill>
                  <a:schemeClr val="tx2"/>
                </a:solidFill>
              </a:rPr>
              <a:t>Kk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Hypothesis:</a:t>
            </a:r>
            <a:r>
              <a:rPr lang="en-US" dirty="0" smtClean="0"/>
              <a:t> </a:t>
            </a:r>
            <a:r>
              <a:rPr lang="en-US" dirty="0" err="1" smtClean="0"/>
              <a:t>PilR</a:t>
            </a:r>
            <a:r>
              <a:rPr lang="en-US" dirty="0" smtClean="0"/>
              <a:t> and </a:t>
            </a:r>
            <a:r>
              <a:rPr lang="el-GR" dirty="0"/>
              <a:t>σ</a:t>
            </a:r>
            <a:r>
              <a:rPr lang="en-US" dirty="0" smtClean="0"/>
              <a:t>54 regulate </a:t>
            </a:r>
            <a:r>
              <a:rPr lang="en-US" i="1" dirty="0" err="1" smtClean="0"/>
              <a:t>rtx</a:t>
            </a:r>
            <a:r>
              <a:rPr lang="en-US" i="1" dirty="0" smtClean="0"/>
              <a:t> </a:t>
            </a:r>
            <a:r>
              <a:rPr lang="en-US" dirty="0" smtClean="0"/>
              <a:t>expression and may be influenced via adjacent microbiota</a:t>
            </a:r>
          </a:p>
          <a:p>
            <a:r>
              <a:rPr lang="en-US" u="sng" dirty="0" smtClean="0"/>
              <a:t>Experiment</a:t>
            </a:r>
            <a:r>
              <a:rPr lang="en-US" dirty="0" smtClean="0"/>
              <a:t>: delete </a:t>
            </a:r>
            <a:r>
              <a:rPr lang="el-GR" dirty="0"/>
              <a:t>σ</a:t>
            </a:r>
            <a:r>
              <a:rPr lang="en-US" dirty="0"/>
              <a:t>54 </a:t>
            </a:r>
            <a:r>
              <a:rPr lang="en-US" dirty="0" smtClean="0"/>
              <a:t>(RpoN) and PilR encoding genes and quantify hemolytic activity</a:t>
            </a:r>
          </a:p>
          <a:p>
            <a:r>
              <a:rPr lang="en-US" u="sng" dirty="0" smtClean="0"/>
              <a:t>Experiment</a:t>
            </a:r>
            <a:r>
              <a:rPr lang="en-US" dirty="0" smtClean="0"/>
              <a:t>: measure transcriptomes of above mutants</a:t>
            </a:r>
            <a:endParaRPr lang="en-US" u="sng" dirty="0" smtClean="0"/>
          </a:p>
          <a:p>
            <a:r>
              <a:rPr lang="en-US" u="sng" dirty="0" smtClean="0"/>
              <a:t>Experiment</a:t>
            </a:r>
            <a:r>
              <a:rPr lang="en-US" dirty="0" smtClean="0"/>
              <a:t>: generate </a:t>
            </a:r>
            <a:r>
              <a:rPr lang="en-US" dirty="0" err="1" smtClean="0"/>
              <a:t>promoter:reporter</a:t>
            </a:r>
            <a:r>
              <a:rPr lang="en-US" dirty="0" smtClean="0"/>
              <a:t> fusions for </a:t>
            </a:r>
            <a:r>
              <a:rPr lang="en-US" i="1" dirty="0" err="1" smtClean="0"/>
              <a:t>rtx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pilA1 </a:t>
            </a:r>
            <a:r>
              <a:rPr lang="en-US" dirty="0" smtClean="0"/>
              <a:t>expression and determine activity changes in response to host microbiota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90471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Aim 1 outcomes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determine if </a:t>
            </a:r>
            <a:r>
              <a:rPr lang="el-GR" dirty="0"/>
              <a:t>σ</a:t>
            </a:r>
            <a:r>
              <a:rPr lang="en-US" dirty="0"/>
              <a:t>54 </a:t>
            </a:r>
            <a:r>
              <a:rPr lang="en-US" dirty="0" smtClean="0"/>
              <a:t>and/or PilR impact RTX-dependent hemolytic activity</a:t>
            </a:r>
          </a:p>
          <a:p>
            <a:r>
              <a:rPr lang="en-US" dirty="0" smtClean="0"/>
              <a:t>We will identify the regulon for </a:t>
            </a:r>
            <a:r>
              <a:rPr lang="en-US" dirty="0" err="1" smtClean="0"/>
              <a:t>PilR</a:t>
            </a:r>
            <a:r>
              <a:rPr lang="en-US" dirty="0" smtClean="0"/>
              <a:t> and </a:t>
            </a:r>
            <a:r>
              <a:rPr lang="el-GR" dirty="0"/>
              <a:t>σ</a:t>
            </a:r>
            <a:r>
              <a:rPr lang="en-US" dirty="0" smtClean="0"/>
              <a:t>54 via transcriptome analysis</a:t>
            </a:r>
          </a:p>
          <a:p>
            <a:r>
              <a:rPr lang="en-US" dirty="0" smtClean="0"/>
              <a:t>We will determine if other microbes influence the expression of </a:t>
            </a:r>
            <a:r>
              <a:rPr lang="en-US" i="1" dirty="0" smtClean="0"/>
              <a:t>pilA1 </a:t>
            </a:r>
            <a:r>
              <a:rPr lang="en-US" dirty="0" smtClean="0"/>
              <a:t>or </a:t>
            </a:r>
            <a:r>
              <a:rPr lang="en-US" i="1" dirty="0" err="1" smtClean="0"/>
              <a:t>rtx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Aim 1 Data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first had to establish coculture conditions with </a:t>
            </a:r>
            <a:r>
              <a:rPr lang="en-US" i="1" dirty="0" err="1" smtClean="0"/>
              <a:t>Kk</a:t>
            </a:r>
            <a:r>
              <a:rPr lang="en-US" i="1" dirty="0" smtClean="0"/>
              <a:t> </a:t>
            </a:r>
            <a:r>
              <a:rPr lang="en-US" dirty="0" smtClean="0"/>
              <a:t>and oropharynx organisms</a:t>
            </a:r>
          </a:p>
          <a:p>
            <a:r>
              <a:rPr lang="en-US" dirty="0" smtClean="0"/>
              <a:t>We utilized rich medium (BHI-Y + hemin, NAD+) and BHI-</a:t>
            </a:r>
            <a:r>
              <a:rPr lang="en-US" dirty="0" err="1" smtClean="0"/>
              <a:t>Sheeps</a:t>
            </a:r>
            <a:r>
              <a:rPr lang="en-US" dirty="0" smtClean="0"/>
              <a:t> blood</a:t>
            </a:r>
          </a:p>
          <a:p>
            <a:r>
              <a:rPr lang="en-US" dirty="0" smtClean="0"/>
              <a:t>Initial defined medium experiments have not been successful</a:t>
            </a:r>
          </a:p>
          <a:p>
            <a:r>
              <a:rPr lang="en-US" dirty="0" smtClean="0"/>
              <a:t>We used the abundant oropharynx microbes </a:t>
            </a:r>
            <a:r>
              <a:rPr lang="en-US" i="1" dirty="0" smtClean="0"/>
              <a:t>Streptococcus mitis </a:t>
            </a:r>
            <a:r>
              <a:rPr lang="en-US" dirty="0" smtClean="0"/>
              <a:t>and </a:t>
            </a:r>
            <a:r>
              <a:rPr lang="en-US" i="1" dirty="0" smtClean="0"/>
              <a:t>Haemophilus parainfluenzae </a:t>
            </a:r>
            <a:r>
              <a:rPr lang="en-US" dirty="0" smtClean="0"/>
              <a:t>for mono vs cocultures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BHI-YHN coculture data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54349"/>
            <a:ext cx="6400800" cy="453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4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BHI-Blood coculture data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57218"/>
            <a:ext cx="6400800" cy="429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Discussion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presence of catalase in blood likely protects </a:t>
            </a:r>
            <a:r>
              <a:rPr lang="en-US" i="1" dirty="0" err="1" smtClean="0"/>
              <a:t>Kk</a:t>
            </a:r>
            <a:r>
              <a:rPr lang="en-US" i="1" dirty="0" smtClean="0"/>
              <a:t> </a:t>
            </a:r>
            <a:r>
              <a:rPr lang="en-US" dirty="0" smtClean="0"/>
              <a:t>from peroxide killing by </a:t>
            </a:r>
            <a:r>
              <a:rPr lang="en-US" i="1" dirty="0" smtClean="0"/>
              <a:t>S. mitis</a:t>
            </a:r>
            <a:endParaRPr lang="en-US" dirty="0" smtClean="0"/>
          </a:p>
          <a:p>
            <a:r>
              <a:rPr lang="en-US" dirty="0" smtClean="0"/>
              <a:t>We have no explanation yet for </a:t>
            </a:r>
            <a:r>
              <a:rPr lang="en-US" i="1" dirty="0" err="1" smtClean="0"/>
              <a:t>Kk</a:t>
            </a:r>
            <a:r>
              <a:rPr lang="en-US" i="1" dirty="0" smtClean="0"/>
              <a:t> </a:t>
            </a:r>
            <a:r>
              <a:rPr lang="en-US" dirty="0" smtClean="0"/>
              <a:t>lack of survival with </a:t>
            </a:r>
            <a:r>
              <a:rPr lang="en-US" i="1" dirty="0" smtClean="0"/>
              <a:t>H. parainfluenzae </a:t>
            </a:r>
            <a:r>
              <a:rPr lang="en-US" dirty="0" smtClean="0"/>
              <a:t>on amended BHI</a:t>
            </a:r>
          </a:p>
          <a:p>
            <a:r>
              <a:rPr lang="en-US" i="1" dirty="0" err="1" smtClean="0"/>
              <a:t>Kk</a:t>
            </a:r>
            <a:r>
              <a:rPr lang="en-US" i="1" dirty="0" smtClean="0"/>
              <a:t> </a:t>
            </a:r>
            <a:r>
              <a:rPr lang="en-US" dirty="0" smtClean="0"/>
              <a:t>enhances the growth of both </a:t>
            </a:r>
            <a:r>
              <a:rPr lang="en-US" i="1" dirty="0" smtClean="0"/>
              <a:t>Sm </a:t>
            </a:r>
            <a:r>
              <a:rPr lang="en-US" dirty="0" smtClean="0"/>
              <a:t>and </a:t>
            </a:r>
            <a:r>
              <a:rPr lang="en-US" i="1" dirty="0" err="1" smtClean="0"/>
              <a:t>Hp</a:t>
            </a:r>
            <a:r>
              <a:rPr lang="en-US" i="1" dirty="0" smtClean="0"/>
              <a:t> </a:t>
            </a:r>
            <a:r>
              <a:rPr lang="en-US" dirty="0" smtClean="0"/>
              <a:t>on blood and the growth of </a:t>
            </a:r>
            <a:r>
              <a:rPr lang="en-US" i="1" dirty="0" err="1" smtClean="0"/>
              <a:t>Hp</a:t>
            </a:r>
            <a:r>
              <a:rPr lang="en-US" i="1" dirty="0" smtClean="0"/>
              <a:t> </a:t>
            </a:r>
            <a:r>
              <a:rPr lang="en-US" dirty="0" smtClean="0"/>
              <a:t>on amended BHI</a:t>
            </a:r>
          </a:p>
          <a:p>
            <a:pPr lvl="1"/>
            <a:r>
              <a:rPr lang="en-US" i="1" dirty="0" err="1" smtClean="0"/>
              <a:t>Hp</a:t>
            </a:r>
            <a:r>
              <a:rPr lang="en-US" i="1" dirty="0" smtClean="0"/>
              <a:t> </a:t>
            </a:r>
            <a:r>
              <a:rPr lang="en-US" dirty="0" smtClean="0"/>
              <a:t>coculture growth on blood is likely assisted by </a:t>
            </a:r>
            <a:r>
              <a:rPr lang="en-US" i="1" dirty="0" err="1" smtClean="0"/>
              <a:t>Kk</a:t>
            </a:r>
            <a:r>
              <a:rPr lang="en-US" i="1" dirty="0" smtClean="0"/>
              <a:t> </a:t>
            </a:r>
            <a:r>
              <a:rPr lang="en-US" dirty="0" smtClean="0"/>
              <a:t>hemolytic activity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439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rpoN </a:t>
            </a:r>
            <a:r>
              <a:rPr lang="en-US" dirty="0" smtClean="0">
                <a:solidFill>
                  <a:schemeClr val="tx2"/>
                </a:solidFill>
              </a:rPr>
              <a:t>deletion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created a deletion construct, replacing </a:t>
            </a:r>
            <a:r>
              <a:rPr lang="en-US" i="1" dirty="0" smtClean="0"/>
              <a:t>rpoN </a:t>
            </a:r>
            <a:r>
              <a:rPr lang="en-US" dirty="0" smtClean="0"/>
              <a:t>with a kanamycin resistance cassette</a:t>
            </a:r>
          </a:p>
          <a:p>
            <a:r>
              <a:rPr lang="en-US" dirty="0" smtClean="0"/>
              <a:t>Initial tests showed no change in hemolytic activity vs the wild-type</a:t>
            </a:r>
          </a:p>
          <a:p>
            <a:endParaRPr lang="en-US" dirty="0"/>
          </a:p>
          <a:p>
            <a:r>
              <a:rPr lang="en-US" dirty="0" smtClean="0"/>
              <a:t>We next sought to generate a </a:t>
            </a:r>
            <a:r>
              <a:rPr lang="en-US" dirty="0" err="1" smtClean="0"/>
              <a:t>promoter:reporter</a:t>
            </a:r>
            <a:r>
              <a:rPr lang="en-US" dirty="0" smtClean="0"/>
              <a:t> fusion for </a:t>
            </a:r>
            <a:r>
              <a:rPr lang="en-US" i="1" dirty="0" err="1" smtClean="0"/>
              <a:t>rtx</a:t>
            </a:r>
            <a:r>
              <a:rPr lang="en-US" i="1" dirty="0" smtClean="0"/>
              <a:t> </a:t>
            </a:r>
            <a:r>
              <a:rPr lang="en-US" dirty="0" smtClean="0"/>
              <a:t>expression to see if regulation was more subtle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chemeClr val="tx2"/>
                </a:solidFill>
              </a:rPr>
              <a:t>rtx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issues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1"/>
            <a:ext cx="8229600" cy="2209800"/>
          </a:xfrm>
        </p:spPr>
        <p:txBody>
          <a:bodyPr/>
          <a:lstStyle/>
          <a:p>
            <a:r>
              <a:rPr lang="en-US" dirty="0" smtClean="0"/>
              <a:t>Our strain seems to have split the </a:t>
            </a:r>
            <a:r>
              <a:rPr lang="en-US" i="1" dirty="0" err="1" smtClean="0"/>
              <a:t>rtx</a:t>
            </a:r>
            <a:r>
              <a:rPr lang="en-US" i="1" dirty="0" smtClean="0"/>
              <a:t> </a:t>
            </a:r>
            <a:r>
              <a:rPr lang="en-US" dirty="0" smtClean="0"/>
              <a:t>operon into two separate fragments</a:t>
            </a:r>
          </a:p>
          <a:p>
            <a:r>
              <a:rPr lang="en-US" dirty="0" smtClean="0"/>
              <a:t>Regulation is more complex, which portion is regulated, which is constitutive?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94"/>
          <a:stretch/>
        </p:blipFill>
        <p:spPr>
          <a:xfrm>
            <a:off x="999553" y="1371600"/>
            <a:ext cx="7144895" cy="914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16548" y="6045332"/>
            <a:ext cx="7315200" cy="332508"/>
            <a:chOff x="2187529" y="3245243"/>
            <a:chExt cx="4030714" cy="332508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187529" y="3403184"/>
              <a:ext cx="4030714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ight Arrow 6"/>
            <p:cNvSpPr/>
            <p:nvPr/>
          </p:nvSpPr>
          <p:spPr>
            <a:xfrm>
              <a:off x="2523554" y="3245243"/>
              <a:ext cx="1508760" cy="31588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370439" y="3261868"/>
              <a:ext cx="914400" cy="31588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662249" y="3261868"/>
              <a:ext cx="365760" cy="31588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9553" y="5295606"/>
            <a:ext cx="7315200" cy="315884"/>
            <a:chOff x="5284839" y="2191589"/>
            <a:chExt cx="4217890" cy="315884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5284839" y="2349532"/>
              <a:ext cx="421789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Arrow 11"/>
            <p:cNvSpPr/>
            <p:nvPr/>
          </p:nvSpPr>
          <p:spPr>
            <a:xfrm>
              <a:off x="5662249" y="2191589"/>
              <a:ext cx="365760" cy="31588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218243" y="2191590"/>
              <a:ext cx="2103120" cy="31588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8473763" y="2191590"/>
              <a:ext cx="914400" cy="31588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71289" y="5690196"/>
            <a:ext cx="64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rtxB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66349" y="5692509"/>
            <a:ext cx="75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rtxD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54105" y="4953000"/>
            <a:ext cx="70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rtxC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171755" y="4953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rtxA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969459" y="4953000"/>
            <a:ext cx="70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tolC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11868" y="5690196"/>
            <a:ext cx="70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rtxC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8142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Kingella kingae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343400" cy="5181600"/>
          </a:xfrm>
        </p:spPr>
        <p:txBody>
          <a:bodyPr/>
          <a:lstStyle/>
          <a:p>
            <a:r>
              <a:rPr lang="en-US" dirty="0" smtClean="0"/>
              <a:t>Gram-negative </a:t>
            </a:r>
            <a:r>
              <a:rPr lang="el-GR" dirty="0" smtClean="0"/>
              <a:t>β</a:t>
            </a:r>
            <a:r>
              <a:rPr lang="en-US" dirty="0" smtClean="0"/>
              <a:t>- proteobacteria</a:t>
            </a:r>
          </a:p>
          <a:p>
            <a:r>
              <a:rPr lang="en-US" i="1" dirty="0" smtClean="0"/>
              <a:t>Neisseriaceae </a:t>
            </a:r>
            <a:r>
              <a:rPr lang="en-US" dirty="0" smtClean="0"/>
              <a:t>family</a:t>
            </a:r>
          </a:p>
          <a:p>
            <a:r>
              <a:rPr lang="el-GR" dirty="0" smtClean="0"/>
              <a:t>β</a:t>
            </a:r>
            <a:r>
              <a:rPr lang="en-US" dirty="0" smtClean="0"/>
              <a:t>-hemolytic, oropharynx colonizing organism</a:t>
            </a:r>
          </a:p>
          <a:p>
            <a:r>
              <a:rPr lang="en-US" dirty="0" smtClean="0"/>
              <a:t>1.95 Mb genome, ~2013 genes</a:t>
            </a:r>
            <a:endParaRPr lang="en-US" dirty="0"/>
          </a:p>
        </p:txBody>
      </p:sp>
      <p:pic>
        <p:nvPicPr>
          <p:cNvPr id="5" name="Picture 2" descr="Image result for kingella king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86" y="1981200"/>
            <a:ext cx="4048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New strain of </a:t>
            </a:r>
            <a:r>
              <a:rPr lang="en-US" i="1" dirty="0" smtClean="0">
                <a:solidFill>
                  <a:schemeClr val="tx2"/>
                </a:solidFill>
              </a:rPr>
              <a:t>K. kingae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procured two new strains of </a:t>
            </a:r>
            <a:r>
              <a:rPr lang="en-US" i="1" dirty="0" smtClean="0"/>
              <a:t>K. kingae </a:t>
            </a:r>
          </a:p>
          <a:p>
            <a:r>
              <a:rPr lang="en-US" dirty="0" smtClean="0"/>
              <a:t>Via PCR and sequencing we have determined that strain ATCC 23332 contains the </a:t>
            </a:r>
            <a:r>
              <a:rPr lang="en-US" i="1" dirty="0" err="1" smtClean="0"/>
              <a:t>rtx</a:t>
            </a:r>
            <a:r>
              <a:rPr lang="en-US" i="1" dirty="0" smtClean="0"/>
              <a:t> </a:t>
            </a:r>
            <a:r>
              <a:rPr lang="en-US" dirty="0" smtClean="0"/>
              <a:t>operon in the canonical structure</a:t>
            </a:r>
          </a:p>
          <a:p>
            <a:r>
              <a:rPr lang="en-US" dirty="0" smtClean="0"/>
              <a:t>We are currently generating </a:t>
            </a:r>
            <a:r>
              <a:rPr lang="en-US" i="1" dirty="0" smtClean="0"/>
              <a:t>rpoN </a:t>
            </a:r>
            <a:r>
              <a:rPr lang="en-US" dirty="0" smtClean="0"/>
              <a:t>and </a:t>
            </a:r>
            <a:r>
              <a:rPr lang="en-US" i="1" dirty="0" smtClean="0"/>
              <a:t>rtxA </a:t>
            </a:r>
            <a:r>
              <a:rPr lang="en-US" dirty="0" smtClean="0"/>
              <a:t>deletions in this strain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Moving 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elected to further test coculture interactions with </a:t>
            </a:r>
            <a:r>
              <a:rPr lang="en-US" i="1" dirty="0" smtClean="0"/>
              <a:t>H. parainfluenzae </a:t>
            </a:r>
            <a:r>
              <a:rPr lang="en-US" dirty="0" smtClean="0"/>
              <a:t>and </a:t>
            </a:r>
            <a:r>
              <a:rPr lang="en-US" i="1" dirty="0" smtClean="0"/>
              <a:t>S. mitis</a:t>
            </a:r>
            <a:endParaRPr lang="en-US" dirty="0" smtClean="0"/>
          </a:p>
          <a:p>
            <a:r>
              <a:rPr lang="en-US" dirty="0" smtClean="0"/>
              <a:t>These interactions are also of great importance in the oral plaque microbiome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Google Drive\Ramsey Lab\Final Grant Documents\R01 Spatial Interactions of oral bacterial communities\Figure Stuff\Fi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45676"/>
            <a:ext cx="8153400" cy="596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1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Coculture data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0" name="Picture 2" descr="E:\Google Drive\Ramsey Lab\Data\Kingella data from MR\Hp_Sm_aerob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3675063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Google Drive\Ramsey Lab\Data\Kingella data from MR\Hp_Sm_anaerob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07" y="2286000"/>
            <a:ext cx="3675062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9351" y="1567934"/>
            <a:ext cx="1165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Aerobic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1567934"/>
            <a:ext cx="1482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Anaerobic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594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9DC86C-4C6D-7445-853C-694A21D00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1481433"/>
            <a:ext cx="5697158" cy="46955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80F42B-66FF-A147-A1C4-4A92DBD75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S. mitis </a:t>
            </a:r>
            <a:r>
              <a:rPr lang="en-US" dirty="0">
                <a:solidFill>
                  <a:schemeClr val="tx2"/>
                </a:solidFill>
              </a:rPr>
              <a:t>gene expression aerobically vs anaerobically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7A773-F911-9640-95D4-EDB261CEA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943" y="-810535"/>
            <a:ext cx="2045907" cy="463973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45 fold increase in </a:t>
            </a:r>
            <a:r>
              <a:rPr lang="en-US" dirty="0" err="1"/>
              <a:t>bacteriocin</a:t>
            </a:r>
            <a:r>
              <a:rPr lang="en-US" dirty="0"/>
              <a:t> exporter aerobically  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47310AFE-FE73-B441-ADBD-0FC9EECEF2FE}"/>
              </a:ext>
            </a:extLst>
          </p:cNvPr>
          <p:cNvSpPr/>
          <p:nvPr/>
        </p:nvSpPr>
        <p:spPr>
          <a:xfrm>
            <a:off x="6519035" y="2717800"/>
            <a:ext cx="368300" cy="55880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927F-1067-E548-AA6C-162C7100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Bacteriocin</a:t>
            </a:r>
            <a:r>
              <a:rPr lang="en-US" dirty="0">
                <a:solidFill>
                  <a:schemeClr val="tx2"/>
                </a:solidFill>
              </a:rPr>
              <a:t> involvement in 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i="1" dirty="0" smtClean="0">
                <a:solidFill>
                  <a:schemeClr val="tx2"/>
                </a:solidFill>
              </a:rPr>
              <a:t>H. parainfluenzae </a:t>
            </a:r>
            <a:r>
              <a:rPr lang="en-US" dirty="0">
                <a:solidFill>
                  <a:schemeClr val="tx2"/>
                </a:solidFill>
              </a:rPr>
              <a:t>elimination?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22E08-5FE3-E74F-9E9F-31D50AD61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0972"/>
            <a:ext cx="7886700" cy="252624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Antimicrobial peptides that inhibit competing strains and species</a:t>
            </a:r>
          </a:p>
          <a:p>
            <a:r>
              <a:rPr lang="en-US" i="1" dirty="0"/>
              <a:t>Streptococcus </a:t>
            </a:r>
            <a:r>
              <a:rPr lang="en-US" dirty="0" err="1"/>
              <a:t>bacteriocin</a:t>
            </a:r>
            <a:r>
              <a:rPr lang="en-US" dirty="0"/>
              <a:t> production coupled with competence (Wang &amp; </a:t>
            </a:r>
            <a:r>
              <a:rPr lang="en-US" dirty="0" err="1"/>
              <a:t>Dawid</a:t>
            </a:r>
            <a:r>
              <a:rPr lang="en-US" dirty="0"/>
              <a:t>, 2018)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B7C7FFF6-5BBF-8D46-9069-05EFA622F0C9}"/>
              </a:ext>
            </a:extLst>
          </p:cNvPr>
          <p:cNvSpPr/>
          <p:nvPr/>
        </p:nvSpPr>
        <p:spPr>
          <a:xfrm>
            <a:off x="1578734" y="3981193"/>
            <a:ext cx="368300" cy="55880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B32D99A4-7A30-7D46-ACCB-242D697C4750}"/>
              </a:ext>
            </a:extLst>
          </p:cNvPr>
          <p:cNvSpPr/>
          <p:nvPr/>
        </p:nvSpPr>
        <p:spPr>
          <a:xfrm>
            <a:off x="1578734" y="4837497"/>
            <a:ext cx="368300" cy="55880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9CC68-3967-FB48-B655-2B15AEC713AD}"/>
              </a:ext>
            </a:extLst>
          </p:cNvPr>
          <p:cNvSpPr txBox="1"/>
          <p:nvPr/>
        </p:nvSpPr>
        <p:spPr>
          <a:xfrm>
            <a:off x="1947034" y="4031809"/>
            <a:ext cx="624446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30 fold increase in </a:t>
            </a:r>
            <a:r>
              <a:rPr lang="en-US" sz="2800" i="1" dirty="0" err="1"/>
              <a:t>comB</a:t>
            </a:r>
            <a:r>
              <a:rPr lang="en-US" sz="2800" dirty="0"/>
              <a:t>  aerobically</a:t>
            </a:r>
          </a:p>
          <a:p>
            <a:endParaRPr lang="en-US" sz="2800" dirty="0"/>
          </a:p>
          <a:p>
            <a:r>
              <a:rPr lang="en-US" sz="2800" dirty="0"/>
              <a:t>15 fold increase in </a:t>
            </a:r>
            <a:r>
              <a:rPr lang="en-US" sz="2800" i="1" dirty="0" err="1"/>
              <a:t>comC</a:t>
            </a:r>
            <a:r>
              <a:rPr lang="en-US" sz="2800" dirty="0"/>
              <a:t> aerobically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7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005848-0B02-0243-BA77-B0DF97314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45" y="249163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Hypothesis: </a:t>
            </a:r>
            <a:r>
              <a:rPr lang="en-US" dirty="0" err="1"/>
              <a:t>Bacteriocin</a:t>
            </a:r>
            <a:r>
              <a:rPr lang="en-US" dirty="0"/>
              <a:t> production by </a:t>
            </a:r>
            <a:r>
              <a:rPr lang="en-US" i="1" dirty="0"/>
              <a:t>S. mitis</a:t>
            </a:r>
            <a:r>
              <a:rPr lang="en-US" dirty="0"/>
              <a:t> responsible for killing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H. parainfluenzae </a:t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dirty="0" smtClean="0"/>
              <a:t>(and possibly </a:t>
            </a:r>
            <a:r>
              <a:rPr lang="en-US" i="1" dirty="0" smtClean="0"/>
              <a:t>K. kingae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1C5A-1F2D-CA47-85AC-FC0D3F77C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956" y="0"/>
            <a:ext cx="86106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How does </a:t>
            </a:r>
            <a:r>
              <a:rPr lang="en-US" i="1" dirty="0">
                <a:solidFill>
                  <a:schemeClr val="tx2"/>
                </a:solidFill>
              </a:rPr>
              <a:t>H. </a:t>
            </a:r>
            <a:r>
              <a:rPr lang="en-US" i="1" dirty="0" err="1">
                <a:solidFill>
                  <a:schemeClr val="tx2"/>
                </a:solidFill>
              </a:rPr>
              <a:t>parainfluenzae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respond to </a:t>
            </a:r>
            <a:r>
              <a:rPr lang="en-US" i="1" dirty="0">
                <a:solidFill>
                  <a:schemeClr val="tx2"/>
                </a:solidFill>
              </a:rPr>
              <a:t>S. mitis </a:t>
            </a:r>
            <a:r>
              <a:rPr lang="en-US" dirty="0">
                <a:solidFill>
                  <a:schemeClr val="tx2"/>
                </a:solidFill>
              </a:rPr>
              <a:t>aerobically</a:t>
            </a:r>
            <a:r>
              <a:rPr lang="en-US" i="1" dirty="0">
                <a:solidFill>
                  <a:schemeClr val="tx2"/>
                </a:solidFill>
              </a:rPr>
              <a:t>?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525367-352D-1B42-A1D3-1BD8A1147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74" y="1942253"/>
            <a:ext cx="7790565" cy="449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8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F553-8EE4-414B-9B66-D93B5FA9E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03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H. </a:t>
            </a:r>
            <a:r>
              <a:rPr lang="en-US" i="1" dirty="0" err="1">
                <a:solidFill>
                  <a:schemeClr val="tx2"/>
                </a:solidFill>
              </a:rPr>
              <a:t>parainfluenzae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aerobic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response to </a:t>
            </a:r>
            <a:r>
              <a:rPr lang="en-US" i="1" dirty="0">
                <a:solidFill>
                  <a:schemeClr val="tx2"/>
                </a:solidFill>
              </a:rPr>
              <a:t>S. mitis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44BA18-2205-D348-90E1-15E1A3D7457D}"/>
              </a:ext>
            </a:extLst>
          </p:cNvPr>
          <p:cNvGrpSpPr/>
          <p:nvPr/>
        </p:nvGrpSpPr>
        <p:grpSpPr>
          <a:xfrm>
            <a:off x="923014" y="1905000"/>
            <a:ext cx="3963311" cy="5182539"/>
            <a:chOff x="6907586" y="1990417"/>
            <a:chExt cx="5284414" cy="5182539"/>
          </a:xfrm>
        </p:grpSpPr>
        <p:sp>
          <p:nvSpPr>
            <p:cNvPr id="4" name="Up Arrow 3">
              <a:extLst>
                <a:ext uri="{FF2B5EF4-FFF2-40B4-BE49-F238E27FC236}">
                  <a16:creationId xmlns:a16="http://schemas.microsoft.com/office/drawing/2014/main" id="{53718052-E4B7-C84E-9D55-4B0225EF3F62}"/>
                </a:ext>
              </a:extLst>
            </p:cNvPr>
            <p:cNvSpPr/>
            <p:nvPr/>
          </p:nvSpPr>
          <p:spPr>
            <a:xfrm>
              <a:off x="6907588" y="1990417"/>
              <a:ext cx="491067" cy="558800"/>
            </a:xfrm>
            <a:prstGeom prst="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Up Arrow 4">
              <a:extLst>
                <a:ext uri="{FF2B5EF4-FFF2-40B4-BE49-F238E27FC236}">
                  <a16:creationId xmlns:a16="http://schemas.microsoft.com/office/drawing/2014/main" id="{4DAEB9C9-E6DC-2044-AEEE-FE09B9B8D78A}"/>
                </a:ext>
              </a:extLst>
            </p:cNvPr>
            <p:cNvSpPr/>
            <p:nvPr/>
          </p:nvSpPr>
          <p:spPr>
            <a:xfrm>
              <a:off x="6907587" y="3057217"/>
              <a:ext cx="491067" cy="558800"/>
            </a:xfrm>
            <a:prstGeom prst="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Up Arrow 5">
              <a:extLst>
                <a:ext uri="{FF2B5EF4-FFF2-40B4-BE49-F238E27FC236}">
                  <a16:creationId xmlns:a16="http://schemas.microsoft.com/office/drawing/2014/main" id="{12393CB0-77CC-BA44-BC80-AE1F59078C5A}"/>
                </a:ext>
              </a:extLst>
            </p:cNvPr>
            <p:cNvSpPr/>
            <p:nvPr/>
          </p:nvSpPr>
          <p:spPr>
            <a:xfrm>
              <a:off x="6907587" y="4328192"/>
              <a:ext cx="491067" cy="558800"/>
            </a:xfrm>
            <a:prstGeom prst="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Up Arrow 6">
              <a:extLst>
                <a:ext uri="{FF2B5EF4-FFF2-40B4-BE49-F238E27FC236}">
                  <a16:creationId xmlns:a16="http://schemas.microsoft.com/office/drawing/2014/main" id="{E1DDCDA6-EE02-774E-B4DA-85495C08555C}"/>
                </a:ext>
              </a:extLst>
            </p:cNvPr>
            <p:cNvSpPr/>
            <p:nvPr/>
          </p:nvSpPr>
          <p:spPr>
            <a:xfrm>
              <a:off x="6907586" y="5241617"/>
              <a:ext cx="491067" cy="558800"/>
            </a:xfrm>
            <a:prstGeom prst="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9A4830-5D8A-394F-AA9D-58F6DDC03D73}"/>
                </a:ext>
              </a:extLst>
            </p:cNvPr>
            <p:cNvSpPr txBox="1"/>
            <p:nvPr/>
          </p:nvSpPr>
          <p:spPr>
            <a:xfrm>
              <a:off x="7581901" y="2042280"/>
              <a:ext cx="4610099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11 fold increase in </a:t>
              </a:r>
              <a:r>
                <a:rPr lang="en-US" sz="2800" i="1" dirty="0" err="1"/>
                <a:t>pilQ</a:t>
              </a:r>
              <a:endParaRPr lang="en-US" sz="2800" i="1" dirty="0"/>
            </a:p>
            <a:p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14C623-E05A-B04E-873B-E850D0678A8B}"/>
                </a:ext>
              </a:extLst>
            </p:cNvPr>
            <p:cNvSpPr txBox="1"/>
            <p:nvPr/>
          </p:nvSpPr>
          <p:spPr>
            <a:xfrm>
              <a:off x="7581899" y="2494752"/>
              <a:ext cx="3862917" cy="4678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/>
            </a:p>
            <a:p>
              <a:r>
                <a:rPr lang="en-US" sz="2800" dirty="0"/>
                <a:t>4 fold increase in </a:t>
              </a:r>
              <a:r>
                <a:rPr lang="en-US" sz="2800" i="1" dirty="0" err="1"/>
                <a:t>tfoX</a:t>
              </a:r>
              <a:endParaRPr lang="en-US" sz="2800" i="1" dirty="0"/>
            </a:p>
            <a:p>
              <a:endParaRPr lang="en-US" sz="2800" dirty="0"/>
            </a:p>
            <a:p>
              <a:r>
                <a:rPr lang="en-US" sz="2800" dirty="0"/>
                <a:t>3 fold increase in </a:t>
              </a:r>
              <a:r>
                <a:rPr lang="en-US" sz="2800" i="1" dirty="0" err="1"/>
                <a:t>comE</a:t>
              </a:r>
              <a:endParaRPr lang="en-US" sz="2800" i="1" dirty="0"/>
            </a:p>
            <a:p>
              <a:endParaRPr lang="en-US" sz="2800" dirty="0"/>
            </a:p>
            <a:p>
              <a:r>
                <a:rPr lang="en-US" sz="2800" dirty="0"/>
                <a:t>2 fold increase in </a:t>
              </a:r>
              <a:r>
                <a:rPr lang="en-US" sz="2800" i="1" dirty="0" err="1"/>
                <a:t>comA</a:t>
              </a:r>
              <a:endParaRPr lang="en-US" sz="2800" i="1" dirty="0"/>
            </a:p>
            <a:p>
              <a:r>
                <a:rPr lang="en-US" sz="2800" dirty="0"/>
                <a:t> </a:t>
              </a:r>
            </a:p>
            <a:p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2D1741-CDB5-DB4C-85E5-9504F9EE0E26}"/>
              </a:ext>
            </a:extLst>
          </p:cNvPr>
          <p:cNvGrpSpPr/>
          <p:nvPr/>
        </p:nvGrpSpPr>
        <p:grpSpPr>
          <a:xfrm>
            <a:off x="4886325" y="1879600"/>
            <a:ext cx="4047763" cy="3835400"/>
            <a:chOff x="6794983" y="1107192"/>
            <a:chExt cx="5397017" cy="3835400"/>
          </a:xfrm>
        </p:grpSpPr>
        <p:sp>
          <p:nvSpPr>
            <p:cNvPr id="13" name="Up Arrow 12">
              <a:extLst>
                <a:ext uri="{FF2B5EF4-FFF2-40B4-BE49-F238E27FC236}">
                  <a16:creationId xmlns:a16="http://schemas.microsoft.com/office/drawing/2014/main" id="{26688982-D99C-2441-B22E-C52992B46B74}"/>
                </a:ext>
              </a:extLst>
            </p:cNvPr>
            <p:cNvSpPr/>
            <p:nvPr/>
          </p:nvSpPr>
          <p:spPr>
            <a:xfrm>
              <a:off x="6794983" y="1107192"/>
              <a:ext cx="491067" cy="558800"/>
            </a:xfrm>
            <a:prstGeom prst="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 Arrow 13">
              <a:extLst>
                <a:ext uri="{FF2B5EF4-FFF2-40B4-BE49-F238E27FC236}">
                  <a16:creationId xmlns:a16="http://schemas.microsoft.com/office/drawing/2014/main" id="{54D1A2C5-AA35-C444-BE1E-96F42E5DFB6B}"/>
                </a:ext>
              </a:extLst>
            </p:cNvPr>
            <p:cNvSpPr/>
            <p:nvPr/>
          </p:nvSpPr>
          <p:spPr>
            <a:xfrm>
              <a:off x="6794986" y="2123192"/>
              <a:ext cx="491067" cy="558800"/>
            </a:xfrm>
            <a:prstGeom prst="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2609D5-5384-854C-8F85-D5E9AA40D40A}"/>
                </a:ext>
              </a:extLst>
            </p:cNvPr>
            <p:cNvSpPr txBox="1"/>
            <p:nvPr/>
          </p:nvSpPr>
          <p:spPr>
            <a:xfrm>
              <a:off x="7581900" y="1955924"/>
              <a:ext cx="461010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2.5 fold increase in </a:t>
              </a:r>
              <a:r>
                <a:rPr lang="en-US" sz="2800" i="1" dirty="0" err="1"/>
                <a:t>hfq</a:t>
              </a:r>
              <a:r>
                <a:rPr lang="en-US" sz="2800" i="1" dirty="0"/>
                <a:t>*</a:t>
              </a:r>
            </a:p>
            <a:p>
              <a:endParaRPr lang="en-US" dirty="0"/>
            </a:p>
          </p:txBody>
        </p:sp>
        <p:sp>
          <p:nvSpPr>
            <p:cNvPr id="16" name="Up Arrow 15">
              <a:extLst>
                <a:ext uri="{FF2B5EF4-FFF2-40B4-BE49-F238E27FC236}">
                  <a16:creationId xmlns:a16="http://schemas.microsoft.com/office/drawing/2014/main" id="{C97971DF-5C34-9243-A6F6-70AC0774BB1F}"/>
                </a:ext>
              </a:extLst>
            </p:cNvPr>
            <p:cNvSpPr/>
            <p:nvPr/>
          </p:nvSpPr>
          <p:spPr>
            <a:xfrm>
              <a:off x="6794984" y="3088392"/>
              <a:ext cx="491067" cy="558800"/>
            </a:xfrm>
            <a:prstGeom prst="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8FCFEB-10C3-2F46-B7B1-5CA9E75AA85C}"/>
                </a:ext>
              </a:extLst>
            </p:cNvPr>
            <p:cNvSpPr txBox="1"/>
            <p:nvPr/>
          </p:nvSpPr>
          <p:spPr>
            <a:xfrm>
              <a:off x="7581900" y="2949486"/>
              <a:ext cx="4610100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2.3 fold increase in </a:t>
              </a:r>
              <a:r>
                <a:rPr lang="en-US" sz="2800" i="1" dirty="0" err="1"/>
                <a:t>mutS</a:t>
              </a:r>
              <a:r>
                <a:rPr lang="en-US" sz="2800" i="1" dirty="0"/>
                <a:t>*</a:t>
              </a:r>
            </a:p>
            <a:p>
              <a:endParaRPr lang="en-US" dirty="0"/>
            </a:p>
          </p:txBody>
        </p:sp>
        <p:sp>
          <p:nvSpPr>
            <p:cNvPr id="18" name="Up Arrow 17">
              <a:extLst>
                <a:ext uri="{FF2B5EF4-FFF2-40B4-BE49-F238E27FC236}">
                  <a16:creationId xmlns:a16="http://schemas.microsoft.com/office/drawing/2014/main" id="{02880233-A385-0441-A170-0075DD3AE96F}"/>
                </a:ext>
              </a:extLst>
            </p:cNvPr>
            <p:cNvSpPr/>
            <p:nvPr/>
          </p:nvSpPr>
          <p:spPr>
            <a:xfrm>
              <a:off x="6794984" y="4104392"/>
              <a:ext cx="491067" cy="558800"/>
            </a:xfrm>
            <a:prstGeom prst="up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0C5E62-18D4-C44A-8EEC-5D94234A3197}"/>
                </a:ext>
              </a:extLst>
            </p:cNvPr>
            <p:cNvSpPr txBox="1"/>
            <p:nvPr/>
          </p:nvSpPr>
          <p:spPr>
            <a:xfrm>
              <a:off x="7581900" y="4142373"/>
              <a:ext cx="46101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 fold increase in </a:t>
              </a:r>
              <a:r>
                <a:rPr lang="en-US" sz="2800" i="1" dirty="0"/>
                <a:t>dpo4</a:t>
              </a:r>
            </a:p>
            <a:p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408F84-7759-3641-AF14-7D7AC0BC2DDB}"/>
                </a:ext>
              </a:extLst>
            </p:cNvPr>
            <p:cNvSpPr txBox="1"/>
            <p:nvPr/>
          </p:nvSpPr>
          <p:spPr>
            <a:xfrm>
              <a:off x="7581900" y="1131654"/>
              <a:ext cx="46101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 fold increase in </a:t>
              </a:r>
              <a:r>
                <a:rPr lang="en-US" sz="2800" i="1" dirty="0"/>
                <a:t>cas9</a:t>
              </a:r>
            </a:p>
            <a:p>
              <a:endParaRPr lang="en-US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47E8D8-6239-FC44-ABBE-F4CDD0A2B7FC}"/>
              </a:ext>
            </a:extLst>
          </p:cNvPr>
          <p:cNvSpPr txBox="1"/>
          <p:nvPr/>
        </p:nvSpPr>
        <p:spPr>
          <a:xfrm>
            <a:off x="5652135" y="6188287"/>
            <a:ext cx="418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*Chen &amp; Gottesman (2017) </a:t>
            </a:r>
          </a:p>
        </p:txBody>
      </p:sp>
    </p:spTree>
    <p:extLst>
      <p:ext uri="{BB962C8B-B14F-4D97-AF65-F5344CB8AC3E}">
        <p14:creationId xmlns:p14="http://schemas.microsoft.com/office/powerpoint/2010/main" val="33714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4EA770-547F-7E4E-90A2-5AF0BDB9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54" y="244910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this apply to </a:t>
            </a:r>
            <a:r>
              <a:rPr lang="en-US" i="1" dirty="0"/>
              <a:t>in vivo </a:t>
            </a:r>
            <a:r>
              <a:rPr lang="en-US" dirty="0"/>
              <a:t>conditions? </a:t>
            </a:r>
          </a:p>
        </p:txBody>
      </p:sp>
    </p:spTree>
    <p:extLst>
      <p:ext uri="{BB962C8B-B14F-4D97-AF65-F5344CB8AC3E}">
        <p14:creationId xmlns:p14="http://schemas.microsoft.com/office/powerpoint/2010/main" val="4887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K. kingae </a:t>
            </a:r>
            <a:r>
              <a:rPr lang="en-US" dirty="0" smtClean="0">
                <a:solidFill>
                  <a:schemeClr val="tx2"/>
                </a:solidFill>
              </a:rPr>
              <a:t>virulence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the HACEK group of endocardial pathogens</a:t>
            </a:r>
          </a:p>
          <a:p>
            <a:r>
              <a:rPr lang="en-US" dirty="0" smtClean="0"/>
              <a:t>Expresses a </a:t>
            </a:r>
            <a:r>
              <a:rPr lang="en-US" u="sng" dirty="0" smtClean="0"/>
              <a:t>singular RTX toxin, essential for virulence</a:t>
            </a:r>
          </a:p>
          <a:p>
            <a:r>
              <a:rPr lang="en-US" dirty="0" smtClean="0"/>
              <a:t>Has type-IV pili</a:t>
            </a:r>
          </a:p>
          <a:p>
            <a:r>
              <a:rPr lang="en-US" dirty="0" smtClean="0"/>
              <a:t>Has (so far) 4 distinct capsule varieties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53714A-578C-9640-BE60-CD246E5965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506648"/>
            <a:ext cx="3919943" cy="4389120"/>
          </a:xfr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E08A0DD-C8CE-EA4D-9BB5-6A45F1B04C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00600" y="1506648"/>
            <a:ext cx="3843081" cy="43891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C9D396-AC7F-A347-9012-38571711A2F2}"/>
              </a:ext>
            </a:extLst>
          </p:cNvPr>
          <p:cNvSpPr txBox="1"/>
          <p:nvPr/>
        </p:nvSpPr>
        <p:spPr>
          <a:xfrm>
            <a:off x="5045773" y="6311901"/>
            <a:ext cx="3243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Images courtesy of Dr. Jessica Mark-Welch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36DF11-1FA5-8841-A958-6AED90BDDE51}"/>
              </a:ext>
            </a:extLst>
          </p:cNvPr>
          <p:cNvSpPr/>
          <p:nvPr/>
        </p:nvSpPr>
        <p:spPr>
          <a:xfrm>
            <a:off x="651780" y="1552901"/>
            <a:ext cx="415020" cy="5044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Work this year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perform mono vs coculture transcriptome measurements for </a:t>
            </a:r>
            <a:r>
              <a:rPr lang="en-US" i="1" dirty="0" smtClean="0"/>
              <a:t>K. kingae </a:t>
            </a:r>
            <a:r>
              <a:rPr lang="en-US" dirty="0" smtClean="0"/>
              <a:t>with </a:t>
            </a:r>
            <a:r>
              <a:rPr lang="en-US" i="1" dirty="0" smtClean="0"/>
              <a:t>H. parainfluenzae </a:t>
            </a:r>
            <a:r>
              <a:rPr lang="en-US" dirty="0" smtClean="0"/>
              <a:t>and </a:t>
            </a:r>
            <a:r>
              <a:rPr lang="en-US" i="1" dirty="0" smtClean="0"/>
              <a:t>S. </a:t>
            </a:r>
            <a:r>
              <a:rPr lang="en-US" i="1" dirty="0" smtClean="0"/>
              <a:t>mitis</a:t>
            </a:r>
          </a:p>
          <a:p>
            <a:pPr lvl="1"/>
            <a:r>
              <a:rPr lang="en-US" dirty="0" smtClean="0"/>
              <a:t>Along with transcriptomes for monoculture </a:t>
            </a:r>
            <a:r>
              <a:rPr lang="en-US" i="1" dirty="0" smtClean="0"/>
              <a:t>K. </a:t>
            </a:r>
            <a:r>
              <a:rPr lang="en-US" i="1" dirty="0" err="1" smtClean="0"/>
              <a:t>kingae</a:t>
            </a:r>
            <a:r>
              <a:rPr lang="en-US" i="1" dirty="0" smtClean="0"/>
              <a:t> </a:t>
            </a:r>
            <a:r>
              <a:rPr lang="en-US" i="1" dirty="0" err="1" smtClean="0"/>
              <a:t>rpoN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pilR</a:t>
            </a:r>
            <a:r>
              <a:rPr lang="en-US" i="1" dirty="0" smtClean="0"/>
              <a:t> </a:t>
            </a:r>
            <a:r>
              <a:rPr lang="en-US" dirty="0" smtClean="0"/>
              <a:t>mutants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8129" y="577275"/>
            <a:ext cx="3227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Global hypothesis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98" y="1447800"/>
            <a:ext cx="88392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Do the adjacent microbiota influence </a:t>
            </a:r>
            <a:r>
              <a:rPr lang="en-US" sz="3200" i="1" dirty="0" smtClean="0"/>
              <a:t>K. </a:t>
            </a:r>
            <a:r>
              <a:rPr lang="en-US" sz="3200" i="1" dirty="0" err="1" smtClean="0"/>
              <a:t>kingae</a:t>
            </a:r>
            <a:r>
              <a:rPr lang="en-US" sz="3200" i="1" dirty="0" smtClean="0"/>
              <a:t> </a:t>
            </a:r>
            <a:r>
              <a:rPr lang="en-US" sz="3200" dirty="0" smtClean="0"/>
              <a:t>colonization and virulence?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819400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Type-IV pili are required for epithelial cell adherence; however, expression is likely to be modulated for </a:t>
            </a:r>
            <a:r>
              <a:rPr lang="en-US" sz="2800" i="1" dirty="0" err="1">
                <a:solidFill>
                  <a:schemeClr val="accent3">
                    <a:lumMod val="50000"/>
                  </a:schemeClr>
                </a:solidFill>
              </a:rPr>
              <a:t>Kk</a:t>
            </a: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to circulate to distal sites during infection</a:t>
            </a:r>
          </a:p>
          <a:p>
            <a:pPr algn="ctr"/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95168" y="5029200"/>
            <a:ext cx="63536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How does </a:t>
            </a:r>
            <a:r>
              <a:rPr lang="en-US" sz="2800" b="1" i="1" dirty="0" err="1"/>
              <a:t>Kk</a:t>
            </a:r>
            <a:r>
              <a:rPr lang="en-US" sz="2800" b="1" i="1" dirty="0"/>
              <a:t> </a:t>
            </a:r>
            <a:r>
              <a:rPr lang="en-US" sz="2800" b="1" dirty="0"/>
              <a:t>survive in the bloodstream?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821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Aim 2. Identification of genes required for </a:t>
            </a:r>
            <a:r>
              <a:rPr lang="en-US" i="1" dirty="0" err="1" smtClean="0">
                <a:solidFill>
                  <a:schemeClr val="tx2"/>
                </a:solidFill>
              </a:rPr>
              <a:t>Kk</a:t>
            </a:r>
            <a:r>
              <a:rPr lang="en-US" i="1" dirty="0" smtClean="0">
                <a:solidFill>
                  <a:schemeClr val="tx2"/>
                </a:solidFill>
              </a:rPr>
              <a:t> in vivo </a:t>
            </a:r>
            <a:r>
              <a:rPr lang="en-US" dirty="0" smtClean="0">
                <a:solidFill>
                  <a:schemeClr val="tx2"/>
                </a:solidFill>
              </a:rPr>
              <a:t>survival and attachment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Hypothesis: </a:t>
            </a:r>
            <a:r>
              <a:rPr lang="en-US" dirty="0" smtClean="0"/>
              <a:t>Genes in addition to type-IV pili are critical for attachment and other genes are necessary for complement lysis survival in the bloodstream</a:t>
            </a:r>
          </a:p>
          <a:p>
            <a:r>
              <a:rPr lang="en-US" u="sng" dirty="0" smtClean="0"/>
              <a:t>Experiment</a:t>
            </a:r>
            <a:r>
              <a:rPr lang="en-US" dirty="0" smtClean="0"/>
              <a:t>: Generate saturating Tn-</a:t>
            </a:r>
            <a:r>
              <a:rPr lang="en-US" dirty="0" err="1" smtClean="0"/>
              <a:t>Seq</a:t>
            </a:r>
            <a:r>
              <a:rPr lang="en-US" dirty="0" smtClean="0"/>
              <a:t> libraries to identify mutants that A) exhibit diminished attachment to epithelial cells and B) are sensitized to complement-mediated 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1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30" y="1690688"/>
            <a:ext cx="4663818" cy="5007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Tn-seq</a:t>
            </a:r>
            <a:r>
              <a:rPr lang="en-US" dirty="0" smtClean="0">
                <a:solidFill>
                  <a:schemeClr val="tx2"/>
                </a:solidFill>
              </a:rPr>
              <a:t> Library Generation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877" y="2057400"/>
            <a:ext cx="29785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Single unique insertion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Grow in different conditions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Find which mutants are fit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326129" y="1690688"/>
            <a:ext cx="332184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86100" y="5440680"/>
            <a:ext cx="240030" cy="214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5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Alignment of Transposon Reads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54" y="1825625"/>
            <a:ext cx="5144292" cy="4351338"/>
          </a:xfrm>
        </p:spPr>
      </p:pic>
      <p:sp>
        <p:nvSpPr>
          <p:cNvPr id="5" name="TextBox 4"/>
          <p:cNvSpPr txBox="1"/>
          <p:nvPr/>
        </p:nvSpPr>
        <p:spPr>
          <a:xfrm>
            <a:off x="226064" y="3930194"/>
            <a:ext cx="19017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# of reads correlates to the fitness of mutant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4435356"/>
            <a:ext cx="1931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Gene A is conditionally essential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6206" y="1825626"/>
            <a:ext cx="484094" cy="474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13488" y="4186646"/>
            <a:ext cx="4583826" cy="2016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91470" y="6457890"/>
            <a:ext cx="3852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Stacy, Ramsey et al.,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AEM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4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Aim 2 outcomes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identify </a:t>
            </a:r>
            <a:r>
              <a:rPr lang="en-US" i="1" dirty="0" err="1" smtClean="0"/>
              <a:t>Kk</a:t>
            </a:r>
            <a:r>
              <a:rPr lang="en-US" i="1" dirty="0" smtClean="0"/>
              <a:t> </a:t>
            </a:r>
            <a:r>
              <a:rPr lang="en-US" dirty="0" smtClean="0"/>
              <a:t>mutants that are diminished in epithelial cell attachment</a:t>
            </a:r>
          </a:p>
          <a:p>
            <a:endParaRPr lang="en-US" dirty="0" smtClean="0"/>
          </a:p>
          <a:p>
            <a:r>
              <a:rPr lang="en-US" dirty="0" smtClean="0"/>
              <a:t>We will identify </a:t>
            </a:r>
            <a:r>
              <a:rPr lang="en-US" i="1" dirty="0" err="1" smtClean="0"/>
              <a:t>Kk</a:t>
            </a:r>
            <a:r>
              <a:rPr lang="en-US" i="1" dirty="0" smtClean="0"/>
              <a:t> </a:t>
            </a:r>
            <a:r>
              <a:rPr lang="en-US" dirty="0" smtClean="0"/>
              <a:t>mutants that display increased sensitivity to complement lysis</a:t>
            </a:r>
          </a:p>
          <a:p>
            <a:endParaRPr lang="en-US" dirty="0"/>
          </a:p>
          <a:p>
            <a:r>
              <a:rPr lang="en-US" dirty="0" smtClean="0"/>
              <a:t>We will identify </a:t>
            </a:r>
            <a:r>
              <a:rPr lang="en-US" i="1" dirty="0" err="1" smtClean="0"/>
              <a:t>Kk</a:t>
            </a:r>
            <a:r>
              <a:rPr lang="en-US" i="1" dirty="0" smtClean="0"/>
              <a:t> </a:t>
            </a:r>
            <a:r>
              <a:rPr lang="en-US" dirty="0" smtClean="0"/>
              <a:t>essential genes for </a:t>
            </a:r>
            <a:r>
              <a:rPr lang="en-US" i="1" dirty="0" smtClean="0"/>
              <a:t>in vitro </a:t>
            </a:r>
            <a:r>
              <a:rPr lang="en-US" dirty="0" smtClean="0"/>
              <a:t>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 Progress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generated a &gt;10</a:t>
            </a:r>
            <a:r>
              <a:rPr lang="en-US" baseline="30000" dirty="0" smtClean="0"/>
              <a:t>6</a:t>
            </a:r>
            <a:r>
              <a:rPr lang="en-US" dirty="0" smtClean="0"/>
              <a:t> insertion </a:t>
            </a:r>
            <a:r>
              <a:rPr lang="en-US" i="1" dirty="0" smtClean="0"/>
              <a:t>mariner </a:t>
            </a:r>
            <a:r>
              <a:rPr lang="en-US" dirty="0" smtClean="0"/>
              <a:t>transposon library in </a:t>
            </a:r>
            <a:r>
              <a:rPr lang="en-US" i="1" dirty="0" smtClean="0"/>
              <a:t>H. parainfluenzae </a:t>
            </a:r>
            <a:r>
              <a:rPr lang="en-US" dirty="0" smtClean="0"/>
              <a:t>during this award</a:t>
            </a:r>
          </a:p>
          <a:p>
            <a:r>
              <a:rPr lang="en-US" dirty="0" smtClean="0"/>
              <a:t>Identical conjugation methods have not been successful in </a:t>
            </a:r>
            <a:r>
              <a:rPr lang="en-US" i="1" dirty="0" err="1" smtClean="0"/>
              <a:t>Kk</a:t>
            </a:r>
            <a:endParaRPr lang="en-US" dirty="0" smtClean="0"/>
          </a:p>
          <a:p>
            <a:r>
              <a:rPr lang="en-US" dirty="0" smtClean="0"/>
              <a:t>We are attempting transformation via natural competency with a linearized form of our </a:t>
            </a:r>
            <a:r>
              <a:rPr lang="en-US" i="1" dirty="0" smtClean="0"/>
              <a:t>mariner </a:t>
            </a:r>
            <a:r>
              <a:rPr lang="en-US" dirty="0" smtClean="0"/>
              <a:t>delivery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Summary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project will characterize </a:t>
            </a:r>
            <a:r>
              <a:rPr lang="en-US" i="1" dirty="0" err="1" smtClean="0"/>
              <a:t>rtx</a:t>
            </a:r>
            <a:r>
              <a:rPr lang="en-US" i="1" dirty="0" smtClean="0"/>
              <a:t> </a:t>
            </a:r>
            <a:r>
              <a:rPr lang="en-US" dirty="0" smtClean="0"/>
              <a:t>toxin regulation and identify any other type-IV pili regulatory factors</a:t>
            </a:r>
          </a:p>
          <a:p>
            <a:r>
              <a:rPr lang="en-US" dirty="0" smtClean="0"/>
              <a:t>We will also identify any genes that assist in complement resistance</a:t>
            </a:r>
          </a:p>
          <a:p>
            <a:r>
              <a:rPr lang="en-US" dirty="0" smtClean="0"/>
              <a:t>Future studies will include macrophage survival and/or evasion and immune responses to </a:t>
            </a:r>
            <a:r>
              <a:rPr lang="en-US" i="1" dirty="0" err="1" smtClean="0"/>
              <a:t>Kk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Training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Dasith</a:t>
            </a:r>
            <a:r>
              <a:rPr lang="en-US" dirty="0" smtClean="0"/>
              <a:t> </a:t>
            </a:r>
            <a:r>
              <a:rPr lang="en-US" dirty="0" err="1" smtClean="0"/>
              <a:t>Perera</a:t>
            </a:r>
            <a:r>
              <a:rPr lang="en-US" dirty="0" smtClean="0"/>
              <a:t> –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yr</a:t>
            </a:r>
            <a:r>
              <a:rPr lang="en-US" dirty="0" smtClean="0"/>
              <a:t> PhD student</a:t>
            </a:r>
          </a:p>
          <a:p>
            <a:pPr lvl="1"/>
            <a:r>
              <a:rPr lang="en-US" dirty="0" smtClean="0"/>
              <a:t>Performed much of the </a:t>
            </a:r>
            <a:r>
              <a:rPr lang="en-US" i="1" dirty="0" smtClean="0"/>
              <a:t>H. parainfluenzae </a:t>
            </a:r>
            <a:r>
              <a:rPr lang="en-US" dirty="0" smtClean="0"/>
              <a:t>coculture work</a:t>
            </a:r>
          </a:p>
          <a:p>
            <a:pPr lvl="1"/>
            <a:r>
              <a:rPr lang="en-US" dirty="0" smtClean="0"/>
              <a:t>Tested several genetics tools in </a:t>
            </a:r>
            <a:r>
              <a:rPr lang="en-US" i="1" dirty="0" err="1" smtClean="0"/>
              <a:t>Kk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Oversaw Adam and Joe during the summer</a:t>
            </a:r>
          </a:p>
          <a:p>
            <a:r>
              <a:rPr lang="en-US" dirty="0" smtClean="0"/>
              <a:t>Adam </a:t>
            </a:r>
            <a:r>
              <a:rPr lang="en-US" dirty="0" err="1" smtClean="0"/>
              <a:t>Capwell</a:t>
            </a:r>
            <a:r>
              <a:rPr lang="en-US" dirty="0" smtClean="0"/>
              <a:t> – CMB Junior</a:t>
            </a:r>
          </a:p>
          <a:p>
            <a:pPr lvl="1"/>
            <a:r>
              <a:rPr lang="en-US" dirty="0" smtClean="0"/>
              <a:t>Performed much of the support work for experiments done here</a:t>
            </a:r>
          </a:p>
          <a:p>
            <a:r>
              <a:rPr lang="en-US" dirty="0" smtClean="0"/>
              <a:t>Joe </a:t>
            </a:r>
            <a:r>
              <a:rPr lang="en-US" dirty="0" err="1" smtClean="0"/>
              <a:t>Honig</a:t>
            </a:r>
            <a:r>
              <a:rPr lang="en-US" dirty="0" smtClean="0"/>
              <a:t> – </a:t>
            </a:r>
            <a:r>
              <a:rPr lang="en-US" dirty="0" err="1" smtClean="0"/>
              <a:t>PharmD</a:t>
            </a:r>
            <a:r>
              <a:rPr lang="en-US" dirty="0" smtClean="0"/>
              <a:t> Junior</a:t>
            </a:r>
          </a:p>
          <a:p>
            <a:pPr lvl="1"/>
            <a:r>
              <a:rPr lang="en-US" dirty="0" smtClean="0"/>
              <a:t>Performed initial genetics work in </a:t>
            </a:r>
            <a:r>
              <a:rPr lang="en-US" i="1" dirty="0" smtClean="0"/>
              <a:t>H. parainfluenzae</a:t>
            </a:r>
            <a:endParaRPr lang="en-US" i="1" dirty="0"/>
          </a:p>
          <a:p>
            <a:r>
              <a:rPr lang="en-US" dirty="0"/>
              <a:t>Shannon Oliver – CMB Junior</a:t>
            </a:r>
          </a:p>
          <a:p>
            <a:pPr lvl="1"/>
            <a:r>
              <a:rPr lang="en-US" dirty="0" smtClean="0"/>
              <a:t>Is currently generating the </a:t>
            </a:r>
            <a:r>
              <a:rPr lang="en-US" i="1" dirty="0"/>
              <a:t>H. </a:t>
            </a:r>
            <a:r>
              <a:rPr lang="en-US" i="1" dirty="0" smtClean="0"/>
              <a:t>parainfluenzae</a:t>
            </a:r>
            <a:r>
              <a:rPr lang="en-US" dirty="0" smtClean="0"/>
              <a:t> sequence libraries this summer (SURF)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K. kingae </a:t>
            </a:r>
            <a:r>
              <a:rPr lang="en-US" dirty="0" smtClean="0">
                <a:solidFill>
                  <a:schemeClr val="tx2"/>
                </a:solidFill>
              </a:rPr>
              <a:t>infection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&gt;95% of infections occur in ages 6-48 months </a:t>
            </a:r>
          </a:p>
          <a:p>
            <a:r>
              <a:rPr lang="en-US" dirty="0" smtClean="0"/>
              <a:t>Found to be a frequent cause of ‘culture-negative bone infections of unknown origin’</a:t>
            </a:r>
          </a:p>
          <a:p>
            <a:r>
              <a:rPr lang="en-US" b="1" dirty="0" smtClean="0"/>
              <a:t>Causes distal osteoarticular, septic arthritis, </a:t>
            </a:r>
            <a:r>
              <a:rPr lang="en-US" b="1" dirty="0" err="1" smtClean="0"/>
              <a:t>osteomyelitic</a:t>
            </a:r>
            <a:r>
              <a:rPr lang="en-US" b="1" dirty="0" smtClean="0"/>
              <a:t> and endocardial infections</a:t>
            </a:r>
          </a:p>
          <a:p>
            <a:r>
              <a:rPr lang="en-US" dirty="0" smtClean="0"/>
              <a:t>Several child-care center outbreaks observed within the decade</a:t>
            </a:r>
          </a:p>
          <a:p>
            <a:pPr lvl="1"/>
            <a:r>
              <a:rPr lang="en-US" dirty="0" smtClean="0"/>
              <a:t>In one incident, 73% of children tested positive for </a:t>
            </a:r>
            <a:r>
              <a:rPr lang="en-US" i="1" dirty="0" err="1" smtClean="0"/>
              <a:t>Kk</a:t>
            </a:r>
            <a:r>
              <a:rPr lang="en-US" i="1" dirty="0" smtClean="0"/>
              <a:t> </a:t>
            </a:r>
            <a:r>
              <a:rPr lang="en-US" dirty="0" smtClean="0"/>
              <a:t>carriage, 28% colonized at any given time (n=48).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Acknowledgements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 descr="logo_nih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29" y="4456392"/>
            <a:ext cx="1031021" cy="1031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580" y="5500080"/>
            <a:ext cx="1247420" cy="13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hode Island Found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68" y="6278437"/>
            <a:ext cx="1855538" cy="60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514" y="4933870"/>
            <a:ext cx="1628066" cy="11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4114800"/>
            <a:ext cx="2035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Graduate Students:</a:t>
            </a:r>
          </a:p>
          <a:p>
            <a:r>
              <a:rPr lang="en-US" dirty="0" smtClean="0"/>
              <a:t>Eric Almeida</a:t>
            </a:r>
          </a:p>
          <a:p>
            <a:r>
              <a:rPr lang="en-US" dirty="0" err="1" smtClean="0"/>
              <a:t>Dasith</a:t>
            </a:r>
            <a:r>
              <a:rPr lang="en-US" dirty="0" smtClean="0"/>
              <a:t> </a:t>
            </a:r>
            <a:r>
              <a:rPr lang="en-US" dirty="0" err="1" smtClean="0"/>
              <a:t>Perera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047" y="5038130"/>
            <a:ext cx="25887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Undergraduate Students:</a:t>
            </a:r>
          </a:p>
          <a:p>
            <a:r>
              <a:rPr lang="en-US" dirty="0" err="1" smtClean="0"/>
              <a:t>Leen</a:t>
            </a:r>
            <a:r>
              <a:rPr lang="en-US" dirty="0" smtClean="0"/>
              <a:t> </a:t>
            </a:r>
            <a:r>
              <a:rPr lang="en-US" dirty="0" err="1" smtClean="0"/>
              <a:t>Alsalhi</a:t>
            </a:r>
            <a:endParaRPr lang="en-US" dirty="0" smtClean="0"/>
          </a:p>
          <a:p>
            <a:r>
              <a:rPr lang="en-US" dirty="0" smtClean="0"/>
              <a:t>Adam </a:t>
            </a:r>
            <a:r>
              <a:rPr lang="en-US" dirty="0" err="1" smtClean="0"/>
              <a:t>Capwell</a:t>
            </a:r>
            <a:endParaRPr lang="en-US" dirty="0" smtClean="0"/>
          </a:p>
          <a:p>
            <a:r>
              <a:rPr lang="en-US" dirty="0" smtClean="0"/>
              <a:t>Joe </a:t>
            </a:r>
            <a:r>
              <a:rPr lang="en-US" dirty="0" err="1" smtClean="0"/>
              <a:t>Honig</a:t>
            </a:r>
            <a:endParaRPr lang="en-US" dirty="0" smtClean="0"/>
          </a:p>
          <a:p>
            <a:r>
              <a:rPr lang="en-US" dirty="0" smtClean="0"/>
              <a:t>Shannon Oliver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4159" y="4114800"/>
            <a:ext cx="3717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Funding:</a:t>
            </a:r>
          </a:p>
          <a:p>
            <a:r>
              <a:rPr lang="en-US" dirty="0" smtClean="0"/>
              <a:t>RI Foundation Medical Research Fund</a:t>
            </a:r>
          </a:p>
          <a:p>
            <a:r>
              <a:rPr lang="en-US" dirty="0" smtClean="0"/>
              <a:t>RI INBRE Early Career Award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0763" y="5410200"/>
            <a:ext cx="3739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Collaborators:</a:t>
            </a:r>
          </a:p>
          <a:p>
            <a:r>
              <a:rPr lang="en-US" dirty="0" smtClean="0"/>
              <a:t>Marcelo Freire (Forsyth / Harvard)</a:t>
            </a:r>
          </a:p>
          <a:p>
            <a:r>
              <a:rPr lang="en-US" dirty="0" smtClean="0"/>
              <a:t>Katherine Lemon (Forsyth / Harvard)</a:t>
            </a:r>
          </a:p>
          <a:p>
            <a:r>
              <a:rPr lang="en-US" dirty="0" smtClean="0"/>
              <a:t>Jessica Mark Welch (U Chicago / MBL)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AEEE9E-890F-2646-96EE-A78D513246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281" b="22337"/>
          <a:stretch/>
        </p:blipFill>
        <p:spPr>
          <a:xfrm>
            <a:off x="876300" y="795089"/>
            <a:ext cx="7391400" cy="329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K. kingae </a:t>
            </a:r>
            <a:r>
              <a:rPr lang="en-US" dirty="0" smtClean="0">
                <a:solidFill>
                  <a:schemeClr val="tx2"/>
                </a:solidFill>
              </a:rPr>
              <a:t>infection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Amongst carriers, infection presents anywhere from 0.1-20% of the time. </a:t>
            </a:r>
          </a:p>
          <a:p>
            <a:pPr lvl="1"/>
            <a:r>
              <a:rPr lang="en-US" dirty="0" smtClean="0"/>
              <a:t>This is skewed upward due to outbreaks within daycare centers</a:t>
            </a:r>
          </a:p>
          <a:p>
            <a:pPr lvl="1"/>
            <a:r>
              <a:rPr lang="en-US" dirty="0" smtClean="0"/>
              <a:t>~1/100,000 children ages 1-5y</a:t>
            </a:r>
            <a:endParaRPr lang="en-US" dirty="0"/>
          </a:p>
          <a:p>
            <a:r>
              <a:rPr lang="el-GR" dirty="0" smtClean="0"/>
              <a:t>β</a:t>
            </a:r>
            <a:r>
              <a:rPr lang="en-US" dirty="0" smtClean="0"/>
              <a:t>-lactam resistance has been observed</a:t>
            </a:r>
          </a:p>
          <a:p>
            <a:r>
              <a:rPr lang="en-US" dirty="0" smtClean="0"/>
              <a:t>Oropharynx colonization precedes infection, isolates from distal infection sites are clonal to the oropharynx</a:t>
            </a:r>
          </a:p>
          <a:p>
            <a:pPr lvl="1"/>
            <a:r>
              <a:rPr lang="en-US" b="1" dirty="0" smtClean="0"/>
              <a:t>This is a polymicrobial colonization site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13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4339" y="1143000"/>
            <a:ext cx="3995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Global hypothesis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99" y="2667000"/>
            <a:ext cx="8839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Does the adjacent microbiota influence </a:t>
            </a:r>
            <a:r>
              <a:rPr lang="en-US" sz="3200" i="1" dirty="0" smtClean="0"/>
              <a:t>K. </a:t>
            </a:r>
            <a:r>
              <a:rPr lang="en-US" sz="3200" i="1" dirty="0" err="1" smtClean="0"/>
              <a:t>kingae</a:t>
            </a:r>
            <a:r>
              <a:rPr lang="en-US" sz="3200" i="1" dirty="0" smtClean="0"/>
              <a:t> </a:t>
            </a:r>
            <a:r>
              <a:rPr lang="en-US" sz="3200" dirty="0" smtClean="0"/>
              <a:t>colonization and virulence?</a:t>
            </a:r>
          </a:p>
        </p:txBody>
      </p:sp>
    </p:spTree>
    <p:extLst>
      <p:ext uri="{BB962C8B-B14F-4D97-AF65-F5344CB8AC3E}">
        <p14:creationId xmlns:p14="http://schemas.microsoft.com/office/powerpoint/2010/main" val="38728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Who are </a:t>
            </a:r>
            <a:r>
              <a:rPr lang="en-US" i="1" dirty="0" err="1" smtClean="0">
                <a:solidFill>
                  <a:schemeClr val="tx2"/>
                </a:solidFill>
              </a:rPr>
              <a:t>Kk’</a:t>
            </a:r>
            <a:r>
              <a:rPr lang="en-US" dirty="0" err="1" smtClean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 neighbors?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876800"/>
          </a:xfrm>
        </p:spPr>
        <p:txBody>
          <a:bodyPr/>
          <a:lstStyle/>
          <a:p>
            <a:r>
              <a:rPr lang="en-US" dirty="0" smtClean="0"/>
              <a:t>Genera include:</a:t>
            </a:r>
          </a:p>
          <a:p>
            <a:pPr lvl="1"/>
            <a:r>
              <a:rPr lang="en-US" i="1" dirty="0" smtClean="0"/>
              <a:t>Streptococcus</a:t>
            </a:r>
          </a:p>
          <a:p>
            <a:pPr lvl="1"/>
            <a:r>
              <a:rPr lang="en-US" i="1" dirty="0" err="1" smtClean="0"/>
              <a:t>Neisseia</a:t>
            </a:r>
            <a:endParaRPr lang="en-US" i="1" dirty="0" smtClean="0"/>
          </a:p>
          <a:p>
            <a:pPr lvl="1"/>
            <a:r>
              <a:rPr lang="en-US" i="1" dirty="0" err="1" smtClean="0"/>
              <a:t>Veillonella</a:t>
            </a:r>
            <a:endParaRPr lang="en-US" i="1" dirty="0" smtClean="0"/>
          </a:p>
          <a:p>
            <a:pPr lvl="1"/>
            <a:r>
              <a:rPr lang="en-US" i="1" dirty="0" err="1" smtClean="0"/>
              <a:t>Haemophilus</a:t>
            </a:r>
            <a:endParaRPr lang="en-US" i="1" dirty="0" smtClean="0"/>
          </a:p>
          <a:p>
            <a:pPr lvl="1"/>
            <a:r>
              <a:rPr lang="en-US" i="1" dirty="0" smtClean="0"/>
              <a:t>Moraxella</a:t>
            </a:r>
          </a:p>
          <a:p>
            <a:pPr lvl="1"/>
            <a:r>
              <a:rPr lang="en-US" i="1" dirty="0" smtClean="0"/>
              <a:t>Rothia</a:t>
            </a:r>
            <a:endParaRPr lang="en-US" i="1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647463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" y="5626100"/>
            <a:ext cx="9067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We will use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Haemophilus parainfluenzae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and </a:t>
            </a: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Streptococcus mitis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as model interacting species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Specific Aims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 1. Identification of regulators of type-IV pili and </a:t>
            </a:r>
            <a:r>
              <a:rPr lang="en-US" i="1" dirty="0" err="1" smtClean="0"/>
              <a:t>rtx</a:t>
            </a:r>
            <a:r>
              <a:rPr lang="en-US" i="1" dirty="0" smtClean="0"/>
              <a:t> </a:t>
            </a:r>
            <a:r>
              <a:rPr lang="en-US" dirty="0" smtClean="0"/>
              <a:t>expression in </a:t>
            </a:r>
            <a:r>
              <a:rPr lang="en-US" i="1" dirty="0" smtClean="0"/>
              <a:t>K. kingae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Aim 2. Identification of genes required for </a:t>
            </a:r>
            <a:r>
              <a:rPr lang="en-US" i="1" dirty="0" smtClean="0"/>
              <a:t>K. kingae in vivo </a:t>
            </a:r>
            <a:r>
              <a:rPr lang="en-US" dirty="0" smtClean="0"/>
              <a:t>survival and attachment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What is known about </a:t>
            </a:r>
            <a:r>
              <a:rPr lang="en-US" i="1" dirty="0" err="1" smtClean="0">
                <a:solidFill>
                  <a:schemeClr val="tx2"/>
                </a:solidFill>
              </a:rPr>
              <a:t>Kk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virulence factor regulation?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82"/>
          <a:stretch/>
        </p:blipFill>
        <p:spPr>
          <a:xfrm>
            <a:off x="1752600" y="1613302"/>
            <a:ext cx="5638800" cy="1962333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2236" y="3733800"/>
            <a:ext cx="8985564" cy="2971800"/>
          </a:xfrm>
        </p:spPr>
        <p:txBody>
          <a:bodyPr/>
          <a:lstStyle/>
          <a:p>
            <a:r>
              <a:rPr lang="en-US" dirty="0" smtClean="0"/>
              <a:t>Type-IV pili are necessary for full epithelial cell adhesion</a:t>
            </a:r>
          </a:p>
          <a:p>
            <a:r>
              <a:rPr lang="en-US" dirty="0" smtClean="0"/>
              <a:t>Type-IV pili are regulated by the PilR/S two component system</a:t>
            </a:r>
          </a:p>
          <a:p>
            <a:r>
              <a:rPr lang="en-US" dirty="0" smtClean="0"/>
              <a:t>They are also regulated by RpoN / </a:t>
            </a:r>
            <a:r>
              <a:rPr lang="el-GR" dirty="0" smtClean="0"/>
              <a:t>σ</a:t>
            </a:r>
            <a:r>
              <a:rPr lang="en-US" dirty="0" smtClean="0"/>
              <a:t>54</a:t>
            </a:r>
          </a:p>
          <a:p>
            <a:r>
              <a:rPr lang="en-US" dirty="0" smtClean="0"/>
              <a:t>ACA1/2 are PilR binding sites found at 27 other places on the genome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1999</Words>
  <Application>Microsoft Office PowerPoint</Application>
  <PresentationFormat>On-screen Show (4:3)</PresentationFormat>
  <Paragraphs>296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Deciphering Kingella kingae RTX Toxin Regulation</vt:lpstr>
      <vt:lpstr>Kingella kingae</vt:lpstr>
      <vt:lpstr>K. kingae virulence</vt:lpstr>
      <vt:lpstr>K. kingae infection</vt:lpstr>
      <vt:lpstr>K. kingae infection</vt:lpstr>
      <vt:lpstr>PowerPoint Presentation</vt:lpstr>
      <vt:lpstr>Who are Kk’s neighbors?</vt:lpstr>
      <vt:lpstr>Specific Aims</vt:lpstr>
      <vt:lpstr>What is known about Kk virulence factor regulation?</vt:lpstr>
      <vt:lpstr>What is known about Kk virulence factor regulation?</vt:lpstr>
      <vt:lpstr>Summary</vt:lpstr>
      <vt:lpstr>Aim 1. Identification of regulators of type-IV pili and rtx expression in Kk</vt:lpstr>
      <vt:lpstr>Aim 1 outcomes</vt:lpstr>
      <vt:lpstr>Aim 1 Data</vt:lpstr>
      <vt:lpstr>BHI-YHN coculture data</vt:lpstr>
      <vt:lpstr>BHI-Blood coculture data</vt:lpstr>
      <vt:lpstr>Discussion</vt:lpstr>
      <vt:lpstr>rpoN deletion</vt:lpstr>
      <vt:lpstr>rtx issues</vt:lpstr>
      <vt:lpstr>New strain of K. kingae</vt:lpstr>
      <vt:lpstr>Moving on</vt:lpstr>
      <vt:lpstr>PowerPoint Presentation</vt:lpstr>
      <vt:lpstr>Coculture data </vt:lpstr>
      <vt:lpstr>S. mitis gene expression aerobically vs anaerobically</vt:lpstr>
      <vt:lpstr>Bacteriocin involvement in  H. parainfluenzae elimination? </vt:lpstr>
      <vt:lpstr>Hypothesis: Bacteriocin production by S. mitis responsible for killing of  H. parainfluenzae   (and possibly K. kingae)</vt:lpstr>
      <vt:lpstr>How does H. parainfluenzae respond to S. mitis aerobically?</vt:lpstr>
      <vt:lpstr>H. parainfluenzae aerobic response to S. mitis</vt:lpstr>
      <vt:lpstr>How does this apply to in vivo conditions? </vt:lpstr>
      <vt:lpstr>PowerPoint Presentation</vt:lpstr>
      <vt:lpstr>Work this year</vt:lpstr>
      <vt:lpstr>PowerPoint Presentation</vt:lpstr>
      <vt:lpstr>Aim 2. Identification of genes required for Kk in vivo survival and attachment</vt:lpstr>
      <vt:lpstr>Tn-seq Library Generation</vt:lpstr>
      <vt:lpstr>Alignment of Transposon Reads</vt:lpstr>
      <vt:lpstr>Aim 2 outcomes</vt:lpstr>
      <vt:lpstr>In Progress</vt:lpstr>
      <vt:lpstr>Summary</vt:lpstr>
      <vt:lpstr>Training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Deciphering Kingella kingae colonization and infection</dc:title>
  <dc:creator>matthew ramsey</dc:creator>
  <cp:lastModifiedBy>matthew ramsey</cp:lastModifiedBy>
  <cp:revision>103</cp:revision>
  <dcterms:created xsi:type="dcterms:W3CDTF">2006-08-16T00:00:00Z</dcterms:created>
  <dcterms:modified xsi:type="dcterms:W3CDTF">2018-05-23T14:51:08Z</dcterms:modified>
</cp:coreProperties>
</file>