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64" r:id="rId1"/>
  </p:sldMasterIdLst>
  <p:notesMasterIdLst>
    <p:notesMasterId r:id="rId3"/>
  </p:notesMasterIdLst>
  <p:sldIdLst>
    <p:sldId id="261" r:id="rId2"/>
  </p:sldIdLst>
  <p:sldSz cx="43891200" cy="32918400"/>
  <p:notesSz cx="9144000" cy="6858000"/>
  <p:defaultTextStyle>
    <a:defPPr>
      <a:defRPr lang="en-US"/>
    </a:defPPr>
    <a:lvl1pPr algn="l" rtl="0" eaLnBrk="0" fontAlgn="base" hangingPunct="0">
      <a:spcBef>
        <a:spcPct val="0"/>
      </a:spcBef>
      <a:spcAft>
        <a:spcPct val="0"/>
      </a:spcAft>
      <a:defRPr sz="2600" kern="1200">
        <a:solidFill>
          <a:schemeClr val="tx1"/>
        </a:solidFill>
        <a:latin typeface="Times New Roman" charset="0"/>
        <a:ea typeface="ＭＳ Ｐゴシック" charset="-128"/>
        <a:cs typeface="+mn-cs"/>
      </a:defRPr>
    </a:lvl1pPr>
    <a:lvl2pPr marL="455613" indent="1588" algn="l" rtl="0" eaLnBrk="0" fontAlgn="base" hangingPunct="0">
      <a:spcBef>
        <a:spcPct val="0"/>
      </a:spcBef>
      <a:spcAft>
        <a:spcPct val="0"/>
      </a:spcAft>
      <a:defRPr sz="2600" kern="1200">
        <a:solidFill>
          <a:schemeClr val="tx1"/>
        </a:solidFill>
        <a:latin typeface="Times New Roman" charset="0"/>
        <a:ea typeface="ＭＳ Ｐゴシック" charset="-128"/>
        <a:cs typeface="+mn-cs"/>
      </a:defRPr>
    </a:lvl2pPr>
    <a:lvl3pPr marL="912813" indent="1588" algn="l" rtl="0" eaLnBrk="0" fontAlgn="base" hangingPunct="0">
      <a:spcBef>
        <a:spcPct val="0"/>
      </a:spcBef>
      <a:spcAft>
        <a:spcPct val="0"/>
      </a:spcAft>
      <a:defRPr sz="2600" kern="1200">
        <a:solidFill>
          <a:schemeClr val="tx1"/>
        </a:solidFill>
        <a:latin typeface="Times New Roman" charset="0"/>
        <a:ea typeface="ＭＳ Ｐゴシック" charset="-128"/>
        <a:cs typeface="+mn-cs"/>
      </a:defRPr>
    </a:lvl3pPr>
    <a:lvl4pPr marL="1370013" indent="1588" algn="l" rtl="0" eaLnBrk="0" fontAlgn="base" hangingPunct="0">
      <a:spcBef>
        <a:spcPct val="0"/>
      </a:spcBef>
      <a:spcAft>
        <a:spcPct val="0"/>
      </a:spcAft>
      <a:defRPr sz="2600" kern="1200">
        <a:solidFill>
          <a:schemeClr val="tx1"/>
        </a:solidFill>
        <a:latin typeface="Times New Roman" charset="0"/>
        <a:ea typeface="ＭＳ Ｐゴシック" charset="-128"/>
        <a:cs typeface="+mn-cs"/>
      </a:defRPr>
    </a:lvl4pPr>
    <a:lvl5pPr marL="1827213" indent="1588" algn="l" rtl="0" eaLnBrk="0" fontAlgn="base" hangingPunct="0">
      <a:spcBef>
        <a:spcPct val="0"/>
      </a:spcBef>
      <a:spcAft>
        <a:spcPct val="0"/>
      </a:spcAft>
      <a:defRPr sz="2600" kern="1200">
        <a:solidFill>
          <a:schemeClr val="tx1"/>
        </a:solidFill>
        <a:latin typeface="Times New Roman" charset="0"/>
        <a:ea typeface="ＭＳ Ｐゴシック" charset="-128"/>
        <a:cs typeface="+mn-cs"/>
      </a:defRPr>
    </a:lvl5pPr>
    <a:lvl6pPr marL="2286000" algn="l" defTabSz="914400" rtl="0" eaLnBrk="1" latinLnBrk="0" hangingPunct="1">
      <a:defRPr sz="2600" kern="1200">
        <a:solidFill>
          <a:schemeClr val="tx1"/>
        </a:solidFill>
        <a:latin typeface="Times New Roman" charset="0"/>
        <a:ea typeface="ＭＳ Ｐゴシック" charset="-128"/>
        <a:cs typeface="+mn-cs"/>
      </a:defRPr>
    </a:lvl6pPr>
    <a:lvl7pPr marL="2743200" algn="l" defTabSz="914400" rtl="0" eaLnBrk="1" latinLnBrk="0" hangingPunct="1">
      <a:defRPr sz="2600" kern="1200">
        <a:solidFill>
          <a:schemeClr val="tx1"/>
        </a:solidFill>
        <a:latin typeface="Times New Roman" charset="0"/>
        <a:ea typeface="ＭＳ Ｐゴシック" charset="-128"/>
        <a:cs typeface="+mn-cs"/>
      </a:defRPr>
    </a:lvl7pPr>
    <a:lvl8pPr marL="3200400" algn="l" defTabSz="914400" rtl="0" eaLnBrk="1" latinLnBrk="0" hangingPunct="1">
      <a:defRPr sz="2600" kern="1200">
        <a:solidFill>
          <a:schemeClr val="tx1"/>
        </a:solidFill>
        <a:latin typeface="Times New Roman" charset="0"/>
        <a:ea typeface="ＭＳ Ｐゴシック" charset="-128"/>
        <a:cs typeface="+mn-cs"/>
      </a:defRPr>
    </a:lvl8pPr>
    <a:lvl9pPr marL="3657600" algn="l" defTabSz="914400" rtl="0" eaLnBrk="1" latinLnBrk="0" hangingPunct="1">
      <a:defRPr sz="26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xmlns="">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C2040"/>
    <a:srgbClr val="0070C0"/>
    <a:srgbClr val="3366FF"/>
    <a:srgbClr val="00CC00"/>
    <a:srgbClr val="FFFFFF"/>
    <a:srgbClr val="000000"/>
    <a:srgbClr val="5C9CD6"/>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571" autoAdjust="0"/>
    <p:restoredTop sz="86399" autoAdjust="0"/>
  </p:normalViewPr>
  <p:slideViewPr>
    <p:cSldViewPr snapToGrid="0">
      <p:cViewPr>
        <p:scale>
          <a:sx n="33" d="100"/>
          <a:sy n="33" d="100"/>
        </p:scale>
        <p:origin x="-726" y="1674"/>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charset="0"/>
                <a:ea typeface="ＭＳ Ｐゴシック" charset="-128"/>
              </a:defRPr>
            </a:lvl1pPr>
          </a:lstStyle>
          <a:p>
            <a:pPr>
              <a:defRPr/>
            </a:pPr>
            <a:endParaRPr lang="en-US"/>
          </a:p>
        </p:txBody>
      </p:sp>
      <p:sp>
        <p:nvSpPr>
          <p:cNvPr id="12291"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charset="0"/>
                <a:ea typeface="ＭＳ Ｐゴシック" charset="-128"/>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2293"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charset="0"/>
                <a:ea typeface="ＭＳ Ｐゴシック" charset="-128"/>
              </a:defRPr>
            </a:lvl1pPr>
          </a:lstStyle>
          <a:p>
            <a:pPr>
              <a:defRPr/>
            </a:pPr>
            <a:endParaRPr lang="en-US"/>
          </a:p>
        </p:txBody>
      </p:sp>
      <p:sp>
        <p:nvSpPr>
          <p:cNvPr id="12295"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ea typeface="ＭＳ Ｐゴシック" panose="020B0600070205080204" pitchFamily="34" charset="-128"/>
              </a:defRPr>
            </a:lvl1pPr>
          </a:lstStyle>
          <a:p>
            <a:pPr>
              <a:defRPr/>
            </a:pPr>
            <a:fld id="{1FD0975B-EEA2-4F4D-BC8C-686DA9AA8118}" type="slidenum">
              <a:rPr lang="en-US" altLang="en-US"/>
              <a:pPr>
                <a:defRPr/>
              </a:pPr>
              <a:t>‹#›</a:t>
            </a:fld>
            <a:endParaRPr lang="en-US" altLang="en-US" dirty="0"/>
          </a:p>
        </p:txBody>
      </p:sp>
    </p:spTree>
    <p:extLst>
      <p:ext uri="{BB962C8B-B14F-4D97-AF65-F5344CB8AC3E}">
        <p14:creationId xmlns:p14="http://schemas.microsoft.com/office/powerpoint/2010/main" val="1512532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charset="0"/>
        <a:ea typeface="Arial" charset="0"/>
        <a:cs typeface="Arial" charset="0"/>
      </a:defRPr>
    </a:lvl1pPr>
    <a:lvl2pPr marL="455613" algn="l" rtl="0" eaLnBrk="0" fontAlgn="base" hangingPunct="0">
      <a:spcBef>
        <a:spcPct val="30000"/>
      </a:spcBef>
      <a:spcAft>
        <a:spcPct val="0"/>
      </a:spcAft>
      <a:defRPr sz="1000" kern="1200">
        <a:solidFill>
          <a:schemeClr val="tx1"/>
        </a:solidFill>
        <a:latin typeface="Times New Roman" charset="0"/>
        <a:ea typeface="Arial" charset="0"/>
        <a:cs typeface="Arial" charset="0"/>
      </a:defRPr>
    </a:lvl2pPr>
    <a:lvl3pPr marL="912813" algn="l" rtl="0" eaLnBrk="0" fontAlgn="base" hangingPunct="0">
      <a:spcBef>
        <a:spcPct val="30000"/>
      </a:spcBef>
      <a:spcAft>
        <a:spcPct val="0"/>
      </a:spcAft>
      <a:defRPr sz="1000" kern="1200">
        <a:solidFill>
          <a:schemeClr val="tx1"/>
        </a:solidFill>
        <a:latin typeface="Times New Roman" charset="0"/>
        <a:ea typeface="Arial" charset="0"/>
        <a:cs typeface="Arial" charset="0"/>
      </a:defRPr>
    </a:lvl3pPr>
    <a:lvl4pPr marL="1370013" algn="l" rtl="0" eaLnBrk="0" fontAlgn="base" hangingPunct="0">
      <a:spcBef>
        <a:spcPct val="30000"/>
      </a:spcBef>
      <a:spcAft>
        <a:spcPct val="0"/>
      </a:spcAft>
      <a:defRPr sz="1000" kern="1200">
        <a:solidFill>
          <a:schemeClr val="tx1"/>
        </a:solidFill>
        <a:latin typeface="Times New Roman" charset="0"/>
        <a:ea typeface="Arial" charset="0"/>
        <a:cs typeface="Arial" charset="0"/>
      </a:defRPr>
    </a:lvl4pPr>
    <a:lvl5pPr marL="1827213" algn="l" rtl="0" eaLnBrk="0" fontAlgn="base" hangingPunct="0">
      <a:spcBef>
        <a:spcPct val="30000"/>
      </a:spcBef>
      <a:spcAft>
        <a:spcPct val="0"/>
      </a:spcAft>
      <a:defRPr sz="1000" kern="1200">
        <a:solidFill>
          <a:schemeClr val="tx1"/>
        </a:solidFill>
        <a:latin typeface="Times New Roman" charset="0"/>
        <a:ea typeface="Arial" charset="0"/>
        <a:cs typeface="Arial" charset="0"/>
      </a:defRPr>
    </a:lvl5pPr>
    <a:lvl6pPr marL="2285450" algn="l" defTabSz="457092" rtl="0" eaLnBrk="1" latinLnBrk="0" hangingPunct="1">
      <a:defRPr sz="1000" kern="1200">
        <a:solidFill>
          <a:schemeClr val="tx1"/>
        </a:solidFill>
        <a:latin typeface="+mn-lt"/>
        <a:ea typeface="+mn-ea"/>
        <a:cs typeface="+mn-cs"/>
      </a:defRPr>
    </a:lvl6pPr>
    <a:lvl7pPr marL="2742542" algn="l" defTabSz="457092" rtl="0" eaLnBrk="1" latinLnBrk="0" hangingPunct="1">
      <a:defRPr sz="1000" kern="1200">
        <a:solidFill>
          <a:schemeClr val="tx1"/>
        </a:solidFill>
        <a:latin typeface="+mn-lt"/>
        <a:ea typeface="+mn-ea"/>
        <a:cs typeface="+mn-cs"/>
      </a:defRPr>
    </a:lvl7pPr>
    <a:lvl8pPr marL="3199634" algn="l" defTabSz="457092" rtl="0" eaLnBrk="1" latinLnBrk="0" hangingPunct="1">
      <a:defRPr sz="1000" kern="1200">
        <a:solidFill>
          <a:schemeClr val="tx1"/>
        </a:solidFill>
        <a:latin typeface="+mn-lt"/>
        <a:ea typeface="+mn-ea"/>
        <a:cs typeface="+mn-cs"/>
      </a:defRPr>
    </a:lvl8pPr>
    <a:lvl9pPr marL="3656721" algn="l" defTabSz="457092"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
        <p:nvSpPr>
          <p:cNvPr id="4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8DC2FF2-D2C0-6E49-8D56-CDB35DBDA605}" type="slidenum">
              <a:rPr lang="en-US" altLang="en-US">
                <a:latin typeface="Times New Roman" charset="0"/>
                <a:ea typeface="ＭＳ Ｐゴシック" charset="-128"/>
              </a:rPr>
              <a:pPr/>
              <a:t>1</a:t>
            </a:fld>
            <a:endParaRPr lang="en-US" altLang="en-US">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015289" indent="0" algn="ctr">
              <a:buNone/>
              <a:defRPr>
                <a:solidFill>
                  <a:schemeClr val="tx1">
                    <a:tint val="75000"/>
                  </a:schemeClr>
                </a:solidFill>
              </a:defRPr>
            </a:lvl2pPr>
            <a:lvl3pPr marL="4030578" indent="0" algn="ctr">
              <a:buNone/>
              <a:defRPr>
                <a:solidFill>
                  <a:schemeClr val="tx1">
                    <a:tint val="75000"/>
                  </a:schemeClr>
                </a:solidFill>
              </a:defRPr>
            </a:lvl3pPr>
            <a:lvl4pPr marL="6045867" indent="0" algn="ctr">
              <a:buNone/>
              <a:defRPr>
                <a:solidFill>
                  <a:schemeClr val="tx1">
                    <a:tint val="75000"/>
                  </a:schemeClr>
                </a:solidFill>
              </a:defRPr>
            </a:lvl4pPr>
            <a:lvl5pPr marL="8061157" indent="0" algn="ctr">
              <a:buNone/>
              <a:defRPr>
                <a:solidFill>
                  <a:schemeClr val="tx1">
                    <a:tint val="75000"/>
                  </a:schemeClr>
                </a:solidFill>
              </a:defRPr>
            </a:lvl5pPr>
            <a:lvl6pPr marL="10076446" indent="0" algn="ctr">
              <a:buNone/>
              <a:defRPr>
                <a:solidFill>
                  <a:schemeClr val="tx1">
                    <a:tint val="75000"/>
                  </a:schemeClr>
                </a:solidFill>
              </a:defRPr>
            </a:lvl6pPr>
            <a:lvl7pPr marL="12091735" indent="0" algn="ctr">
              <a:buNone/>
              <a:defRPr>
                <a:solidFill>
                  <a:schemeClr val="tx1">
                    <a:tint val="75000"/>
                  </a:schemeClr>
                </a:solidFill>
              </a:defRPr>
            </a:lvl7pPr>
            <a:lvl8pPr marL="14107023" indent="0" algn="ctr">
              <a:buNone/>
              <a:defRPr>
                <a:solidFill>
                  <a:schemeClr val="tx1">
                    <a:tint val="75000"/>
                  </a:schemeClr>
                </a:solidFill>
              </a:defRPr>
            </a:lvl8pPr>
            <a:lvl9pPr marL="1612231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F5613-6FCC-8A44-86F6-56124B7287E4}" type="slidenum">
              <a:rPr lang="en-US" altLang="en-US"/>
              <a:pPr>
                <a:defRPr/>
              </a:pPr>
              <a:t>‹#›</a:t>
            </a:fld>
            <a:endParaRPr lang="en-US" altLang="en-US" dirty="0"/>
          </a:p>
        </p:txBody>
      </p:sp>
    </p:spTree>
    <p:extLst>
      <p:ext uri="{BB962C8B-B14F-4D97-AF65-F5344CB8AC3E}">
        <p14:creationId xmlns:p14="http://schemas.microsoft.com/office/powerpoint/2010/main" val="99009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53583-6CFD-CE44-BD96-3882CE4619DE}" type="slidenum">
              <a:rPr lang="en-US" altLang="en-US"/>
              <a:pPr>
                <a:defRPr/>
              </a:pPr>
              <a:t>‹#›</a:t>
            </a:fld>
            <a:endParaRPr lang="en-US" altLang="en-US" dirty="0"/>
          </a:p>
        </p:txBody>
      </p:sp>
    </p:spTree>
    <p:extLst>
      <p:ext uri="{BB962C8B-B14F-4D97-AF65-F5344CB8AC3E}">
        <p14:creationId xmlns:p14="http://schemas.microsoft.com/office/powerpoint/2010/main" val="131559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E194B2-81A3-BE4E-AD2A-498AE711F081}" type="slidenum">
              <a:rPr lang="en-US" altLang="en-US"/>
              <a:pPr>
                <a:defRPr/>
              </a:pPr>
              <a:t>‹#›</a:t>
            </a:fld>
            <a:endParaRPr lang="en-US" altLang="en-US" dirty="0"/>
          </a:p>
        </p:txBody>
      </p:sp>
    </p:spTree>
    <p:extLst>
      <p:ext uri="{BB962C8B-B14F-4D97-AF65-F5344CB8AC3E}">
        <p14:creationId xmlns:p14="http://schemas.microsoft.com/office/powerpoint/2010/main" val="1364969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9B370F-6A23-DB4E-BE51-6B3190173B88}" type="slidenum">
              <a:rPr lang="en-US" altLang="en-US"/>
              <a:pPr>
                <a:defRPr/>
              </a:pPr>
              <a:t>‹#›</a:t>
            </a:fld>
            <a:endParaRPr lang="en-US" altLang="en-US" dirty="0"/>
          </a:p>
        </p:txBody>
      </p:sp>
    </p:spTree>
    <p:extLst>
      <p:ext uri="{BB962C8B-B14F-4D97-AF65-F5344CB8AC3E}">
        <p14:creationId xmlns:p14="http://schemas.microsoft.com/office/powerpoint/2010/main" val="181466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3"/>
            <a:ext cx="37307520" cy="6537960"/>
          </a:xfrm>
        </p:spPr>
        <p:txBody>
          <a:bodyPr anchor="t"/>
          <a:lstStyle>
            <a:lvl1pPr algn="l">
              <a:defRPr sz="17656" b="1" cap="all"/>
            </a:lvl1pPr>
          </a:lstStyle>
          <a:p>
            <a:r>
              <a:rPr lang="en-US"/>
              <a:t>Click to edit Master title style</a:t>
            </a:r>
          </a:p>
        </p:txBody>
      </p:sp>
      <p:sp>
        <p:nvSpPr>
          <p:cNvPr id="3" name="Text Placeholder 2"/>
          <p:cNvSpPr>
            <a:spLocks noGrp="1"/>
          </p:cNvSpPr>
          <p:nvPr>
            <p:ph type="body" idx="1"/>
          </p:nvPr>
        </p:nvSpPr>
        <p:spPr>
          <a:xfrm>
            <a:off x="3467102" y="13952226"/>
            <a:ext cx="37307520" cy="7200897"/>
          </a:xfrm>
        </p:spPr>
        <p:txBody>
          <a:bodyPr anchor="b"/>
          <a:lstStyle>
            <a:lvl1pPr marL="0" indent="0">
              <a:buNone/>
              <a:defRPr sz="8828">
                <a:solidFill>
                  <a:schemeClr val="tx1">
                    <a:tint val="75000"/>
                  </a:schemeClr>
                </a:solidFill>
              </a:defRPr>
            </a:lvl1pPr>
            <a:lvl2pPr marL="2015289" indent="0">
              <a:buNone/>
              <a:defRPr sz="7971">
                <a:solidFill>
                  <a:schemeClr val="tx1">
                    <a:tint val="75000"/>
                  </a:schemeClr>
                </a:solidFill>
              </a:defRPr>
            </a:lvl2pPr>
            <a:lvl3pPr marL="4030578" indent="0">
              <a:buNone/>
              <a:defRPr sz="7028">
                <a:solidFill>
                  <a:schemeClr val="tx1">
                    <a:tint val="75000"/>
                  </a:schemeClr>
                </a:solidFill>
              </a:defRPr>
            </a:lvl3pPr>
            <a:lvl4pPr marL="6045867" indent="0">
              <a:buNone/>
              <a:defRPr sz="6171">
                <a:solidFill>
                  <a:schemeClr val="tx1">
                    <a:tint val="75000"/>
                  </a:schemeClr>
                </a:solidFill>
              </a:defRPr>
            </a:lvl4pPr>
            <a:lvl5pPr marL="8061157" indent="0">
              <a:buNone/>
              <a:defRPr sz="6171">
                <a:solidFill>
                  <a:schemeClr val="tx1">
                    <a:tint val="75000"/>
                  </a:schemeClr>
                </a:solidFill>
              </a:defRPr>
            </a:lvl5pPr>
            <a:lvl6pPr marL="10076446" indent="0">
              <a:buNone/>
              <a:defRPr sz="6171">
                <a:solidFill>
                  <a:schemeClr val="tx1">
                    <a:tint val="75000"/>
                  </a:schemeClr>
                </a:solidFill>
              </a:defRPr>
            </a:lvl6pPr>
            <a:lvl7pPr marL="12091735" indent="0">
              <a:buNone/>
              <a:defRPr sz="6171">
                <a:solidFill>
                  <a:schemeClr val="tx1">
                    <a:tint val="75000"/>
                  </a:schemeClr>
                </a:solidFill>
              </a:defRPr>
            </a:lvl7pPr>
            <a:lvl8pPr marL="14107023" indent="0">
              <a:buNone/>
              <a:defRPr sz="6171">
                <a:solidFill>
                  <a:schemeClr val="tx1">
                    <a:tint val="75000"/>
                  </a:schemeClr>
                </a:solidFill>
              </a:defRPr>
            </a:lvl8pPr>
            <a:lvl9pPr marL="16122312" indent="0">
              <a:buNone/>
              <a:defRPr sz="617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3825B6-17AC-A444-B6D1-BC6DEAACDB44}" type="slidenum">
              <a:rPr lang="en-US" altLang="en-US"/>
              <a:pPr>
                <a:defRPr/>
              </a:pPr>
              <a:t>‹#›</a:t>
            </a:fld>
            <a:endParaRPr lang="en-US" altLang="en-US" dirty="0"/>
          </a:p>
        </p:txBody>
      </p:sp>
    </p:spTree>
    <p:extLst>
      <p:ext uri="{BB962C8B-B14F-4D97-AF65-F5344CB8AC3E}">
        <p14:creationId xmlns:p14="http://schemas.microsoft.com/office/powerpoint/2010/main" val="46178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3"/>
          </a:xfrm>
        </p:spPr>
        <p:txBody>
          <a:bodyPr/>
          <a:lstStyle>
            <a:lvl1pPr>
              <a:defRPr sz="12342"/>
            </a:lvl1pPr>
            <a:lvl2pPr>
              <a:defRPr sz="10542"/>
            </a:lvl2pPr>
            <a:lvl3pPr>
              <a:defRPr sz="8828"/>
            </a:lvl3pPr>
            <a:lvl4pPr>
              <a:defRPr sz="7971"/>
            </a:lvl4pPr>
            <a:lvl5pPr>
              <a:defRPr sz="7971"/>
            </a:lvl5pPr>
            <a:lvl6pPr>
              <a:defRPr sz="7971"/>
            </a:lvl6pPr>
            <a:lvl7pPr>
              <a:defRPr sz="7971"/>
            </a:lvl7pPr>
            <a:lvl8pPr>
              <a:defRPr sz="7971"/>
            </a:lvl8pPr>
            <a:lvl9pPr>
              <a:defRPr sz="79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3"/>
          </a:xfrm>
        </p:spPr>
        <p:txBody>
          <a:bodyPr/>
          <a:lstStyle>
            <a:lvl1pPr>
              <a:defRPr sz="12342"/>
            </a:lvl1pPr>
            <a:lvl2pPr>
              <a:defRPr sz="10542"/>
            </a:lvl2pPr>
            <a:lvl3pPr>
              <a:defRPr sz="8828"/>
            </a:lvl3pPr>
            <a:lvl4pPr>
              <a:defRPr sz="7971"/>
            </a:lvl4pPr>
            <a:lvl5pPr>
              <a:defRPr sz="7971"/>
            </a:lvl5pPr>
            <a:lvl6pPr>
              <a:defRPr sz="7971"/>
            </a:lvl6pPr>
            <a:lvl7pPr>
              <a:defRPr sz="7971"/>
            </a:lvl7pPr>
            <a:lvl8pPr>
              <a:defRPr sz="7971"/>
            </a:lvl8pPr>
            <a:lvl9pPr>
              <a:defRPr sz="79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1F19AF-610C-F141-A8E3-66CE1E95192E}" type="slidenum">
              <a:rPr lang="en-US" altLang="en-US"/>
              <a:pPr>
                <a:defRPr/>
              </a:pPr>
              <a:t>‹#›</a:t>
            </a:fld>
            <a:endParaRPr lang="en-US" altLang="en-US" dirty="0"/>
          </a:p>
        </p:txBody>
      </p:sp>
    </p:spTree>
    <p:extLst>
      <p:ext uri="{BB962C8B-B14F-4D97-AF65-F5344CB8AC3E}">
        <p14:creationId xmlns:p14="http://schemas.microsoft.com/office/powerpoint/2010/main" val="161350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0" y="7368543"/>
            <a:ext cx="19392902" cy="3070857"/>
          </a:xfrm>
        </p:spPr>
        <p:txBody>
          <a:bodyPr anchor="b"/>
          <a:lstStyle>
            <a:lvl1pPr marL="0" indent="0">
              <a:buNone/>
              <a:defRPr sz="10542" b="1"/>
            </a:lvl1pPr>
            <a:lvl2pPr marL="2015289" indent="0">
              <a:buNone/>
              <a:defRPr sz="8828" b="1"/>
            </a:lvl2pPr>
            <a:lvl3pPr marL="4030578" indent="0">
              <a:buNone/>
              <a:defRPr sz="7971" b="1"/>
            </a:lvl3pPr>
            <a:lvl4pPr marL="6045867" indent="0">
              <a:buNone/>
              <a:defRPr sz="7028" b="1"/>
            </a:lvl4pPr>
            <a:lvl5pPr marL="8061157" indent="0">
              <a:buNone/>
              <a:defRPr sz="7028" b="1"/>
            </a:lvl5pPr>
            <a:lvl6pPr marL="10076446" indent="0">
              <a:buNone/>
              <a:defRPr sz="7028" b="1"/>
            </a:lvl6pPr>
            <a:lvl7pPr marL="12091735" indent="0">
              <a:buNone/>
              <a:defRPr sz="7028" b="1"/>
            </a:lvl7pPr>
            <a:lvl8pPr marL="14107023" indent="0">
              <a:buNone/>
              <a:defRPr sz="7028" b="1"/>
            </a:lvl8pPr>
            <a:lvl9pPr marL="16122312" indent="0">
              <a:buNone/>
              <a:defRPr sz="7028" b="1"/>
            </a:lvl9pPr>
          </a:lstStyle>
          <a:p>
            <a:pPr lvl="0"/>
            <a:r>
              <a:rPr lang="en-US"/>
              <a:t>Click to edit Master text styles</a:t>
            </a:r>
          </a:p>
        </p:txBody>
      </p:sp>
      <p:sp>
        <p:nvSpPr>
          <p:cNvPr id="4" name="Content Placeholder 3"/>
          <p:cNvSpPr>
            <a:spLocks noGrp="1"/>
          </p:cNvSpPr>
          <p:nvPr>
            <p:ph sz="half" idx="2"/>
          </p:nvPr>
        </p:nvSpPr>
        <p:spPr>
          <a:xfrm>
            <a:off x="2194560" y="10439400"/>
            <a:ext cx="19392902" cy="18966183"/>
          </a:xfrm>
        </p:spPr>
        <p:txBody>
          <a:bodyPr/>
          <a:lstStyle>
            <a:lvl1pPr>
              <a:defRPr sz="10542"/>
            </a:lvl1pPr>
            <a:lvl2pPr>
              <a:defRPr sz="8828"/>
            </a:lvl2pPr>
            <a:lvl3pPr>
              <a:defRPr sz="7971"/>
            </a:lvl3pPr>
            <a:lvl4pPr>
              <a:defRPr sz="7028"/>
            </a:lvl4pPr>
            <a:lvl5pPr>
              <a:defRPr sz="7028"/>
            </a:lvl5pPr>
            <a:lvl6pPr>
              <a:defRPr sz="7028"/>
            </a:lvl6pPr>
            <a:lvl7pPr>
              <a:defRPr sz="7028"/>
            </a:lvl7pPr>
            <a:lvl8pPr>
              <a:defRPr sz="7028"/>
            </a:lvl8pPr>
            <a:lvl9pPr>
              <a:defRPr sz="70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3"/>
            <a:ext cx="19400520" cy="3070857"/>
          </a:xfrm>
        </p:spPr>
        <p:txBody>
          <a:bodyPr anchor="b"/>
          <a:lstStyle>
            <a:lvl1pPr marL="0" indent="0">
              <a:buNone/>
              <a:defRPr sz="10542" b="1"/>
            </a:lvl1pPr>
            <a:lvl2pPr marL="2015289" indent="0">
              <a:buNone/>
              <a:defRPr sz="8828" b="1"/>
            </a:lvl2pPr>
            <a:lvl3pPr marL="4030578" indent="0">
              <a:buNone/>
              <a:defRPr sz="7971" b="1"/>
            </a:lvl3pPr>
            <a:lvl4pPr marL="6045867" indent="0">
              <a:buNone/>
              <a:defRPr sz="7028" b="1"/>
            </a:lvl4pPr>
            <a:lvl5pPr marL="8061157" indent="0">
              <a:buNone/>
              <a:defRPr sz="7028" b="1"/>
            </a:lvl5pPr>
            <a:lvl6pPr marL="10076446" indent="0">
              <a:buNone/>
              <a:defRPr sz="7028" b="1"/>
            </a:lvl6pPr>
            <a:lvl7pPr marL="12091735" indent="0">
              <a:buNone/>
              <a:defRPr sz="7028" b="1"/>
            </a:lvl7pPr>
            <a:lvl8pPr marL="14107023" indent="0">
              <a:buNone/>
              <a:defRPr sz="7028" b="1"/>
            </a:lvl8pPr>
            <a:lvl9pPr marL="16122312" indent="0">
              <a:buNone/>
              <a:defRPr sz="7028"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3"/>
          </a:xfrm>
        </p:spPr>
        <p:txBody>
          <a:bodyPr/>
          <a:lstStyle>
            <a:lvl1pPr>
              <a:defRPr sz="10542"/>
            </a:lvl1pPr>
            <a:lvl2pPr>
              <a:defRPr sz="8828"/>
            </a:lvl2pPr>
            <a:lvl3pPr>
              <a:defRPr sz="7971"/>
            </a:lvl3pPr>
            <a:lvl4pPr>
              <a:defRPr sz="7028"/>
            </a:lvl4pPr>
            <a:lvl5pPr>
              <a:defRPr sz="7028"/>
            </a:lvl5pPr>
            <a:lvl6pPr>
              <a:defRPr sz="7028"/>
            </a:lvl6pPr>
            <a:lvl7pPr>
              <a:defRPr sz="7028"/>
            </a:lvl7pPr>
            <a:lvl8pPr>
              <a:defRPr sz="7028"/>
            </a:lvl8pPr>
            <a:lvl9pPr>
              <a:defRPr sz="70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6B839F-46C2-2A42-A72A-8C5D3EF0526E}" type="slidenum">
              <a:rPr lang="en-US" altLang="en-US"/>
              <a:pPr>
                <a:defRPr/>
              </a:pPr>
              <a:t>‹#›</a:t>
            </a:fld>
            <a:endParaRPr lang="en-US" altLang="en-US" dirty="0"/>
          </a:p>
        </p:txBody>
      </p:sp>
    </p:spTree>
    <p:extLst>
      <p:ext uri="{BB962C8B-B14F-4D97-AF65-F5344CB8AC3E}">
        <p14:creationId xmlns:p14="http://schemas.microsoft.com/office/powerpoint/2010/main" val="168787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59743E-3343-D343-BDE8-0CB9DA285115}" type="slidenum">
              <a:rPr lang="en-US" altLang="en-US"/>
              <a:pPr>
                <a:defRPr/>
              </a:pPr>
              <a:t>‹#›</a:t>
            </a:fld>
            <a:endParaRPr lang="en-US" altLang="en-US" dirty="0"/>
          </a:p>
        </p:txBody>
      </p:sp>
    </p:spTree>
    <p:extLst>
      <p:ext uri="{BB962C8B-B14F-4D97-AF65-F5344CB8AC3E}">
        <p14:creationId xmlns:p14="http://schemas.microsoft.com/office/powerpoint/2010/main" val="204477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DCD6B8D-BE5E-D646-BFB6-C5FA222DBB2D}" type="slidenum">
              <a:rPr lang="en-US" altLang="en-US"/>
              <a:pPr>
                <a:defRPr/>
              </a:pPr>
              <a:t>‹#›</a:t>
            </a:fld>
            <a:endParaRPr lang="en-US" altLang="en-US" dirty="0"/>
          </a:p>
        </p:txBody>
      </p:sp>
    </p:spTree>
    <p:extLst>
      <p:ext uri="{BB962C8B-B14F-4D97-AF65-F5344CB8AC3E}">
        <p14:creationId xmlns:p14="http://schemas.microsoft.com/office/powerpoint/2010/main" val="35788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8828" b="1"/>
            </a:lvl1pPr>
          </a:lstStyle>
          <a:p>
            <a:r>
              <a:rPr lang="en-US"/>
              <a:t>Click to edit Master title style</a:t>
            </a:r>
          </a:p>
        </p:txBody>
      </p:sp>
      <p:sp>
        <p:nvSpPr>
          <p:cNvPr id="3" name="Content Placeholder 2"/>
          <p:cNvSpPr>
            <a:spLocks noGrp="1"/>
          </p:cNvSpPr>
          <p:nvPr>
            <p:ph idx="1"/>
          </p:nvPr>
        </p:nvSpPr>
        <p:spPr>
          <a:xfrm>
            <a:off x="17160240" y="1310643"/>
            <a:ext cx="24536400" cy="28094943"/>
          </a:xfrm>
        </p:spPr>
        <p:txBody>
          <a:bodyPr/>
          <a:lstStyle>
            <a:lvl1pPr>
              <a:defRPr sz="14142"/>
            </a:lvl1pPr>
            <a:lvl2pPr>
              <a:defRPr sz="12342"/>
            </a:lvl2pPr>
            <a:lvl3pPr>
              <a:defRPr sz="10542"/>
            </a:lvl3pPr>
            <a:lvl4pPr>
              <a:defRPr sz="8828"/>
            </a:lvl4pPr>
            <a:lvl5pPr>
              <a:defRPr sz="8828"/>
            </a:lvl5pPr>
            <a:lvl6pPr>
              <a:defRPr sz="8828"/>
            </a:lvl6pPr>
            <a:lvl7pPr>
              <a:defRPr sz="8828"/>
            </a:lvl7pPr>
            <a:lvl8pPr>
              <a:defRPr sz="8828"/>
            </a:lvl8pPr>
            <a:lvl9pPr>
              <a:defRPr sz="8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3"/>
          </a:xfrm>
        </p:spPr>
        <p:txBody>
          <a:bodyPr/>
          <a:lstStyle>
            <a:lvl1pPr marL="0" indent="0">
              <a:buNone/>
              <a:defRPr sz="6171"/>
            </a:lvl1pPr>
            <a:lvl2pPr marL="2015289" indent="0">
              <a:buNone/>
              <a:defRPr sz="5314"/>
            </a:lvl2pPr>
            <a:lvl3pPr marL="4030578" indent="0">
              <a:buNone/>
              <a:defRPr sz="4371"/>
            </a:lvl3pPr>
            <a:lvl4pPr marL="6045867" indent="0">
              <a:buNone/>
              <a:defRPr sz="3943"/>
            </a:lvl4pPr>
            <a:lvl5pPr marL="8061157" indent="0">
              <a:buNone/>
              <a:defRPr sz="3943"/>
            </a:lvl5pPr>
            <a:lvl6pPr marL="10076446" indent="0">
              <a:buNone/>
              <a:defRPr sz="3943"/>
            </a:lvl6pPr>
            <a:lvl7pPr marL="12091735" indent="0">
              <a:buNone/>
              <a:defRPr sz="3943"/>
            </a:lvl7pPr>
            <a:lvl8pPr marL="14107023" indent="0">
              <a:buNone/>
              <a:defRPr sz="3943"/>
            </a:lvl8pPr>
            <a:lvl9pPr marL="16122312" indent="0">
              <a:buNone/>
              <a:defRPr sz="394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E0999F-F490-FA41-986E-33C61C6DD5C2}" type="slidenum">
              <a:rPr lang="en-US" altLang="en-US"/>
              <a:pPr>
                <a:defRPr/>
              </a:pPr>
              <a:t>‹#›</a:t>
            </a:fld>
            <a:endParaRPr lang="en-US" altLang="en-US" dirty="0"/>
          </a:p>
        </p:txBody>
      </p:sp>
    </p:spTree>
    <p:extLst>
      <p:ext uri="{BB962C8B-B14F-4D97-AF65-F5344CB8AC3E}">
        <p14:creationId xmlns:p14="http://schemas.microsoft.com/office/powerpoint/2010/main" val="1979486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3"/>
          </a:xfrm>
        </p:spPr>
        <p:txBody>
          <a:bodyPr anchor="b"/>
          <a:lstStyle>
            <a:lvl1pPr algn="l">
              <a:defRPr sz="8828"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4142"/>
            </a:lvl1pPr>
            <a:lvl2pPr marL="2015289" indent="0">
              <a:buNone/>
              <a:defRPr sz="12342"/>
            </a:lvl2pPr>
            <a:lvl3pPr marL="4030578" indent="0">
              <a:buNone/>
              <a:defRPr sz="10542"/>
            </a:lvl3pPr>
            <a:lvl4pPr marL="6045867" indent="0">
              <a:buNone/>
              <a:defRPr sz="8828"/>
            </a:lvl4pPr>
            <a:lvl5pPr marL="8061157" indent="0">
              <a:buNone/>
              <a:defRPr sz="8828"/>
            </a:lvl5pPr>
            <a:lvl6pPr marL="10076446" indent="0">
              <a:buNone/>
              <a:defRPr sz="8828"/>
            </a:lvl6pPr>
            <a:lvl7pPr marL="12091735" indent="0">
              <a:buNone/>
              <a:defRPr sz="8828"/>
            </a:lvl7pPr>
            <a:lvl8pPr marL="14107023" indent="0">
              <a:buNone/>
              <a:defRPr sz="8828"/>
            </a:lvl8pPr>
            <a:lvl9pPr marL="16122312" indent="0">
              <a:buNone/>
              <a:defRPr sz="8828"/>
            </a:lvl9pPr>
          </a:lstStyle>
          <a:p>
            <a:pPr lvl="0"/>
            <a:endParaRPr lang="en-US" noProof="0" dirty="0"/>
          </a:p>
        </p:txBody>
      </p:sp>
      <p:sp>
        <p:nvSpPr>
          <p:cNvPr id="4" name="Text Placeholder 3"/>
          <p:cNvSpPr>
            <a:spLocks noGrp="1"/>
          </p:cNvSpPr>
          <p:nvPr>
            <p:ph type="body" sz="half" idx="2"/>
          </p:nvPr>
        </p:nvSpPr>
        <p:spPr>
          <a:xfrm>
            <a:off x="8602982" y="25763223"/>
            <a:ext cx="26334720" cy="3863337"/>
          </a:xfrm>
        </p:spPr>
        <p:txBody>
          <a:bodyPr/>
          <a:lstStyle>
            <a:lvl1pPr marL="0" indent="0">
              <a:buNone/>
              <a:defRPr sz="6171"/>
            </a:lvl1pPr>
            <a:lvl2pPr marL="2015289" indent="0">
              <a:buNone/>
              <a:defRPr sz="5314"/>
            </a:lvl2pPr>
            <a:lvl3pPr marL="4030578" indent="0">
              <a:buNone/>
              <a:defRPr sz="4371"/>
            </a:lvl3pPr>
            <a:lvl4pPr marL="6045867" indent="0">
              <a:buNone/>
              <a:defRPr sz="3943"/>
            </a:lvl4pPr>
            <a:lvl5pPr marL="8061157" indent="0">
              <a:buNone/>
              <a:defRPr sz="3943"/>
            </a:lvl5pPr>
            <a:lvl6pPr marL="10076446" indent="0">
              <a:buNone/>
              <a:defRPr sz="3943"/>
            </a:lvl6pPr>
            <a:lvl7pPr marL="12091735" indent="0">
              <a:buNone/>
              <a:defRPr sz="3943"/>
            </a:lvl7pPr>
            <a:lvl8pPr marL="14107023" indent="0">
              <a:buNone/>
              <a:defRPr sz="3943"/>
            </a:lvl8pPr>
            <a:lvl9pPr marL="16122312" indent="0">
              <a:buNone/>
              <a:defRPr sz="394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0E6432-2B9F-6C44-9BA8-C453EE9E4CC4}" type="slidenum">
              <a:rPr lang="en-US" altLang="en-US"/>
              <a:pPr>
                <a:defRPr/>
              </a:pPr>
              <a:t>‹#›</a:t>
            </a:fld>
            <a:endParaRPr lang="en-US" altLang="en-US" dirty="0"/>
          </a:p>
        </p:txBody>
      </p:sp>
    </p:spTree>
    <p:extLst>
      <p:ext uri="{BB962C8B-B14F-4D97-AF65-F5344CB8AC3E}">
        <p14:creationId xmlns:p14="http://schemas.microsoft.com/office/powerpoint/2010/main" val="420509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9213"/>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70258" tIns="235129" rIns="470258" bIns="235129"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3925" y="7681913"/>
            <a:ext cx="39503350" cy="2172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70258" tIns="235129" rIns="470258" bIns="2351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70258" tIns="235129" rIns="470258" bIns="235129" rtlCol="0" anchor="ctr"/>
          <a:lstStyle>
            <a:lvl1pPr algn="l">
              <a:defRPr sz="5314" dirty="0">
                <a:solidFill>
                  <a:schemeClr val="tx1">
                    <a:tint val="75000"/>
                  </a:schemeClr>
                </a:solidFill>
                <a:latin typeface="Times New Roman" panose="02020603050405020304" pitchFamily="18" charset="0"/>
                <a:ea typeface="ＭＳ Ｐゴシック" panose="020B0600070205080204" pitchFamily="34" charset="-128"/>
              </a:defRPr>
            </a:lvl1pPr>
          </a:lstStyle>
          <a:p>
            <a:pPr>
              <a:defRPr/>
            </a:pPr>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70258" tIns="235129" rIns="470258" bIns="235129" rtlCol="0" anchor="ctr"/>
          <a:lstStyle>
            <a:lvl1pPr algn="ctr">
              <a:defRPr sz="5314" dirty="0">
                <a:solidFill>
                  <a:schemeClr val="tx1">
                    <a:tint val="75000"/>
                  </a:schemeClr>
                </a:solidFill>
                <a:latin typeface="Times New Roman" panose="02020603050405020304" pitchFamily="18"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70258" tIns="235129" rIns="470258" bIns="235129" numCol="1" anchor="ctr" anchorCtr="0" compatLnSpc="1">
            <a:prstTxWarp prst="textNoShape">
              <a:avLst/>
            </a:prstTxWarp>
          </a:bodyPr>
          <a:lstStyle>
            <a:lvl1pPr algn="r">
              <a:defRPr sz="5314">
                <a:solidFill>
                  <a:srgbClr val="898989"/>
                </a:solidFill>
                <a:latin typeface="Times New Roman" panose="02020603050405020304" pitchFamily="18" charset="0"/>
                <a:ea typeface="ＭＳ Ｐゴシック" panose="020B0600070205080204" pitchFamily="34" charset="-128"/>
              </a:defRPr>
            </a:lvl1pPr>
          </a:lstStyle>
          <a:p>
            <a:pPr>
              <a:defRPr/>
            </a:pPr>
            <a:fld id="{98876308-AA87-064B-886A-230D3AB3F474}"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4029075" rtl="0" eaLnBrk="0" fontAlgn="base" hangingPunct="0">
        <a:spcBef>
          <a:spcPct val="0"/>
        </a:spcBef>
        <a:spcAft>
          <a:spcPct val="0"/>
        </a:spcAft>
        <a:defRPr sz="19300" kern="1200">
          <a:solidFill>
            <a:schemeClr val="tx1"/>
          </a:solidFill>
          <a:latin typeface="+mj-lt"/>
          <a:ea typeface="+mj-ea"/>
          <a:cs typeface="+mj-cs"/>
        </a:defRPr>
      </a:lvl1pPr>
      <a:lvl2pPr algn="ctr" defTabSz="4029075" rtl="0" eaLnBrk="0" fontAlgn="base" hangingPunct="0">
        <a:spcBef>
          <a:spcPct val="0"/>
        </a:spcBef>
        <a:spcAft>
          <a:spcPct val="0"/>
        </a:spcAft>
        <a:defRPr sz="19300">
          <a:solidFill>
            <a:schemeClr val="tx1"/>
          </a:solidFill>
          <a:latin typeface="Calibri" pitchFamily="34" charset="0"/>
        </a:defRPr>
      </a:lvl2pPr>
      <a:lvl3pPr algn="ctr" defTabSz="4029075" rtl="0" eaLnBrk="0" fontAlgn="base" hangingPunct="0">
        <a:spcBef>
          <a:spcPct val="0"/>
        </a:spcBef>
        <a:spcAft>
          <a:spcPct val="0"/>
        </a:spcAft>
        <a:defRPr sz="19300">
          <a:solidFill>
            <a:schemeClr val="tx1"/>
          </a:solidFill>
          <a:latin typeface="Calibri" pitchFamily="34" charset="0"/>
        </a:defRPr>
      </a:lvl3pPr>
      <a:lvl4pPr algn="ctr" defTabSz="4029075" rtl="0" eaLnBrk="0" fontAlgn="base" hangingPunct="0">
        <a:spcBef>
          <a:spcPct val="0"/>
        </a:spcBef>
        <a:spcAft>
          <a:spcPct val="0"/>
        </a:spcAft>
        <a:defRPr sz="19300">
          <a:solidFill>
            <a:schemeClr val="tx1"/>
          </a:solidFill>
          <a:latin typeface="Calibri" pitchFamily="34" charset="0"/>
        </a:defRPr>
      </a:lvl4pPr>
      <a:lvl5pPr algn="ctr" defTabSz="4029075" rtl="0" eaLnBrk="0" fontAlgn="base" hangingPunct="0">
        <a:spcBef>
          <a:spcPct val="0"/>
        </a:spcBef>
        <a:spcAft>
          <a:spcPct val="0"/>
        </a:spcAft>
        <a:defRPr sz="19300">
          <a:solidFill>
            <a:schemeClr val="tx1"/>
          </a:solidFill>
          <a:latin typeface="Calibri" pitchFamily="34" charset="0"/>
        </a:defRPr>
      </a:lvl5pPr>
      <a:lvl6pPr marL="391866" algn="ctr" defTabSz="4030234" rtl="0" fontAlgn="base">
        <a:spcBef>
          <a:spcPct val="0"/>
        </a:spcBef>
        <a:spcAft>
          <a:spcPct val="0"/>
        </a:spcAft>
        <a:defRPr sz="19370">
          <a:solidFill>
            <a:schemeClr val="tx1"/>
          </a:solidFill>
          <a:latin typeface="Calibri" pitchFamily="34" charset="0"/>
        </a:defRPr>
      </a:lvl6pPr>
      <a:lvl7pPr marL="783732" algn="ctr" defTabSz="4030234" rtl="0" fontAlgn="base">
        <a:spcBef>
          <a:spcPct val="0"/>
        </a:spcBef>
        <a:spcAft>
          <a:spcPct val="0"/>
        </a:spcAft>
        <a:defRPr sz="19370">
          <a:solidFill>
            <a:schemeClr val="tx1"/>
          </a:solidFill>
          <a:latin typeface="Calibri" pitchFamily="34" charset="0"/>
        </a:defRPr>
      </a:lvl7pPr>
      <a:lvl8pPr marL="1175598" algn="ctr" defTabSz="4030234" rtl="0" fontAlgn="base">
        <a:spcBef>
          <a:spcPct val="0"/>
        </a:spcBef>
        <a:spcAft>
          <a:spcPct val="0"/>
        </a:spcAft>
        <a:defRPr sz="19370">
          <a:solidFill>
            <a:schemeClr val="tx1"/>
          </a:solidFill>
          <a:latin typeface="Calibri" pitchFamily="34" charset="0"/>
        </a:defRPr>
      </a:lvl8pPr>
      <a:lvl9pPr marL="1567464" algn="ctr" defTabSz="4030234" rtl="0" fontAlgn="base">
        <a:spcBef>
          <a:spcPct val="0"/>
        </a:spcBef>
        <a:spcAft>
          <a:spcPct val="0"/>
        </a:spcAft>
        <a:defRPr sz="19370">
          <a:solidFill>
            <a:schemeClr val="tx1"/>
          </a:solidFill>
          <a:latin typeface="Calibri" pitchFamily="34" charset="0"/>
        </a:defRPr>
      </a:lvl9pPr>
    </p:titleStyle>
    <p:bodyStyle>
      <a:lvl1pPr marL="1509713" indent="-1509713" algn="l" defTabSz="4029075" rtl="0" eaLnBrk="0" fontAlgn="base" hangingPunct="0">
        <a:spcBef>
          <a:spcPct val="20000"/>
        </a:spcBef>
        <a:spcAft>
          <a:spcPct val="0"/>
        </a:spcAft>
        <a:buFont typeface="Arial" charset="0"/>
        <a:buChar char="•"/>
        <a:defRPr sz="14100" kern="1200">
          <a:solidFill>
            <a:schemeClr val="tx1"/>
          </a:solidFill>
          <a:latin typeface="+mn-lt"/>
          <a:ea typeface="+mn-ea"/>
          <a:cs typeface="+mn-cs"/>
        </a:defRPr>
      </a:lvl1pPr>
      <a:lvl2pPr marL="3273425" indent="-1257300" algn="l" defTabSz="4029075" rtl="0" eaLnBrk="0" fontAlgn="base" hangingPunct="0">
        <a:spcBef>
          <a:spcPct val="20000"/>
        </a:spcBef>
        <a:spcAft>
          <a:spcPct val="0"/>
        </a:spcAft>
        <a:buFont typeface="Arial" charset="0"/>
        <a:buChar char="–"/>
        <a:defRPr sz="12300" kern="1200">
          <a:solidFill>
            <a:schemeClr val="tx1"/>
          </a:solidFill>
          <a:latin typeface="+mn-lt"/>
          <a:ea typeface="+mn-ea"/>
          <a:cs typeface="+mn-cs"/>
        </a:defRPr>
      </a:lvl2pPr>
      <a:lvl3pPr marL="5035550" indent="-1006475" algn="l" defTabSz="4029075" rtl="0" eaLnBrk="0" fontAlgn="base" hangingPunct="0">
        <a:spcBef>
          <a:spcPct val="20000"/>
        </a:spcBef>
        <a:spcAft>
          <a:spcPct val="0"/>
        </a:spcAft>
        <a:buFont typeface="Arial" charset="0"/>
        <a:buChar char="•"/>
        <a:defRPr sz="10500" kern="1200">
          <a:solidFill>
            <a:schemeClr val="tx1"/>
          </a:solidFill>
          <a:latin typeface="+mn-lt"/>
          <a:ea typeface="+mn-ea"/>
          <a:cs typeface="+mn-cs"/>
        </a:defRPr>
      </a:lvl3pPr>
      <a:lvl4pPr marL="7051675" indent="-1006475" algn="l" defTabSz="4029075" rtl="0" eaLnBrk="0" fontAlgn="base" hangingPunct="0">
        <a:spcBef>
          <a:spcPct val="20000"/>
        </a:spcBef>
        <a:spcAft>
          <a:spcPct val="0"/>
        </a:spcAft>
        <a:buFont typeface="Arial" charset="0"/>
        <a:buChar char="–"/>
        <a:defRPr sz="8800" kern="1200">
          <a:solidFill>
            <a:schemeClr val="tx1"/>
          </a:solidFill>
          <a:latin typeface="+mn-lt"/>
          <a:ea typeface="+mn-ea"/>
          <a:cs typeface="+mn-cs"/>
        </a:defRPr>
      </a:lvl4pPr>
      <a:lvl5pPr marL="9067800" indent="-1006475" algn="l" defTabSz="4029075" rtl="0" eaLnBrk="0" fontAlgn="base" hangingPunct="0">
        <a:spcBef>
          <a:spcPct val="20000"/>
        </a:spcBef>
        <a:spcAft>
          <a:spcPct val="0"/>
        </a:spcAft>
        <a:buFont typeface="Arial" charset="0"/>
        <a:buChar char="»"/>
        <a:defRPr sz="8800" kern="1200">
          <a:solidFill>
            <a:schemeClr val="tx1"/>
          </a:solidFill>
          <a:latin typeface="+mn-lt"/>
          <a:ea typeface="+mn-ea"/>
          <a:cs typeface="+mn-cs"/>
        </a:defRPr>
      </a:lvl5pPr>
      <a:lvl6pPr marL="11084090" indent="-1007644" algn="l" defTabSz="4030578" rtl="0" eaLnBrk="1" latinLnBrk="0" hangingPunct="1">
        <a:spcBef>
          <a:spcPct val="20000"/>
        </a:spcBef>
        <a:buFont typeface="Arial" panose="020B0604020202020204" pitchFamily="34" charset="0"/>
        <a:buChar char="•"/>
        <a:defRPr sz="8828" kern="1200">
          <a:solidFill>
            <a:schemeClr val="tx1"/>
          </a:solidFill>
          <a:latin typeface="+mn-lt"/>
          <a:ea typeface="+mn-ea"/>
          <a:cs typeface="+mn-cs"/>
        </a:defRPr>
      </a:lvl6pPr>
      <a:lvl7pPr marL="13099379" indent="-1007644" algn="l" defTabSz="4030578" rtl="0" eaLnBrk="1" latinLnBrk="0" hangingPunct="1">
        <a:spcBef>
          <a:spcPct val="20000"/>
        </a:spcBef>
        <a:buFont typeface="Arial" panose="020B0604020202020204" pitchFamily="34" charset="0"/>
        <a:buChar char="•"/>
        <a:defRPr sz="8828" kern="1200">
          <a:solidFill>
            <a:schemeClr val="tx1"/>
          </a:solidFill>
          <a:latin typeface="+mn-lt"/>
          <a:ea typeface="+mn-ea"/>
          <a:cs typeface="+mn-cs"/>
        </a:defRPr>
      </a:lvl7pPr>
      <a:lvl8pPr marL="15114668" indent="-1007644" algn="l" defTabSz="4030578" rtl="0" eaLnBrk="1" latinLnBrk="0" hangingPunct="1">
        <a:spcBef>
          <a:spcPct val="20000"/>
        </a:spcBef>
        <a:buFont typeface="Arial" panose="020B0604020202020204" pitchFamily="34" charset="0"/>
        <a:buChar char="•"/>
        <a:defRPr sz="8828" kern="1200">
          <a:solidFill>
            <a:schemeClr val="tx1"/>
          </a:solidFill>
          <a:latin typeface="+mn-lt"/>
          <a:ea typeface="+mn-ea"/>
          <a:cs typeface="+mn-cs"/>
        </a:defRPr>
      </a:lvl8pPr>
      <a:lvl9pPr marL="17129957" indent="-1007644" algn="l" defTabSz="4030578" rtl="0" eaLnBrk="1" latinLnBrk="0" hangingPunct="1">
        <a:spcBef>
          <a:spcPct val="20000"/>
        </a:spcBef>
        <a:buFont typeface="Arial" panose="020B0604020202020204" pitchFamily="34" charset="0"/>
        <a:buChar char="•"/>
        <a:defRPr sz="8828" kern="1200">
          <a:solidFill>
            <a:schemeClr val="tx1"/>
          </a:solidFill>
          <a:latin typeface="+mn-lt"/>
          <a:ea typeface="+mn-ea"/>
          <a:cs typeface="+mn-cs"/>
        </a:defRPr>
      </a:lvl9pPr>
    </p:bodyStyle>
    <p:otherStyle>
      <a:defPPr>
        <a:defRPr lang="en-US"/>
      </a:defPPr>
      <a:lvl1pPr marL="0" algn="l" defTabSz="4030578" rtl="0" eaLnBrk="1" latinLnBrk="0" hangingPunct="1">
        <a:defRPr sz="7971" kern="1200">
          <a:solidFill>
            <a:schemeClr val="tx1"/>
          </a:solidFill>
          <a:latin typeface="+mn-lt"/>
          <a:ea typeface="+mn-ea"/>
          <a:cs typeface="+mn-cs"/>
        </a:defRPr>
      </a:lvl1pPr>
      <a:lvl2pPr marL="2015289" algn="l" defTabSz="4030578" rtl="0" eaLnBrk="1" latinLnBrk="0" hangingPunct="1">
        <a:defRPr sz="7971" kern="1200">
          <a:solidFill>
            <a:schemeClr val="tx1"/>
          </a:solidFill>
          <a:latin typeface="+mn-lt"/>
          <a:ea typeface="+mn-ea"/>
          <a:cs typeface="+mn-cs"/>
        </a:defRPr>
      </a:lvl2pPr>
      <a:lvl3pPr marL="4030578" algn="l" defTabSz="4030578" rtl="0" eaLnBrk="1" latinLnBrk="0" hangingPunct="1">
        <a:defRPr sz="7971" kern="1200">
          <a:solidFill>
            <a:schemeClr val="tx1"/>
          </a:solidFill>
          <a:latin typeface="+mn-lt"/>
          <a:ea typeface="+mn-ea"/>
          <a:cs typeface="+mn-cs"/>
        </a:defRPr>
      </a:lvl3pPr>
      <a:lvl4pPr marL="6045867" algn="l" defTabSz="4030578" rtl="0" eaLnBrk="1" latinLnBrk="0" hangingPunct="1">
        <a:defRPr sz="7971" kern="1200">
          <a:solidFill>
            <a:schemeClr val="tx1"/>
          </a:solidFill>
          <a:latin typeface="+mn-lt"/>
          <a:ea typeface="+mn-ea"/>
          <a:cs typeface="+mn-cs"/>
        </a:defRPr>
      </a:lvl4pPr>
      <a:lvl5pPr marL="8061157" algn="l" defTabSz="4030578" rtl="0" eaLnBrk="1" latinLnBrk="0" hangingPunct="1">
        <a:defRPr sz="7971" kern="1200">
          <a:solidFill>
            <a:schemeClr val="tx1"/>
          </a:solidFill>
          <a:latin typeface="+mn-lt"/>
          <a:ea typeface="+mn-ea"/>
          <a:cs typeface="+mn-cs"/>
        </a:defRPr>
      </a:lvl5pPr>
      <a:lvl6pPr marL="10076446" algn="l" defTabSz="4030578" rtl="0" eaLnBrk="1" latinLnBrk="0" hangingPunct="1">
        <a:defRPr sz="7971" kern="1200">
          <a:solidFill>
            <a:schemeClr val="tx1"/>
          </a:solidFill>
          <a:latin typeface="+mn-lt"/>
          <a:ea typeface="+mn-ea"/>
          <a:cs typeface="+mn-cs"/>
        </a:defRPr>
      </a:lvl6pPr>
      <a:lvl7pPr marL="12091735" algn="l" defTabSz="4030578" rtl="0" eaLnBrk="1" latinLnBrk="0" hangingPunct="1">
        <a:defRPr sz="7971" kern="1200">
          <a:solidFill>
            <a:schemeClr val="tx1"/>
          </a:solidFill>
          <a:latin typeface="+mn-lt"/>
          <a:ea typeface="+mn-ea"/>
          <a:cs typeface="+mn-cs"/>
        </a:defRPr>
      </a:lvl7pPr>
      <a:lvl8pPr marL="14107023" algn="l" defTabSz="4030578" rtl="0" eaLnBrk="1" latinLnBrk="0" hangingPunct="1">
        <a:defRPr sz="7971" kern="1200">
          <a:solidFill>
            <a:schemeClr val="tx1"/>
          </a:solidFill>
          <a:latin typeface="+mn-lt"/>
          <a:ea typeface="+mn-ea"/>
          <a:cs typeface="+mn-cs"/>
        </a:defRPr>
      </a:lvl8pPr>
      <a:lvl9pPr marL="16122312" algn="l" defTabSz="4030578" rtl="0" eaLnBrk="1" latinLnBrk="0" hangingPunct="1">
        <a:defRPr sz="79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tif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671668" y="351990"/>
            <a:ext cx="42547866" cy="2739211"/>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altLang="en-US" sz="8600" dirty="0">
                <a:solidFill>
                  <a:srgbClr val="0070C0"/>
                </a:solidFill>
                <a:latin typeface="Constantia" panose="02030602050306030303" pitchFamily="18" charset="0"/>
              </a:rPr>
              <a:t>Identifying Mechanisms that Dictate Spatial Organization of the Human Oral Microbiota</a:t>
            </a:r>
          </a:p>
          <a:p>
            <a:pPr algn="ctr"/>
            <a:endParaRPr lang="en-US" sz="8600" dirty="0">
              <a:solidFill>
                <a:srgbClr val="0070C0"/>
              </a:solidFill>
              <a:latin typeface="Constantia" panose="02030602050306030303" pitchFamily="18" charset="0"/>
            </a:endParaRPr>
          </a:p>
        </p:txBody>
      </p:sp>
      <p:sp>
        <p:nvSpPr>
          <p:cNvPr id="3075" name="TextBox 2"/>
          <p:cNvSpPr txBox="1">
            <a:spLocks noChangeArrowheads="1"/>
          </p:cNvSpPr>
          <p:nvPr/>
        </p:nvSpPr>
        <p:spPr bwMode="auto">
          <a:xfrm>
            <a:off x="507068" y="4564411"/>
            <a:ext cx="10789920" cy="1203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en-US" sz="4000" b="1" dirty="0">
                <a:solidFill>
                  <a:srgbClr val="0070C0"/>
                </a:solidFill>
                <a:latin typeface="Arial" charset="0"/>
                <a:ea typeface="Arial" charset="0"/>
                <a:cs typeface="Arial" charset="0"/>
              </a:rPr>
              <a:t>Abstract</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Human supragingival plaque is a complex polymicrobial biofilm on the </a:t>
            </a:r>
            <a:r>
              <a:rPr lang="en-US" dirty="0">
                <a:latin typeface="Arial" charset="0"/>
                <a:cs typeface="Arial" charset="0"/>
              </a:rPr>
              <a:t>tooth</a:t>
            </a:r>
            <a:r>
              <a:rPr lang="en-US" dirty="0">
                <a:latin typeface="Arial" panose="020B0604020202020204" pitchFamily="34" charset="0"/>
                <a:cs typeface="Arial" panose="020B0604020202020204" pitchFamily="34" charset="0"/>
              </a:rPr>
              <a:t> surface above the gumline, comprised of ordered structures with spatial associations between specific bacterial taxa. In healthy subjects these communities harbor a low abundance of opportunistic pathogens whose numbers increase during oral disease. Our lab seeks to </a:t>
            </a:r>
            <a:r>
              <a:rPr lang="en-US" dirty="0" smtClean="0">
                <a:latin typeface="Arial" panose="020B0604020202020204" pitchFamily="34" charset="0"/>
                <a:cs typeface="Arial" panose="020B0604020202020204" pitchFamily="34" charset="0"/>
              </a:rPr>
              <a:t>discover </a:t>
            </a:r>
            <a:r>
              <a:rPr lang="en-US" dirty="0">
                <a:latin typeface="Arial" panose="020B0604020202020204" pitchFamily="34" charset="0"/>
                <a:cs typeface="Arial" panose="020B0604020202020204" pitchFamily="34" charset="0"/>
              </a:rPr>
              <a:t>mechanistic interactions between healthy plaque microbiota to find ways to prevent or diminish growth and/or virulence of opportunistic pathogens. Recent microscopy and microbiome data has revealed that plaque structure is scaffolded by the abundant, filamentous </a:t>
            </a:r>
            <a:r>
              <a:rPr lang="en-US" i="1" dirty="0">
                <a:latin typeface="Arial" panose="020B0604020202020204" pitchFamily="34" charset="0"/>
                <a:cs typeface="Arial" panose="020B0604020202020204" pitchFamily="34" charset="0"/>
              </a:rPr>
              <a:t>Corynebacterium matruchotii</a:t>
            </a:r>
            <a:r>
              <a:rPr lang="en-US" dirty="0">
                <a:latin typeface="Arial" panose="020B0604020202020204" pitchFamily="34" charset="0"/>
                <a:cs typeface="Arial" panose="020B0604020202020204" pitchFamily="34" charset="0"/>
              </a:rPr>
              <a:t> bacterium decorated with </a:t>
            </a:r>
            <a:r>
              <a:rPr lang="en-US" i="1" dirty="0">
                <a:latin typeface="Arial" panose="020B0604020202020204" pitchFamily="34" charset="0"/>
                <a:cs typeface="Arial" panose="020B0604020202020204" pitchFamily="34" charset="0"/>
              </a:rPr>
              <a:t>Streptococcus</a:t>
            </a:r>
            <a:r>
              <a:rPr lang="en-US" dirty="0">
                <a:latin typeface="Arial" panose="020B0604020202020204" pitchFamily="34" charset="0"/>
                <a:cs typeface="Arial" panose="020B0604020202020204" pitchFamily="34" charset="0"/>
              </a:rPr>
              <a:t> species including </a:t>
            </a:r>
            <a:r>
              <a:rPr lang="en-US" i="1" dirty="0">
                <a:latin typeface="Arial" panose="020B0604020202020204" pitchFamily="34" charset="0"/>
                <a:cs typeface="Arial" panose="020B0604020202020204" pitchFamily="34" charset="0"/>
              </a:rPr>
              <a:t>S. mitis</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S. cristatus</a:t>
            </a:r>
            <a:r>
              <a:rPr lang="en-US" dirty="0">
                <a:latin typeface="Arial" panose="020B0604020202020204" pitchFamily="34" charset="0"/>
                <a:cs typeface="Arial" panose="020B0604020202020204" pitchFamily="34" charset="0"/>
              </a:rPr>
              <a:t>. These data also indicate a high number of </a:t>
            </a:r>
            <a:r>
              <a:rPr lang="en-US" i="1" dirty="0">
                <a:latin typeface="Arial" panose="020B0604020202020204" pitchFamily="34" charset="0"/>
                <a:cs typeface="Arial" panose="020B0604020202020204" pitchFamily="34" charset="0"/>
              </a:rPr>
              <a:t>Haemophilus parainfluenzae</a:t>
            </a:r>
            <a:r>
              <a:rPr lang="en-US" dirty="0">
                <a:latin typeface="Arial" panose="020B0604020202020204" pitchFamily="34" charset="0"/>
                <a:cs typeface="Arial" panose="020B0604020202020204" pitchFamily="34" charset="0"/>
              </a:rPr>
              <a:t> adjacent to plaque structures and adhered to </a:t>
            </a:r>
            <a:r>
              <a:rPr lang="en-US" i="1" dirty="0">
                <a:latin typeface="Arial" panose="020B0604020202020204" pitchFamily="34" charset="0"/>
                <a:cs typeface="Arial" panose="020B0604020202020204" pitchFamily="34" charset="0"/>
              </a:rPr>
              <a:t>Streptococcus</a:t>
            </a:r>
            <a:r>
              <a:rPr lang="en-US" dirty="0">
                <a:latin typeface="Arial" panose="020B0604020202020204" pitchFamily="34" charset="0"/>
                <a:cs typeface="Arial" panose="020B0604020202020204" pitchFamily="34" charset="0"/>
              </a:rPr>
              <a:t>. Using a reductionist approach comparing mono vs cocultures we discovered that aerobically </a:t>
            </a:r>
            <a:r>
              <a:rPr lang="en-US" i="1" dirty="0">
                <a:latin typeface="Arial" panose="020B0604020202020204" pitchFamily="34" charset="0"/>
                <a:cs typeface="Arial" panose="020B0604020202020204" pitchFamily="34" charset="0"/>
              </a:rPr>
              <a:t>S. mitis</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S. cristatus</a:t>
            </a:r>
            <a:r>
              <a:rPr lang="en-US" dirty="0">
                <a:latin typeface="Arial" panose="020B0604020202020204" pitchFamily="34" charset="0"/>
                <a:cs typeface="Arial" panose="020B0604020202020204" pitchFamily="34" charset="0"/>
              </a:rPr>
              <a:t> growth is stimulated by </a:t>
            </a:r>
            <a:r>
              <a:rPr lang="en-US" i="1" dirty="0">
                <a:latin typeface="Arial" panose="020B0604020202020204" pitchFamily="34" charset="0"/>
                <a:cs typeface="Arial" panose="020B0604020202020204" pitchFamily="34" charset="0"/>
              </a:rPr>
              <a:t>C. matruchotii</a:t>
            </a:r>
            <a:r>
              <a:rPr lang="en-US" dirty="0">
                <a:latin typeface="Arial" panose="020B0604020202020204" pitchFamily="34" charset="0"/>
                <a:cs typeface="Arial" panose="020B0604020202020204" pitchFamily="34" charset="0"/>
              </a:rPr>
              <a:t> and that </a:t>
            </a:r>
            <a:r>
              <a:rPr lang="en-US" i="1" dirty="0">
                <a:latin typeface="Arial" panose="020B0604020202020204" pitchFamily="34" charset="0"/>
                <a:cs typeface="Arial" panose="020B0604020202020204" pitchFamily="34" charset="0"/>
              </a:rPr>
              <a:t>S. mitis</a:t>
            </a:r>
            <a:r>
              <a:rPr lang="en-US" dirty="0">
                <a:latin typeface="Arial" panose="020B0604020202020204" pitchFamily="34" charset="0"/>
                <a:cs typeface="Arial" panose="020B0604020202020204" pitchFamily="34" charset="0"/>
              </a:rPr>
              <a:t> strongly inhibits </a:t>
            </a:r>
            <a:r>
              <a:rPr lang="en-US" i="1" dirty="0">
                <a:latin typeface="Arial" panose="020B0604020202020204" pitchFamily="34" charset="0"/>
                <a:cs typeface="Arial" panose="020B0604020202020204" pitchFamily="34" charset="0"/>
              </a:rPr>
              <a:t>H. parainfluenzae</a:t>
            </a:r>
            <a:r>
              <a:rPr lang="en-US" dirty="0">
                <a:latin typeface="Arial" panose="020B0604020202020204" pitchFamily="34" charset="0"/>
                <a:cs typeface="Arial" panose="020B0604020202020204" pitchFamily="34" charset="0"/>
              </a:rPr>
              <a:t> growth. Anaerobically, </a:t>
            </a:r>
            <a:r>
              <a:rPr lang="en-US" i="1" dirty="0">
                <a:latin typeface="Arial" panose="020B0604020202020204" pitchFamily="34" charset="0"/>
                <a:cs typeface="Arial" panose="020B0604020202020204" pitchFamily="34" charset="0"/>
              </a:rPr>
              <a:t>S. mitis</a:t>
            </a:r>
            <a:r>
              <a:rPr lang="en-US" dirty="0">
                <a:latin typeface="Arial" panose="020B0604020202020204" pitchFamily="34" charset="0"/>
                <a:cs typeface="Arial" panose="020B0604020202020204" pitchFamily="34" charset="0"/>
              </a:rPr>
              <a:t> inhibits </a:t>
            </a:r>
            <a:r>
              <a:rPr lang="en-US" i="1" dirty="0">
                <a:latin typeface="Arial" panose="020B0604020202020204" pitchFamily="34" charset="0"/>
                <a:cs typeface="Arial" panose="020B0604020202020204" pitchFamily="34" charset="0"/>
              </a:rPr>
              <a:t>C. matruchotii</a:t>
            </a:r>
            <a:r>
              <a:rPr lang="en-US" dirty="0">
                <a:latin typeface="Arial" panose="020B0604020202020204" pitchFamily="34" charset="0"/>
                <a:cs typeface="Arial" panose="020B0604020202020204" pitchFamily="34" charset="0"/>
              </a:rPr>
              <a:t> while enhancing </a:t>
            </a:r>
            <a:r>
              <a:rPr lang="en-US" i="1" dirty="0">
                <a:latin typeface="Arial" panose="020B0604020202020204" pitchFamily="34" charset="0"/>
                <a:cs typeface="Arial" panose="020B0604020202020204" pitchFamily="34" charset="0"/>
              </a:rPr>
              <a:t>H. parainfluenzae</a:t>
            </a:r>
            <a:r>
              <a:rPr lang="en-US" dirty="0">
                <a:latin typeface="Arial" panose="020B0604020202020204" pitchFamily="34" charset="0"/>
                <a:cs typeface="Arial" panose="020B0604020202020204" pitchFamily="34" charset="0"/>
              </a:rPr>
              <a:t> growth and these results can explain one facet of community structure as </a:t>
            </a:r>
            <a:r>
              <a:rPr lang="en-US" i="1" dirty="0">
                <a:latin typeface="Arial" panose="020B0604020202020204" pitchFamily="34" charset="0"/>
                <a:cs typeface="Arial" panose="020B0604020202020204" pitchFamily="34" charset="0"/>
              </a:rPr>
              <a:t>Streptococcus</a:t>
            </a:r>
            <a:r>
              <a:rPr lang="en-US" dirty="0">
                <a:latin typeface="Arial" panose="020B0604020202020204" pitchFamily="34" charset="0"/>
                <a:cs typeface="Arial" panose="020B0604020202020204" pitchFamily="34" charset="0"/>
              </a:rPr>
              <a:t> species only decorate </a:t>
            </a:r>
            <a:r>
              <a:rPr lang="en-US" i="1" dirty="0">
                <a:latin typeface="Arial" panose="020B0604020202020204" pitchFamily="34" charset="0"/>
                <a:cs typeface="Arial" panose="020B0604020202020204" pitchFamily="34" charset="0"/>
              </a:rPr>
              <a:t>C. matruchotii</a:t>
            </a:r>
            <a:r>
              <a:rPr lang="en-US" dirty="0">
                <a:latin typeface="Arial" panose="020B0604020202020204" pitchFamily="34" charset="0"/>
                <a:cs typeface="Arial" panose="020B0604020202020204" pitchFamily="34" charset="0"/>
              </a:rPr>
              <a:t> in the aerobic perimeter of plaque structures. Transcriptome (RNASeq) analyses of these cultures suggest that </a:t>
            </a:r>
            <a:r>
              <a:rPr lang="en-US" i="1" dirty="0">
                <a:latin typeface="Arial" panose="020B0604020202020204" pitchFamily="34" charset="0"/>
                <a:cs typeface="Arial" panose="020B0604020202020204" pitchFamily="34" charset="0"/>
              </a:rPr>
              <a:t>S. mitis</a:t>
            </a:r>
            <a:r>
              <a:rPr lang="en-US" dirty="0">
                <a:latin typeface="Arial" panose="020B0604020202020204" pitchFamily="34" charset="0"/>
                <a:cs typeface="Arial" panose="020B0604020202020204" pitchFamily="34" charset="0"/>
              </a:rPr>
              <a:t>-produced bacteriocin may suppress </a:t>
            </a:r>
            <a:r>
              <a:rPr lang="en-US" i="1" dirty="0">
                <a:latin typeface="Arial" panose="020B0604020202020204" pitchFamily="34" charset="0"/>
                <a:cs typeface="Arial" panose="020B0604020202020204" pitchFamily="34" charset="0"/>
              </a:rPr>
              <a:t>H. parainfluenzae</a:t>
            </a:r>
            <a:r>
              <a:rPr lang="en-US" dirty="0">
                <a:latin typeface="Arial" panose="020B0604020202020204" pitchFamily="34" charset="0"/>
                <a:cs typeface="Arial" panose="020B0604020202020204" pitchFamily="34" charset="0"/>
              </a:rPr>
              <a:t> growth aerobically but not anaerobically. </a:t>
            </a:r>
            <a:r>
              <a:rPr lang="en-US" i="1" dirty="0">
                <a:latin typeface="Arial" panose="020B0604020202020204" pitchFamily="34" charset="0"/>
                <a:cs typeface="Arial" panose="020B0604020202020204" pitchFamily="34" charset="0"/>
              </a:rPr>
              <a:t>C. matruchotii</a:t>
            </a:r>
            <a:r>
              <a:rPr lang="en-US" dirty="0">
                <a:latin typeface="Arial" panose="020B0604020202020204" pitchFamily="34" charset="0"/>
                <a:cs typeface="Arial" panose="020B0604020202020204" pitchFamily="34" charset="0"/>
              </a:rPr>
              <a:t> shows increased expression of lactate catabolism genes aerobically with </a:t>
            </a:r>
            <a:r>
              <a:rPr lang="en-US" i="1" dirty="0">
                <a:latin typeface="Arial" panose="020B0604020202020204" pitchFamily="34" charset="0"/>
                <a:cs typeface="Arial" panose="020B0604020202020204" pitchFamily="34" charset="0"/>
              </a:rPr>
              <a:t>Streptococcus</a:t>
            </a:r>
            <a:r>
              <a:rPr lang="en-US" dirty="0">
                <a:latin typeface="Arial" panose="020B0604020202020204" pitchFamily="34" charset="0"/>
                <a:cs typeface="Arial" panose="020B0604020202020204" pitchFamily="34" charset="0"/>
              </a:rPr>
              <a:t> but not anaerobically where its growth is inhibited. Together these findings may explain mechanisms underlying the spatial arrangement of these species in a polymicrobial community.</a:t>
            </a:r>
          </a:p>
          <a:p>
            <a:pPr algn="just"/>
            <a:endParaRPr lang="en-US" altLang="en-US" b="1" dirty="0">
              <a:solidFill>
                <a:srgbClr val="0070C0"/>
              </a:solidFill>
              <a:latin typeface="Arial" charset="0"/>
              <a:ea typeface="Arial" charset="0"/>
              <a:cs typeface="Arial" charset="0"/>
            </a:endParaRPr>
          </a:p>
        </p:txBody>
      </p:sp>
      <p:sp>
        <p:nvSpPr>
          <p:cNvPr id="2" name="TextBox 1"/>
          <p:cNvSpPr txBox="1"/>
          <p:nvPr/>
        </p:nvSpPr>
        <p:spPr>
          <a:xfrm>
            <a:off x="3081070" y="16036371"/>
            <a:ext cx="4999287" cy="1107996"/>
          </a:xfrm>
          <a:prstGeom prst="rect">
            <a:avLst/>
          </a:prstGeom>
          <a:noFill/>
        </p:spPr>
        <p:txBody>
          <a:bodyPr wrap="square" rtlCol="0">
            <a:spAutoFit/>
          </a:bodyPr>
          <a:lstStyle/>
          <a:p>
            <a:pPr algn="ctr"/>
            <a:endParaRPr lang="en-US" altLang="en-US" sz="4000" b="1" dirty="0">
              <a:solidFill>
                <a:srgbClr val="0070C0"/>
              </a:solidFill>
              <a:latin typeface="Arial" charset="0"/>
              <a:ea typeface="Arial" charset="0"/>
              <a:cs typeface="Arial" charset="0"/>
            </a:endParaRPr>
          </a:p>
          <a:p>
            <a:endParaRPr lang="en-US" dirty="0"/>
          </a:p>
        </p:txBody>
      </p:sp>
      <p:sp>
        <p:nvSpPr>
          <p:cNvPr id="13" name="TextBox 12"/>
          <p:cNvSpPr txBox="1"/>
          <p:nvPr/>
        </p:nvSpPr>
        <p:spPr>
          <a:xfrm>
            <a:off x="551513" y="16133721"/>
            <a:ext cx="10789920" cy="16712267"/>
          </a:xfrm>
          <a:prstGeom prst="rect">
            <a:avLst/>
          </a:prstGeom>
          <a:noFill/>
        </p:spPr>
        <p:txBody>
          <a:bodyPr wrap="square" rtlCol="0">
            <a:spAutoFit/>
          </a:bodyPr>
          <a:lstStyle/>
          <a:p>
            <a:pPr algn="just"/>
            <a:r>
              <a:rPr lang="en-US" altLang="en-US" sz="4000" b="1" dirty="0">
                <a:solidFill>
                  <a:srgbClr val="0070C0"/>
                </a:solidFill>
                <a:latin typeface="Arial" charset="0"/>
                <a:ea typeface="Arial" charset="0"/>
                <a:cs typeface="Arial" charset="0"/>
              </a:rPr>
              <a:t>Introduction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Many human oral diseases are marked by changes in oral microbiome composition. A majority of humans will suffer at least one type of oral disease, </a:t>
            </a:r>
            <a:r>
              <a:rPr lang="en-US" dirty="0" smtClean="0">
                <a:latin typeface="Arial" panose="020B0604020202020204" pitchFamily="34" charset="0"/>
                <a:cs typeface="Arial" panose="020B0604020202020204" pitchFamily="34" charset="0"/>
              </a:rPr>
              <a:t>including periodontitis</a:t>
            </a:r>
            <a:r>
              <a:rPr lang="en-US" dirty="0">
                <a:latin typeface="Arial" panose="020B0604020202020204" pitchFamily="34" charset="0"/>
                <a:cs typeface="Arial" panose="020B0604020202020204" pitchFamily="34" charset="0"/>
              </a:rPr>
              <a:t>, which is a risk factor for other complications including heart disease</a:t>
            </a: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 While the oral microbiomes for humans in health and disease has been well studied to date, much remains to be discovered about how individual species within this polymicrobial environment interact, and how this contributes to community stability </a:t>
            </a:r>
            <a:r>
              <a:rPr lang="en-US" dirty="0" smtClean="0">
                <a:latin typeface="Arial" panose="020B0604020202020204" pitchFamily="34" charset="0"/>
                <a:cs typeface="Arial" panose="020B0604020202020204" pitchFamily="34" charset="0"/>
              </a:rPr>
              <a:t>and relates </a:t>
            </a:r>
            <a:r>
              <a:rPr lang="en-US" dirty="0">
                <a:latin typeface="Arial" panose="020B0604020202020204" pitchFamily="34" charset="0"/>
                <a:cs typeface="Arial" panose="020B0604020202020204" pitchFamily="34" charset="0"/>
              </a:rPr>
              <a:t>the onset of disease. Our lab seeks to characterize interactions between healthy oral polymicrobial communities so we might understand how their interactions may preserve ‘healthy’ communities. </a:t>
            </a:r>
          </a:p>
          <a:p>
            <a:pPr algn="just"/>
            <a:endParaRPr 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Microscopy of healthy supragingival plaque (SUP) has revealed a spatial arrangement of microbes into a reproducible structure like a ‘hedgehog’ with ‘corncobs’ consisting of the filamentous </a:t>
            </a:r>
            <a:r>
              <a:rPr lang="en-US" i="1" dirty="0">
                <a:latin typeface="Arial" panose="020B0604020202020204" pitchFamily="34" charset="0"/>
                <a:cs typeface="Arial" panose="020B0604020202020204" pitchFamily="34" charset="0"/>
              </a:rPr>
              <a:t>Corynebacterium matruchotii</a:t>
            </a:r>
            <a:r>
              <a:rPr lang="en-US" dirty="0">
                <a:latin typeface="Arial" panose="020B0604020202020204" pitchFamily="34" charset="0"/>
                <a:cs typeface="Arial" panose="020B0604020202020204" pitchFamily="34" charset="0"/>
              </a:rPr>
              <a:t> and </a:t>
            </a:r>
            <a:r>
              <a:rPr lang="en-US" i="1" dirty="0">
                <a:latin typeface="Arial" panose="020B0604020202020204" pitchFamily="34" charset="0"/>
                <a:cs typeface="Arial" panose="020B0604020202020204" pitchFamily="34" charset="0"/>
              </a:rPr>
              <a:t>Streptococcus</a:t>
            </a:r>
            <a:r>
              <a:rPr lang="en-US" dirty="0">
                <a:latin typeface="Arial" panose="020B0604020202020204" pitchFamily="34" charset="0"/>
                <a:cs typeface="Arial" panose="020B0604020202020204" pitchFamily="34" charset="0"/>
              </a:rPr>
              <a:t> species (Figure 1)</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The hedgehog hypothetically possesses an oxygen gradient decreasing from the perimeter, due to the presence of strict anaerobes at the interior. Also hypothesized is that </a:t>
            </a:r>
            <a:r>
              <a:rPr lang="en-US" i="1" dirty="0">
                <a:latin typeface="Arial" panose="020B0604020202020204" pitchFamily="34" charset="0"/>
                <a:cs typeface="Arial" panose="020B0604020202020204" pitchFamily="34" charset="0"/>
              </a:rPr>
              <a:t>Streptococcus </a:t>
            </a:r>
            <a:r>
              <a:rPr lang="en-US" dirty="0">
                <a:latin typeface="Arial" panose="020B0604020202020204" pitchFamily="34" charset="0"/>
                <a:cs typeface="Arial" panose="020B0604020202020204" pitchFamily="34" charset="0"/>
              </a:rPr>
              <a:t>species at the perimeter produce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and lactate from oxygen and host-provided carbohydrate. Other genera are arranged in close proximity to </a:t>
            </a:r>
            <a:r>
              <a:rPr lang="en-US" i="1" dirty="0">
                <a:latin typeface="Arial" panose="020B0604020202020204" pitchFamily="34" charset="0"/>
                <a:cs typeface="Arial" panose="020B0604020202020204" pitchFamily="34" charset="0"/>
              </a:rPr>
              <a:t>C. matruchotii </a:t>
            </a:r>
            <a:r>
              <a:rPr lang="en-US" dirty="0">
                <a:latin typeface="Arial" panose="020B0604020202020204" pitchFamily="34" charset="0"/>
                <a:cs typeface="Arial" panose="020B0604020202020204" pitchFamily="34" charset="0"/>
              </a:rPr>
              <a:t>in a way that suggests that it may dictate or create a desirable environment for these microbes and have a role in the spatial arrangement of the plaque biofilm. Found adjacent (but excluded) from these ‘corncobs’ is </a:t>
            </a:r>
            <a:r>
              <a:rPr lang="en-US" i="1" dirty="0">
                <a:latin typeface="Arial" panose="020B0604020202020204" pitchFamily="34" charset="0"/>
                <a:cs typeface="Arial" panose="020B0604020202020204" pitchFamily="34" charset="0"/>
              </a:rPr>
              <a:t>Haemophilus parainfluenzae</a:t>
            </a:r>
            <a:r>
              <a:rPr lang="en-US" dirty="0">
                <a:latin typeface="Arial" panose="020B0604020202020204" pitchFamily="34" charset="0"/>
                <a:cs typeface="Arial" panose="020B0604020202020204" pitchFamily="34" charset="0"/>
              </a:rPr>
              <a:t>, a potential opportunistic pathogen at high abundance in SUP. We aim to determine the mechanistic relationships between species found in SUP, here examining </a:t>
            </a:r>
            <a:r>
              <a:rPr lang="en-US" i="1" dirty="0">
                <a:latin typeface="Arial" panose="020B0604020202020204" pitchFamily="34" charset="0"/>
                <a:cs typeface="Arial" panose="020B0604020202020204" pitchFamily="34" charset="0"/>
              </a:rPr>
              <a:t>C. matruchotii </a:t>
            </a:r>
            <a:r>
              <a:rPr lang="en-US" dirty="0">
                <a:latin typeface="Arial" panose="020B0604020202020204" pitchFamily="34" charset="0"/>
                <a:cs typeface="Arial" panose="020B0604020202020204" pitchFamily="34" charset="0"/>
              </a:rPr>
              <a:t>and </a:t>
            </a:r>
            <a:r>
              <a:rPr lang="en-US" i="1" dirty="0">
                <a:latin typeface="Arial" panose="020B0604020202020204" pitchFamily="34" charset="0"/>
                <a:cs typeface="Arial" panose="020B0604020202020204" pitchFamily="34" charset="0"/>
              </a:rPr>
              <a:t>H. parainfluenzae</a:t>
            </a:r>
            <a:r>
              <a:rPr lang="en-US" dirty="0">
                <a:latin typeface="Arial" panose="020B0604020202020204" pitchFamily="34" charset="0"/>
                <a:cs typeface="Arial" panose="020B0604020202020204" pitchFamily="34" charset="0"/>
              </a:rPr>
              <a:t>, to help elucidate what governs the spatial arrangement of these species and potentially whether these relationships influence the abundance of opportunistic pathogens found in the healthy plaque. We hypothesize that </a:t>
            </a:r>
            <a:r>
              <a:rPr lang="en-US" i="1" dirty="0">
                <a:latin typeface="Arial" panose="020B0604020202020204" pitchFamily="34" charset="0"/>
                <a:cs typeface="Arial" panose="020B0604020202020204" pitchFamily="34" charset="0"/>
              </a:rPr>
              <a:t>C. matruchotii</a:t>
            </a:r>
            <a:r>
              <a:rPr lang="en-US" dirty="0">
                <a:latin typeface="Arial" panose="020B0604020202020204" pitchFamily="34" charset="0"/>
                <a:cs typeface="Arial" panose="020B0604020202020204" pitchFamily="34" charset="0"/>
              </a:rPr>
              <a:t> aids </a:t>
            </a:r>
            <a:r>
              <a:rPr lang="en-US" i="1" dirty="0">
                <a:latin typeface="Arial" panose="020B0604020202020204" pitchFamily="34" charset="0"/>
                <a:cs typeface="Arial" panose="020B0604020202020204" pitchFamily="34" charset="0"/>
              </a:rPr>
              <a:t>Streptococcus</a:t>
            </a:r>
            <a:r>
              <a:rPr lang="en-US" dirty="0">
                <a:latin typeface="Arial" panose="020B0604020202020204" pitchFamily="34" charset="0"/>
                <a:cs typeface="Arial" panose="020B0604020202020204" pitchFamily="34" charset="0"/>
              </a:rPr>
              <a:t> survival by actively detoxifying the environment through catalase production (removal of reactive oxygen species) and cross-feeding of metabolites, such as lactate (removal of acid stress), allowing these species to thrive in close proximity. We have also observed that </a:t>
            </a:r>
            <a:r>
              <a:rPr lang="en-US" i="1" dirty="0">
                <a:latin typeface="Arial" panose="020B0604020202020204" pitchFamily="34" charset="0"/>
                <a:cs typeface="Arial" panose="020B0604020202020204" pitchFamily="34" charset="0"/>
              </a:rPr>
              <a:t>H. parainfluenzae </a:t>
            </a:r>
            <a:r>
              <a:rPr lang="en-US" dirty="0">
                <a:latin typeface="Arial" panose="020B0604020202020204" pitchFamily="34" charset="0"/>
                <a:cs typeface="Arial" panose="020B0604020202020204" pitchFamily="34" charset="0"/>
              </a:rPr>
              <a:t>similarly enhances the growth of </a:t>
            </a:r>
            <a:r>
              <a:rPr lang="en-US" i="1" dirty="0">
                <a:latin typeface="Arial" panose="020B0604020202020204" pitchFamily="34" charset="0"/>
                <a:cs typeface="Arial" panose="020B0604020202020204" pitchFamily="34" charset="0"/>
              </a:rPr>
              <a:t>Streptococcus</a:t>
            </a:r>
            <a:r>
              <a:rPr lang="en-US" dirty="0">
                <a:latin typeface="Arial" panose="020B0604020202020204" pitchFamily="34" charset="0"/>
                <a:cs typeface="Arial" panose="020B0604020202020204" pitchFamily="34" charset="0"/>
              </a:rPr>
              <a:t> and are examining a potential mechanism for its exclusion from the hedgehog structure by </a:t>
            </a:r>
            <a:r>
              <a:rPr lang="en-US" i="1" dirty="0">
                <a:latin typeface="Arial" panose="020B0604020202020204" pitchFamily="34" charset="0"/>
                <a:cs typeface="Arial" panose="020B0604020202020204" pitchFamily="34" charset="0"/>
              </a:rPr>
              <a:t>S. mitis</a:t>
            </a:r>
            <a:r>
              <a:rPr lang="en-US" dirty="0">
                <a:latin typeface="Arial" panose="020B0604020202020204" pitchFamily="34" charset="0"/>
                <a:cs typeface="Arial" panose="020B0604020202020204" pitchFamily="34" charset="0"/>
              </a:rPr>
              <a:t>. </a:t>
            </a:r>
          </a:p>
          <a:p>
            <a:pPr algn="just"/>
            <a:endParaRPr lang="en-US" dirty="0">
              <a:latin typeface="Arial" panose="020B0604020202020204" pitchFamily="34" charset="0"/>
              <a:cs typeface="Arial" panose="020B0604020202020204" pitchFamily="34" charset="0"/>
            </a:endParaRPr>
          </a:p>
        </p:txBody>
      </p:sp>
      <p:sp>
        <p:nvSpPr>
          <p:cNvPr id="16" name="TextBox 15"/>
          <p:cNvSpPr txBox="1"/>
          <p:nvPr/>
        </p:nvSpPr>
        <p:spPr>
          <a:xfrm>
            <a:off x="11768248" y="29697348"/>
            <a:ext cx="10789920" cy="1785104"/>
          </a:xfrm>
          <a:prstGeom prst="rect">
            <a:avLst/>
          </a:prstGeom>
          <a:noFill/>
        </p:spPr>
        <p:txBody>
          <a:bodyPr wrap="square" rtlCol="0">
            <a:spAutoFit/>
          </a:bodyPr>
          <a:lstStyle/>
          <a:p>
            <a:pPr algn="just"/>
            <a:r>
              <a:rPr lang="en-US" sz="2200" b="1" dirty="0">
                <a:latin typeface="Arial" charset="0"/>
                <a:ea typeface="Arial" charset="0"/>
                <a:cs typeface="Arial" charset="0"/>
              </a:rPr>
              <a:t>Figure 3. Relative sequence abundance for oral species of interest.</a:t>
            </a:r>
            <a:r>
              <a:rPr lang="en-US" sz="2200" dirty="0">
                <a:latin typeface="Arial" charset="0"/>
                <a:ea typeface="Arial" charset="0"/>
                <a:cs typeface="Arial" charset="0"/>
              </a:rPr>
              <a:t> </a:t>
            </a:r>
            <a:endParaRPr lang="en-US" sz="2200" dirty="0" smtClean="0">
              <a:latin typeface="Arial" charset="0"/>
              <a:ea typeface="Arial" charset="0"/>
              <a:cs typeface="Arial" charset="0"/>
            </a:endParaRPr>
          </a:p>
          <a:p>
            <a:pPr algn="just"/>
            <a:r>
              <a:rPr lang="en-US" sz="2200" dirty="0" smtClean="0">
                <a:latin typeface="Arial" charset="0"/>
                <a:cs typeface="Arial" charset="0"/>
              </a:rPr>
              <a:t>Relative </a:t>
            </a:r>
            <a:r>
              <a:rPr lang="en-US" sz="2200" dirty="0">
                <a:latin typeface="Arial" charset="0"/>
                <a:cs typeface="Arial" charset="0"/>
              </a:rPr>
              <a:t>microbiome sequence abundance of </a:t>
            </a:r>
            <a:r>
              <a:rPr lang="en-US" sz="2200" i="1" dirty="0">
                <a:latin typeface="Arial" charset="0"/>
                <a:cs typeface="Arial" charset="0"/>
              </a:rPr>
              <a:t>C. matruchotii </a:t>
            </a:r>
            <a:r>
              <a:rPr lang="en-US" sz="2200" dirty="0">
                <a:latin typeface="Arial" charset="0"/>
                <a:cs typeface="Arial" charset="0"/>
              </a:rPr>
              <a:t>and other species of interest. This represents total % read abundance for 117 subjects from the Human Microbiome Project (HPM) data for supragingival plaque. V1-V3 16S sequences were assigned species-level analysis via Oligotyping</a:t>
            </a:r>
            <a:r>
              <a:rPr lang="en-US" sz="2200" baseline="30000" dirty="0">
                <a:latin typeface="Arial" charset="0"/>
                <a:cs typeface="Arial" charset="0"/>
              </a:rPr>
              <a:t>3</a:t>
            </a:r>
            <a:r>
              <a:rPr lang="en-US" sz="2200" dirty="0">
                <a:latin typeface="Arial" charset="0"/>
                <a:cs typeface="Arial" charset="0"/>
              </a:rPr>
              <a:t>. </a:t>
            </a:r>
            <a:endParaRPr lang="en-US" sz="220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68248" y="26159920"/>
            <a:ext cx="10789920" cy="3261396"/>
          </a:xfrm>
          <a:prstGeom prst="rect">
            <a:avLst/>
          </a:prstGeom>
        </p:spPr>
      </p:pic>
      <p:sp>
        <p:nvSpPr>
          <p:cNvPr id="3" name="TextBox 2"/>
          <p:cNvSpPr txBox="1"/>
          <p:nvPr/>
        </p:nvSpPr>
        <p:spPr>
          <a:xfrm>
            <a:off x="23063968" y="4564411"/>
            <a:ext cx="10058400" cy="707886"/>
          </a:xfrm>
          <a:prstGeom prst="rect">
            <a:avLst/>
          </a:prstGeom>
          <a:noFill/>
        </p:spPr>
        <p:txBody>
          <a:bodyPr wrap="square" rtlCol="0">
            <a:spAutoFit/>
          </a:bodyPr>
          <a:lstStyle/>
          <a:p>
            <a:r>
              <a:rPr lang="en-US" sz="4000" b="1" dirty="0">
                <a:solidFill>
                  <a:srgbClr val="0070C0"/>
                </a:solidFill>
                <a:latin typeface="Arial" charset="0"/>
                <a:ea typeface="Arial" charset="0"/>
                <a:cs typeface="Arial" charset="0"/>
              </a:rPr>
              <a:t>Results</a:t>
            </a:r>
          </a:p>
        </p:txBody>
      </p:sp>
      <p:sp>
        <p:nvSpPr>
          <p:cNvPr id="8" name="TextBox 7"/>
          <p:cNvSpPr txBox="1"/>
          <p:nvPr/>
        </p:nvSpPr>
        <p:spPr>
          <a:xfrm>
            <a:off x="33624527" y="12132420"/>
            <a:ext cx="9601200" cy="1323439"/>
          </a:xfrm>
          <a:prstGeom prst="rect">
            <a:avLst/>
          </a:prstGeom>
          <a:noFill/>
        </p:spPr>
        <p:txBody>
          <a:bodyPr wrap="square" rtlCol="0">
            <a:spAutoFit/>
          </a:bodyPr>
          <a:lstStyle/>
          <a:p>
            <a:r>
              <a:rPr lang="en-US" sz="4000" b="1" dirty="0">
                <a:solidFill>
                  <a:srgbClr val="0070C0"/>
                </a:solidFill>
                <a:latin typeface="Arial" charset="0"/>
                <a:ea typeface="Arial" charset="0"/>
                <a:cs typeface="Arial" charset="0"/>
              </a:rPr>
              <a:t>Conclusions</a:t>
            </a:r>
            <a:endParaRPr lang="en-US" sz="4000" dirty="0">
              <a:latin typeface="Arial" charset="0"/>
              <a:ea typeface="Arial" charset="0"/>
              <a:cs typeface="Arial" charset="0"/>
            </a:endParaRPr>
          </a:p>
          <a:p>
            <a:endParaRPr lang="en-US" sz="4000" dirty="0"/>
          </a:p>
        </p:txBody>
      </p:sp>
      <p:sp>
        <p:nvSpPr>
          <p:cNvPr id="15" name="TextBox 14"/>
          <p:cNvSpPr txBox="1"/>
          <p:nvPr/>
        </p:nvSpPr>
        <p:spPr>
          <a:xfrm>
            <a:off x="33624527" y="15985433"/>
            <a:ext cx="9601200" cy="1323439"/>
          </a:xfrm>
          <a:prstGeom prst="rect">
            <a:avLst/>
          </a:prstGeom>
          <a:noFill/>
        </p:spPr>
        <p:txBody>
          <a:bodyPr wrap="square" rtlCol="0">
            <a:spAutoFit/>
          </a:bodyPr>
          <a:lstStyle/>
          <a:p>
            <a:r>
              <a:rPr lang="en-US" altLang="en-US" sz="4000" b="1" dirty="0">
                <a:solidFill>
                  <a:srgbClr val="0070C0"/>
                </a:solidFill>
                <a:latin typeface="Arial" charset="0"/>
                <a:ea typeface="Arial" charset="0"/>
                <a:cs typeface="Arial" charset="0"/>
              </a:rPr>
              <a:t>Future Work</a:t>
            </a:r>
          </a:p>
          <a:p>
            <a:endParaRPr lang="en-US" sz="4000" dirty="0">
              <a:latin typeface="Arial" charset="0"/>
              <a:ea typeface="Arial" charset="0"/>
              <a:cs typeface="Arial" charset="0"/>
            </a:endParaRPr>
          </a:p>
        </p:txBody>
      </p:sp>
      <p:pic>
        <p:nvPicPr>
          <p:cNvPr id="21" name="Picture 45">
            <a:extLst>
              <a:ext uri="{FF2B5EF4-FFF2-40B4-BE49-F238E27FC236}">
                <a16:creationId xmlns="" xmlns:a16="http://schemas.microsoft.com/office/drawing/2014/main" id="{BA68B230-31D3-C145-9CEC-90E0C7659423}"/>
              </a:ext>
            </a:extLst>
          </p:cNvPr>
          <p:cNvPicPr>
            <a:picLocks noChangeAspect="1"/>
          </p:cNvPicPr>
          <p:nvPr/>
        </p:nvPicPr>
        <p:blipFill>
          <a:blip r:embed="rId4">
            <a:extLst>
              <a:ext uri="{28A0092B-C50C-407E-A947-70E740481C1C}">
                <a14:useLocalDpi xmlns:a14="http://schemas.microsoft.com/office/drawing/2010/main" val="0"/>
              </a:ext>
            </a:extLst>
          </a:blip>
          <a:srcRect l="3224" t="17323" r="2197" b="18677"/>
          <a:stretch>
            <a:fillRect/>
          </a:stretch>
        </p:blipFill>
        <p:spPr bwMode="auto">
          <a:xfrm>
            <a:off x="34000232" y="28928104"/>
            <a:ext cx="3310838" cy="2240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 xmlns:a16="http://schemas.microsoft.com/office/drawing/2014/main" id="{C11104AF-8CF4-B14D-9462-A374F9CAF9E2}"/>
              </a:ext>
            </a:extLst>
          </p:cNvPr>
          <p:cNvPicPr>
            <a:picLocks noChangeAspect="1"/>
          </p:cNvPicPr>
          <p:nvPr/>
        </p:nvPicPr>
        <p:blipFill>
          <a:blip r:embed="rId5"/>
          <a:stretch>
            <a:fillRect/>
          </a:stretch>
        </p:blipFill>
        <p:spPr>
          <a:xfrm>
            <a:off x="34000232" y="31168170"/>
            <a:ext cx="3993443" cy="1291996"/>
          </a:xfrm>
          <a:prstGeom prst="rect">
            <a:avLst/>
          </a:prstGeom>
        </p:spPr>
      </p:pic>
      <p:sp>
        <p:nvSpPr>
          <p:cNvPr id="23" name="TextBox 22">
            <a:extLst>
              <a:ext uri="{FF2B5EF4-FFF2-40B4-BE49-F238E27FC236}">
                <a16:creationId xmlns="" xmlns:a16="http://schemas.microsoft.com/office/drawing/2014/main" id="{689AFF3D-988E-9948-B6B0-961D316FCDBF}"/>
              </a:ext>
            </a:extLst>
          </p:cNvPr>
          <p:cNvSpPr txBox="1"/>
          <p:nvPr/>
        </p:nvSpPr>
        <p:spPr>
          <a:xfrm>
            <a:off x="33624527" y="12959082"/>
            <a:ext cx="9601200" cy="3293209"/>
          </a:xfrm>
          <a:prstGeom prst="rect">
            <a:avLst/>
          </a:prstGeom>
          <a:noFill/>
        </p:spPr>
        <p:txBody>
          <a:bodyPr wrap="square" rtlCol="0">
            <a:spAutoFit/>
          </a:bodyPr>
          <a:lstStyle/>
          <a:p>
            <a:pPr marL="457200" indent="-457200" algn="just">
              <a:buFont typeface="Arial" panose="020B0604020202020204" pitchFamily="34" charset="0"/>
              <a:buChar char="•"/>
            </a:pPr>
            <a:r>
              <a:rPr lang="en-US" i="1" dirty="0">
                <a:latin typeface="Arial" panose="020B0604020202020204" pitchFamily="34" charset="0"/>
                <a:cs typeface="Arial" panose="020B0604020202020204" pitchFamily="34" charset="0"/>
              </a:rPr>
              <a:t>Streptococcus </a:t>
            </a:r>
            <a:r>
              <a:rPr lang="en-US" dirty="0">
                <a:latin typeface="Arial" panose="020B0604020202020204" pitchFamily="34" charset="0"/>
                <a:cs typeface="Arial" panose="020B0604020202020204" pitchFamily="34" charset="0"/>
              </a:rPr>
              <a:t>growth substantially increases aerobically in the presence of </a:t>
            </a:r>
            <a:r>
              <a:rPr lang="en-US" i="1" dirty="0">
                <a:latin typeface="Arial" panose="020B0604020202020204" pitchFamily="34" charset="0"/>
                <a:cs typeface="Arial" panose="020B0604020202020204" pitchFamily="34" charset="0"/>
              </a:rPr>
              <a:t>C. matruchotii </a:t>
            </a:r>
            <a:r>
              <a:rPr lang="en-US" dirty="0">
                <a:latin typeface="Arial" panose="020B0604020202020204" pitchFamily="34" charset="0"/>
                <a:cs typeface="Arial" panose="020B0604020202020204" pitchFamily="34" charset="0"/>
              </a:rPr>
              <a:t>or </a:t>
            </a:r>
            <a:r>
              <a:rPr lang="en-US" i="1" dirty="0">
                <a:latin typeface="Arial" panose="020B0604020202020204" pitchFamily="34" charset="0"/>
                <a:cs typeface="Arial" panose="020B0604020202020204" pitchFamily="34" charset="0"/>
              </a:rPr>
              <a:t>H. parainfluenzae</a:t>
            </a:r>
            <a:r>
              <a:rPr lang="en-US" dirty="0">
                <a:latin typeface="Arial" panose="020B0604020202020204" pitchFamily="34" charset="0"/>
                <a:cs typeface="Arial" panose="020B0604020202020204" pitchFamily="34" charset="0"/>
              </a:rPr>
              <a:t>, hypothetically due to consumption of </a:t>
            </a:r>
            <a:r>
              <a:rPr lang="en-US" i="1" dirty="0">
                <a:latin typeface="Arial" panose="020B0604020202020204" pitchFamily="34" charset="0"/>
                <a:cs typeface="Arial" panose="020B0604020202020204" pitchFamily="34" charset="0"/>
              </a:rPr>
              <a:t>Streptococcus </a:t>
            </a:r>
            <a:r>
              <a:rPr lang="en-US" dirty="0">
                <a:latin typeface="Arial" panose="020B0604020202020204" pitchFamily="34" charset="0"/>
                <a:cs typeface="Arial" panose="020B0604020202020204" pitchFamily="34" charset="0"/>
              </a:rPr>
              <a:t>produced lactate. </a:t>
            </a:r>
          </a:p>
          <a:p>
            <a:pPr marL="457200" indent="-457200" algn="just">
              <a:buFont typeface="Arial" panose="020B0604020202020204" pitchFamily="34" charset="0"/>
              <a:buChar char="•"/>
            </a:pPr>
            <a:r>
              <a:rPr lang="en-US" i="1" dirty="0">
                <a:latin typeface="Arial" panose="020B0604020202020204" pitchFamily="34" charset="0"/>
                <a:cs typeface="Arial" panose="020B0604020202020204" pitchFamily="34" charset="0"/>
              </a:rPr>
              <a:t>H. parainfluenzae </a:t>
            </a:r>
            <a:r>
              <a:rPr lang="en-US" dirty="0">
                <a:latin typeface="Arial" panose="020B0604020202020204" pitchFamily="34" charset="0"/>
                <a:cs typeface="Arial" panose="020B0604020202020204" pitchFamily="34" charset="0"/>
              </a:rPr>
              <a:t>is excluded from ‘corncob’ structures hypothetically by </a:t>
            </a:r>
            <a:r>
              <a:rPr lang="en-US" i="1" dirty="0">
                <a:latin typeface="Arial" panose="020B0604020202020204" pitchFamily="34" charset="0"/>
                <a:cs typeface="Arial" panose="020B0604020202020204" pitchFamily="34" charset="0"/>
              </a:rPr>
              <a:t>S. mitis</a:t>
            </a:r>
            <a:r>
              <a:rPr lang="en-US" dirty="0">
                <a:latin typeface="Arial" panose="020B0604020202020204" pitchFamily="34" charset="0"/>
                <a:cs typeface="Arial" panose="020B0604020202020204" pitchFamily="34" charset="0"/>
              </a:rPr>
              <a:t>-produced </a:t>
            </a:r>
            <a:r>
              <a:rPr lang="en-US" dirty="0" err="1">
                <a:latin typeface="Arial" panose="020B0604020202020204" pitchFamily="34" charset="0"/>
                <a:cs typeface="Arial" panose="020B0604020202020204" pitchFamily="34" charset="0"/>
              </a:rPr>
              <a:t>bacteriocin</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whose export may be diminished </a:t>
            </a:r>
            <a:r>
              <a:rPr lang="en-US" dirty="0">
                <a:latin typeface="Arial" panose="020B0604020202020204" pitchFamily="34" charset="0"/>
                <a:cs typeface="Arial" panose="020B0604020202020204" pitchFamily="34" charset="0"/>
              </a:rPr>
              <a:t>when adjacent to </a:t>
            </a:r>
            <a:r>
              <a:rPr lang="en-US" i="1" dirty="0">
                <a:latin typeface="Arial" panose="020B0604020202020204" pitchFamily="34" charset="0"/>
                <a:cs typeface="Arial" panose="020B0604020202020204" pitchFamily="34" charset="0"/>
              </a:rPr>
              <a:t>C. matruchotii</a:t>
            </a:r>
            <a:r>
              <a:rPr lang="en-US"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24" name="TextBox 41">
            <a:extLst>
              <a:ext uri="{FF2B5EF4-FFF2-40B4-BE49-F238E27FC236}">
                <a16:creationId xmlns="" xmlns:a16="http://schemas.microsoft.com/office/drawing/2014/main" id="{0807109B-7DB0-EC4D-9A85-428D47CEB793}"/>
              </a:ext>
            </a:extLst>
          </p:cNvPr>
          <p:cNvSpPr txBox="1">
            <a:spLocks noChangeArrowheads="1"/>
          </p:cNvSpPr>
          <p:nvPr/>
        </p:nvSpPr>
        <p:spPr bwMode="auto">
          <a:xfrm>
            <a:off x="11768248" y="14971116"/>
            <a:ext cx="1078992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200" b="1" dirty="0">
                <a:latin typeface="Arial" charset="0"/>
                <a:ea typeface="Arial" charset="0"/>
                <a:cs typeface="Arial" charset="0"/>
              </a:rPr>
              <a:t>Figure 1:</a:t>
            </a:r>
            <a:r>
              <a:rPr lang="en-US" sz="2200" dirty="0">
                <a:latin typeface="Arial" charset="0"/>
                <a:ea typeface="Arial" charset="0"/>
                <a:cs typeface="Arial" charset="0"/>
              </a:rPr>
              <a:t> </a:t>
            </a:r>
            <a:r>
              <a:rPr lang="en-US" sz="2200" b="1" dirty="0">
                <a:latin typeface="Arial" charset="0"/>
                <a:ea typeface="Arial" charset="0"/>
                <a:cs typeface="Arial" charset="0"/>
              </a:rPr>
              <a:t>Model of the hedgehog structure of supragingival plaque.</a:t>
            </a:r>
            <a:r>
              <a:rPr lang="en-US" sz="2200" dirty="0">
                <a:latin typeface="Arial" charset="0"/>
                <a:ea typeface="Arial" charset="0"/>
                <a:cs typeface="Arial" charset="0"/>
              </a:rPr>
              <a:t> </a:t>
            </a:r>
            <a:endParaRPr lang="en-US" sz="2200" dirty="0" smtClean="0">
              <a:latin typeface="Arial" charset="0"/>
              <a:ea typeface="Arial" charset="0"/>
              <a:cs typeface="Arial" charset="0"/>
            </a:endParaRPr>
          </a:p>
          <a:p>
            <a:pPr algn="just"/>
            <a:r>
              <a:rPr lang="en-US" sz="2200" i="1" dirty="0" smtClean="0">
                <a:latin typeface="Arial" charset="0"/>
                <a:cs typeface="Arial" charset="0"/>
              </a:rPr>
              <a:t>C</a:t>
            </a:r>
            <a:r>
              <a:rPr lang="en-US" sz="2200" i="1" dirty="0">
                <a:latin typeface="Arial" charset="0"/>
                <a:cs typeface="Arial" charset="0"/>
              </a:rPr>
              <a:t>. matruchotii </a:t>
            </a:r>
            <a:r>
              <a:rPr lang="en-US" sz="2200" dirty="0">
                <a:latin typeface="Arial" charset="0"/>
                <a:cs typeface="Arial" charset="0"/>
              </a:rPr>
              <a:t>(magenta) filaments span the entire structure. The hedgehog interior is hypothesized to be anaerobic due to the presence of strict </a:t>
            </a:r>
            <a:r>
              <a:rPr lang="en-US" sz="2200" dirty="0" smtClean="0">
                <a:latin typeface="Arial" charset="0"/>
                <a:cs typeface="Arial" charset="0"/>
              </a:rPr>
              <a:t>anaerobes. </a:t>
            </a:r>
            <a:r>
              <a:rPr lang="en-US" sz="2200" dirty="0">
                <a:latin typeface="Arial" charset="0"/>
                <a:cs typeface="Arial" charset="0"/>
              </a:rPr>
              <a:t>At the tips of most filaments a ‘corncob’ structure of cocci is formed, including </a:t>
            </a:r>
            <a:r>
              <a:rPr lang="en-US" sz="2200" i="1" dirty="0">
                <a:latin typeface="Arial" charset="0"/>
                <a:cs typeface="Arial" charset="0"/>
              </a:rPr>
              <a:t>S. cristatus </a:t>
            </a:r>
            <a:r>
              <a:rPr lang="en-US" sz="2200" dirty="0">
                <a:latin typeface="Arial" charset="0"/>
                <a:cs typeface="Arial" charset="0"/>
              </a:rPr>
              <a:t>(blue) and </a:t>
            </a:r>
            <a:r>
              <a:rPr lang="en-US" sz="2200" i="1" dirty="0">
                <a:latin typeface="Arial" charset="0"/>
                <a:cs typeface="Arial" charset="0"/>
              </a:rPr>
              <a:t>S. mitis </a:t>
            </a:r>
            <a:r>
              <a:rPr lang="en-US" sz="2200" dirty="0">
                <a:latin typeface="Arial" charset="0"/>
                <a:cs typeface="Arial" charset="0"/>
              </a:rPr>
              <a:t>(green), in direct contact with the </a:t>
            </a:r>
            <a:r>
              <a:rPr lang="en-US" sz="2200" i="1" dirty="0">
                <a:latin typeface="Arial" charset="0"/>
                <a:cs typeface="Arial" charset="0"/>
              </a:rPr>
              <a:t>C. matruchotii</a:t>
            </a:r>
            <a:r>
              <a:rPr lang="en-US" sz="2200" dirty="0">
                <a:latin typeface="Arial" charset="0"/>
                <a:cs typeface="Arial" charset="0"/>
              </a:rPr>
              <a:t>. </a:t>
            </a:r>
            <a:r>
              <a:rPr lang="en-US" sz="2200" i="1" dirty="0">
                <a:latin typeface="Arial" charset="0"/>
                <a:cs typeface="Arial" charset="0"/>
              </a:rPr>
              <a:t>H. parainfluenzae </a:t>
            </a:r>
            <a:r>
              <a:rPr lang="en-US" sz="2200" dirty="0">
                <a:latin typeface="Arial" charset="0"/>
                <a:cs typeface="Arial" charset="0"/>
              </a:rPr>
              <a:t>(red) appears to be excluded from these ‘corncob’ structures</a:t>
            </a:r>
            <a:r>
              <a:rPr lang="en-US" sz="2200" dirty="0" smtClean="0">
                <a:latin typeface="Arial" charset="0"/>
                <a:cs typeface="Arial" charset="0"/>
              </a:rPr>
              <a:t>. </a:t>
            </a:r>
            <a:r>
              <a:rPr lang="en-US" sz="2200" dirty="0">
                <a:latin typeface="Arial" charset="0"/>
                <a:cs typeface="Arial" charset="0"/>
              </a:rPr>
              <a:t>Reproduced from Mark Welch, </a:t>
            </a:r>
            <a:r>
              <a:rPr lang="en-US" sz="2200" dirty="0" smtClean="0">
                <a:latin typeface="Arial" charset="0"/>
                <a:cs typeface="Arial" charset="0"/>
              </a:rPr>
              <a:t>J. </a:t>
            </a:r>
            <a:r>
              <a:rPr lang="en-US" sz="2200" i="1" dirty="0">
                <a:latin typeface="Arial" charset="0"/>
                <a:cs typeface="Arial" charset="0"/>
              </a:rPr>
              <a:t>et al</a:t>
            </a:r>
            <a:r>
              <a:rPr lang="en-US" sz="2200" dirty="0">
                <a:latin typeface="Arial" charset="0"/>
                <a:cs typeface="Arial" charset="0"/>
              </a:rPr>
              <a:t>. (</a:t>
            </a:r>
            <a:r>
              <a:rPr lang="en-US" sz="2200" dirty="0" smtClean="0">
                <a:latin typeface="Arial" charset="0"/>
                <a:cs typeface="Arial" charset="0"/>
              </a:rPr>
              <a:t>2016)</a:t>
            </a:r>
            <a:r>
              <a:rPr lang="en-US" sz="2200" baseline="30000" dirty="0" smtClean="0">
                <a:latin typeface="Arial" charset="0"/>
                <a:cs typeface="Arial" charset="0"/>
              </a:rPr>
              <a:t>2</a:t>
            </a:r>
            <a:r>
              <a:rPr lang="en-US" sz="2200" dirty="0" smtClean="0">
                <a:latin typeface="Arial" charset="0"/>
                <a:cs typeface="Arial" charset="0"/>
              </a:rPr>
              <a:t>.</a:t>
            </a:r>
            <a:endParaRPr lang="en-US" sz="2200" dirty="0">
              <a:latin typeface="Arial" charset="0"/>
              <a:cs typeface="Arial" charset="0"/>
            </a:endParaRPr>
          </a:p>
          <a:p>
            <a:pPr algn="just"/>
            <a:r>
              <a:rPr lang="en-US" sz="2200" dirty="0">
                <a:latin typeface="Arial" charset="0"/>
                <a:cs typeface="Arial" charset="0"/>
              </a:rPr>
              <a:t>. </a:t>
            </a:r>
          </a:p>
        </p:txBody>
      </p:sp>
      <p:sp>
        <p:nvSpPr>
          <p:cNvPr id="7" name="TextBox 6">
            <a:extLst>
              <a:ext uri="{FF2B5EF4-FFF2-40B4-BE49-F238E27FC236}">
                <a16:creationId xmlns="" xmlns:a16="http://schemas.microsoft.com/office/drawing/2014/main" id="{F294F0EB-EB37-924F-9E5C-50ACAE304ED7}"/>
              </a:ext>
            </a:extLst>
          </p:cNvPr>
          <p:cNvSpPr txBox="1"/>
          <p:nvPr/>
        </p:nvSpPr>
        <p:spPr>
          <a:xfrm>
            <a:off x="33624527" y="9744519"/>
            <a:ext cx="9601200" cy="1785104"/>
          </a:xfrm>
          <a:prstGeom prst="rect">
            <a:avLst/>
          </a:prstGeom>
          <a:noFill/>
        </p:spPr>
        <p:txBody>
          <a:bodyPr wrap="square" rtlCol="0">
            <a:spAutoFit/>
          </a:bodyPr>
          <a:lstStyle/>
          <a:p>
            <a:pPr algn="just"/>
            <a:r>
              <a:rPr lang="en-US" sz="2200" b="1" dirty="0">
                <a:latin typeface="Arial" panose="020B0604020202020204" pitchFamily="34" charset="0"/>
                <a:cs typeface="Arial" panose="020B0604020202020204" pitchFamily="34" charset="0"/>
              </a:rPr>
              <a:t>Figure 5. Colony biofilm model for culturing.</a:t>
            </a:r>
          </a:p>
          <a:p>
            <a:pPr algn="just"/>
            <a:r>
              <a:rPr lang="en-US" sz="2200" dirty="0">
                <a:latin typeface="Arial" panose="020B0604020202020204" pitchFamily="34" charset="0"/>
                <a:cs typeface="Arial" panose="020B0604020202020204" pitchFamily="34" charset="0"/>
              </a:rPr>
              <a:t>Cells were grown on 0.2µm polycarbonate membranes at 37ºC aerobically and anaerobically in either mono or coculture. Cells were then enumerated and fold changes were calculated (Fig 4</a:t>
            </a:r>
            <a:r>
              <a:rPr lang="en-US" sz="2200" dirty="0" smtClean="0">
                <a:latin typeface="Arial" panose="020B0604020202020204" pitchFamily="34" charset="0"/>
                <a:cs typeface="Arial" panose="020B0604020202020204" pitchFamily="34" charset="0"/>
              </a:rPr>
              <a:t>). Culturing of </a:t>
            </a:r>
            <a:r>
              <a:rPr lang="en-US" sz="2200" dirty="0">
                <a:latin typeface="Arial" panose="020B0604020202020204" pitchFamily="34" charset="0"/>
                <a:cs typeface="Arial" panose="020B0604020202020204" pitchFamily="34" charset="0"/>
              </a:rPr>
              <a:t>cells for </a:t>
            </a:r>
            <a:r>
              <a:rPr lang="en-US" sz="2200" dirty="0" err="1">
                <a:latin typeface="Arial" panose="020B0604020202020204" pitchFamily="34" charset="0"/>
                <a:cs typeface="Arial" panose="020B0604020202020204" pitchFamily="34" charset="0"/>
              </a:rPr>
              <a:t>RNASeq</a:t>
            </a:r>
            <a:r>
              <a:rPr lang="en-US" sz="2200" dirty="0">
                <a:latin typeface="Arial" panose="020B0604020202020204" pitchFamily="34" charset="0"/>
                <a:cs typeface="Arial" panose="020B0604020202020204" pitchFamily="34" charset="0"/>
              </a:rPr>
              <a:t> analysis (Table 1) was also carried out using this method.</a:t>
            </a:r>
          </a:p>
        </p:txBody>
      </p:sp>
      <p:sp>
        <p:nvSpPr>
          <p:cNvPr id="11" name="TextBox 10">
            <a:extLst>
              <a:ext uri="{FF2B5EF4-FFF2-40B4-BE49-F238E27FC236}">
                <a16:creationId xmlns="" xmlns:a16="http://schemas.microsoft.com/office/drawing/2014/main" id="{537DA5C7-1716-AE42-9D2E-744C58AF819A}"/>
              </a:ext>
            </a:extLst>
          </p:cNvPr>
          <p:cNvSpPr txBox="1"/>
          <p:nvPr/>
        </p:nvSpPr>
        <p:spPr>
          <a:xfrm>
            <a:off x="23063968" y="22621750"/>
            <a:ext cx="10058400" cy="9910405"/>
          </a:xfrm>
          <a:prstGeom prst="rect">
            <a:avLst/>
          </a:prstGeom>
          <a:noFill/>
        </p:spPr>
        <p:txBody>
          <a:bodyPr wrap="square" rtlCol="0">
            <a:spAutoFit/>
          </a:bodyPr>
          <a:lstStyle/>
          <a:p>
            <a:pPr algn="just"/>
            <a:r>
              <a:rPr lang="en-US" sz="2200" b="1" dirty="0">
                <a:latin typeface="Arial" charset="0"/>
                <a:cs typeface="Arial" charset="0"/>
              </a:rPr>
              <a:t>Table 1: Key findings of transcriptome analyses of pairwise </a:t>
            </a:r>
            <a:r>
              <a:rPr lang="en-US" sz="2200" b="1" dirty="0" smtClean="0">
                <a:latin typeface="Arial" charset="0"/>
                <a:cs typeface="Arial" charset="0"/>
              </a:rPr>
              <a:t>interactions.</a:t>
            </a:r>
            <a:endParaRPr lang="en-US" sz="2200" b="1" dirty="0">
              <a:latin typeface="Arial" charset="0"/>
              <a:cs typeface="Arial" charset="0"/>
            </a:endParaRPr>
          </a:p>
          <a:p>
            <a:pPr algn="just"/>
            <a:r>
              <a:rPr lang="en-US" sz="2200" dirty="0" err="1">
                <a:latin typeface="Arial" charset="0"/>
                <a:cs typeface="Arial" charset="0"/>
              </a:rPr>
              <a:t>RNASeq</a:t>
            </a:r>
            <a:r>
              <a:rPr lang="en-US" sz="2200" dirty="0">
                <a:latin typeface="Arial" charset="0"/>
                <a:cs typeface="Arial" charset="0"/>
              </a:rPr>
              <a:t> of mono and coculture samples under both aerobic and anaerobic conditions was performed via Illumina sequencing. Reads were aligned to genomes via Bowtie2. </a:t>
            </a:r>
            <a:r>
              <a:rPr lang="en-US" sz="2200" dirty="0" err="1">
                <a:latin typeface="Arial" charset="0"/>
                <a:cs typeface="Arial" charset="0"/>
              </a:rPr>
              <a:t>HtSeq</a:t>
            </a:r>
            <a:r>
              <a:rPr lang="en-US" sz="2200" dirty="0">
                <a:latin typeface="Arial" charset="0"/>
                <a:cs typeface="Arial" charset="0"/>
              </a:rPr>
              <a:t> was used to assign reads to coding sequences and DESeq2 was used to carry out a differential expression analyses. Bacteria were grown in mono or cocultures spotted onto 0.2µm-pore sterile polycarbonate membranes on solid agar medium (Fig. 5). </a:t>
            </a:r>
          </a:p>
          <a:p>
            <a:pPr algn="just"/>
            <a:endParaRPr lang="en-US" sz="2200" dirty="0">
              <a:latin typeface="Arial" charset="0"/>
              <a:cs typeface="Arial" charset="0"/>
            </a:endParaRPr>
          </a:p>
          <a:p>
            <a:pPr algn="just"/>
            <a:r>
              <a:rPr lang="en-US" sz="2200" b="1" dirty="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In coculture with </a:t>
            </a:r>
            <a:r>
              <a:rPr lang="en-US" sz="2200" i="1" dirty="0">
                <a:latin typeface="Arial" panose="020B0604020202020204" pitchFamily="34" charset="0"/>
                <a:cs typeface="Arial" panose="020B0604020202020204" pitchFamily="34" charset="0"/>
              </a:rPr>
              <a:t>S. mitis</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C. matruchotii</a:t>
            </a:r>
            <a:r>
              <a:rPr lang="en-US" sz="2200" dirty="0">
                <a:latin typeface="Arial" panose="020B0604020202020204" pitchFamily="34" charset="0"/>
                <a:cs typeface="Arial" panose="020B0604020202020204" pitchFamily="34" charset="0"/>
              </a:rPr>
              <a:t> differentially expressed 24 genes over 2-fold, shown here are: </a:t>
            </a:r>
            <a:r>
              <a:rPr lang="en-US" sz="2200" i="1" dirty="0" err="1">
                <a:latin typeface="Arial" panose="020B0604020202020204" pitchFamily="34" charset="0"/>
                <a:cs typeface="Arial" panose="020B0604020202020204" pitchFamily="34" charset="0"/>
              </a:rPr>
              <a:t>lutA</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lutB</a:t>
            </a:r>
            <a:r>
              <a:rPr lang="en-US" sz="2200" i="1"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i="1" dirty="0" err="1">
                <a:latin typeface="Arial" panose="020B0604020202020204" pitchFamily="34" charset="0"/>
                <a:cs typeface="Arial" panose="020B0604020202020204" pitchFamily="34" charset="0"/>
              </a:rPr>
              <a:t>lutC</a:t>
            </a:r>
            <a:r>
              <a:rPr lang="en-US" sz="2200" i="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The</a:t>
            </a:r>
            <a:r>
              <a:rPr lang="en-US" sz="2200" i="1"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lutABC</a:t>
            </a:r>
            <a:r>
              <a:rPr lang="en-US" sz="2200" dirty="0">
                <a:latin typeface="Arial" panose="020B0604020202020204" pitchFamily="34" charset="0"/>
                <a:cs typeface="Arial" panose="020B0604020202020204" pitchFamily="34" charset="0"/>
              </a:rPr>
              <a:t> operon has been shown to be highly conserved in many bacteria and allows for the utilization of lactate as a carbon and energy source</a:t>
            </a:r>
            <a:r>
              <a:rPr lang="en-US" sz="2200" baseline="30000" dirty="0">
                <a:latin typeface="Arial" panose="020B0604020202020204" pitchFamily="34" charset="0"/>
                <a:cs typeface="Arial" panose="020B0604020202020204" pitchFamily="34" charset="0"/>
              </a:rPr>
              <a:t>4</a:t>
            </a:r>
            <a:r>
              <a:rPr lang="en-US" sz="2200" dirty="0">
                <a:latin typeface="Arial" panose="020B0604020202020204" pitchFamily="34" charset="0"/>
                <a:cs typeface="Arial" panose="020B0604020202020204" pitchFamily="34" charset="0"/>
              </a:rPr>
              <a:t>. Directly upstream of the operon is </a:t>
            </a:r>
            <a:r>
              <a:rPr lang="en-US" sz="2200" i="1" dirty="0" err="1">
                <a:latin typeface="Arial" panose="020B0604020202020204" pitchFamily="34" charset="0"/>
                <a:cs typeface="Arial" panose="020B0604020202020204" pitchFamily="34" charset="0"/>
              </a:rPr>
              <a:t>lctP</a:t>
            </a:r>
            <a:r>
              <a:rPr lang="en-US" sz="2200" dirty="0">
                <a:latin typeface="Arial" panose="020B0604020202020204" pitchFamily="34" charset="0"/>
                <a:cs typeface="Arial" panose="020B0604020202020204" pitchFamily="34" charset="0"/>
              </a:rPr>
              <a:t> which encodes l-lactate permease and is constitutively expressed. Identical results were observed in coculture with </a:t>
            </a:r>
            <a:r>
              <a:rPr lang="en-US" sz="2200" i="1" dirty="0">
                <a:latin typeface="Arial" panose="020B0604020202020204" pitchFamily="34" charset="0"/>
                <a:cs typeface="Arial" panose="020B0604020202020204" pitchFamily="34" charset="0"/>
              </a:rPr>
              <a:t>S. cristatus.</a:t>
            </a:r>
          </a:p>
          <a:p>
            <a:pPr algn="just"/>
            <a:endParaRPr lang="en-US" sz="2200" dirty="0">
              <a:latin typeface="Arial" panose="020B0604020202020204" pitchFamily="34" charset="0"/>
              <a:cs typeface="Arial" panose="020B0604020202020204" pitchFamily="34" charset="0"/>
            </a:endParaRPr>
          </a:p>
          <a:p>
            <a:pPr algn="just"/>
            <a:r>
              <a:rPr lang="en-US" sz="2200" b="1" dirty="0">
                <a:latin typeface="Arial" charset="0"/>
                <a:cs typeface="Arial" charset="0"/>
              </a:rPr>
              <a:t>B. </a:t>
            </a:r>
            <a:r>
              <a:rPr lang="en-US" sz="2200" dirty="0" err="1">
                <a:latin typeface="Arial" charset="0"/>
                <a:cs typeface="Arial" charset="0"/>
              </a:rPr>
              <a:t>RNAseq</a:t>
            </a:r>
            <a:r>
              <a:rPr lang="en-US" sz="2200" dirty="0">
                <a:latin typeface="Arial" charset="0"/>
                <a:cs typeface="Arial" charset="0"/>
              </a:rPr>
              <a:t> data from </a:t>
            </a:r>
            <a:r>
              <a:rPr lang="en-US" sz="2200" i="1" dirty="0">
                <a:latin typeface="Arial" charset="0"/>
                <a:cs typeface="Arial" charset="0"/>
              </a:rPr>
              <a:t>S. mitis</a:t>
            </a:r>
            <a:r>
              <a:rPr lang="en-US" sz="2200" dirty="0">
                <a:latin typeface="Arial" charset="0"/>
                <a:cs typeface="Arial" charset="0"/>
              </a:rPr>
              <a:t> monocultures reveal increased expression of a bacteriocin exporter and bacteriocin secretion accessory protein aerobically compared to anaerobically. </a:t>
            </a:r>
            <a:r>
              <a:rPr lang="en-US" sz="2200" dirty="0" smtClean="0">
                <a:latin typeface="Arial" charset="0"/>
                <a:cs typeface="Arial" charset="0"/>
              </a:rPr>
              <a:t>This </a:t>
            </a:r>
            <a:r>
              <a:rPr lang="en-US" sz="2200" dirty="0">
                <a:latin typeface="Arial" charset="0"/>
                <a:cs typeface="Arial" charset="0"/>
              </a:rPr>
              <a:t>expression stays high in the presence of </a:t>
            </a:r>
            <a:r>
              <a:rPr lang="en-US" sz="2200" i="1" dirty="0">
                <a:latin typeface="Arial" charset="0"/>
                <a:cs typeface="Arial" charset="0"/>
              </a:rPr>
              <a:t>H. parainfluenzae</a:t>
            </a:r>
            <a:r>
              <a:rPr lang="en-US" sz="2200" b="1" dirty="0">
                <a:latin typeface="Arial" charset="0"/>
                <a:cs typeface="Arial" charset="0"/>
              </a:rPr>
              <a:t>. </a:t>
            </a:r>
            <a:r>
              <a:rPr lang="en-US" sz="2200" b="1" dirty="0" smtClean="0">
                <a:latin typeface="Arial" charset="0"/>
                <a:cs typeface="Arial" charset="0"/>
              </a:rPr>
              <a:t>Interestingly, in the presence of </a:t>
            </a:r>
            <a:r>
              <a:rPr lang="en-US" sz="2200" b="1" i="1" dirty="0" smtClean="0">
                <a:latin typeface="Arial" charset="0"/>
                <a:cs typeface="Arial" charset="0"/>
              </a:rPr>
              <a:t>C. matruchotii </a:t>
            </a:r>
            <a:r>
              <a:rPr lang="en-US" sz="2200" b="1" dirty="0" smtClean="0">
                <a:latin typeface="Arial" charset="0"/>
                <a:cs typeface="Arial" charset="0"/>
              </a:rPr>
              <a:t>this expression is significantly reduced.</a:t>
            </a:r>
            <a:r>
              <a:rPr lang="en-US" sz="2200" dirty="0" smtClean="0">
                <a:latin typeface="Arial" charset="0"/>
                <a:cs typeface="Arial" charset="0"/>
              </a:rPr>
              <a:t> </a:t>
            </a:r>
            <a:r>
              <a:rPr lang="en-US" sz="2200" dirty="0" err="1" smtClean="0">
                <a:latin typeface="Arial" charset="0"/>
                <a:cs typeface="Arial" charset="0"/>
              </a:rPr>
              <a:t>Bacteriocin</a:t>
            </a:r>
            <a:r>
              <a:rPr lang="en-US" sz="2200" dirty="0" smtClean="0">
                <a:latin typeface="Arial" charset="0"/>
                <a:cs typeface="Arial" charset="0"/>
              </a:rPr>
              <a:t> </a:t>
            </a:r>
            <a:r>
              <a:rPr lang="en-US" sz="2200" dirty="0">
                <a:latin typeface="Arial" charset="0"/>
                <a:cs typeface="Arial" charset="0"/>
              </a:rPr>
              <a:t>production in some </a:t>
            </a:r>
            <a:r>
              <a:rPr lang="en-US" sz="2200" i="1" dirty="0" err="1">
                <a:latin typeface="Arial" charset="0"/>
                <a:cs typeface="Arial" charset="0"/>
              </a:rPr>
              <a:t>Streptococcius</a:t>
            </a:r>
            <a:r>
              <a:rPr lang="en-US" sz="2200" i="1" dirty="0">
                <a:latin typeface="Arial" charset="0"/>
                <a:cs typeface="Arial" charset="0"/>
              </a:rPr>
              <a:t> </a:t>
            </a:r>
            <a:r>
              <a:rPr lang="en-US" sz="2200" dirty="0">
                <a:latin typeface="Arial" charset="0"/>
                <a:cs typeface="Arial" charset="0"/>
              </a:rPr>
              <a:t>species has previously been documented to aid in reduction of species that compete for the same niche</a:t>
            </a:r>
            <a:r>
              <a:rPr lang="en-US" sz="2200" baseline="30000" dirty="0">
                <a:latin typeface="Arial" charset="0"/>
                <a:cs typeface="Arial" charset="0"/>
              </a:rPr>
              <a:t>5</a:t>
            </a:r>
            <a:r>
              <a:rPr lang="en-US" sz="2200" dirty="0">
                <a:latin typeface="Arial" charset="0"/>
                <a:cs typeface="Arial" charset="0"/>
              </a:rPr>
              <a:t>.</a:t>
            </a:r>
          </a:p>
          <a:p>
            <a:pPr algn="just"/>
            <a:endParaRPr lang="en-US" sz="2200" dirty="0">
              <a:latin typeface="Arial" charset="0"/>
              <a:cs typeface="Arial" charset="0"/>
            </a:endParaRPr>
          </a:p>
          <a:p>
            <a:pPr algn="just"/>
            <a:r>
              <a:rPr lang="en-US" sz="2200" b="1" dirty="0">
                <a:latin typeface="Arial" charset="0"/>
                <a:cs typeface="Arial" charset="0"/>
              </a:rPr>
              <a:t>C. </a:t>
            </a:r>
            <a:r>
              <a:rPr lang="en-US" sz="2200" i="1" dirty="0">
                <a:latin typeface="Arial" charset="0"/>
                <a:cs typeface="Arial" charset="0"/>
              </a:rPr>
              <a:t>H. parainfluenzae </a:t>
            </a:r>
            <a:r>
              <a:rPr lang="en-US" sz="2200" dirty="0">
                <a:latin typeface="Arial" charset="0"/>
                <a:cs typeface="Arial" charset="0"/>
              </a:rPr>
              <a:t>demonstrates increased expression of genes involved in competence and type IV pili formation in coculture with </a:t>
            </a:r>
            <a:r>
              <a:rPr lang="en-US" sz="2200" i="1" dirty="0" err="1">
                <a:latin typeface="Arial" charset="0"/>
                <a:cs typeface="Arial" charset="0"/>
              </a:rPr>
              <a:t>S.mitis</a:t>
            </a:r>
            <a:r>
              <a:rPr lang="en-US" sz="2200" i="1" dirty="0">
                <a:latin typeface="Arial" charset="0"/>
                <a:cs typeface="Arial" charset="0"/>
              </a:rPr>
              <a:t>.</a:t>
            </a:r>
            <a:r>
              <a:rPr lang="en-US" sz="2200" dirty="0">
                <a:latin typeface="Arial" charset="0"/>
                <a:cs typeface="Arial" charset="0"/>
              </a:rPr>
              <a:t> There is also an increased expression of genes implicated in mutagenesis (</a:t>
            </a:r>
            <a:r>
              <a:rPr lang="en-US" sz="2200" i="1" dirty="0" err="1">
                <a:latin typeface="Arial" charset="0"/>
                <a:cs typeface="Arial" charset="0"/>
              </a:rPr>
              <a:t>hfq</a:t>
            </a:r>
            <a:r>
              <a:rPr lang="en-US" sz="2200" dirty="0">
                <a:latin typeface="Arial" charset="0"/>
                <a:cs typeface="Arial" charset="0"/>
              </a:rPr>
              <a:t> and </a:t>
            </a:r>
            <a:r>
              <a:rPr lang="en-US" sz="2200" i="1" dirty="0" err="1">
                <a:latin typeface="Arial" charset="0"/>
                <a:cs typeface="Arial" charset="0"/>
              </a:rPr>
              <a:t>mutS</a:t>
            </a:r>
            <a:r>
              <a:rPr lang="en-US" sz="2200" dirty="0">
                <a:latin typeface="Arial" charset="0"/>
                <a:cs typeface="Arial" charset="0"/>
              </a:rPr>
              <a:t>). These are hypothetically due to increased stress due to oxidative or </a:t>
            </a:r>
            <a:r>
              <a:rPr lang="en-US" sz="2200" dirty="0" err="1">
                <a:latin typeface="Arial" charset="0"/>
                <a:cs typeface="Arial" charset="0"/>
              </a:rPr>
              <a:t>bacteriocin</a:t>
            </a:r>
            <a:r>
              <a:rPr lang="en-US" sz="2200" dirty="0">
                <a:latin typeface="Arial" charset="0"/>
                <a:cs typeface="Arial" charset="0"/>
              </a:rPr>
              <a:t>-produced stress by </a:t>
            </a:r>
            <a:r>
              <a:rPr lang="en-US" sz="2200" i="1" dirty="0">
                <a:latin typeface="Arial" charset="0"/>
                <a:cs typeface="Arial" charset="0"/>
              </a:rPr>
              <a:t>S. mitis </a:t>
            </a:r>
            <a:r>
              <a:rPr lang="en-US" sz="2200" dirty="0">
                <a:latin typeface="Arial" charset="0"/>
                <a:cs typeface="Arial" charset="0"/>
              </a:rPr>
              <a:t>and were not upregulated in coculture with </a:t>
            </a:r>
            <a:r>
              <a:rPr lang="en-US" sz="2200" i="1" dirty="0">
                <a:latin typeface="Arial" charset="0"/>
                <a:cs typeface="Arial" charset="0"/>
              </a:rPr>
              <a:t>S. cristatus</a:t>
            </a:r>
            <a:r>
              <a:rPr lang="en-US" sz="2200" dirty="0">
                <a:latin typeface="Arial" charset="0"/>
                <a:cs typeface="Arial" charset="0"/>
              </a:rPr>
              <a:t>. </a:t>
            </a:r>
            <a:endParaRPr lang="en-US" dirty="0"/>
          </a:p>
        </p:txBody>
      </p:sp>
      <p:sp>
        <p:nvSpPr>
          <p:cNvPr id="12" name="TextBox 11">
            <a:extLst>
              <a:ext uri="{FF2B5EF4-FFF2-40B4-BE49-F238E27FC236}">
                <a16:creationId xmlns="" xmlns:a16="http://schemas.microsoft.com/office/drawing/2014/main" id="{3E1B6834-095E-484C-A71B-4E88BBF9B4A8}"/>
              </a:ext>
            </a:extLst>
          </p:cNvPr>
          <p:cNvSpPr txBox="1"/>
          <p:nvPr/>
        </p:nvSpPr>
        <p:spPr>
          <a:xfrm>
            <a:off x="33624527" y="16675885"/>
            <a:ext cx="9601200" cy="4493538"/>
          </a:xfrm>
          <a:prstGeom prst="rect">
            <a:avLst/>
          </a:prstGeom>
          <a:noFill/>
        </p:spPr>
        <p:txBody>
          <a:bodyPr wrap="square" rtlCol="0">
            <a:spAutoFit/>
          </a:bodyPr>
          <a:lstStyle/>
          <a:p>
            <a:pPr marL="457200" indent="-457200" algn="just">
              <a:buFont typeface="Arial" panose="020B0604020202020204" pitchFamily="34" charset="0"/>
              <a:buChar char="•"/>
            </a:pPr>
            <a:r>
              <a:rPr lang="en-US" dirty="0">
                <a:latin typeface="Arial" panose="020B0604020202020204" pitchFamily="34" charset="0"/>
                <a:cs typeface="Arial" panose="020B0604020202020204" pitchFamily="34" charset="0"/>
              </a:rPr>
              <a:t>Determine if </a:t>
            </a:r>
            <a:r>
              <a:rPr lang="en-US" i="1" dirty="0">
                <a:latin typeface="Arial" panose="020B0604020202020204" pitchFamily="34" charset="0"/>
                <a:cs typeface="Arial" panose="020B0604020202020204" pitchFamily="34" charset="0"/>
              </a:rPr>
              <a:t>S. mitis-</a:t>
            </a:r>
            <a:r>
              <a:rPr lang="en-US" dirty="0">
                <a:latin typeface="Arial" panose="020B0604020202020204" pitchFamily="34" charset="0"/>
                <a:cs typeface="Arial" panose="020B0604020202020204" pitchFamily="34" charset="0"/>
              </a:rPr>
              <a:t>produced </a:t>
            </a:r>
            <a:r>
              <a:rPr lang="en-US" dirty="0" err="1">
                <a:latin typeface="Arial" panose="020B0604020202020204" pitchFamily="34" charset="0"/>
                <a:cs typeface="Arial" panose="020B0604020202020204" pitchFamily="34" charset="0"/>
              </a:rPr>
              <a:t>bacteriocin</a:t>
            </a:r>
            <a:r>
              <a:rPr lang="en-US" dirty="0">
                <a:latin typeface="Arial" panose="020B0604020202020204" pitchFamily="34" charset="0"/>
                <a:cs typeface="Arial" panose="020B0604020202020204" pitchFamily="34" charset="0"/>
              </a:rPr>
              <a:t> is responsible for </a:t>
            </a:r>
            <a:r>
              <a:rPr lang="en-US" i="1" dirty="0">
                <a:latin typeface="Arial" panose="020B0604020202020204" pitchFamily="34" charset="0"/>
                <a:cs typeface="Arial" panose="020B0604020202020204" pitchFamily="34" charset="0"/>
              </a:rPr>
              <a:t>H. parainfluenzae </a:t>
            </a:r>
            <a:r>
              <a:rPr lang="en-US" dirty="0">
                <a:latin typeface="Arial" panose="020B0604020202020204" pitchFamily="34" charset="0"/>
                <a:cs typeface="Arial" panose="020B0604020202020204" pitchFamily="34" charset="0"/>
              </a:rPr>
              <a:t>inhibition. </a:t>
            </a:r>
            <a:endParaRPr lang="en-US" dirty="0" smtClean="0">
              <a:latin typeface="Arial" panose="020B0604020202020204" pitchFamily="34" charset="0"/>
              <a:cs typeface="Arial" panose="020B0604020202020204" pitchFamily="34" charset="0"/>
            </a:endParaRPr>
          </a:p>
          <a:p>
            <a:pPr marL="457200" lvl="0" indent="-457200" algn="just">
              <a:buFont typeface="Arial" panose="020B0604020202020204" pitchFamily="34" charset="0"/>
              <a:buChar char="•"/>
            </a:pPr>
            <a:r>
              <a:rPr lang="en-US" dirty="0">
                <a:latin typeface="Arial" panose="020B0604020202020204" pitchFamily="34" charset="0"/>
                <a:cs typeface="Arial" panose="020B0604020202020204" pitchFamily="34" charset="0"/>
              </a:rPr>
              <a:t>Determine necessity of lactate utilization by </a:t>
            </a:r>
            <a:r>
              <a:rPr lang="en-US" i="1" dirty="0">
                <a:latin typeface="Arial" panose="020B0604020202020204" pitchFamily="34" charset="0"/>
                <a:cs typeface="Arial" panose="020B0604020202020204" pitchFamily="34" charset="0"/>
              </a:rPr>
              <a:t>C. matruchotii </a:t>
            </a:r>
            <a:r>
              <a:rPr lang="en-US" dirty="0">
                <a:latin typeface="Arial" panose="020B0604020202020204" pitchFamily="34" charset="0"/>
                <a:cs typeface="Arial" panose="020B0604020202020204" pitchFamily="34" charset="0"/>
              </a:rPr>
              <a:t>and </a:t>
            </a:r>
            <a:r>
              <a:rPr lang="en-US" i="1" dirty="0">
                <a:latin typeface="Arial" panose="020B0604020202020204" pitchFamily="34" charset="0"/>
                <a:cs typeface="Arial" panose="020B0604020202020204" pitchFamily="34" charset="0"/>
              </a:rPr>
              <a:t>H. parainfluenzae </a:t>
            </a:r>
            <a:r>
              <a:rPr lang="en-US" dirty="0">
                <a:latin typeface="Arial" panose="020B0604020202020204" pitchFamily="34" charset="0"/>
                <a:cs typeface="Arial" panose="020B0604020202020204" pitchFamily="34" charset="0"/>
              </a:rPr>
              <a:t>for </a:t>
            </a:r>
            <a:r>
              <a:rPr lang="en-US" dirty="0" err="1">
                <a:latin typeface="Arial" panose="020B0604020202020204" pitchFamily="34" charset="0"/>
                <a:cs typeface="Arial" panose="020B0604020202020204" pitchFamily="34" charset="0"/>
              </a:rPr>
              <a:t>coculture</a:t>
            </a:r>
            <a:r>
              <a:rPr lang="en-US" dirty="0">
                <a:latin typeface="Arial" panose="020B0604020202020204" pitchFamily="34" charset="0"/>
                <a:cs typeface="Arial" panose="020B0604020202020204" pitchFamily="34" charset="0"/>
              </a:rPr>
              <a:t> with streptococci.</a:t>
            </a:r>
          </a:p>
          <a:p>
            <a:pPr marL="457200" lvl="0" indent="-4572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Determine the transcriptional </a:t>
            </a:r>
            <a:r>
              <a:rPr lang="en-US" dirty="0">
                <a:latin typeface="Arial" panose="020B0604020202020204" pitchFamily="34" charset="0"/>
                <a:cs typeface="Arial" panose="020B0604020202020204" pitchFamily="34" charset="0"/>
              </a:rPr>
              <a:t>regulator of </a:t>
            </a:r>
            <a:r>
              <a:rPr lang="en-US" dirty="0" smtClean="0">
                <a:latin typeface="Arial" panose="020B0604020202020204" pitchFamily="34" charset="0"/>
                <a:cs typeface="Arial" panose="020B0604020202020204" pitchFamily="34" charset="0"/>
              </a:rPr>
              <a:t>the </a:t>
            </a:r>
            <a:r>
              <a:rPr lang="en-US" i="1" dirty="0" err="1" smtClean="0">
                <a:latin typeface="Arial" panose="020B0604020202020204" pitchFamily="34" charset="0"/>
                <a:cs typeface="Arial" panose="020B0604020202020204" pitchFamily="34" charset="0"/>
              </a:rPr>
              <a:t>lutABC</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operon in </a:t>
            </a:r>
            <a:r>
              <a:rPr lang="en-US" i="1" dirty="0">
                <a:latin typeface="Arial" panose="020B0604020202020204" pitchFamily="34" charset="0"/>
                <a:cs typeface="Arial" panose="020B0604020202020204" pitchFamily="34" charset="0"/>
              </a:rPr>
              <a:t>C. </a:t>
            </a:r>
            <a:r>
              <a:rPr lang="en-US" i="1" dirty="0" smtClean="0">
                <a:latin typeface="Arial" panose="020B0604020202020204" pitchFamily="34" charset="0"/>
                <a:cs typeface="Arial" panose="020B0604020202020204" pitchFamily="34" charset="0"/>
              </a:rPr>
              <a:t>matruchotii</a:t>
            </a:r>
            <a:r>
              <a:rPr lang="en-US" dirty="0" smtClean="0">
                <a:latin typeface="Arial" panose="020B0604020202020204" pitchFamily="34" charset="0"/>
                <a:cs typeface="Arial" panose="020B0604020202020204" pitchFamily="34" charset="0"/>
              </a:rPr>
              <a:t>.</a:t>
            </a:r>
          </a:p>
          <a:p>
            <a:pPr marL="457200" lvl="0" indent="-45720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Use </a:t>
            </a:r>
            <a:r>
              <a:rPr lang="en-US" dirty="0">
                <a:latin typeface="Arial" panose="020B0604020202020204" pitchFamily="34" charset="0"/>
                <a:cs typeface="Arial" panose="020B0604020202020204" pitchFamily="34" charset="0"/>
              </a:rPr>
              <a:t>transposon mutagenesis to identify essential genes in </a:t>
            </a:r>
            <a:r>
              <a:rPr lang="en-US" i="1" dirty="0">
                <a:latin typeface="Arial" panose="020B0604020202020204" pitchFamily="34" charset="0"/>
                <a:cs typeface="Arial" panose="020B0604020202020204" pitchFamily="34" charset="0"/>
              </a:rPr>
              <a:t>C. matruchotii </a:t>
            </a:r>
            <a:r>
              <a:rPr lang="en-US" dirty="0">
                <a:latin typeface="Arial" panose="020B0604020202020204" pitchFamily="34" charset="0"/>
                <a:cs typeface="Arial" panose="020B0604020202020204" pitchFamily="34" charset="0"/>
              </a:rPr>
              <a:t>and </a:t>
            </a:r>
            <a:r>
              <a:rPr lang="en-US" i="1" dirty="0">
                <a:latin typeface="Arial" panose="020B0604020202020204" pitchFamily="34" charset="0"/>
                <a:cs typeface="Arial" panose="020B0604020202020204" pitchFamily="34" charset="0"/>
              </a:rPr>
              <a:t>H. parainfluenzae</a:t>
            </a:r>
            <a:r>
              <a:rPr lang="en-US" dirty="0">
                <a:latin typeface="Arial" panose="020B0604020202020204" pitchFamily="34" charset="0"/>
                <a:cs typeface="Arial" panose="020B0604020202020204" pitchFamily="34" charset="0"/>
              </a:rPr>
              <a:t> in the presence of </a:t>
            </a:r>
            <a:r>
              <a:rPr lang="en-US" i="1" dirty="0">
                <a:latin typeface="Arial" panose="020B0604020202020204" pitchFamily="34" charset="0"/>
                <a:cs typeface="Arial" panose="020B0604020202020204" pitchFamily="34" charset="0"/>
              </a:rPr>
              <a:t>Streptococcus </a:t>
            </a:r>
            <a:r>
              <a:rPr lang="en-US" dirty="0">
                <a:latin typeface="Arial" panose="020B0604020202020204" pitchFamily="34" charset="0"/>
                <a:cs typeface="Arial" panose="020B0604020202020204" pitchFamily="34" charset="0"/>
              </a:rPr>
              <a:t>species. </a:t>
            </a:r>
          </a:p>
          <a:p>
            <a:pPr marL="457200" indent="-45720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endParaRPr lang="en-US" dirty="0"/>
          </a:p>
        </p:txBody>
      </p:sp>
      <p:pic>
        <p:nvPicPr>
          <p:cNvPr id="36" name="Picture 35">
            <a:extLst>
              <a:ext uri="{FF2B5EF4-FFF2-40B4-BE49-F238E27FC236}">
                <a16:creationId xmlns="" xmlns:a16="http://schemas.microsoft.com/office/drawing/2014/main" id="{91B897B1-2F43-4546-B5C2-4DE7E9CC319B}"/>
              </a:ext>
            </a:extLst>
          </p:cNvPr>
          <p:cNvPicPr>
            <a:picLocks noChangeAspect="1"/>
          </p:cNvPicPr>
          <p:nvPr/>
        </p:nvPicPr>
        <p:blipFill>
          <a:blip r:embed="rId6"/>
          <a:stretch>
            <a:fillRect/>
          </a:stretch>
        </p:blipFill>
        <p:spPr>
          <a:xfrm>
            <a:off x="11768248" y="17666494"/>
            <a:ext cx="10789920" cy="5363411"/>
          </a:xfrm>
          <a:prstGeom prst="rect">
            <a:avLst/>
          </a:prstGeom>
        </p:spPr>
      </p:pic>
      <p:sp>
        <p:nvSpPr>
          <p:cNvPr id="42" name="TextBox 41">
            <a:extLst>
              <a:ext uri="{FF2B5EF4-FFF2-40B4-BE49-F238E27FC236}">
                <a16:creationId xmlns="" xmlns:a16="http://schemas.microsoft.com/office/drawing/2014/main" id="{E55AF5D9-A5F0-224D-A84E-5E780ECE7CE3}"/>
              </a:ext>
            </a:extLst>
          </p:cNvPr>
          <p:cNvSpPr txBox="1">
            <a:spLocks noChangeArrowheads="1"/>
          </p:cNvSpPr>
          <p:nvPr/>
        </p:nvSpPr>
        <p:spPr bwMode="auto">
          <a:xfrm>
            <a:off x="11768248" y="23336457"/>
            <a:ext cx="1078992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sz="2200" b="1" dirty="0">
                <a:latin typeface="Arial" charset="0"/>
                <a:ea typeface="Arial" charset="0"/>
                <a:cs typeface="Arial" charset="0"/>
              </a:rPr>
              <a:t>Figure 2:</a:t>
            </a:r>
            <a:r>
              <a:rPr lang="en-US" sz="2200" dirty="0">
                <a:latin typeface="Arial" charset="0"/>
                <a:ea typeface="Arial" charset="0"/>
                <a:cs typeface="Arial" charset="0"/>
              </a:rPr>
              <a:t> </a:t>
            </a:r>
            <a:r>
              <a:rPr lang="en-US" sz="2200" b="1" dirty="0">
                <a:latin typeface="Arial" charset="0"/>
                <a:ea typeface="Arial" charset="0"/>
                <a:cs typeface="Arial" charset="0"/>
              </a:rPr>
              <a:t>Species level FISH of ‘corncobs’ within supragingival plaque.</a:t>
            </a:r>
            <a:r>
              <a:rPr lang="en-US" sz="2200" dirty="0">
                <a:latin typeface="Arial" charset="0"/>
                <a:ea typeface="Arial" charset="0"/>
                <a:cs typeface="Arial" charset="0"/>
              </a:rPr>
              <a:t> </a:t>
            </a:r>
          </a:p>
          <a:p>
            <a:pPr algn="just"/>
            <a:r>
              <a:rPr lang="en-US" sz="2200" b="1" dirty="0">
                <a:latin typeface="Arial" charset="0"/>
                <a:cs typeface="Arial" charset="0"/>
              </a:rPr>
              <a:t>A. </a:t>
            </a:r>
            <a:r>
              <a:rPr lang="en-US" sz="2200" i="1" dirty="0">
                <a:latin typeface="Arial" charset="0"/>
                <a:cs typeface="Arial" charset="0"/>
              </a:rPr>
              <a:t>C. matruchotii </a:t>
            </a:r>
            <a:r>
              <a:rPr lang="en-US" sz="2200" dirty="0">
                <a:latin typeface="Arial" charset="0"/>
                <a:cs typeface="Arial" charset="0"/>
              </a:rPr>
              <a:t>(magenta) filaments forms ‘corncobs’ with </a:t>
            </a:r>
            <a:r>
              <a:rPr lang="en-US" sz="2200" i="1" dirty="0">
                <a:latin typeface="Arial" charset="0"/>
                <a:cs typeface="Arial" charset="0"/>
              </a:rPr>
              <a:t>Streptococcus </a:t>
            </a:r>
            <a:r>
              <a:rPr lang="en-US" sz="2200" dirty="0">
                <a:latin typeface="Arial" charset="0"/>
                <a:cs typeface="Arial" charset="0"/>
              </a:rPr>
              <a:t>(green). </a:t>
            </a:r>
            <a:r>
              <a:rPr lang="en-US" sz="2200" i="1" dirty="0">
                <a:latin typeface="Arial" charset="0"/>
                <a:cs typeface="Arial" charset="0"/>
              </a:rPr>
              <a:t>H. parainfluenzae </a:t>
            </a:r>
            <a:r>
              <a:rPr lang="en-US" sz="2200" dirty="0">
                <a:latin typeface="Arial" charset="0"/>
                <a:cs typeface="Arial" charset="0"/>
              </a:rPr>
              <a:t>(red) appears to be excluded from these ‘corncob’ structures but is found associated with </a:t>
            </a:r>
            <a:r>
              <a:rPr lang="en-US" sz="2200" i="1" dirty="0">
                <a:latin typeface="Arial" charset="0"/>
                <a:cs typeface="Arial" charset="0"/>
              </a:rPr>
              <a:t>Streptococcus. </a:t>
            </a:r>
          </a:p>
          <a:p>
            <a:pPr algn="just"/>
            <a:r>
              <a:rPr lang="en-US" sz="2200" b="1" dirty="0">
                <a:latin typeface="Arial" charset="0"/>
                <a:cs typeface="Arial" charset="0"/>
              </a:rPr>
              <a:t>B. </a:t>
            </a:r>
            <a:r>
              <a:rPr lang="en-US" sz="2200" dirty="0">
                <a:latin typeface="Arial" charset="0"/>
                <a:cs typeface="Arial" charset="0"/>
              </a:rPr>
              <a:t>The ‘corncob’ structures consist of </a:t>
            </a:r>
            <a:r>
              <a:rPr lang="en-US" sz="2200" i="1" dirty="0">
                <a:latin typeface="Arial" charset="0"/>
                <a:cs typeface="Arial" charset="0"/>
              </a:rPr>
              <a:t>C. matruchotii </a:t>
            </a:r>
            <a:r>
              <a:rPr lang="en-US" sz="2200" dirty="0">
                <a:latin typeface="Arial" charset="0"/>
                <a:cs typeface="Arial" charset="0"/>
              </a:rPr>
              <a:t>(red) that are closely associated with </a:t>
            </a:r>
            <a:r>
              <a:rPr lang="en-US" sz="2200" i="1" dirty="0">
                <a:latin typeface="Arial" charset="0"/>
                <a:cs typeface="Arial" charset="0"/>
              </a:rPr>
              <a:t>S. cristatus </a:t>
            </a:r>
            <a:r>
              <a:rPr lang="en-US" sz="2200" dirty="0">
                <a:latin typeface="Arial" charset="0"/>
                <a:cs typeface="Arial" charset="0"/>
              </a:rPr>
              <a:t>(yellow) and </a:t>
            </a:r>
            <a:r>
              <a:rPr lang="en-US" sz="2200" i="1" dirty="0">
                <a:latin typeface="Arial" charset="0"/>
                <a:cs typeface="Arial" charset="0"/>
              </a:rPr>
              <a:t>S. mitis </a:t>
            </a:r>
            <a:r>
              <a:rPr lang="en-US" sz="2200" dirty="0">
                <a:latin typeface="Arial" charset="0"/>
                <a:cs typeface="Arial" charset="0"/>
              </a:rPr>
              <a:t>(blue).</a:t>
            </a:r>
          </a:p>
          <a:p>
            <a:pPr algn="just"/>
            <a:r>
              <a:rPr lang="en-US" sz="2200" dirty="0">
                <a:latin typeface="Arial" charset="0"/>
                <a:cs typeface="Arial" charset="0"/>
              </a:rPr>
              <a:t>(Images courtesy of Dr. Jessica  Mark Welch, MBL, Woods Hole, MA) </a:t>
            </a:r>
          </a:p>
        </p:txBody>
      </p:sp>
      <p:graphicFrame>
        <p:nvGraphicFramePr>
          <p:cNvPr id="37" name="Table 36">
            <a:extLst>
              <a:ext uri="{FF2B5EF4-FFF2-40B4-BE49-F238E27FC236}">
                <a16:creationId xmlns="" xmlns:a16="http://schemas.microsoft.com/office/drawing/2014/main" id="{023DEC29-2306-D04E-A6AE-E7934A232042}"/>
              </a:ext>
            </a:extLst>
          </p:cNvPr>
          <p:cNvGraphicFramePr>
            <a:graphicFrameLocks noGrp="1"/>
          </p:cNvGraphicFramePr>
          <p:nvPr>
            <p:extLst>
              <p:ext uri="{D42A27DB-BD31-4B8C-83A1-F6EECF244321}">
                <p14:modId xmlns:p14="http://schemas.microsoft.com/office/powerpoint/2010/main" val="1402219790"/>
              </p:ext>
            </p:extLst>
          </p:nvPr>
        </p:nvGraphicFramePr>
        <p:xfrm>
          <a:off x="23063968" y="13206333"/>
          <a:ext cx="10058400" cy="1884653"/>
        </p:xfrm>
        <a:graphic>
          <a:graphicData uri="http://schemas.openxmlformats.org/drawingml/2006/table">
            <a:tbl>
              <a:tblPr firstRow="1" firstCol="1" bandRow="1">
                <a:tableStyleId>{9D7B26C5-4107-4FEC-AEDC-1716B250A1EF}</a:tableStyleId>
              </a:tblPr>
              <a:tblGrid>
                <a:gridCol w="1067717">
                  <a:extLst>
                    <a:ext uri="{9D8B030D-6E8A-4147-A177-3AD203B41FA5}">
                      <a16:colId xmlns="" xmlns:a16="http://schemas.microsoft.com/office/drawing/2014/main" val="1693867000"/>
                    </a:ext>
                  </a:extLst>
                </a:gridCol>
                <a:gridCol w="1219200">
                  <a:extLst>
                    <a:ext uri="{9D8B030D-6E8A-4147-A177-3AD203B41FA5}">
                      <a16:colId xmlns="" xmlns:a16="http://schemas.microsoft.com/office/drawing/2014/main" val="3284263688"/>
                    </a:ext>
                  </a:extLst>
                </a:gridCol>
                <a:gridCol w="857250">
                  <a:extLst>
                    <a:ext uri="{9D8B030D-6E8A-4147-A177-3AD203B41FA5}">
                      <a16:colId xmlns="" xmlns:a16="http://schemas.microsoft.com/office/drawing/2014/main" val="2315224715"/>
                    </a:ext>
                  </a:extLst>
                </a:gridCol>
                <a:gridCol w="869950">
                  <a:extLst>
                    <a:ext uri="{9D8B030D-6E8A-4147-A177-3AD203B41FA5}">
                      <a16:colId xmlns="" xmlns:a16="http://schemas.microsoft.com/office/drawing/2014/main" val="1902614504"/>
                    </a:ext>
                  </a:extLst>
                </a:gridCol>
                <a:gridCol w="6044283">
                  <a:extLst>
                    <a:ext uri="{9D8B030D-6E8A-4147-A177-3AD203B41FA5}">
                      <a16:colId xmlns="" xmlns:a16="http://schemas.microsoft.com/office/drawing/2014/main" val="2367662349"/>
                    </a:ext>
                  </a:extLst>
                </a:gridCol>
              </a:tblGrid>
              <a:tr h="627682">
                <a:tc>
                  <a:txBody>
                    <a:bodyPr/>
                    <a:lstStyle/>
                    <a:p>
                      <a:pPr marL="0" marR="0" algn="ctr">
                        <a:spcBef>
                          <a:spcPts val="0"/>
                        </a:spcBef>
                        <a:spcAft>
                          <a:spcPts val="0"/>
                        </a:spcAft>
                      </a:pPr>
                      <a:r>
                        <a:rPr lang="en-US" sz="2100" dirty="0">
                          <a:effectLst/>
                        </a:rPr>
                        <a:t>Fold Change</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dirty="0">
                          <a:effectLst/>
                        </a:rPr>
                        <a:t>p-</a:t>
                      </a:r>
                      <a:r>
                        <a:rPr lang="en-US" sz="2100" dirty="0" err="1">
                          <a:effectLst/>
                        </a:rPr>
                        <a:t>adj</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dirty="0">
                          <a:effectLst/>
                        </a:rPr>
                        <a:t>CDS</a:t>
                      </a:r>
                      <a:endParaRPr lang="en-US" sz="2100" dirty="0">
                        <a:effectLst/>
                        <a:latin typeface="+mn-lt"/>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dirty="0">
                          <a:effectLst/>
                        </a:rPr>
                        <a:t>Gene name</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dirty="0">
                          <a:effectLst/>
                        </a:rPr>
                        <a:t>Description</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extLst>
                  <a:ext uri="{0D108BD9-81ED-4DB2-BD59-A6C34878D82A}">
                    <a16:rowId xmlns="" xmlns:a16="http://schemas.microsoft.com/office/drawing/2014/main" val="3941709573"/>
                  </a:ext>
                </a:extLst>
              </a:tr>
              <a:tr h="447103">
                <a:tc>
                  <a:txBody>
                    <a:bodyPr/>
                    <a:lstStyle/>
                    <a:p>
                      <a:pPr marL="0" marR="0" algn="ctr">
                        <a:spcBef>
                          <a:spcPts val="0"/>
                        </a:spcBef>
                        <a:spcAft>
                          <a:spcPts val="0"/>
                        </a:spcAft>
                      </a:pPr>
                      <a:r>
                        <a:rPr lang="en-US" sz="2100" dirty="0">
                          <a:effectLst/>
                        </a:rPr>
                        <a:t>4.38</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dirty="0">
                          <a:effectLst/>
                        </a:rPr>
                        <a:t>6.24E-03</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a:effectLst/>
                        </a:rPr>
                        <a:t>199</a:t>
                      </a:r>
                      <a:endParaRPr lang="en-US" sz="210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i="1" dirty="0" err="1">
                          <a:effectLst/>
                        </a:rPr>
                        <a:t>lutA</a:t>
                      </a:r>
                      <a:endParaRPr lang="en-US" sz="2100" i="1"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l">
                        <a:spcBef>
                          <a:spcPts val="0"/>
                        </a:spcBef>
                        <a:spcAft>
                          <a:spcPts val="0"/>
                        </a:spcAft>
                      </a:pPr>
                      <a:r>
                        <a:rPr lang="en-US" sz="2100" dirty="0">
                          <a:effectLst/>
                        </a:rPr>
                        <a:t>(Fe-S)-binding protein</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extLst>
                  <a:ext uri="{0D108BD9-81ED-4DB2-BD59-A6C34878D82A}">
                    <a16:rowId xmlns="" xmlns:a16="http://schemas.microsoft.com/office/drawing/2014/main" val="3556164738"/>
                  </a:ext>
                </a:extLst>
              </a:tr>
              <a:tr h="436522">
                <a:tc>
                  <a:txBody>
                    <a:bodyPr/>
                    <a:lstStyle/>
                    <a:p>
                      <a:pPr marL="0" marR="0" algn="ctr">
                        <a:spcBef>
                          <a:spcPts val="0"/>
                        </a:spcBef>
                        <a:spcAft>
                          <a:spcPts val="0"/>
                        </a:spcAft>
                      </a:pPr>
                      <a:r>
                        <a:rPr lang="en-US" sz="2100">
                          <a:effectLst/>
                        </a:rPr>
                        <a:t>3.51</a:t>
                      </a:r>
                      <a:endParaRPr lang="en-US" sz="210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dirty="0">
                          <a:effectLst/>
                        </a:rPr>
                        <a:t>5.28E-04</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a:effectLst/>
                        </a:rPr>
                        <a:t>200</a:t>
                      </a:r>
                      <a:endParaRPr lang="en-US" sz="210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i="1" dirty="0" err="1">
                          <a:effectLst/>
                        </a:rPr>
                        <a:t>lutB</a:t>
                      </a:r>
                      <a:endParaRPr lang="en-US" sz="2100" i="1"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l">
                        <a:spcBef>
                          <a:spcPts val="0"/>
                        </a:spcBef>
                        <a:spcAft>
                          <a:spcPts val="0"/>
                        </a:spcAft>
                      </a:pPr>
                      <a:r>
                        <a:rPr lang="en-US" sz="2100" dirty="0">
                          <a:effectLst/>
                        </a:rPr>
                        <a:t>(Fe-S) cluster-binding protein</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extLst>
                  <a:ext uri="{0D108BD9-81ED-4DB2-BD59-A6C34878D82A}">
                    <a16:rowId xmlns="" xmlns:a16="http://schemas.microsoft.com/office/drawing/2014/main" val="3002665967"/>
                  </a:ext>
                </a:extLst>
              </a:tr>
              <a:tr h="360948">
                <a:tc>
                  <a:txBody>
                    <a:bodyPr/>
                    <a:lstStyle/>
                    <a:p>
                      <a:pPr marL="0" marR="0" algn="ctr">
                        <a:spcBef>
                          <a:spcPts val="0"/>
                        </a:spcBef>
                        <a:spcAft>
                          <a:spcPts val="0"/>
                        </a:spcAft>
                      </a:pPr>
                      <a:r>
                        <a:rPr lang="en-US" sz="2100">
                          <a:effectLst/>
                        </a:rPr>
                        <a:t>3.15</a:t>
                      </a:r>
                      <a:endParaRPr lang="en-US" sz="210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dirty="0">
                          <a:effectLst/>
                        </a:rPr>
                        <a:t>3.78E-03</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a:effectLst/>
                        </a:rPr>
                        <a:t>201</a:t>
                      </a:r>
                      <a:endParaRPr lang="en-US" sz="210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ctr">
                        <a:spcBef>
                          <a:spcPts val="0"/>
                        </a:spcBef>
                        <a:spcAft>
                          <a:spcPts val="0"/>
                        </a:spcAft>
                      </a:pPr>
                      <a:r>
                        <a:rPr lang="en-US" sz="2100" i="1" dirty="0" err="1">
                          <a:effectLst/>
                        </a:rPr>
                        <a:t>lutC</a:t>
                      </a:r>
                      <a:endParaRPr lang="en-US" sz="2100" i="1" dirty="0">
                        <a:effectLst/>
                        <a:latin typeface="Times New Roman" panose="02020603050405020304" pitchFamily="18" charset="0"/>
                        <a:ea typeface="Calibri" panose="020F0502020204030204" pitchFamily="34" charset="0"/>
                      </a:endParaRPr>
                    </a:p>
                  </a:txBody>
                  <a:tcPr marL="117269" marR="117269" marT="0" marB="0" anchor="ctr"/>
                </a:tc>
                <a:tc>
                  <a:txBody>
                    <a:bodyPr/>
                    <a:lstStyle/>
                    <a:p>
                      <a:pPr marL="0" marR="0" algn="l">
                        <a:spcBef>
                          <a:spcPts val="0"/>
                        </a:spcBef>
                        <a:spcAft>
                          <a:spcPts val="0"/>
                        </a:spcAft>
                      </a:pPr>
                      <a:r>
                        <a:rPr lang="en-US" sz="2100" dirty="0">
                          <a:effectLst/>
                        </a:rPr>
                        <a:t>Lactate utilization protein C</a:t>
                      </a:r>
                      <a:endParaRPr lang="en-US" sz="2100" dirty="0">
                        <a:effectLst/>
                        <a:latin typeface="Times New Roman" panose="02020603050405020304" pitchFamily="18" charset="0"/>
                        <a:ea typeface="Calibri" panose="020F0502020204030204" pitchFamily="34" charset="0"/>
                      </a:endParaRPr>
                    </a:p>
                  </a:txBody>
                  <a:tcPr marL="117269" marR="117269" marT="0" marB="0" anchor="ctr"/>
                </a:tc>
                <a:extLst>
                  <a:ext uri="{0D108BD9-81ED-4DB2-BD59-A6C34878D82A}">
                    <a16:rowId xmlns="" xmlns:a16="http://schemas.microsoft.com/office/drawing/2014/main" val="3469713191"/>
                  </a:ext>
                </a:extLst>
              </a:tr>
            </a:tbl>
          </a:graphicData>
        </a:graphic>
      </p:graphicFrame>
      <p:sp>
        <p:nvSpPr>
          <p:cNvPr id="44" name="TextBox 43">
            <a:extLst>
              <a:ext uri="{FF2B5EF4-FFF2-40B4-BE49-F238E27FC236}">
                <a16:creationId xmlns="" xmlns:a16="http://schemas.microsoft.com/office/drawing/2014/main" id="{4348E6F3-C70E-4F44-A17A-D78028F5ABC0}"/>
              </a:ext>
            </a:extLst>
          </p:cNvPr>
          <p:cNvSpPr txBox="1"/>
          <p:nvPr/>
        </p:nvSpPr>
        <p:spPr>
          <a:xfrm>
            <a:off x="33624527" y="24980971"/>
            <a:ext cx="9601200" cy="707886"/>
          </a:xfrm>
          <a:prstGeom prst="rect">
            <a:avLst/>
          </a:prstGeom>
          <a:noFill/>
        </p:spPr>
        <p:txBody>
          <a:bodyPr wrap="square" rtlCol="0">
            <a:spAutoFit/>
          </a:bodyPr>
          <a:lstStyle/>
          <a:p>
            <a:r>
              <a:rPr lang="en-US" altLang="en-US" sz="4000" b="1" dirty="0">
                <a:solidFill>
                  <a:srgbClr val="0070C0"/>
                </a:solidFill>
                <a:latin typeface="Arial" charset="0"/>
                <a:ea typeface="Arial" charset="0"/>
                <a:cs typeface="Arial" charset="0"/>
              </a:rPr>
              <a:t>Acknowledgements</a:t>
            </a:r>
          </a:p>
        </p:txBody>
      </p:sp>
      <p:sp>
        <p:nvSpPr>
          <p:cNvPr id="46" name="TextBox 45">
            <a:extLst>
              <a:ext uri="{FF2B5EF4-FFF2-40B4-BE49-F238E27FC236}">
                <a16:creationId xmlns="" xmlns:a16="http://schemas.microsoft.com/office/drawing/2014/main" id="{175C42F5-86B7-2E45-82DF-186EE640BC1D}"/>
              </a:ext>
            </a:extLst>
          </p:cNvPr>
          <p:cNvSpPr txBox="1"/>
          <p:nvPr/>
        </p:nvSpPr>
        <p:spPr>
          <a:xfrm>
            <a:off x="33624527" y="20464513"/>
            <a:ext cx="9601200" cy="1323439"/>
          </a:xfrm>
          <a:prstGeom prst="rect">
            <a:avLst/>
          </a:prstGeom>
          <a:noFill/>
        </p:spPr>
        <p:txBody>
          <a:bodyPr wrap="square" rtlCol="0">
            <a:spAutoFit/>
          </a:bodyPr>
          <a:lstStyle/>
          <a:p>
            <a:r>
              <a:rPr lang="en-US" altLang="en-US" sz="4000" b="1" dirty="0">
                <a:solidFill>
                  <a:srgbClr val="0070C0"/>
                </a:solidFill>
                <a:latin typeface="Arial" charset="0"/>
                <a:ea typeface="Arial" charset="0"/>
                <a:cs typeface="Arial" charset="0"/>
              </a:rPr>
              <a:t>Works cited</a:t>
            </a:r>
          </a:p>
          <a:p>
            <a:endParaRPr lang="en-US" sz="4000" dirty="0">
              <a:latin typeface="Arial" charset="0"/>
              <a:ea typeface="Arial" charset="0"/>
              <a:cs typeface="Arial" charset="0"/>
            </a:endParaRPr>
          </a:p>
        </p:txBody>
      </p:sp>
      <p:sp>
        <p:nvSpPr>
          <p:cNvPr id="38" name="TextBox 37">
            <a:extLst>
              <a:ext uri="{FF2B5EF4-FFF2-40B4-BE49-F238E27FC236}">
                <a16:creationId xmlns="" xmlns:a16="http://schemas.microsoft.com/office/drawing/2014/main" id="{014178C2-5DB4-BA4F-AEEA-55A7A50651DC}"/>
              </a:ext>
            </a:extLst>
          </p:cNvPr>
          <p:cNvSpPr txBox="1"/>
          <p:nvPr/>
        </p:nvSpPr>
        <p:spPr>
          <a:xfrm>
            <a:off x="33624527" y="25663345"/>
            <a:ext cx="9601200" cy="3139321"/>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Research was supported in part by the Institutional Development Award (</a:t>
            </a:r>
            <a:r>
              <a:rPr lang="en-US" sz="1800" dirty="0" err="1" smtClean="0">
                <a:latin typeface="Arial" panose="020B0604020202020204" pitchFamily="34" charset="0"/>
                <a:cs typeface="Arial" panose="020B0604020202020204" pitchFamily="34" charset="0"/>
              </a:rPr>
              <a:t>IDeA</a:t>
            </a:r>
            <a:r>
              <a:rPr lang="en-US" sz="1800" dirty="0" smtClean="0">
                <a:latin typeface="Arial" panose="020B0604020202020204" pitchFamily="34" charset="0"/>
                <a:cs typeface="Arial" panose="020B0604020202020204" pitchFamily="34" charset="0"/>
              </a:rPr>
              <a:t>) Network for Biomedical Research Excellence from the National Institute of General Medical Sciences of the National Institutes of Health under grant # P20GM103430.</a:t>
            </a:r>
          </a:p>
          <a:p>
            <a:pPr marL="285750" indent="-285750">
              <a:buFont typeface="Arial" panose="020B0604020202020204" pitchFamily="34" charset="0"/>
              <a:buChar char="•"/>
            </a:pPr>
            <a:r>
              <a:rPr lang="en-US" sz="1800" dirty="0" smtClean="0">
                <a:latin typeface="Arial" panose="020B0604020202020204" pitchFamily="34" charset="0"/>
                <a:cs typeface="Arial" panose="020B0604020202020204" pitchFamily="34" charset="0"/>
              </a:rPr>
              <a:t>RNASeq </a:t>
            </a:r>
            <a:r>
              <a:rPr lang="en-US" sz="1800" dirty="0">
                <a:latin typeface="Arial" panose="020B0604020202020204" pitchFamily="34" charset="0"/>
                <a:cs typeface="Arial" panose="020B0604020202020204" pitchFamily="34" charset="0"/>
              </a:rPr>
              <a:t>libraries were constructed and sequenced at the Broad Institute of MIT and Harvard by the Microbial ‘Omics Core and Genomics Platform, respectively.  The Microbial ‘Omics Core also provided guidance on experimental design and conducted preliminary analysis for all </a:t>
            </a:r>
            <a:r>
              <a:rPr lang="en-US" sz="1800" dirty="0" err="1">
                <a:latin typeface="Arial" panose="020B0604020202020204" pitchFamily="34" charset="0"/>
                <a:cs typeface="Arial" panose="020B0604020202020204" pitchFamily="34" charset="0"/>
              </a:rPr>
              <a:t>RNASeq</a:t>
            </a:r>
            <a:r>
              <a:rPr lang="en-US" sz="1800" dirty="0">
                <a:latin typeface="Arial" panose="020B0604020202020204" pitchFamily="34" charset="0"/>
                <a:cs typeface="Arial" panose="020B0604020202020204" pitchFamily="34" charset="0"/>
              </a:rPr>
              <a:t> data. </a:t>
            </a: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We thank Drs. </a:t>
            </a:r>
            <a:r>
              <a:rPr lang="en-US" sz="1800" dirty="0">
                <a:latin typeface="Arial" panose="020B0604020202020204" pitchFamily="34" charset="0"/>
                <a:cs typeface="Arial" panose="020B0604020202020204" pitchFamily="34" charset="0"/>
              </a:rPr>
              <a:t>Jessica Mark </a:t>
            </a:r>
            <a:r>
              <a:rPr lang="en-US" sz="1800" dirty="0" smtClean="0">
                <a:latin typeface="Arial" panose="020B0604020202020204" pitchFamily="34" charset="0"/>
                <a:cs typeface="Arial" panose="020B0604020202020204" pitchFamily="34" charset="0"/>
              </a:rPr>
              <a:t>Welch, </a:t>
            </a:r>
            <a:r>
              <a:rPr lang="en-US" sz="1800" dirty="0">
                <a:latin typeface="Arial" panose="020B0604020202020204" pitchFamily="34" charset="0"/>
                <a:cs typeface="Arial" panose="020B0604020202020204" pitchFamily="34" charset="0"/>
              </a:rPr>
              <a:t>Gary </a:t>
            </a:r>
            <a:r>
              <a:rPr lang="en-US" sz="1800" dirty="0" err="1">
                <a:latin typeface="Arial" panose="020B0604020202020204" pitchFamily="34" charset="0"/>
                <a:cs typeface="Arial" panose="020B0604020202020204" pitchFamily="34" charset="0"/>
              </a:rPr>
              <a:t>Borisy</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Katherine Lemon for their many valuable suggestions and advice. </a:t>
            </a:r>
          </a:p>
          <a:p>
            <a:pPr marL="285750" indent="-285750">
              <a:buFont typeface="Arial" panose="020B0604020202020204" pitchFamily="34" charset="0"/>
              <a:buChar char="•"/>
            </a:pPr>
            <a:r>
              <a:rPr lang="en-US" sz="1800" dirty="0" err="1">
                <a:latin typeface="Arial" panose="020B0604020202020204" pitchFamily="34" charset="0"/>
                <a:cs typeface="Arial" panose="020B0604020202020204" pitchFamily="34" charset="0"/>
              </a:rPr>
              <a:t>Leen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Alsahi</a:t>
            </a:r>
            <a:r>
              <a:rPr lang="en-US" sz="1800" dirty="0">
                <a:latin typeface="Arial" panose="020B0604020202020204" pitchFamily="34" charset="0"/>
                <a:cs typeface="Arial" panose="020B0604020202020204" pitchFamily="34" charset="0"/>
              </a:rPr>
              <a:t>, Adam </a:t>
            </a:r>
            <a:r>
              <a:rPr lang="en-US" sz="1800" dirty="0" err="1">
                <a:latin typeface="Arial" panose="020B0604020202020204" pitchFamily="34" charset="0"/>
                <a:cs typeface="Arial" panose="020B0604020202020204" pitchFamily="34" charset="0"/>
              </a:rPr>
              <a:t>Capwell</a:t>
            </a:r>
            <a:r>
              <a:rPr lang="en-US" sz="1800" dirty="0">
                <a:latin typeface="Arial" panose="020B0604020202020204" pitchFamily="34" charset="0"/>
                <a:cs typeface="Arial" panose="020B0604020202020204" pitchFamily="34" charset="0"/>
              </a:rPr>
              <a:t>, Joe </a:t>
            </a:r>
            <a:r>
              <a:rPr lang="en-US" sz="1800" dirty="0" err="1">
                <a:latin typeface="Arial" panose="020B0604020202020204" pitchFamily="34" charset="0"/>
                <a:cs typeface="Arial" panose="020B0604020202020204" pitchFamily="34" charset="0"/>
              </a:rPr>
              <a:t>Honig</a:t>
            </a:r>
            <a:r>
              <a:rPr lang="en-US" sz="1800" dirty="0">
                <a:latin typeface="Arial" panose="020B0604020202020204" pitchFamily="34" charset="0"/>
                <a:cs typeface="Arial" panose="020B0604020202020204" pitchFamily="34" charset="0"/>
              </a:rPr>
              <a:t> and Shannon Oliver assisted with media and culture work in this project for which we are grateful. </a:t>
            </a:r>
          </a:p>
        </p:txBody>
      </p:sp>
      <p:sp>
        <p:nvSpPr>
          <p:cNvPr id="39" name="TextBox 38">
            <a:extLst>
              <a:ext uri="{FF2B5EF4-FFF2-40B4-BE49-F238E27FC236}">
                <a16:creationId xmlns="" xmlns:a16="http://schemas.microsoft.com/office/drawing/2014/main" id="{A9F354E2-C774-294A-8007-5233C635427E}"/>
              </a:ext>
            </a:extLst>
          </p:cNvPr>
          <p:cNvSpPr txBox="1"/>
          <p:nvPr/>
        </p:nvSpPr>
        <p:spPr>
          <a:xfrm>
            <a:off x="23063968" y="12051686"/>
            <a:ext cx="10058400" cy="1354217"/>
          </a:xfrm>
          <a:prstGeom prst="rect">
            <a:avLst/>
          </a:prstGeom>
          <a:noFill/>
        </p:spPr>
        <p:txBody>
          <a:bodyPr wrap="square" rtlCol="0">
            <a:spAutoFit/>
          </a:bodyPr>
          <a:lstStyle/>
          <a:p>
            <a:pPr algn="ctr"/>
            <a:r>
              <a:rPr lang="en-US" sz="2800" b="1" dirty="0">
                <a:latin typeface="Arial" charset="0"/>
                <a:cs typeface="Arial" charset="0"/>
              </a:rPr>
              <a:t>Lactate </a:t>
            </a:r>
            <a:r>
              <a:rPr lang="en-US" sz="2800" b="1" dirty="0" smtClean="0">
                <a:latin typeface="Arial" charset="0"/>
                <a:cs typeface="Arial" charset="0"/>
              </a:rPr>
              <a:t>gene expression </a:t>
            </a:r>
            <a:r>
              <a:rPr lang="en-US" sz="2800" b="1" dirty="0">
                <a:latin typeface="Arial" charset="0"/>
                <a:cs typeface="Arial" charset="0"/>
              </a:rPr>
              <a:t>by </a:t>
            </a:r>
            <a:r>
              <a:rPr lang="en-US" sz="2800" b="1" i="1" dirty="0">
                <a:latin typeface="Arial" charset="0"/>
                <a:cs typeface="Arial" charset="0"/>
              </a:rPr>
              <a:t>C</a:t>
            </a:r>
            <a:r>
              <a:rPr lang="en-US" sz="2800" b="1" i="1" dirty="0" smtClean="0">
                <a:latin typeface="Arial" charset="0"/>
                <a:cs typeface="Arial" charset="0"/>
              </a:rPr>
              <a:t>. matruchotii </a:t>
            </a:r>
            <a:r>
              <a:rPr lang="en-US" sz="2800" b="1" dirty="0">
                <a:latin typeface="Arial" charset="0"/>
                <a:cs typeface="Arial" charset="0"/>
              </a:rPr>
              <a:t>in coculture </a:t>
            </a:r>
            <a:r>
              <a:rPr lang="en-US" sz="2800" b="1" dirty="0" smtClean="0">
                <a:latin typeface="Arial" charset="0"/>
                <a:cs typeface="Arial" charset="0"/>
              </a:rPr>
              <a:t>with </a:t>
            </a:r>
            <a:r>
              <a:rPr lang="en-US" sz="2800" b="1" i="1" dirty="0" smtClean="0">
                <a:latin typeface="Arial" charset="0"/>
                <a:cs typeface="Arial" charset="0"/>
              </a:rPr>
              <a:t>S</a:t>
            </a:r>
            <a:r>
              <a:rPr lang="en-US" sz="2800" b="1" i="1" dirty="0">
                <a:latin typeface="Arial" charset="0"/>
                <a:cs typeface="Arial" charset="0"/>
              </a:rPr>
              <a:t>. mitis</a:t>
            </a:r>
            <a:r>
              <a:rPr lang="en-US" sz="2800" b="1" dirty="0">
                <a:latin typeface="Arial" charset="0"/>
                <a:cs typeface="Arial" charset="0"/>
              </a:rPr>
              <a:t> aerobically</a:t>
            </a:r>
          </a:p>
          <a:p>
            <a:pPr algn="ctr"/>
            <a:endParaRPr lang="en-US" dirty="0"/>
          </a:p>
        </p:txBody>
      </p:sp>
      <p:graphicFrame>
        <p:nvGraphicFramePr>
          <p:cNvPr id="40" name="Table 39">
            <a:extLst>
              <a:ext uri="{FF2B5EF4-FFF2-40B4-BE49-F238E27FC236}">
                <a16:creationId xmlns="" xmlns:a16="http://schemas.microsoft.com/office/drawing/2014/main" id="{BD6C06F3-FDF8-F645-91CD-0D9BF20526C9}"/>
              </a:ext>
            </a:extLst>
          </p:cNvPr>
          <p:cNvGraphicFramePr>
            <a:graphicFrameLocks noGrp="1"/>
          </p:cNvGraphicFramePr>
          <p:nvPr>
            <p:extLst>
              <p:ext uri="{D42A27DB-BD31-4B8C-83A1-F6EECF244321}">
                <p14:modId xmlns:p14="http://schemas.microsoft.com/office/powerpoint/2010/main" val="4439053"/>
              </p:ext>
            </p:extLst>
          </p:nvPr>
        </p:nvGraphicFramePr>
        <p:xfrm>
          <a:off x="23063968" y="16490930"/>
          <a:ext cx="10058400" cy="1582962"/>
        </p:xfrm>
        <a:graphic>
          <a:graphicData uri="http://schemas.openxmlformats.org/drawingml/2006/table">
            <a:tbl>
              <a:tblPr firstRow="1" firstCol="1" bandRow="1">
                <a:tableStyleId>{9D7B26C5-4107-4FEC-AEDC-1716B250A1EF}</a:tableStyleId>
              </a:tblPr>
              <a:tblGrid>
                <a:gridCol w="1055017">
                  <a:extLst>
                    <a:ext uri="{9D8B030D-6E8A-4147-A177-3AD203B41FA5}">
                      <a16:colId xmlns="" xmlns:a16="http://schemas.microsoft.com/office/drawing/2014/main" val="2074852715"/>
                    </a:ext>
                  </a:extLst>
                </a:gridCol>
                <a:gridCol w="1219200">
                  <a:extLst>
                    <a:ext uri="{9D8B030D-6E8A-4147-A177-3AD203B41FA5}">
                      <a16:colId xmlns="" xmlns:a16="http://schemas.microsoft.com/office/drawing/2014/main" val="943728344"/>
                    </a:ext>
                  </a:extLst>
                </a:gridCol>
                <a:gridCol w="850900">
                  <a:extLst>
                    <a:ext uri="{9D8B030D-6E8A-4147-A177-3AD203B41FA5}">
                      <a16:colId xmlns="" xmlns:a16="http://schemas.microsoft.com/office/drawing/2014/main" val="2337168430"/>
                    </a:ext>
                  </a:extLst>
                </a:gridCol>
                <a:gridCol w="901700">
                  <a:extLst>
                    <a:ext uri="{9D8B030D-6E8A-4147-A177-3AD203B41FA5}">
                      <a16:colId xmlns="" xmlns:a16="http://schemas.microsoft.com/office/drawing/2014/main" val="3061025895"/>
                    </a:ext>
                  </a:extLst>
                </a:gridCol>
                <a:gridCol w="6031583">
                  <a:extLst>
                    <a:ext uri="{9D8B030D-6E8A-4147-A177-3AD203B41FA5}">
                      <a16:colId xmlns="" xmlns:a16="http://schemas.microsoft.com/office/drawing/2014/main" val="3215663163"/>
                    </a:ext>
                  </a:extLst>
                </a:gridCol>
              </a:tblGrid>
              <a:tr h="507787">
                <a:tc>
                  <a:txBody>
                    <a:bodyPr/>
                    <a:lstStyle/>
                    <a:p>
                      <a:pPr marL="0" marR="0" algn="ctr" defTabSz="4030578" rtl="0" eaLnBrk="1" latinLnBrk="0" hangingPunct="1">
                        <a:spcBef>
                          <a:spcPts val="0"/>
                        </a:spcBef>
                        <a:spcAft>
                          <a:spcPts val="0"/>
                        </a:spcAft>
                      </a:pPr>
                      <a:r>
                        <a:rPr lang="en-US" sz="2100" kern="1200" dirty="0">
                          <a:effectLst/>
                        </a:rPr>
                        <a:t>Fold Change</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defTabSz="4030578" rtl="0" eaLnBrk="1" latinLnBrk="0" hangingPunct="1">
                        <a:spcBef>
                          <a:spcPts val="0"/>
                        </a:spcBef>
                        <a:spcAft>
                          <a:spcPts val="0"/>
                        </a:spcAft>
                      </a:pPr>
                      <a:r>
                        <a:rPr lang="en-US" sz="2100" kern="1200" dirty="0">
                          <a:effectLst/>
                        </a:rPr>
                        <a:t>p-</a:t>
                      </a:r>
                      <a:r>
                        <a:rPr lang="en-US" sz="2100" kern="1200" dirty="0" err="1">
                          <a:effectLst/>
                        </a:rPr>
                        <a:t>adj</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defTabSz="4030578" rtl="0" eaLnBrk="1" latinLnBrk="0" hangingPunct="1">
                        <a:spcBef>
                          <a:spcPts val="0"/>
                        </a:spcBef>
                        <a:spcAft>
                          <a:spcPts val="0"/>
                        </a:spcAft>
                      </a:pPr>
                      <a:r>
                        <a:rPr lang="en-US" sz="2100" kern="1200" dirty="0">
                          <a:effectLst/>
                        </a:rPr>
                        <a:t>CDS</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defTabSz="4030578" rtl="0" eaLnBrk="1" latinLnBrk="0" hangingPunct="1">
                        <a:spcBef>
                          <a:spcPts val="0"/>
                        </a:spcBef>
                        <a:spcAft>
                          <a:spcPts val="0"/>
                        </a:spcAft>
                      </a:pPr>
                      <a:r>
                        <a:rPr lang="en-US" sz="2100" kern="1200" dirty="0">
                          <a:effectLst/>
                        </a:rPr>
                        <a:t>Gene name</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defTabSz="4030578" rtl="0" eaLnBrk="1" latinLnBrk="0" hangingPunct="1">
                        <a:spcBef>
                          <a:spcPts val="0"/>
                        </a:spcBef>
                        <a:spcAft>
                          <a:spcPts val="0"/>
                        </a:spcAft>
                      </a:pPr>
                      <a:r>
                        <a:rPr lang="en-US" sz="2100" kern="1200" dirty="0">
                          <a:effectLst/>
                        </a:rPr>
                        <a:t>Description</a:t>
                      </a:r>
                      <a:endParaRPr lang="en-US" sz="2100" b="1" kern="1200" dirty="0">
                        <a:solidFill>
                          <a:schemeClr val="lt1"/>
                        </a:solidFill>
                        <a:effectLst/>
                        <a:latin typeface="+mn-lt"/>
                        <a:ea typeface="+mn-ea"/>
                        <a:cs typeface="+mn-cs"/>
                      </a:endParaRPr>
                    </a:p>
                  </a:txBody>
                  <a:tcPr marL="68580" marR="68580" marT="0" marB="0" anchor="ctr"/>
                </a:tc>
                <a:extLst>
                  <a:ext uri="{0D108BD9-81ED-4DB2-BD59-A6C34878D82A}">
                    <a16:rowId xmlns="" xmlns:a16="http://schemas.microsoft.com/office/drawing/2014/main" val="445672445"/>
                  </a:ext>
                </a:extLst>
              </a:tr>
              <a:tr h="435095">
                <a:tc>
                  <a:txBody>
                    <a:bodyPr/>
                    <a:lstStyle/>
                    <a:p>
                      <a:pPr marL="0" marR="0" algn="ctr">
                        <a:spcBef>
                          <a:spcPts val="0"/>
                        </a:spcBef>
                        <a:spcAft>
                          <a:spcPts val="0"/>
                        </a:spcAft>
                      </a:pPr>
                      <a:r>
                        <a:rPr lang="en-US" sz="2100" kern="1200" dirty="0">
                          <a:effectLst/>
                        </a:rPr>
                        <a:t>30.03</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4.23E-11</a:t>
                      </a: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969</a:t>
                      </a: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0"/>
                        </a:spcAft>
                      </a:pPr>
                      <a:r>
                        <a:rPr lang="en-US" sz="2100" kern="1200" dirty="0">
                          <a:effectLst/>
                        </a:rPr>
                        <a:t>Bacteriocin exporter</a:t>
                      </a:r>
                      <a:endParaRPr lang="en-US" sz="21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1847446464"/>
                  </a:ext>
                </a:extLst>
              </a:tr>
              <a:tr h="507787">
                <a:tc>
                  <a:txBody>
                    <a:bodyPr/>
                    <a:lstStyle/>
                    <a:p>
                      <a:pPr marL="0" marR="0" algn="ctr">
                        <a:spcBef>
                          <a:spcPts val="0"/>
                        </a:spcBef>
                        <a:spcAft>
                          <a:spcPts val="0"/>
                        </a:spcAft>
                      </a:pPr>
                      <a:r>
                        <a:rPr lang="en-US" sz="2100" kern="1200" dirty="0">
                          <a:effectLst/>
                        </a:rPr>
                        <a:t>44.86</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9.73E-15</a:t>
                      </a: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970</a:t>
                      </a: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0"/>
                        </a:spcAft>
                      </a:pPr>
                      <a:r>
                        <a:rPr lang="en-US" sz="2100" kern="1200" dirty="0">
                          <a:effectLst/>
                        </a:rPr>
                        <a:t>Bacteriocin secretion accessory protein</a:t>
                      </a:r>
                      <a:endParaRPr lang="en-US" sz="21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2774147880"/>
                  </a:ext>
                </a:extLst>
              </a:tr>
            </a:tbl>
          </a:graphicData>
        </a:graphic>
      </p:graphicFrame>
      <p:graphicFrame>
        <p:nvGraphicFramePr>
          <p:cNvPr id="43" name="Table 42">
            <a:extLst>
              <a:ext uri="{FF2B5EF4-FFF2-40B4-BE49-F238E27FC236}">
                <a16:creationId xmlns="" xmlns:a16="http://schemas.microsoft.com/office/drawing/2014/main" id="{179FA19F-EBAA-1C46-B1E2-D925F04CCB7A}"/>
              </a:ext>
            </a:extLst>
          </p:cNvPr>
          <p:cNvGraphicFramePr>
            <a:graphicFrameLocks noGrp="1"/>
          </p:cNvGraphicFramePr>
          <p:nvPr>
            <p:extLst>
              <p:ext uri="{D42A27DB-BD31-4B8C-83A1-F6EECF244321}">
                <p14:modId xmlns:p14="http://schemas.microsoft.com/office/powerpoint/2010/main" val="2886537451"/>
              </p:ext>
            </p:extLst>
          </p:nvPr>
        </p:nvGraphicFramePr>
        <p:xfrm>
          <a:off x="23063968" y="19391392"/>
          <a:ext cx="10058400" cy="2880360"/>
        </p:xfrm>
        <a:graphic>
          <a:graphicData uri="http://schemas.openxmlformats.org/drawingml/2006/table">
            <a:tbl>
              <a:tblPr firstRow="1" firstCol="1" bandRow="1">
                <a:tableStyleId>{9D7B26C5-4107-4FEC-AEDC-1716B250A1EF}</a:tableStyleId>
              </a:tblPr>
              <a:tblGrid>
                <a:gridCol w="1055017">
                  <a:extLst>
                    <a:ext uri="{9D8B030D-6E8A-4147-A177-3AD203B41FA5}">
                      <a16:colId xmlns="" xmlns:a16="http://schemas.microsoft.com/office/drawing/2014/main" val="3687225060"/>
                    </a:ext>
                  </a:extLst>
                </a:gridCol>
                <a:gridCol w="1231900">
                  <a:extLst>
                    <a:ext uri="{9D8B030D-6E8A-4147-A177-3AD203B41FA5}">
                      <a16:colId xmlns="" xmlns:a16="http://schemas.microsoft.com/office/drawing/2014/main" val="3298848814"/>
                    </a:ext>
                  </a:extLst>
                </a:gridCol>
                <a:gridCol w="850900">
                  <a:extLst>
                    <a:ext uri="{9D8B030D-6E8A-4147-A177-3AD203B41FA5}">
                      <a16:colId xmlns="" xmlns:a16="http://schemas.microsoft.com/office/drawing/2014/main" val="2486123774"/>
                    </a:ext>
                  </a:extLst>
                </a:gridCol>
                <a:gridCol w="1257300">
                  <a:extLst>
                    <a:ext uri="{9D8B030D-6E8A-4147-A177-3AD203B41FA5}">
                      <a16:colId xmlns="" xmlns:a16="http://schemas.microsoft.com/office/drawing/2014/main" val="1031337919"/>
                    </a:ext>
                  </a:extLst>
                </a:gridCol>
                <a:gridCol w="5663283">
                  <a:extLst>
                    <a:ext uri="{9D8B030D-6E8A-4147-A177-3AD203B41FA5}">
                      <a16:colId xmlns="" xmlns:a16="http://schemas.microsoft.com/office/drawing/2014/main" val="2967378762"/>
                    </a:ext>
                  </a:extLst>
                </a:gridCol>
              </a:tblGrid>
              <a:tr h="203200">
                <a:tc>
                  <a:txBody>
                    <a:bodyPr/>
                    <a:lstStyle/>
                    <a:p>
                      <a:pPr marL="0" marR="0" algn="ctr">
                        <a:spcBef>
                          <a:spcPts val="0"/>
                        </a:spcBef>
                        <a:spcAft>
                          <a:spcPts val="0"/>
                        </a:spcAft>
                      </a:pPr>
                      <a:r>
                        <a:rPr lang="en-US" sz="2100" kern="1200" dirty="0">
                          <a:effectLst/>
                        </a:rPr>
                        <a:t>Fold Change</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p-</a:t>
                      </a:r>
                      <a:r>
                        <a:rPr lang="en-US" sz="2100" kern="1200" dirty="0" err="1">
                          <a:effectLst/>
                        </a:rPr>
                        <a:t>adj</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CDS</a:t>
                      </a:r>
                      <a:endParaRPr lang="en-US" sz="2100" b="1" kern="120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Gene name</a:t>
                      </a:r>
                      <a:endParaRPr lang="en-US" sz="2100" b="1" kern="120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Description</a:t>
                      </a:r>
                      <a:endParaRPr lang="en-US" sz="2100" b="1" kern="1200" dirty="0">
                        <a:solidFill>
                          <a:schemeClr val="lt1"/>
                        </a:solidFill>
                        <a:effectLst/>
                        <a:latin typeface="+mn-lt"/>
                        <a:ea typeface="+mn-ea"/>
                        <a:cs typeface="+mn-cs"/>
                      </a:endParaRPr>
                    </a:p>
                  </a:txBody>
                  <a:tcPr marL="68580" marR="68580" marT="0" marB="0" anchor="ctr"/>
                </a:tc>
                <a:extLst>
                  <a:ext uri="{0D108BD9-81ED-4DB2-BD59-A6C34878D82A}">
                    <a16:rowId xmlns="" xmlns:a16="http://schemas.microsoft.com/office/drawing/2014/main" val="2500599883"/>
                  </a:ext>
                </a:extLst>
              </a:tr>
              <a:tr h="203200">
                <a:tc>
                  <a:txBody>
                    <a:bodyPr/>
                    <a:lstStyle/>
                    <a:p>
                      <a:pPr marL="0" marR="0" algn="ctr">
                        <a:spcBef>
                          <a:spcPts val="0"/>
                        </a:spcBef>
                        <a:spcAft>
                          <a:spcPts val="0"/>
                        </a:spcAft>
                      </a:pPr>
                      <a:r>
                        <a:rPr lang="en-US" sz="2100" kern="1200" dirty="0">
                          <a:effectLst/>
                        </a:rPr>
                        <a:t>11.32</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3.11E-10</a:t>
                      </a: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24</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i="1" kern="1200" dirty="0" err="1">
                          <a:effectLst/>
                        </a:rPr>
                        <a:t>pilQ</a:t>
                      </a:r>
                      <a:r>
                        <a:rPr lang="en-US" sz="2100" i="1" kern="1200" dirty="0">
                          <a:effectLst/>
                        </a:rPr>
                        <a:t>/</a:t>
                      </a:r>
                      <a:r>
                        <a:rPr lang="en-US" sz="2100" i="1" kern="1200" dirty="0" err="1">
                          <a:effectLst/>
                        </a:rPr>
                        <a:t>hofQ</a:t>
                      </a:r>
                      <a:endParaRPr lang="en-US" sz="2100" i="1"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0"/>
                        </a:spcAft>
                      </a:pPr>
                      <a:r>
                        <a:rPr lang="en-US" sz="2100" kern="1200" dirty="0">
                          <a:effectLst/>
                        </a:rPr>
                        <a:t>Type IV pilus secretin</a:t>
                      </a:r>
                      <a:endParaRPr lang="en-US" sz="21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4163880438"/>
                  </a:ext>
                </a:extLst>
              </a:tr>
              <a:tr h="203200">
                <a:tc>
                  <a:txBody>
                    <a:bodyPr/>
                    <a:lstStyle/>
                    <a:p>
                      <a:pPr marL="0" marR="0" algn="ctr">
                        <a:spcBef>
                          <a:spcPts val="0"/>
                        </a:spcBef>
                        <a:spcAft>
                          <a:spcPts val="0"/>
                        </a:spcAft>
                      </a:pPr>
                      <a:r>
                        <a:rPr lang="en-US" sz="2100" kern="1200" dirty="0">
                          <a:effectLst/>
                        </a:rPr>
                        <a:t>6.89</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0.002</a:t>
                      </a: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731</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i="1" kern="1200" dirty="0" err="1">
                          <a:effectLst/>
                        </a:rPr>
                        <a:t>pilC</a:t>
                      </a:r>
                      <a:r>
                        <a:rPr lang="en-US" sz="2100" i="1" kern="1200" dirty="0">
                          <a:effectLst/>
                        </a:rPr>
                        <a:t>/</a:t>
                      </a:r>
                      <a:r>
                        <a:rPr lang="en-US" sz="2100" i="1" kern="1200" dirty="0" err="1">
                          <a:effectLst/>
                        </a:rPr>
                        <a:t>hofC</a:t>
                      </a:r>
                      <a:endParaRPr lang="en-US" sz="2100" i="1"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0"/>
                        </a:spcAft>
                      </a:pPr>
                      <a:r>
                        <a:rPr lang="en-US" sz="2100" kern="1200">
                          <a:effectLst/>
                        </a:rPr>
                        <a:t>Type IV assembly protein</a:t>
                      </a:r>
                      <a:endParaRPr lang="en-US" sz="2100" kern="120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3016854608"/>
                  </a:ext>
                </a:extLst>
              </a:tr>
              <a:tr h="203200">
                <a:tc>
                  <a:txBody>
                    <a:bodyPr/>
                    <a:lstStyle/>
                    <a:p>
                      <a:pPr marL="0" marR="0" algn="ctr">
                        <a:spcBef>
                          <a:spcPts val="0"/>
                        </a:spcBef>
                        <a:spcAft>
                          <a:spcPts val="0"/>
                        </a:spcAft>
                      </a:pPr>
                      <a:r>
                        <a:rPr lang="en-US" sz="2100" kern="1200" dirty="0">
                          <a:effectLst/>
                        </a:rPr>
                        <a:t>4.22</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1.15E-14</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322</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i="1" kern="1200" dirty="0" err="1">
                          <a:effectLst/>
                        </a:rPr>
                        <a:t>tfox</a:t>
                      </a:r>
                      <a:endParaRPr lang="en-US" sz="2100" i="1"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0"/>
                        </a:spcAft>
                      </a:pPr>
                      <a:r>
                        <a:rPr lang="en-US" sz="2100" kern="1200">
                          <a:effectLst/>
                        </a:rPr>
                        <a:t>Transcriptional regulator of competence</a:t>
                      </a:r>
                      <a:endParaRPr lang="en-US" sz="2100" kern="120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1650000141"/>
                  </a:ext>
                </a:extLst>
              </a:tr>
              <a:tr h="203200">
                <a:tc>
                  <a:txBody>
                    <a:bodyPr/>
                    <a:lstStyle/>
                    <a:p>
                      <a:pPr marL="0" marR="0" algn="ctr">
                        <a:spcBef>
                          <a:spcPts val="0"/>
                        </a:spcBef>
                        <a:spcAft>
                          <a:spcPts val="0"/>
                        </a:spcAft>
                      </a:pPr>
                      <a:r>
                        <a:rPr lang="en-US" sz="2100" kern="1200" dirty="0">
                          <a:effectLst/>
                        </a:rPr>
                        <a:t>2.85</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0.001</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507</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i="1" kern="1200" dirty="0" err="1">
                          <a:effectLst/>
                        </a:rPr>
                        <a:t>comE</a:t>
                      </a:r>
                      <a:endParaRPr lang="en-US" sz="2100" i="1"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0"/>
                        </a:spcAft>
                      </a:pPr>
                      <a:r>
                        <a:rPr lang="en-US" sz="2100" kern="1200">
                          <a:effectLst/>
                        </a:rPr>
                        <a:t>Competence protein/ Response regulator</a:t>
                      </a:r>
                      <a:endParaRPr lang="en-US" sz="2100" kern="120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337602890"/>
                  </a:ext>
                </a:extLst>
              </a:tr>
              <a:tr h="203200">
                <a:tc>
                  <a:txBody>
                    <a:bodyPr/>
                    <a:lstStyle/>
                    <a:p>
                      <a:pPr marL="0" marR="0" algn="ctr">
                        <a:spcBef>
                          <a:spcPts val="0"/>
                        </a:spcBef>
                        <a:spcAft>
                          <a:spcPts val="0"/>
                        </a:spcAft>
                      </a:pPr>
                      <a:r>
                        <a:rPr lang="en-US" sz="2100" kern="1200" dirty="0">
                          <a:effectLst/>
                        </a:rPr>
                        <a:t>2.28</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0.03</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28</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i="1" kern="1200" dirty="0" err="1">
                          <a:effectLst/>
                        </a:rPr>
                        <a:t>comA</a:t>
                      </a:r>
                      <a:endParaRPr lang="en-US" sz="2100" i="1"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0"/>
                        </a:spcAft>
                      </a:pPr>
                      <a:r>
                        <a:rPr lang="en-US" sz="2100" kern="1200" dirty="0">
                          <a:effectLst/>
                        </a:rPr>
                        <a:t>Competence protein/ Response regulator</a:t>
                      </a:r>
                      <a:endParaRPr lang="en-US" sz="21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879729014"/>
                  </a:ext>
                </a:extLst>
              </a:tr>
              <a:tr h="203200">
                <a:tc>
                  <a:txBody>
                    <a:bodyPr/>
                    <a:lstStyle/>
                    <a:p>
                      <a:pPr marL="0" marR="0" algn="ctr">
                        <a:spcBef>
                          <a:spcPts val="0"/>
                        </a:spcBef>
                        <a:spcAft>
                          <a:spcPts val="0"/>
                        </a:spcAft>
                      </a:pPr>
                      <a:r>
                        <a:rPr lang="en-US" sz="2100" kern="1200" dirty="0">
                          <a:effectLst/>
                        </a:rPr>
                        <a:t>2.35</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1.27E-07</a:t>
                      </a: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1745</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i="1" kern="1200" dirty="0" err="1">
                          <a:effectLst/>
                        </a:rPr>
                        <a:t>hfq</a:t>
                      </a:r>
                      <a:endParaRPr lang="en-US" sz="2100" i="1"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0"/>
                        </a:spcAft>
                      </a:pPr>
                      <a:r>
                        <a:rPr lang="en-US" sz="2100" kern="1200" dirty="0">
                          <a:effectLst/>
                        </a:rPr>
                        <a:t>RNA chaperone</a:t>
                      </a:r>
                      <a:endParaRPr lang="en-US" sz="21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81131270"/>
                  </a:ext>
                </a:extLst>
              </a:tr>
              <a:tr h="203200">
                <a:tc>
                  <a:txBody>
                    <a:bodyPr/>
                    <a:lstStyle/>
                    <a:p>
                      <a:pPr marL="0" marR="0" algn="ctr">
                        <a:spcBef>
                          <a:spcPts val="0"/>
                        </a:spcBef>
                        <a:spcAft>
                          <a:spcPts val="0"/>
                        </a:spcAft>
                      </a:pPr>
                      <a:r>
                        <a:rPr lang="en-US" sz="2100" kern="1200" dirty="0">
                          <a:effectLst/>
                        </a:rPr>
                        <a:t>2.13</a:t>
                      </a:r>
                      <a:endParaRPr lang="en-US" sz="2100" b="1" kern="1200" dirty="0">
                        <a:solidFill>
                          <a:schemeClr val="lt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dirty="0">
                          <a:effectLst/>
                        </a:rPr>
                        <a:t>0.03</a:t>
                      </a:r>
                      <a:endParaRPr lang="en-US" sz="21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kern="1200">
                          <a:effectLst/>
                        </a:rPr>
                        <a:t>240</a:t>
                      </a:r>
                      <a:endParaRPr lang="en-US" sz="21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2100" i="1" kern="1200" dirty="0" err="1">
                          <a:effectLst/>
                        </a:rPr>
                        <a:t>mutS</a:t>
                      </a:r>
                      <a:endParaRPr lang="en-US" sz="2100" i="1" kern="1200" dirty="0">
                        <a:solidFill>
                          <a:schemeClr val="dk1"/>
                        </a:solidFill>
                        <a:effectLst/>
                        <a:latin typeface="+mn-lt"/>
                        <a:ea typeface="+mn-ea"/>
                        <a:cs typeface="+mn-cs"/>
                      </a:endParaRPr>
                    </a:p>
                  </a:txBody>
                  <a:tcPr marL="68580" marR="68580" marT="0" marB="0" anchor="ctr"/>
                </a:tc>
                <a:tc>
                  <a:txBody>
                    <a:bodyPr/>
                    <a:lstStyle/>
                    <a:p>
                      <a:pPr marL="0" marR="0" algn="l">
                        <a:spcBef>
                          <a:spcPts val="0"/>
                        </a:spcBef>
                        <a:spcAft>
                          <a:spcPts val="0"/>
                        </a:spcAft>
                      </a:pPr>
                      <a:r>
                        <a:rPr lang="en-US" sz="2100" kern="1200" dirty="0">
                          <a:effectLst/>
                        </a:rPr>
                        <a:t>DNA mismatch repair protein</a:t>
                      </a:r>
                      <a:endParaRPr lang="en-US" sz="2100" kern="1200" dirty="0">
                        <a:solidFill>
                          <a:schemeClr val="dk1"/>
                        </a:solidFill>
                        <a:effectLst/>
                        <a:latin typeface="+mn-lt"/>
                        <a:ea typeface="+mn-ea"/>
                        <a:cs typeface="+mn-cs"/>
                      </a:endParaRPr>
                    </a:p>
                  </a:txBody>
                  <a:tcPr marL="68580" marR="68580" marT="0" marB="0" anchor="ctr"/>
                </a:tc>
                <a:extLst>
                  <a:ext uri="{0D108BD9-81ED-4DB2-BD59-A6C34878D82A}">
                    <a16:rowId xmlns="" xmlns:a16="http://schemas.microsoft.com/office/drawing/2014/main" val="1185361895"/>
                  </a:ext>
                </a:extLst>
              </a:tr>
            </a:tbl>
          </a:graphicData>
        </a:graphic>
      </p:graphicFrame>
      <p:sp>
        <p:nvSpPr>
          <p:cNvPr id="51" name="TextBox 50">
            <a:extLst>
              <a:ext uri="{FF2B5EF4-FFF2-40B4-BE49-F238E27FC236}">
                <a16:creationId xmlns="" xmlns:a16="http://schemas.microsoft.com/office/drawing/2014/main" id="{F9B9A9B4-3D4C-0F4D-B7EB-54C42D07CEC3}"/>
              </a:ext>
            </a:extLst>
          </p:cNvPr>
          <p:cNvSpPr txBox="1"/>
          <p:nvPr/>
        </p:nvSpPr>
        <p:spPr>
          <a:xfrm>
            <a:off x="23063968" y="15702850"/>
            <a:ext cx="10058400" cy="923330"/>
          </a:xfrm>
          <a:prstGeom prst="rect">
            <a:avLst/>
          </a:prstGeom>
          <a:noFill/>
        </p:spPr>
        <p:txBody>
          <a:bodyPr wrap="square" rtlCol="0">
            <a:spAutoFit/>
          </a:bodyPr>
          <a:lstStyle/>
          <a:p>
            <a:pPr algn="ctr"/>
            <a:r>
              <a:rPr lang="en-US" sz="2800" b="1" dirty="0" err="1">
                <a:latin typeface="Arial" charset="0"/>
                <a:cs typeface="Arial" charset="0"/>
              </a:rPr>
              <a:t>Bacteriocin</a:t>
            </a:r>
            <a:r>
              <a:rPr lang="en-US" sz="2800" b="1" dirty="0">
                <a:latin typeface="Arial" charset="0"/>
                <a:cs typeface="Arial" charset="0"/>
              </a:rPr>
              <a:t> </a:t>
            </a:r>
            <a:r>
              <a:rPr lang="en-US" sz="2800" b="1" dirty="0" smtClean="0">
                <a:latin typeface="Arial" charset="0"/>
                <a:cs typeface="Arial" charset="0"/>
              </a:rPr>
              <a:t>gene expression </a:t>
            </a:r>
            <a:r>
              <a:rPr lang="en-US" sz="2800" b="1" dirty="0">
                <a:latin typeface="Arial" charset="0"/>
                <a:cs typeface="Arial" charset="0"/>
              </a:rPr>
              <a:t>by </a:t>
            </a:r>
            <a:r>
              <a:rPr lang="en-US" sz="2800" b="1" i="1" dirty="0">
                <a:latin typeface="Arial" charset="0"/>
                <a:cs typeface="Arial" charset="0"/>
              </a:rPr>
              <a:t>S. mitis </a:t>
            </a:r>
            <a:r>
              <a:rPr lang="en-US" sz="2800" b="1" dirty="0">
                <a:latin typeface="Arial" charset="0"/>
                <a:cs typeface="Arial" charset="0"/>
              </a:rPr>
              <a:t>aerobically</a:t>
            </a:r>
          </a:p>
          <a:p>
            <a:pPr algn="ctr"/>
            <a:endParaRPr lang="en-US" dirty="0"/>
          </a:p>
        </p:txBody>
      </p:sp>
      <p:sp>
        <p:nvSpPr>
          <p:cNvPr id="52" name="TextBox 51">
            <a:extLst>
              <a:ext uri="{FF2B5EF4-FFF2-40B4-BE49-F238E27FC236}">
                <a16:creationId xmlns="" xmlns:a16="http://schemas.microsoft.com/office/drawing/2014/main" id="{5C133A5E-831F-C147-95EC-52A6167F9D3D}"/>
              </a:ext>
            </a:extLst>
          </p:cNvPr>
          <p:cNvSpPr txBox="1"/>
          <p:nvPr/>
        </p:nvSpPr>
        <p:spPr>
          <a:xfrm>
            <a:off x="23063968" y="18184744"/>
            <a:ext cx="10058400" cy="1354217"/>
          </a:xfrm>
          <a:prstGeom prst="rect">
            <a:avLst/>
          </a:prstGeom>
          <a:noFill/>
        </p:spPr>
        <p:txBody>
          <a:bodyPr wrap="square" rtlCol="0">
            <a:spAutoFit/>
          </a:bodyPr>
          <a:lstStyle/>
          <a:p>
            <a:pPr algn="ctr"/>
            <a:r>
              <a:rPr lang="en-US" sz="2800" b="1" dirty="0">
                <a:latin typeface="Arial" charset="0"/>
                <a:cs typeface="Arial" charset="0"/>
              </a:rPr>
              <a:t>Stress </a:t>
            </a:r>
            <a:r>
              <a:rPr lang="en-US" sz="2800" b="1" dirty="0" smtClean="0">
                <a:latin typeface="Arial" charset="0"/>
                <a:cs typeface="Arial" charset="0"/>
              </a:rPr>
              <a:t>responses induced </a:t>
            </a:r>
            <a:r>
              <a:rPr lang="en-US" sz="2800" b="1" dirty="0">
                <a:latin typeface="Arial" charset="0"/>
                <a:cs typeface="Arial" charset="0"/>
              </a:rPr>
              <a:t>in </a:t>
            </a:r>
            <a:r>
              <a:rPr lang="en-US" sz="2800" b="1" i="1" dirty="0">
                <a:latin typeface="Arial" charset="0"/>
                <a:cs typeface="Arial" charset="0"/>
              </a:rPr>
              <a:t>H. parainfluenzae </a:t>
            </a:r>
            <a:r>
              <a:rPr lang="en-US" sz="2800" b="1" dirty="0">
                <a:latin typeface="Arial" charset="0"/>
                <a:cs typeface="Arial" charset="0"/>
              </a:rPr>
              <a:t>when cocultured with </a:t>
            </a:r>
            <a:r>
              <a:rPr lang="en-US" sz="2800" b="1" i="1" dirty="0">
                <a:latin typeface="Arial" charset="0"/>
                <a:cs typeface="Arial" charset="0"/>
              </a:rPr>
              <a:t>S. mitis </a:t>
            </a:r>
            <a:r>
              <a:rPr lang="en-US" sz="2800" b="1" dirty="0">
                <a:latin typeface="Arial" charset="0"/>
                <a:cs typeface="Arial" charset="0"/>
              </a:rPr>
              <a:t>aerobically</a:t>
            </a:r>
          </a:p>
          <a:p>
            <a:pPr algn="ctr"/>
            <a:endParaRPr lang="en-US" dirty="0"/>
          </a:p>
        </p:txBody>
      </p:sp>
      <p:pic>
        <p:nvPicPr>
          <p:cNvPr id="34" name="Picture 33">
            <a:extLst>
              <a:ext uri="{FF2B5EF4-FFF2-40B4-BE49-F238E27FC236}">
                <a16:creationId xmlns="" xmlns:a16="http://schemas.microsoft.com/office/drawing/2014/main" id="{D2453AD2-381D-CA45-AAC4-A70862DAF066}"/>
              </a:ext>
            </a:extLst>
          </p:cNvPr>
          <p:cNvPicPr>
            <a:picLocks noChangeAspect="1"/>
          </p:cNvPicPr>
          <p:nvPr/>
        </p:nvPicPr>
        <p:blipFill>
          <a:blip r:embed="rId7"/>
          <a:stretch>
            <a:fillRect/>
          </a:stretch>
        </p:blipFill>
        <p:spPr>
          <a:xfrm>
            <a:off x="23063968" y="5879485"/>
            <a:ext cx="10058400" cy="2923549"/>
          </a:xfrm>
          <a:prstGeom prst="rect">
            <a:avLst/>
          </a:prstGeom>
        </p:spPr>
      </p:pic>
      <p:sp>
        <p:nvSpPr>
          <p:cNvPr id="35" name="TextBox 34">
            <a:extLst>
              <a:ext uri="{FF2B5EF4-FFF2-40B4-BE49-F238E27FC236}">
                <a16:creationId xmlns="" xmlns:a16="http://schemas.microsoft.com/office/drawing/2014/main" id="{F294F0EB-EB37-924F-9E5C-50ACAE304ED7}"/>
              </a:ext>
            </a:extLst>
          </p:cNvPr>
          <p:cNvSpPr txBox="1"/>
          <p:nvPr/>
        </p:nvSpPr>
        <p:spPr>
          <a:xfrm>
            <a:off x="22968957" y="9561291"/>
            <a:ext cx="10248422" cy="2123658"/>
          </a:xfrm>
          <a:prstGeom prst="rect">
            <a:avLst/>
          </a:prstGeom>
          <a:noFill/>
        </p:spPr>
        <p:txBody>
          <a:bodyPr wrap="square" rtlCol="0">
            <a:spAutoFit/>
          </a:bodyPr>
          <a:lstStyle/>
          <a:p>
            <a:pPr algn="just"/>
            <a:r>
              <a:rPr lang="en-US" sz="2200" b="1" dirty="0">
                <a:latin typeface="Arial" panose="020B0604020202020204" pitchFamily="34" charset="0"/>
                <a:cs typeface="Arial" panose="020B0604020202020204" pitchFamily="34" charset="0"/>
              </a:rPr>
              <a:t>Figure 4. Mono vs coculture data with </a:t>
            </a:r>
            <a:r>
              <a:rPr lang="en-US" sz="2200" b="1" i="1" dirty="0">
                <a:latin typeface="Arial" panose="020B0604020202020204" pitchFamily="34" charset="0"/>
                <a:cs typeface="Arial" panose="020B0604020202020204" pitchFamily="34" charset="0"/>
              </a:rPr>
              <a:t>H. parainfluenzae </a:t>
            </a:r>
            <a:r>
              <a:rPr lang="en-US" sz="2200" b="1" dirty="0">
                <a:latin typeface="Arial" panose="020B0604020202020204" pitchFamily="34" charset="0"/>
                <a:cs typeface="Arial" panose="020B0604020202020204" pitchFamily="34" charset="0"/>
              </a:rPr>
              <a:t>and </a:t>
            </a:r>
            <a:r>
              <a:rPr lang="en-US" sz="2200" b="1" i="1" dirty="0">
                <a:latin typeface="Arial" panose="020B0604020202020204" pitchFamily="34" charset="0"/>
                <a:cs typeface="Arial" panose="020B0604020202020204" pitchFamily="34" charset="0"/>
              </a:rPr>
              <a:t>C. matruchotii</a:t>
            </a:r>
            <a:r>
              <a:rPr lang="en-US" sz="2200" b="1" dirty="0">
                <a:latin typeface="Arial" panose="020B0604020202020204" pitchFamily="34" charset="0"/>
                <a:cs typeface="Arial" panose="020B0604020202020204" pitchFamily="34" charset="0"/>
              </a:rPr>
              <a:t>.</a:t>
            </a:r>
          </a:p>
          <a:p>
            <a:pPr algn="just"/>
            <a:r>
              <a:rPr lang="en-US" sz="2200" i="1" dirty="0">
                <a:latin typeface="Arial" panose="020B0604020202020204" pitchFamily="34" charset="0"/>
                <a:cs typeface="Arial" panose="020B0604020202020204" pitchFamily="34" charset="0"/>
              </a:rPr>
              <a:t>S. mitis</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Sm</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S. gordonii</a:t>
            </a:r>
            <a:r>
              <a:rPr lang="en-US" sz="2200" dirty="0">
                <a:latin typeface="Arial" panose="020B0604020202020204" pitchFamily="34" charset="0"/>
                <a:cs typeface="Arial" panose="020B0604020202020204" pitchFamily="34" charset="0"/>
              </a:rPr>
              <a:t> (</a:t>
            </a:r>
            <a:r>
              <a:rPr lang="en-US" sz="2200" i="1" dirty="0">
                <a:latin typeface="Arial" panose="020B0604020202020204" pitchFamily="34" charset="0"/>
                <a:cs typeface="Arial" panose="020B0604020202020204" pitchFamily="34" charset="0"/>
              </a:rPr>
              <a:t>Sg</a:t>
            </a:r>
            <a:r>
              <a:rPr lang="en-US" sz="2200" dirty="0">
                <a:latin typeface="Arial" panose="020B0604020202020204" pitchFamily="34" charset="0"/>
                <a:cs typeface="Arial" panose="020B0604020202020204" pitchFamily="34" charset="0"/>
              </a:rPr>
              <a:t>) and </a:t>
            </a:r>
            <a:r>
              <a:rPr lang="en-US" sz="2200" i="1" dirty="0">
                <a:latin typeface="Arial" panose="020B0604020202020204" pitchFamily="34" charset="0"/>
                <a:cs typeface="Arial" panose="020B0604020202020204" pitchFamily="34" charset="0"/>
              </a:rPr>
              <a:t>S. cristatus </a:t>
            </a:r>
            <a:r>
              <a:rPr lang="en-US" sz="2200" dirty="0">
                <a:latin typeface="Arial" panose="020B0604020202020204" pitchFamily="34" charset="0"/>
                <a:cs typeface="Arial" panose="020B0604020202020204" pitchFamily="34" charset="0"/>
              </a:rPr>
              <a:t>(</a:t>
            </a:r>
            <a:r>
              <a:rPr lang="en-US" sz="2200" i="1" dirty="0">
                <a:latin typeface="Arial" panose="020B0604020202020204" pitchFamily="34" charset="0"/>
                <a:cs typeface="Arial" panose="020B0604020202020204" pitchFamily="34" charset="0"/>
              </a:rPr>
              <a:t>Sc</a:t>
            </a:r>
            <a:r>
              <a:rPr lang="en-US" sz="2200" dirty="0">
                <a:latin typeface="Arial" panose="020B0604020202020204" pitchFamily="34" charset="0"/>
                <a:cs typeface="Arial" panose="020B0604020202020204" pitchFamily="34" charset="0"/>
              </a:rPr>
              <a:t>) were incubated in mono or coculture with either </a:t>
            </a:r>
            <a:r>
              <a:rPr lang="en-US" sz="2200" i="1" dirty="0">
                <a:latin typeface="Arial" panose="020B0604020202020204" pitchFamily="34" charset="0"/>
                <a:cs typeface="Arial" panose="020B0604020202020204" pitchFamily="34" charset="0"/>
              </a:rPr>
              <a:t>C. matruchotii </a:t>
            </a:r>
            <a:r>
              <a:rPr lang="en-US" sz="2200" dirty="0">
                <a:latin typeface="Arial" panose="020B0604020202020204" pitchFamily="34" charset="0"/>
                <a:cs typeface="Arial" panose="020B0604020202020204" pitchFamily="34" charset="0"/>
              </a:rPr>
              <a:t>(</a:t>
            </a:r>
            <a:r>
              <a:rPr lang="en-US" sz="2200" i="1" dirty="0">
                <a:latin typeface="Arial" panose="020B0604020202020204" pitchFamily="34" charset="0"/>
                <a:cs typeface="Arial" panose="020B0604020202020204" pitchFamily="34" charset="0"/>
              </a:rPr>
              <a:t>Cm</a:t>
            </a:r>
            <a:r>
              <a:rPr lang="en-US" sz="2200" dirty="0">
                <a:latin typeface="Arial" panose="020B0604020202020204" pitchFamily="34" charset="0"/>
                <a:cs typeface="Arial" panose="020B0604020202020204" pitchFamily="34" charset="0"/>
              </a:rPr>
              <a:t>) or </a:t>
            </a:r>
            <a:r>
              <a:rPr lang="en-US" sz="2200" i="1" dirty="0">
                <a:latin typeface="Arial" panose="020B0604020202020204" pitchFamily="34" charset="0"/>
                <a:cs typeface="Arial" panose="020B0604020202020204" pitchFamily="34" charset="0"/>
              </a:rPr>
              <a:t>H. parainfluenzae</a:t>
            </a:r>
            <a:r>
              <a:rPr lang="en-US" sz="2200" dirty="0">
                <a:latin typeface="Arial" panose="020B0604020202020204" pitchFamily="34" charset="0"/>
                <a:cs typeface="Arial" panose="020B0604020202020204" pitchFamily="34" charset="0"/>
              </a:rPr>
              <a:t> (</a:t>
            </a:r>
            <a:r>
              <a:rPr lang="en-US" sz="2200" i="1" dirty="0" err="1">
                <a:latin typeface="Arial" panose="020B0604020202020204" pitchFamily="34" charset="0"/>
                <a:cs typeface="Arial" panose="020B0604020202020204" pitchFamily="34" charset="0"/>
              </a:rPr>
              <a:t>Hp</a:t>
            </a:r>
            <a:r>
              <a:rPr lang="en-US" sz="2200" dirty="0">
                <a:latin typeface="Arial" panose="020B0604020202020204" pitchFamily="34" charset="0"/>
                <a:cs typeface="Arial" panose="020B0604020202020204" pitchFamily="34" charset="0"/>
              </a:rPr>
              <a:t>) aerobically, or anaerobically. Student’s t-test significant (n≥3, </a:t>
            </a:r>
            <a:r>
              <a:rPr lang="en-US" sz="2200" i="1" dirty="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≤0.05) fold change CFU values of mono vs coculture are indicated as positive (blue) or negative (red). Values of 1.0 indicate no significant change observed. </a:t>
            </a:r>
          </a:p>
        </p:txBody>
      </p:sp>
      <p:pic>
        <p:nvPicPr>
          <p:cNvPr id="49" name="Picture 48">
            <a:extLst>
              <a:ext uri="{FF2B5EF4-FFF2-40B4-BE49-F238E27FC236}">
                <a16:creationId xmlns="" xmlns:a16="http://schemas.microsoft.com/office/drawing/2014/main" id="{2356C965-0800-5E44-AE36-3E4B2756A95D}"/>
              </a:ext>
            </a:extLst>
          </p:cNvPr>
          <p:cNvPicPr>
            <a:picLocks noChangeAspect="1"/>
          </p:cNvPicPr>
          <p:nvPr/>
        </p:nvPicPr>
        <p:blipFill>
          <a:blip r:embed="rId8"/>
          <a:stretch>
            <a:fillRect/>
          </a:stretch>
        </p:blipFill>
        <p:spPr>
          <a:xfrm>
            <a:off x="36088963" y="4843811"/>
            <a:ext cx="4672328" cy="4602289"/>
          </a:xfrm>
          <a:prstGeom prst="rect">
            <a:avLst/>
          </a:prstGeom>
        </p:spPr>
      </p:pic>
      <p:sp>
        <p:nvSpPr>
          <p:cNvPr id="50" name="TextBox 49">
            <a:extLst>
              <a:ext uri="{FF2B5EF4-FFF2-40B4-BE49-F238E27FC236}">
                <a16:creationId xmlns="" xmlns:a16="http://schemas.microsoft.com/office/drawing/2014/main" id="{77CCAB97-980F-AC49-97C9-BD60CF156ED6}"/>
              </a:ext>
            </a:extLst>
          </p:cNvPr>
          <p:cNvSpPr txBox="1"/>
          <p:nvPr/>
        </p:nvSpPr>
        <p:spPr>
          <a:xfrm>
            <a:off x="33717945" y="21226340"/>
            <a:ext cx="9414365" cy="3693319"/>
          </a:xfrm>
          <a:prstGeom prst="rect">
            <a:avLst/>
          </a:prstGeom>
          <a:noFill/>
        </p:spPr>
        <p:txBody>
          <a:bodyPr wrap="square" rtlCol="0">
            <a:spAutoFit/>
          </a:bodyPr>
          <a:lstStyle/>
          <a:p>
            <a:pPr algn="just"/>
            <a:r>
              <a:rPr lang="en-US" sz="1800" dirty="0">
                <a:latin typeface="Arial" panose="020B0604020202020204" pitchFamily="34" charset="0"/>
                <a:cs typeface="Arial" panose="020B0604020202020204" pitchFamily="34" charset="0"/>
              </a:rPr>
              <a:t>1. Humphrey, Linda L.,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(2008) ‘Periodontal </a:t>
            </a:r>
            <a:r>
              <a:rPr lang="en-US" sz="1800" dirty="0">
                <a:latin typeface="Arial" panose="020B0604020202020204" pitchFamily="34" charset="0"/>
                <a:cs typeface="Arial" panose="020B0604020202020204" pitchFamily="34" charset="0"/>
              </a:rPr>
              <a:t>Disease and Coronary Heart Disease Incidence: A Systematic Review and </a:t>
            </a:r>
            <a:r>
              <a:rPr lang="en-US" sz="1800" dirty="0" smtClean="0">
                <a:latin typeface="Arial" panose="020B0604020202020204" pitchFamily="34" charset="0"/>
                <a:cs typeface="Arial" panose="020B0604020202020204" pitchFamily="34" charset="0"/>
              </a:rPr>
              <a:t>Meta-Analysis’, </a:t>
            </a:r>
            <a:r>
              <a:rPr lang="en-US" sz="1800" i="1" dirty="0" smtClean="0">
                <a:latin typeface="Arial" panose="020B0604020202020204" pitchFamily="34" charset="0"/>
                <a:cs typeface="Arial" panose="020B0604020202020204" pitchFamily="34" charset="0"/>
              </a:rPr>
              <a:t>J. Gen. Intern. Med</a:t>
            </a:r>
            <a:r>
              <a:rPr lang="en-US"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pp. 2079-2086</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doi:10.1007/s11606-008-0787-6</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2. Mark Welch, J</a:t>
            </a:r>
            <a:r>
              <a:rPr lang="en-US" sz="1800" dirty="0" smtClean="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et al.</a:t>
            </a:r>
            <a:r>
              <a:rPr lang="en-US" sz="1800" dirty="0">
                <a:latin typeface="Arial" panose="020B0604020202020204" pitchFamily="34" charset="0"/>
                <a:cs typeface="Arial" panose="020B0604020202020204" pitchFamily="34" charset="0"/>
              </a:rPr>
              <a:t> (2016) ‘Biogeography of a human oral microbiome at the micron scale’, </a:t>
            </a:r>
            <a:r>
              <a:rPr lang="en-US" sz="1800" i="1" dirty="0">
                <a:latin typeface="Arial" panose="020B0604020202020204" pitchFamily="34" charset="0"/>
                <a:cs typeface="Arial" panose="020B0604020202020204" pitchFamily="34" charset="0"/>
              </a:rPr>
              <a:t>PNAS</a:t>
            </a:r>
            <a:r>
              <a:rPr lang="en-US" sz="1800" dirty="0">
                <a:latin typeface="Arial" panose="020B0604020202020204" pitchFamily="34" charset="0"/>
                <a:cs typeface="Arial" panose="020B0604020202020204" pitchFamily="34" charset="0"/>
              </a:rPr>
              <a:t>, pp. 791–800. </a:t>
            </a:r>
            <a:r>
              <a:rPr lang="en-US" sz="1800" dirty="0" smtClean="0">
                <a:latin typeface="Arial" panose="020B0604020202020204" pitchFamily="34" charset="0"/>
                <a:cs typeface="Arial" panose="020B0604020202020204" pitchFamily="34" charset="0"/>
              </a:rPr>
              <a:t>doi:10.1073/pnas.1522149113</a:t>
            </a:r>
            <a:r>
              <a:rPr lang="en-US" sz="1800" dirty="0">
                <a:latin typeface="Arial" panose="020B0604020202020204" pitchFamily="34" charset="0"/>
                <a:cs typeface="Arial" panose="020B0604020202020204" pitchFamily="34" charset="0"/>
              </a:rPr>
              <a:t>.</a:t>
            </a:r>
          </a:p>
          <a:p>
            <a:pPr algn="just"/>
            <a:r>
              <a:rPr lang="en-US" sz="1800" dirty="0">
                <a:latin typeface="Arial" panose="020B0604020202020204" pitchFamily="34" charset="0"/>
                <a:cs typeface="Arial" panose="020B0604020202020204" pitchFamily="34" charset="0"/>
              </a:rPr>
              <a:t>3. </a:t>
            </a:r>
            <a:r>
              <a:rPr lang="en-US" altLang="en-US" sz="1800" dirty="0" err="1">
                <a:latin typeface="Arial" panose="020B0604020202020204" pitchFamily="34" charset="0"/>
                <a:ea typeface="Arial" charset="0"/>
                <a:cs typeface="Arial" panose="020B0604020202020204" pitchFamily="34" charset="0"/>
              </a:rPr>
              <a:t>Eren</a:t>
            </a:r>
            <a:r>
              <a:rPr lang="en-US" altLang="en-US" sz="1800" dirty="0">
                <a:latin typeface="Arial" panose="020B0604020202020204" pitchFamily="34" charset="0"/>
                <a:ea typeface="Arial" charset="0"/>
                <a:cs typeface="Arial" panose="020B0604020202020204" pitchFamily="34" charset="0"/>
              </a:rPr>
              <a:t> AM</a:t>
            </a:r>
            <a:r>
              <a:rPr lang="en-US" altLang="en-US" sz="1800" dirty="0" smtClean="0">
                <a:latin typeface="Arial" panose="020B0604020202020204" pitchFamily="34" charset="0"/>
                <a:ea typeface="Arial" charset="0"/>
                <a:cs typeface="Arial" panose="020B0604020202020204" pitchFamily="34" charset="0"/>
              </a:rPr>
              <a:t>, </a:t>
            </a:r>
            <a:r>
              <a:rPr lang="en-US" altLang="en-US" sz="1800" i="1" dirty="0" smtClean="0">
                <a:latin typeface="Arial" panose="020B0604020202020204" pitchFamily="34" charset="0"/>
                <a:ea typeface="Arial" charset="0"/>
                <a:cs typeface="Arial" panose="020B0604020202020204" pitchFamily="34" charset="0"/>
              </a:rPr>
              <a:t>et al</a:t>
            </a:r>
            <a:r>
              <a:rPr lang="en-US" altLang="en-US" sz="1800" dirty="0" smtClean="0">
                <a:latin typeface="Arial" panose="020B0604020202020204" pitchFamily="34" charset="0"/>
                <a:ea typeface="Arial" charset="0"/>
                <a:cs typeface="Arial" panose="020B0604020202020204" pitchFamily="34" charset="0"/>
              </a:rPr>
              <a:t>. (2014) ‘</a:t>
            </a:r>
            <a:r>
              <a:rPr lang="en-US" altLang="en-US" sz="1800" dirty="0" err="1" smtClean="0">
                <a:latin typeface="Arial" panose="020B0604020202020204" pitchFamily="34" charset="0"/>
                <a:ea typeface="Arial" charset="0"/>
                <a:cs typeface="Arial" panose="020B0604020202020204" pitchFamily="34" charset="0"/>
              </a:rPr>
              <a:t>Oligotyping</a:t>
            </a:r>
            <a:r>
              <a:rPr lang="en-US" altLang="en-US" sz="1800" dirty="0" smtClean="0">
                <a:latin typeface="Arial" panose="020B0604020202020204" pitchFamily="34" charset="0"/>
                <a:ea typeface="Arial" charset="0"/>
                <a:cs typeface="Arial" panose="020B0604020202020204" pitchFamily="34" charset="0"/>
              </a:rPr>
              <a:t> </a:t>
            </a:r>
            <a:r>
              <a:rPr lang="en-US" altLang="en-US" sz="1800" dirty="0">
                <a:latin typeface="Arial" panose="020B0604020202020204" pitchFamily="34" charset="0"/>
                <a:ea typeface="Arial" charset="0"/>
                <a:cs typeface="Arial" panose="020B0604020202020204" pitchFamily="34" charset="0"/>
              </a:rPr>
              <a:t>analysis of the human oral </a:t>
            </a:r>
            <a:r>
              <a:rPr lang="en-US" altLang="en-US" sz="1800" dirty="0" smtClean="0">
                <a:latin typeface="Arial" panose="020B0604020202020204" pitchFamily="34" charset="0"/>
                <a:ea typeface="Arial" charset="0"/>
                <a:cs typeface="Arial" panose="020B0604020202020204" pitchFamily="34" charset="0"/>
              </a:rPr>
              <a:t>microbiome’, </a:t>
            </a:r>
            <a:r>
              <a:rPr lang="en-US" altLang="en-US" sz="1800" i="1" dirty="0" smtClean="0">
                <a:latin typeface="Arial" panose="020B0604020202020204" pitchFamily="34" charset="0"/>
                <a:ea typeface="Arial" charset="0"/>
                <a:cs typeface="Arial" panose="020B0604020202020204" pitchFamily="34" charset="0"/>
              </a:rPr>
              <a:t>PNAS</a:t>
            </a:r>
            <a:r>
              <a:rPr lang="en-US" altLang="en-US" sz="1800" dirty="0" smtClean="0">
                <a:latin typeface="Arial" panose="020B0604020202020204" pitchFamily="34" charset="0"/>
                <a:ea typeface="Arial" charset="0"/>
                <a:cs typeface="Arial" panose="020B0604020202020204" pitchFamily="34" charset="0"/>
              </a:rPr>
              <a:t>, pp. 2875-2884</a:t>
            </a:r>
            <a:r>
              <a:rPr lang="en-US" altLang="en-US" sz="1800" dirty="0">
                <a:latin typeface="Arial" panose="020B0604020202020204" pitchFamily="34" charset="0"/>
                <a:ea typeface="Arial" charset="0"/>
                <a:cs typeface="Arial" panose="020B0604020202020204" pitchFamily="34" charset="0"/>
              </a:rPr>
              <a:t>. </a:t>
            </a:r>
            <a:r>
              <a:rPr lang="en-US" altLang="en-US" sz="1800" dirty="0" smtClean="0">
                <a:latin typeface="Arial" panose="020B0604020202020204" pitchFamily="34" charset="0"/>
                <a:ea typeface="Arial" charset="0"/>
                <a:cs typeface="Arial" panose="020B0604020202020204" pitchFamily="34" charset="0"/>
              </a:rPr>
              <a:t>doi:10.1073/pnas.1409644111.</a:t>
            </a:r>
            <a:endParaRPr lang="en-US" altLang="en-US" sz="1800" dirty="0">
              <a:latin typeface="Arial" panose="020B0604020202020204" pitchFamily="34" charset="0"/>
              <a:ea typeface="Arial" charset="0"/>
              <a:cs typeface="Arial" panose="020B0604020202020204" pitchFamily="34" charset="0"/>
            </a:endParaRPr>
          </a:p>
          <a:p>
            <a:pPr algn="just"/>
            <a:r>
              <a:rPr lang="en-US" altLang="en-US" sz="1800" dirty="0">
                <a:latin typeface="Arial" panose="020B0604020202020204" pitchFamily="34" charset="0"/>
                <a:ea typeface="Arial" charset="0"/>
                <a:cs typeface="Arial" panose="020B0604020202020204" pitchFamily="34" charset="0"/>
              </a:rPr>
              <a:t>4.</a:t>
            </a:r>
            <a:r>
              <a:rPr lang="en-US" sz="1800" dirty="0">
                <a:latin typeface="Arial" panose="020B0604020202020204" pitchFamily="34" charset="0"/>
                <a:cs typeface="Arial" panose="020B0604020202020204" pitchFamily="34" charset="0"/>
              </a:rPr>
              <a:t> Chai, Y., </a:t>
            </a:r>
            <a:r>
              <a:rPr lang="en-US" sz="1800" i="1" dirty="0">
                <a:latin typeface="Arial" panose="020B0604020202020204" pitchFamily="34" charset="0"/>
                <a:cs typeface="Arial" panose="020B0604020202020204" pitchFamily="34" charset="0"/>
              </a:rPr>
              <a:t>et al. </a:t>
            </a:r>
            <a:r>
              <a:rPr lang="en-US" sz="1800" dirty="0" smtClean="0">
                <a:latin typeface="Arial" panose="020B0604020202020204" pitchFamily="34" charset="0"/>
                <a:cs typeface="Arial" panose="020B0604020202020204" pitchFamily="34" charset="0"/>
              </a:rPr>
              <a:t>(2009) ‘A </a:t>
            </a:r>
            <a:r>
              <a:rPr lang="en-US" sz="1800" dirty="0">
                <a:latin typeface="Arial" panose="020B0604020202020204" pitchFamily="34" charset="0"/>
                <a:cs typeface="Arial" panose="020B0604020202020204" pitchFamily="34" charset="0"/>
              </a:rPr>
              <a:t>Widely Conserved Gene Cluster Required for Lactate Utilization in Bacillus Subtilis and Its Involvement in Biofilm </a:t>
            </a:r>
            <a:r>
              <a:rPr lang="en-US" sz="1800" dirty="0" smtClean="0">
                <a:latin typeface="Arial" panose="020B0604020202020204" pitchFamily="34" charset="0"/>
                <a:cs typeface="Arial" panose="020B0604020202020204" pitchFamily="34" charset="0"/>
              </a:rPr>
              <a:t>Formation’,</a:t>
            </a:r>
            <a:r>
              <a:rPr lang="en-US" sz="1800" dirty="0">
                <a:latin typeface="Arial" panose="020B0604020202020204" pitchFamily="34" charset="0"/>
                <a:cs typeface="Arial" panose="020B0604020202020204" pitchFamily="34" charset="0"/>
              </a:rPr>
              <a:t> </a:t>
            </a:r>
            <a:r>
              <a:rPr lang="en-US" sz="1800" i="1" dirty="0" smtClean="0">
                <a:latin typeface="Arial" panose="020B0604020202020204" pitchFamily="34" charset="0"/>
                <a:cs typeface="Arial" panose="020B0604020202020204" pitchFamily="34" charset="0"/>
              </a:rPr>
              <a:t>J. Bact</a:t>
            </a:r>
            <a:r>
              <a:rPr lang="en-US"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pp</a:t>
            </a:r>
            <a:r>
              <a:rPr lang="en-US" sz="1800" dirty="0">
                <a:latin typeface="Arial" panose="020B0604020202020204" pitchFamily="34" charset="0"/>
                <a:cs typeface="Arial" panose="020B0604020202020204" pitchFamily="34" charset="0"/>
              </a:rPr>
              <a:t>. 2423–2430., doi:10.1128/jb.01464-08.</a:t>
            </a:r>
          </a:p>
          <a:p>
            <a:pPr algn="just"/>
            <a:r>
              <a:rPr lang="en-US" sz="1800" dirty="0">
                <a:latin typeface="Arial" panose="020B0604020202020204" pitchFamily="34" charset="0"/>
                <a:cs typeface="Arial" panose="020B0604020202020204" pitchFamily="34" charset="0"/>
              </a:rPr>
              <a:t>5. </a:t>
            </a:r>
            <a:r>
              <a:rPr lang="en-US" sz="1800" dirty="0" err="1">
                <a:latin typeface="Arial" panose="020B0604020202020204" pitchFamily="34" charset="0"/>
                <a:cs typeface="Arial" panose="020B0604020202020204" pitchFamily="34" charset="0"/>
              </a:rPr>
              <a:t>Wholey</a:t>
            </a:r>
            <a:r>
              <a:rPr lang="en-US" sz="1800" dirty="0">
                <a:latin typeface="Arial" panose="020B0604020202020204" pitchFamily="34" charset="0"/>
                <a:cs typeface="Arial" panose="020B0604020202020204" pitchFamily="34" charset="0"/>
              </a:rPr>
              <a:t> W-Y, </a:t>
            </a:r>
            <a:r>
              <a:rPr lang="en-US" sz="1800" i="1" dirty="0" smtClean="0">
                <a:latin typeface="Arial" panose="020B0604020202020204" pitchFamily="34" charset="0"/>
                <a:cs typeface="Arial" panose="020B0604020202020204" pitchFamily="34" charset="0"/>
              </a:rPr>
              <a:t>et al</a:t>
            </a:r>
            <a:r>
              <a:rPr lang="en-US" sz="1800" dirty="0" smtClean="0">
                <a:latin typeface="Arial" panose="020B0604020202020204" pitchFamily="34" charset="0"/>
                <a:cs typeface="Arial" panose="020B0604020202020204" pitchFamily="34" charset="0"/>
              </a:rPr>
              <a:t>. (2016</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‘Coordinated </a:t>
            </a:r>
            <a:r>
              <a:rPr lang="en-US" sz="1800" dirty="0">
                <a:latin typeface="Arial" panose="020B0604020202020204" pitchFamily="34" charset="0"/>
                <a:cs typeface="Arial" panose="020B0604020202020204" pitchFamily="34" charset="0"/>
              </a:rPr>
              <a:t>Bacteriocin Expression and Competence in </a:t>
            </a:r>
            <a:r>
              <a:rPr lang="en-US" sz="1800" i="1" dirty="0">
                <a:latin typeface="Arial" panose="020B0604020202020204" pitchFamily="34" charset="0"/>
                <a:cs typeface="Arial" panose="020B0604020202020204" pitchFamily="34" charset="0"/>
              </a:rPr>
              <a:t>Streptococcus pneumoniae</a:t>
            </a:r>
            <a:r>
              <a:rPr lang="en-US" sz="1800" dirty="0">
                <a:latin typeface="Arial" panose="020B0604020202020204" pitchFamily="34" charset="0"/>
                <a:cs typeface="Arial" panose="020B0604020202020204" pitchFamily="34" charset="0"/>
              </a:rPr>
              <a:t> Contributes to Genetic Adaptation through Neighbor </a:t>
            </a:r>
            <a:r>
              <a:rPr lang="en-US" sz="1800" dirty="0" smtClean="0">
                <a:latin typeface="Arial" panose="020B0604020202020204" pitchFamily="34" charset="0"/>
                <a:cs typeface="Arial" panose="020B0604020202020204" pitchFamily="34" charset="0"/>
              </a:rPr>
              <a:t>Predation’, </a:t>
            </a:r>
            <a:r>
              <a:rPr lang="en-US" sz="1800" i="1" dirty="0" err="1">
                <a:latin typeface="Arial" panose="020B0604020202020204" pitchFamily="34" charset="0"/>
                <a:cs typeface="Arial" panose="020B0604020202020204" pitchFamily="34" charset="0"/>
              </a:rPr>
              <a:t>PLoS</a:t>
            </a:r>
            <a:r>
              <a:rPr lang="en-US" sz="1800" i="1" dirty="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Pathog</a:t>
            </a:r>
            <a:r>
              <a:rPr lang="en-US" sz="1800" dirty="0" smtClean="0">
                <a:latin typeface="Arial" panose="020B0604020202020204" pitchFamily="34" charset="0"/>
                <a:cs typeface="Arial" panose="020B0604020202020204" pitchFamily="34" charset="0"/>
              </a:rPr>
              <a:t>, </a:t>
            </a:r>
            <a:r>
              <a:rPr lang="nb-NO" sz="1800" dirty="0">
                <a:solidFill>
                  <a:srgbClr val="000000"/>
                </a:solidFill>
                <a:latin typeface="Arial" panose="020B0604020202020204" pitchFamily="34" charset="0"/>
                <a:ea typeface="Arial" charset="0"/>
                <a:cs typeface="Arial" panose="020B0604020202020204" pitchFamily="34" charset="0"/>
              </a:rPr>
              <a:t>doi:10.1371/journal.ppat.1005413.</a:t>
            </a:r>
            <a:endParaRPr lang="en-US" sz="1800" dirty="0">
              <a:latin typeface="Arial" panose="020B0604020202020204" pitchFamily="34" charset="0"/>
              <a:ea typeface="Arial" charset="0"/>
              <a:cs typeface="Arial" panose="020B0604020202020204" pitchFamily="34" charset="0"/>
            </a:endParaRPr>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113178" y="4766753"/>
            <a:ext cx="10058400" cy="10038056"/>
          </a:xfrm>
          <a:prstGeom prst="rect">
            <a:avLst/>
          </a:prstGeom>
        </p:spPr>
      </p:pic>
      <p:sp>
        <p:nvSpPr>
          <p:cNvPr id="9" name="TextBox 8"/>
          <p:cNvSpPr txBox="1"/>
          <p:nvPr/>
        </p:nvSpPr>
        <p:spPr>
          <a:xfrm>
            <a:off x="14755042" y="1821002"/>
            <a:ext cx="14381116" cy="1754326"/>
          </a:xfrm>
          <a:prstGeom prst="rect">
            <a:avLst/>
          </a:prstGeom>
          <a:noFill/>
        </p:spPr>
        <p:txBody>
          <a:bodyPr wrap="none" rtlCol="0">
            <a:spAutoFit/>
          </a:bodyPr>
          <a:lstStyle/>
          <a:p>
            <a:pPr algn="ctr"/>
            <a:r>
              <a:rPr lang="en-US" altLang="en-US" sz="5400" dirty="0">
                <a:solidFill>
                  <a:srgbClr val="002060"/>
                </a:solidFill>
                <a:latin typeface="Arial" panose="020B0604020202020204" pitchFamily="34" charset="0"/>
                <a:cs typeface="Arial" panose="020B0604020202020204" pitchFamily="34" charset="0"/>
              </a:rPr>
              <a:t>Eric Almeida, </a:t>
            </a:r>
            <a:r>
              <a:rPr lang="en-US" altLang="en-US" sz="5400" dirty="0" err="1">
                <a:solidFill>
                  <a:srgbClr val="002060"/>
                </a:solidFill>
                <a:latin typeface="Arial" panose="020B0604020202020204" pitchFamily="34" charset="0"/>
                <a:cs typeface="Arial" panose="020B0604020202020204" pitchFamily="34" charset="0"/>
              </a:rPr>
              <a:t>Dasith</a:t>
            </a:r>
            <a:r>
              <a:rPr lang="en-US" altLang="en-US" sz="5400" dirty="0">
                <a:solidFill>
                  <a:srgbClr val="002060"/>
                </a:solidFill>
                <a:latin typeface="Arial" panose="020B0604020202020204" pitchFamily="34" charset="0"/>
                <a:cs typeface="Arial" panose="020B0604020202020204" pitchFamily="34" charset="0"/>
              </a:rPr>
              <a:t> </a:t>
            </a:r>
            <a:r>
              <a:rPr lang="en-US" altLang="en-US" sz="5400" dirty="0" err="1">
                <a:solidFill>
                  <a:srgbClr val="002060"/>
                </a:solidFill>
                <a:latin typeface="Arial" panose="020B0604020202020204" pitchFamily="34" charset="0"/>
                <a:cs typeface="Arial" panose="020B0604020202020204" pitchFamily="34" charset="0"/>
              </a:rPr>
              <a:t>Perera</a:t>
            </a:r>
            <a:r>
              <a:rPr lang="en-US" altLang="en-US" sz="5400" dirty="0">
                <a:solidFill>
                  <a:srgbClr val="002060"/>
                </a:solidFill>
                <a:latin typeface="Arial" panose="020B0604020202020204" pitchFamily="34" charset="0"/>
                <a:cs typeface="Arial" panose="020B0604020202020204" pitchFamily="34" charset="0"/>
              </a:rPr>
              <a:t>, Matthew Ramsey</a:t>
            </a:r>
          </a:p>
          <a:p>
            <a:pPr algn="ctr"/>
            <a:endParaRPr lang="en-US" sz="5400"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14787230" y="2895141"/>
            <a:ext cx="14316740" cy="1200329"/>
          </a:xfrm>
          <a:prstGeom prst="rect">
            <a:avLst/>
          </a:prstGeom>
          <a:noFill/>
        </p:spPr>
        <p:txBody>
          <a:bodyPr wrap="none" rtlCol="0">
            <a:spAutoFit/>
          </a:bodyPr>
          <a:lstStyle/>
          <a:p>
            <a:pPr algn="ctr"/>
            <a:r>
              <a:rPr lang="en-US" altLang="en-US" sz="3600" dirty="0">
                <a:solidFill>
                  <a:srgbClr val="002060"/>
                </a:solidFill>
                <a:latin typeface="Arial" panose="020B0604020202020204" pitchFamily="34" charset="0"/>
                <a:cs typeface="Arial" panose="020B0604020202020204" pitchFamily="34" charset="0"/>
              </a:rPr>
              <a:t>University of Rhode Island, 45 Upper College Rd, Kingston, RI 02881</a:t>
            </a:r>
          </a:p>
          <a:p>
            <a:pPr algn="ctr"/>
            <a:endParaRPr lang="en-US" sz="3600"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359126" y="264609"/>
            <a:ext cx="43172948" cy="3997706"/>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uri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001956" y="1570519"/>
            <a:ext cx="1963743" cy="2519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uri logo"/>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68056" y="28928104"/>
            <a:ext cx="4834970" cy="36548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ri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1277" y="1575401"/>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21968</TotalTime>
  <Words>1906</Words>
  <Application>Microsoft Office PowerPoint</Application>
  <PresentationFormat>Custom</PresentationFormat>
  <Paragraphs>129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Providence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Carol Crafts</dc:creator>
  <cp:lastModifiedBy>matthew ramsey</cp:lastModifiedBy>
  <cp:revision>862</cp:revision>
  <dcterms:created xsi:type="dcterms:W3CDTF">2004-03-29T17:49:33Z</dcterms:created>
  <dcterms:modified xsi:type="dcterms:W3CDTF">2018-05-30T11:40:31Z</dcterms:modified>
</cp:coreProperties>
</file>