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61" r:id="rId6"/>
    <p:sldId id="268" r:id="rId7"/>
    <p:sldId id="267" r:id="rId8"/>
    <p:sldId id="288" r:id="rId9"/>
    <p:sldId id="263" r:id="rId10"/>
    <p:sldId id="266" r:id="rId11"/>
    <p:sldId id="262" r:id="rId12"/>
    <p:sldId id="269" r:id="rId13"/>
    <p:sldId id="270" r:id="rId14"/>
    <p:sldId id="283" r:id="rId15"/>
    <p:sldId id="284" r:id="rId16"/>
    <p:sldId id="285" r:id="rId17"/>
    <p:sldId id="286" r:id="rId18"/>
    <p:sldId id="271" r:id="rId19"/>
    <p:sldId id="272" r:id="rId20"/>
    <p:sldId id="273" r:id="rId21"/>
    <p:sldId id="274" r:id="rId22"/>
    <p:sldId id="279" r:id="rId23"/>
    <p:sldId id="287" r:id="rId24"/>
    <p:sldId id="289" r:id="rId25"/>
    <p:sldId id="290" r:id="rId26"/>
    <p:sldId id="281" r:id="rId27"/>
    <p:sldId id="292" r:id="rId28"/>
    <p:sldId id="29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2A5BA-7641-47CE-AA4B-4F80FC597380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B25AE-E299-4C78-AA12-EA2EC7897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5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</a:p>
          <a:p>
            <a:endParaRPr lang="en-US" dirty="0" smtClean="0"/>
          </a:p>
          <a:p>
            <a:r>
              <a:rPr lang="en-US" dirty="0" smtClean="0"/>
              <a:t>Cut affinity purification out</a:t>
            </a:r>
          </a:p>
          <a:p>
            <a:endParaRPr lang="en-US" dirty="0" smtClean="0"/>
          </a:p>
          <a:p>
            <a:r>
              <a:rPr lang="en-US" dirty="0" smtClean="0"/>
              <a:t>Ideally</a:t>
            </a:r>
            <a:r>
              <a:rPr lang="en-US" baseline="0" dirty="0" smtClean="0"/>
              <a:t> we get a single unique insertion per bacterium</a:t>
            </a:r>
          </a:p>
          <a:p>
            <a:r>
              <a:rPr lang="en-US" baseline="0" dirty="0" smtClean="0"/>
              <a:t>We allow these bacteria to grow in different conditions</a:t>
            </a:r>
          </a:p>
          <a:p>
            <a:r>
              <a:rPr lang="en-US" baseline="0" dirty="0" smtClean="0"/>
              <a:t>All mutants grow together in the same tube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find which mutants are fit</a:t>
            </a:r>
          </a:p>
          <a:p>
            <a:r>
              <a:rPr lang="en-US" baseline="0" dirty="0" smtClean="0"/>
              <a:t>Grown in co-culture</a:t>
            </a:r>
          </a:p>
          <a:p>
            <a:r>
              <a:rPr lang="en-US" baseline="0" dirty="0" smtClean="0"/>
              <a:t>Which mutants survive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ligate adaptors to shredded DNA</a:t>
            </a:r>
          </a:p>
          <a:p>
            <a:r>
              <a:rPr lang="en-US" baseline="0" dirty="0" smtClean="0"/>
              <a:t>Most that have the adaptors don’t carry the </a:t>
            </a:r>
            <a:r>
              <a:rPr lang="en-US" baseline="0" dirty="0" err="1" smtClean="0"/>
              <a:t>Tn</a:t>
            </a:r>
            <a:endParaRPr lang="en-US" baseline="0" dirty="0" smtClean="0"/>
          </a:p>
          <a:p>
            <a:r>
              <a:rPr lang="en-US" baseline="0" dirty="0" smtClean="0"/>
              <a:t>We </a:t>
            </a:r>
            <a:r>
              <a:rPr lang="en-US" baseline="0" dirty="0" err="1" smtClean="0"/>
              <a:t>enrinch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-chromosome junctions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Amplification enrichment of </a:t>
            </a:r>
            <a:r>
              <a:rPr lang="en-US" baseline="0" dirty="0" err="1" smtClean="0"/>
              <a:t>Tn</a:t>
            </a:r>
            <a:r>
              <a:rPr lang="en-US" baseline="0" dirty="0" smtClean="0"/>
              <a:t>-chromosome junctions</a:t>
            </a:r>
          </a:p>
          <a:p>
            <a:r>
              <a:rPr lang="en-US" baseline="0" dirty="0" smtClean="0"/>
              <a:t>After -&gt; </a:t>
            </a:r>
            <a:r>
              <a:rPr lang="en-US" baseline="0" dirty="0" err="1" smtClean="0"/>
              <a:t>illumina</a:t>
            </a:r>
            <a:r>
              <a:rPr lang="en-US" baseline="0" dirty="0" smtClean="0"/>
              <a:t> sequencing</a:t>
            </a:r>
          </a:p>
          <a:p>
            <a:r>
              <a:rPr lang="en-US" baseline="0" dirty="0" smtClean="0"/>
              <a:t>Million of reads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generating mutants the exact same way but we are saturating library with Mariner</a:t>
            </a:r>
          </a:p>
          <a:p>
            <a:r>
              <a:rPr lang="en-US" baseline="0" dirty="0" smtClean="0"/>
              <a:t>Goal is to get as close to a saturated library where all the TA are inserted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Each individual bacteria has a single unique insertion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All mutants are all together</a:t>
            </a:r>
          </a:p>
          <a:p>
            <a:r>
              <a:rPr lang="en-US" baseline="0" dirty="0" smtClean="0"/>
              <a:t>What insertions are present grown in different conditions</a:t>
            </a:r>
          </a:p>
          <a:p>
            <a:r>
              <a:rPr lang="en-US" baseline="0" dirty="0" smtClean="0"/>
              <a:t>High-throughput sequencing (Illumina)</a:t>
            </a:r>
          </a:p>
          <a:p>
            <a:endParaRPr lang="en-US" baseline="0" dirty="0" smtClean="0"/>
          </a:p>
          <a:p>
            <a:r>
              <a:rPr lang="en-US" baseline="0" dirty="0" smtClean="0"/>
              <a:t>ENRICH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goes to Illumina high-throughput sequencing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Each bacteria should have a single unique insertion.</a:t>
            </a:r>
          </a:p>
          <a:p>
            <a:r>
              <a:rPr lang="en-US" baseline="0" dirty="0" smtClean="0"/>
              <a:t>The goal is to make as much mutants as you can for the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5E07E-A7B6-A84C-854D-7D1F3D81F53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01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the bacterial</a:t>
            </a:r>
            <a:r>
              <a:rPr lang="en-US" baseline="0" dirty="0" smtClean="0"/>
              <a:t> genome (reference)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we have a saturating mariner library then every TA site on the chromosome can be filled by an insertion in the chromosome at any direction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more unique insertions the better resolution we get per gene</a:t>
            </a:r>
          </a:p>
          <a:p>
            <a:r>
              <a:rPr lang="en-US" baseline="0" dirty="0" smtClean="0"/>
              <a:t>This is why we need a lot of insertions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Aligning reads to bacterial chromosome</a:t>
            </a:r>
          </a:p>
          <a:p>
            <a:r>
              <a:rPr lang="en-US" baseline="0" dirty="0" smtClean="0"/>
              <a:t>Good coverage with gene B</a:t>
            </a:r>
          </a:p>
          <a:p>
            <a:r>
              <a:rPr lang="en-US" baseline="0" dirty="0" smtClean="0"/>
              <a:t>Number of reads </a:t>
            </a:r>
            <a:r>
              <a:rPr lang="en-US" baseline="0" dirty="0" err="1" smtClean="0"/>
              <a:t>corelates</a:t>
            </a:r>
            <a:r>
              <a:rPr lang="en-US" baseline="0" dirty="0" smtClean="0"/>
              <a:t> to the fitness of those mutants</a:t>
            </a:r>
          </a:p>
          <a:p>
            <a:r>
              <a:rPr lang="en-US" baseline="0" dirty="0" smtClean="0"/>
              <a:t>Gene A becomes conditionally essential in co-cultures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Scale up process to entire genome</a:t>
            </a:r>
          </a:p>
          <a:p>
            <a:r>
              <a:rPr lang="en-US" baseline="0" dirty="0" smtClean="0"/>
              <a:t>Determine essential genes for CM in different conditions that we will grow it in (co-culture)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Get rid of bottom labels and B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that we generated a saturated library </a:t>
            </a:r>
          </a:p>
          <a:p>
            <a:r>
              <a:rPr lang="en-US" baseline="0" dirty="0" smtClean="0"/>
              <a:t>We align sequences to our reference genome</a:t>
            </a:r>
          </a:p>
          <a:p>
            <a:r>
              <a:rPr lang="en-US" baseline="0" dirty="0" smtClean="0"/>
              <a:t>We look for amount of reads that align to genes and this will tell us if those mutants grew in those conditions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Mutants in gene B were not impaired for growth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Gene A had great coverage in our input library</a:t>
            </a:r>
          </a:p>
          <a:p>
            <a:r>
              <a:rPr lang="en-US" baseline="0" dirty="0" smtClean="0"/>
              <a:t>In our </a:t>
            </a:r>
            <a:r>
              <a:rPr lang="en-US" baseline="0" dirty="0" err="1" smtClean="0"/>
              <a:t>ouput</a:t>
            </a:r>
            <a:r>
              <a:rPr lang="en-US" baseline="0" dirty="0" smtClean="0"/>
              <a:t> we had no copies of gene A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ARE THE ILLUMINA SEQUENCES ALIGNED</a:t>
            </a:r>
          </a:p>
          <a:p>
            <a:r>
              <a:rPr lang="en-US" baseline="0" dirty="0" smtClean="0"/>
              <a:t>THESE ARE FROM TWO DIFFERENT EXPERIMENTS</a:t>
            </a:r>
          </a:p>
          <a:p>
            <a:r>
              <a:rPr lang="en-US" baseline="0" dirty="0" smtClean="0"/>
              <a:t>ANIMATE THE BOTTOM OUT</a:t>
            </a:r>
          </a:p>
          <a:p>
            <a:endParaRPr lang="en-US" baseline="0" dirty="0" smtClean="0"/>
          </a:p>
          <a:p>
            <a:r>
              <a:rPr lang="en-US" baseline="0" dirty="0" smtClean="0"/>
              <a:t>SCALING UP FROM THIS WE WOULD NEED OVER 100,000 UNIQUE INSERTIONS</a:t>
            </a:r>
          </a:p>
          <a:p>
            <a:r>
              <a:rPr lang="en-US" baseline="0" dirty="0" smtClean="0"/>
              <a:t>BETTER QUALITY WITH MORE TA INSERTIONS</a:t>
            </a:r>
          </a:p>
          <a:p>
            <a:r>
              <a:rPr lang="en-US" baseline="0" dirty="0" smtClean="0"/>
              <a:t>NUMBER OF ALIGNMENTS FOR EACH TA FOR EACH GENE GIVES YOU AN IMPRESSION OF FIT THAT ORGANISM IS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5E07E-A7B6-A84C-854D-7D1F3D81F53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Deciphering </a:t>
            </a:r>
            <a:r>
              <a:rPr lang="en-US" i="1" dirty="0" smtClean="0">
                <a:solidFill>
                  <a:schemeClr val="tx2"/>
                </a:solidFill>
              </a:rPr>
              <a:t>Kingella kingae </a:t>
            </a:r>
            <a:r>
              <a:rPr lang="en-US" dirty="0" smtClean="0">
                <a:solidFill>
                  <a:schemeClr val="tx2"/>
                </a:solidFill>
              </a:rPr>
              <a:t>RTX Toxin Regulation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Matthew M. Ramsey PhD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University of Rhode Island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Kingston, RI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6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is known about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virulence factor regulation?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2236" y="3276600"/>
            <a:ext cx="8985564" cy="2971800"/>
          </a:xfrm>
        </p:spPr>
        <p:txBody>
          <a:bodyPr/>
          <a:lstStyle/>
          <a:p>
            <a:r>
              <a:rPr lang="en-US" i="1" dirty="0" err="1" smtClean="0"/>
              <a:t>rtx</a:t>
            </a:r>
            <a:r>
              <a:rPr lang="en-US" dirty="0" smtClean="0"/>
              <a:t> regulation is completely uninvestigated in </a:t>
            </a:r>
            <a:r>
              <a:rPr lang="en-US" i="1" dirty="0" err="1" smtClean="0"/>
              <a:t>Kk</a:t>
            </a:r>
            <a:endParaRPr lang="en-US" dirty="0" smtClean="0"/>
          </a:p>
          <a:p>
            <a:r>
              <a:rPr lang="el-GR" dirty="0" smtClean="0"/>
              <a:t>σ</a:t>
            </a:r>
            <a:r>
              <a:rPr lang="en-US" dirty="0" smtClean="0"/>
              <a:t>54 and PilR co-regulate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expression in </a:t>
            </a:r>
            <a:r>
              <a:rPr lang="en-US" i="1" dirty="0" err="1" smtClean="0"/>
              <a:t>Dichelobacter</a:t>
            </a:r>
            <a:r>
              <a:rPr lang="en-US" i="1" dirty="0" smtClean="0"/>
              <a:t> </a:t>
            </a:r>
            <a:r>
              <a:rPr lang="en-US" i="1" dirty="0" err="1" smtClean="0"/>
              <a:t>nodosus</a:t>
            </a:r>
            <a:endParaRPr lang="en-US" i="1" dirty="0" smtClean="0"/>
          </a:p>
          <a:p>
            <a:endParaRPr lang="en-US" i="1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94"/>
          <a:stretch/>
        </p:blipFill>
        <p:spPr>
          <a:xfrm>
            <a:off x="999553" y="1905000"/>
            <a:ext cx="714489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55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K. kingae </a:t>
            </a:r>
            <a:r>
              <a:rPr lang="en-US" dirty="0" smtClean="0"/>
              <a:t>is a regular part of the pediatric oropharyngeal microbiota</a:t>
            </a:r>
          </a:p>
          <a:p>
            <a:r>
              <a:rPr lang="en-US" dirty="0" smtClean="0"/>
              <a:t>Transmission seems easy. Infection is rare, but manifests in clusters</a:t>
            </a:r>
          </a:p>
          <a:p>
            <a:r>
              <a:rPr lang="en-US" dirty="0" smtClean="0"/>
              <a:t>Symptoms can be quite severe</a:t>
            </a:r>
          </a:p>
          <a:p>
            <a:r>
              <a:rPr lang="en-US" dirty="0" smtClean="0"/>
              <a:t>Toxin regulation has been uninvestigated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4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Aim 1. Identification of regulators of type-IV pili and </a:t>
            </a:r>
            <a:r>
              <a:rPr lang="en-US" i="1" dirty="0" err="1" smtClean="0">
                <a:solidFill>
                  <a:schemeClr val="tx2"/>
                </a:solidFill>
              </a:rPr>
              <a:t>rtx</a:t>
            </a:r>
            <a:r>
              <a:rPr lang="en-US" dirty="0" smtClean="0">
                <a:solidFill>
                  <a:schemeClr val="tx2"/>
                </a:solidFill>
              </a:rPr>
              <a:t> expression in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Hypothesis:</a:t>
            </a:r>
            <a:r>
              <a:rPr lang="en-US" dirty="0" smtClean="0"/>
              <a:t> </a:t>
            </a:r>
            <a:r>
              <a:rPr lang="en-US" dirty="0" err="1" smtClean="0"/>
              <a:t>PilR</a:t>
            </a:r>
            <a:r>
              <a:rPr lang="en-US" dirty="0" smtClean="0"/>
              <a:t> and </a:t>
            </a:r>
            <a:r>
              <a:rPr lang="el-GR" dirty="0"/>
              <a:t>σ</a:t>
            </a:r>
            <a:r>
              <a:rPr lang="en-US" dirty="0" smtClean="0"/>
              <a:t>54 regulate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expression and may be influenced via adjacent microbiota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Test promoter-reporter fusions for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pilA1 </a:t>
            </a:r>
            <a:r>
              <a:rPr lang="en-US" dirty="0" smtClean="0"/>
              <a:t>activity in a transposon mutant library background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Test fusion activity in mono vs coculture with oropharyngeal microbes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Quantify transcription of </a:t>
            </a:r>
            <a:r>
              <a:rPr lang="el-GR" dirty="0" smtClean="0"/>
              <a:t>Δ</a:t>
            </a:r>
            <a:r>
              <a:rPr lang="en-US" i="1" dirty="0" err="1" smtClean="0"/>
              <a:t>pilR</a:t>
            </a:r>
            <a:r>
              <a:rPr lang="en-US" dirty="0" smtClean="0"/>
              <a:t> and </a:t>
            </a:r>
            <a:r>
              <a:rPr lang="el-GR" dirty="0" smtClean="0"/>
              <a:t>Δσ</a:t>
            </a:r>
            <a:r>
              <a:rPr lang="en-US" dirty="0" smtClean="0"/>
              <a:t>54 mutants vs wild-type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71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Aim 1 outcomes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identify mutants that lack promoter activity for </a:t>
            </a:r>
            <a:r>
              <a:rPr lang="en-US" i="1" dirty="0" err="1" smtClean="0"/>
              <a:t>rtx</a:t>
            </a:r>
            <a:r>
              <a:rPr lang="en-US" dirty="0" smtClean="0"/>
              <a:t> and </a:t>
            </a:r>
            <a:r>
              <a:rPr lang="en-US" i="1" dirty="0" smtClean="0"/>
              <a:t>pilA1 </a:t>
            </a:r>
            <a:r>
              <a:rPr lang="en-US" dirty="0" smtClean="0"/>
              <a:t>expression</a:t>
            </a:r>
          </a:p>
          <a:p>
            <a:r>
              <a:rPr lang="en-US" dirty="0" smtClean="0"/>
              <a:t>We will identify the regulon for </a:t>
            </a:r>
            <a:r>
              <a:rPr lang="en-US" dirty="0" err="1" smtClean="0"/>
              <a:t>PilR</a:t>
            </a:r>
            <a:r>
              <a:rPr lang="en-US" dirty="0" smtClean="0"/>
              <a:t> and </a:t>
            </a:r>
            <a:r>
              <a:rPr lang="el-GR" dirty="0"/>
              <a:t>σ</a:t>
            </a:r>
            <a:r>
              <a:rPr lang="en-US" dirty="0" smtClean="0"/>
              <a:t>54 via transcriptome analysis</a:t>
            </a:r>
          </a:p>
          <a:p>
            <a:r>
              <a:rPr lang="en-US" dirty="0" smtClean="0"/>
              <a:t>We will determine if other microbes influence the expression of </a:t>
            </a:r>
            <a:r>
              <a:rPr lang="en-US" i="1" dirty="0" smtClean="0"/>
              <a:t>pilA1 </a:t>
            </a:r>
            <a:r>
              <a:rPr lang="en-US" dirty="0" smtClean="0"/>
              <a:t>or </a:t>
            </a:r>
            <a:r>
              <a:rPr lang="en-US" i="1" dirty="0" err="1" smtClean="0"/>
              <a:t>rtx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12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Aim 1 Data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first had to establish coculture conditions with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and oropharynx organisms</a:t>
            </a:r>
          </a:p>
          <a:p>
            <a:r>
              <a:rPr lang="en-US" dirty="0" smtClean="0"/>
              <a:t>We utilized rich medium (BHI-Y + hemin, NAD+) and BHI-</a:t>
            </a:r>
            <a:r>
              <a:rPr lang="en-US" dirty="0" err="1" smtClean="0"/>
              <a:t>Sheeps</a:t>
            </a:r>
            <a:r>
              <a:rPr lang="en-US" dirty="0" smtClean="0"/>
              <a:t> blood</a:t>
            </a:r>
          </a:p>
          <a:p>
            <a:r>
              <a:rPr lang="en-US" dirty="0" smtClean="0"/>
              <a:t>Initial defined medium experiments have not been successful</a:t>
            </a:r>
          </a:p>
          <a:p>
            <a:r>
              <a:rPr lang="en-US" dirty="0" smtClean="0"/>
              <a:t>We used the abundant oropharynx microbes </a:t>
            </a:r>
            <a:r>
              <a:rPr lang="en-US" i="1" dirty="0" smtClean="0"/>
              <a:t>Streptococcus mitis </a:t>
            </a:r>
            <a:r>
              <a:rPr lang="en-US" dirty="0" smtClean="0"/>
              <a:t>and </a:t>
            </a:r>
            <a:r>
              <a:rPr lang="en-US" i="1" dirty="0" smtClean="0"/>
              <a:t>Haemophilus parainfluenzae </a:t>
            </a:r>
            <a:r>
              <a:rPr lang="en-US" dirty="0" smtClean="0"/>
              <a:t>for mono vs cocultures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BHI-YHN coculture data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54349"/>
            <a:ext cx="6400800" cy="45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8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BHI-Blood coculture data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57218"/>
            <a:ext cx="6400800" cy="429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Discussion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presence of catalase in blood likely protects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from peroxide killing by </a:t>
            </a:r>
            <a:r>
              <a:rPr lang="en-US" i="1" dirty="0" smtClean="0"/>
              <a:t>S. mitis</a:t>
            </a:r>
            <a:endParaRPr lang="en-US" dirty="0" smtClean="0"/>
          </a:p>
          <a:p>
            <a:r>
              <a:rPr lang="en-US" dirty="0" smtClean="0"/>
              <a:t>We have no explanation yet for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lack of survival with </a:t>
            </a:r>
            <a:r>
              <a:rPr lang="en-US" i="1" dirty="0" smtClean="0"/>
              <a:t>H. parainfluenzae </a:t>
            </a:r>
            <a:r>
              <a:rPr lang="en-US" dirty="0" smtClean="0"/>
              <a:t>on amended BHI</a:t>
            </a:r>
          </a:p>
          <a:p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enhances the growth of both </a:t>
            </a:r>
            <a:r>
              <a:rPr lang="en-US" i="1" dirty="0" smtClean="0"/>
              <a:t>Sm </a:t>
            </a:r>
            <a:r>
              <a:rPr lang="en-US" dirty="0" smtClean="0"/>
              <a:t>and </a:t>
            </a:r>
            <a:r>
              <a:rPr lang="en-US" i="1" dirty="0" err="1" smtClean="0"/>
              <a:t>Hp</a:t>
            </a:r>
            <a:r>
              <a:rPr lang="en-US" i="1" dirty="0" smtClean="0"/>
              <a:t> </a:t>
            </a:r>
            <a:r>
              <a:rPr lang="en-US" dirty="0" smtClean="0"/>
              <a:t>on blood and the growth of </a:t>
            </a:r>
            <a:r>
              <a:rPr lang="en-US" i="1" dirty="0" err="1" smtClean="0"/>
              <a:t>Hp</a:t>
            </a:r>
            <a:r>
              <a:rPr lang="en-US" i="1" dirty="0" smtClean="0"/>
              <a:t> </a:t>
            </a:r>
            <a:r>
              <a:rPr lang="en-US" dirty="0" smtClean="0"/>
              <a:t>on amended BHI</a:t>
            </a:r>
          </a:p>
          <a:p>
            <a:pPr lvl="1"/>
            <a:r>
              <a:rPr lang="en-US" i="1" dirty="0" err="1" smtClean="0"/>
              <a:t>Hp</a:t>
            </a:r>
            <a:r>
              <a:rPr lang="en-US" i="1" dirty="0" smtClean="0"/>
              <a:t> </a:t>
            </a:r>
            <a:r>
              <a:rPr lang="en-US" dirty="0" smtClean="0"/>
              <a:t>coculture growth on blood is likely assisted by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hemolytic activity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4395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8129" y="577275"/>
            <a:ext cx="3227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</a:rPr>
              <a:t>Global hypothesis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98" y="1447800"/>
            <a:ext cx="88392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 the adjacent microbiota influence </a:t>
            </a:r>
            <a:r>
              <a:rPr lang="en-US" sz="3200" i="1" dirty="0" smtClean="0"/>
              <a:t>K. </a:t>
            </a:r>
            <a:r>
              <a:rPr lang="en-US" sz="3200" i="1" dirty="0" err="1" smtClean="0"/>
              <a:t>kingae</a:t>
            </a:r>
            <a:r>
              <a:rPr lang="en-US" sz="3200" i="1" dirty="0" smtClean="0"/>
              <a:t> </a:t>
            </a:r>
            <a:r>
              <a:rPr lang="en-US" sz="3200" dirty="0" smtClean="0"/>
              <a:t>colonization and virulence?</a:t>
            </a:r>
          </a:p>
          <a:p>
            <a:pPr algn="ctr"/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762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Type-IV pili are required for epithelial cell adherence; however, expression is likely to be modulated for </a:t>
            </a:r>
            <a:r>
              <a:rPr lang="en-US" sz="2800" i="1" dirty="0" err="1">
                <a:solidFill>
                  <a:schemeClr val="accent3">
                    <a:lumMod val="50000"/>
                  </a:schemeClr>
                </a:solidFill>
              </a:rPr>
              <a:t>Kk</a:t>
            </a:r>
            <a:r>
              <a:rPr lang="en-US" sz="2800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to circulate to distal sites during infection</a:t>
            </a:r>
          </a:p>
          <a:p>
            <a:pPr algn="ctr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95168" y="5029200"/>
            <a:ext cx="63536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How does </a:t>
            </a:r>
            <a:r>
              <a:rPr lang="en-US" sz="2800" b="1" i="1" dirty="0" err="1"/>
              <a:t>Kk</a:t>
            </a:r>
            <a:r>
              <a:rPr lang="en-US" sz="2800" b="1" i="1" dirty="0"/>
              <a:t> </a:t>
            </a:r>
            <a:r>
              <a:rPr lang="en-US" sz="2800" b="1" dirty="0"/>
              <a:t>survive in the bloodstream?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821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Aim 2. Identification of genes required for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in vivo </a:t>
            </a:r>
            <a:r>
              <a:rPr lang="en-US" dirty="0" smtClean="0">
                <a:solidFill>
                  <a:schemeClr val="tx2"/>
                </a:solidFill>
              </a:rPr>
              <a:t>survival and attachment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Hypothesis: </a:t>
            </a:r>
            <a:r>
              <a:rPr lang="en-US" dirty="0" smtClean="0"/>
              <a:t>Genes in addition to type-IV pili are critical for attachment and other genes are necessary for complement lysis survival in the bloodstream</a:t>
            </a:r>
          </a:p>
          <a:p>
            <a:r>
              <a:rPr lang="en-US" u="sng" dirty="0" smtClean="0"/>
              <a:t>Experiment</a:t>
            </a:r>
            <a:r>
              <a:rPr lang="en-US" dirty="0" smtClean="0"/>
              <a:t>: Generate saturating Tn-</a:t>
            </a:r>
            <a:r>
              <a:rPr lang="en-US" dirty="0" err="1" smtClean="0"/>
              <a:t>Seq</a:t>
            </a:r>
            <a:r>
              <a:rPr lang="en-US" dirty="0" smtClean="0"/>
              <a:t> libraries to identify mutants that A) exhibit diminished attachment to epithelial cells and B) are sensitized to complement-mediated 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1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Kingella kingae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343400" cy="5181600"/>
          </a:xfrm>
        </p:spPr>
        <p:txBody>
          <a:bodyPr/>
          <a:lstStyle/>
          <a:p>
            <a:r>
              <a:rPr lang="en-US" dirty="0" smtClean="0"/>
              <a:t>Gram-negative </a:t>
            </a:r>
            <a:r>
              <a:rPr lang="el-GR" dirty="0" smtClean="0"/>
              <a:t>β</a:t>
            </a:r>
            <a:r>
              <a:rPr lang="en-US" dirty="0" smtClean="0"/>
              <a:t>- proteobacteria</a:t>
            </a:r>
          </a:p>
          <a:p>
            <a:r>
              <a:rPr lang="en-US" i="1" dirty="0" smtClean="0"/>
              <a:t>Neisseriaceae </a:t>
            </a:r>
            <a:r>
              <a:rPr lang="en-US" dirty="0" smtClean="0"/>
              <a:t>family</a:t>
            </a:r>
          </a:p>
          <a:p>
            <a:r>
              <a:rPr lang="el-GR" dirty="0" smtClean="0"/>
              <a:t>β</a:t>
            </a:r>
            <a:r>
              <a:rPr lang="en-US" dirty="0" smtClean="0"/>
              <a:t>-hemolytic, oropharynx colonizing organism</a:t>
            </a:r>
          </a:p>
          <a:p>
            <a:r>
              <a:rPr lang="en-US" dirty="0" smtClean="0"/>
              <a:t>1.95 Mb genome, ~2013 genes</a:t>
            </a:r>
            <a:endParaRPr lang="en-US" dirty="0"/>
          </a:p>
        </p:txBody>
      </p:sp>
      <p:pic>
        <p:nvPicPr>
          <p:cNvPr id="5" name="Picture 2" descr="Image result for kingella king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086" y="1981200"/>
            <a:ext cx="40484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0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130" y="1690688"/>
            <a:ext cx="4663818" cy="50072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</a:rPr>
              <a:t>Tn-seq</a:t>
            </a:r>
            <a:r>
              <a:rPr lang="en-US" dirty="0" smtClean="0">
                <a:solidFill>
                  <a:schemeClr val="tx2"/>
                </a:solidFill>
              </a:rPr>
              <a:t> Library Generation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877" y="2057400"/>
            <a:ext cx="29785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Single unique insertion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Grow in different conditions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Find which mutants are fit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326129" y="1690688"/>
            <a:ext cx="332184" cy="495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86100" y="5440680"/>
            <a:ext cx="240030" cy="214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5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Alignment of Transposon Reads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854" y="1825625"/>
            <a:ext cx="5144292" cy="4351338"/>
          </a:xfrm>
        </p:spPr>
      </p:pic>
      <p:sp>
        <p:nvSpPr>
          <p:cNvPr id="5" name="TextBox 4"/>
          <p:cNvSpPr txBox="1"/>
          <p:nvPr/>
        </p:nvSpPr>
        <p:spPr>
          <a:xfrm>
            <a:off x="226064" y="3930194"/>
            <a:ext cx="19017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# of reads correlates to the fitness of mutant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435356"/>
            <a:ext cx="1931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Gene A is conditionally essential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6206" y="1825626"/>
            <a:ext cx="484094" cy="474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13488" y="4186646"/>
            <a:ext cx="4583826" cy="2016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91470" y="6457890"/>
            <a:ext cx="3852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Stacy, Ramsey et al.,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AEM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Aim 2 outcomes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mutants that are diminished in epithelial cell attachment</a:t>
            </a:r>
          </a:p>
          <a:p>
            <a:endParaRPr lang="en-US" dirty="0" smtClean="0"/>
          </a:p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mutants that display increased sensitivity to complement lysis</a:t>
            </a:r>
          </a:p>
          <a:p>
            <a:endParaRPr lang="en-US" dirty="0"/>
          </a:p>
          <a:p>
            <a:r>
              <a:rPr lang="en-US" dirty="0" smtClean="0"/>
              <a:t>We will identify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essential genes for </a:t>
            </a:r>
            <a:r>
              <a:rPr lang="en-US" i="1" dirty="0" smtClean="0"/>
              <a:t>in vitro </a:t>
            </a:r>
            <a:r>
              <a:rPr lang="en-US" dirty="0" smtClean="0"/>
              <a:t>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2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 Progress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generated a &gt;10</a:t>
            </a:r>
            <a:r>
              <a:rPr lang="en-US" baseline="30000" dirty="0" smtClean="0"/>
              <a:t>6</a:t>
            </a:r>
            <a:r>
              <a:rPr lang="en-US" dirty="0" smtClean="0"/>
              <a:t> insertion </a:t>
            </a:r>
            <a:r>
              <a:rPr lang="en-US" i="1" dirty="0" smtClean="0"/>
              <a:t>mariner </a:t>
            </a:r>
            <a:r>
              <a:rPr lang="en-US" dirty="0" smtClean="0"/>
              <a:t>transposon library in </a:t>
            </a:r>
            <a:r>
              <a:rPr lang="en-US" i="1" dirty="0" smtClean="0"/>
              <a:t>H. parainfluenzae </a:t>
            </a:r>
            <a:r>
              <a:rPr lang="en-US" dirty="0" smtClean="0"/>
              <a:t>during this award</a:t>
            </a:r>
          </a:p>
          <a:p>
            <a:r>
              <a:rPr lang="en-US" dirty="0" smtClean="0"/>
              <a:t>Identical conjugation methods have not been successful in </a:t>
            </a:r>
            <a:r>
              <a:rPr lang="en-US" i="1" dirty="0" err="1" smtClean="0"/>
              <a:t>Kk</a:t>
            </a:r>
            <a:endParaRPr lang="en-US" dirty="0" smtClean="0"/>
          </a:p>
          <a:p>
            <a:r>
              <a:rPr lang="en-US" dirty="0" smtClean="0"/>
              <a:t>We are attempting transformation via natural competency with a linearized form of our </a:t>
            </a:r>
            <a:r>
              <a:rPr lang="en-US" i="1" dirty="0" smtClean="0"/>
              <a:t>mariner </a:t>
            </a:r>
            <a:r>
              <a:rPr lang="en-US" dirty="0" smtClean="0"/>
              <a:t>delivery vector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51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serum survival</a:t>
            </a:r>
            <a:endParaRPr lang="en-US" i="1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00" y="1523999"/>
            <a:ext cx="6781800" cy="411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Discussion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K. kingae </a:t>
            </a:r>
            <a:r>
              <a:rPr lang="en-US" dirty="0" smtClean="0"/>
              <a:t>has a high basal level of serum resistance</a:t>
            </a:r>
          </a:p>
          <a:p>
            <a:r>
              <a:rPr lang="en-US" dirty="0" smtClean="0"/>
              <a:t>Other factors in heat-killed serum exhibit minor killing activity</a:t>
            </a:r>
          </a:p>
          <a:p>
            <a:pPr lvl="1"/>
            <a:r>
              <a:rPr lang="en-US" dirty="0" smtClean="0"/>
              <a:t>Possible complications here being worked out</a:t>
            </a:r>
          </a:p>
          <a:p>
            <a:r>
              <a:rPr lang="en-US" dirty="0" smtClean="0"/>
              <a:t>Transposon library preparation has a few hurdles to overcome</a:t>
            </a:r>
          </a:p>
        </p:txBody>
      </p:sp>
    </p:spTree>
    <p:extLst>
      <p:ext uri="{BB962C8B-B14F-4D97-AF65-F5344CB8AC3E}">
        <p14:creationId xmlns:p14="http://schemas.microsoft.com/office/powerpoint/2010/main" val="1298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project will characterize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toxin regulation and identify any other type-IV pili regulatory factors</a:t>
            </a:r>
          </a:p>
          <a:p>
            <a:r>
              <a:rPr lang="en-US" dirty="0" smtClean="0"/>
              <a:t>We will also identify any genes that assist in complement resistance</a:t>
            </a:r>
          </a:p>
          <a:p>
            <a:r>
              <a:rPr lang="en-US" dirty="0" smtClean="0"/>
              <a:t>Future studies will include macrophage survival and/or evasion and immune responses to </a:t>
            </a:r>
            <a:r>
              <a:rPr lang="en-US" i="1" dirty="0" err="1" smtClean="0"/>
              <a:t>Kk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3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Training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Dasith</a:t>
            </a:r>
            <a:r>
              <a:rPr lang="en-US" dirty="0" smtClean="0"/>
              <a:t> </a:t>
            </a:r>
            <a:r>
              <a:rPr lang="en-US" dirty="0" err="1" smtClean="0"/>
              <a:t>Perera</a:t>
            </a:r>
            <a:r>
              <a:rPr lang="en-US" dirty="0" smtClean="0"/>
              <a:t> –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yr</a:t>
            </a:r>
            <a:r>
              <a:rPr lang="en-US" dirty="0" smtClean="0"/>
              <a:t> PhD student</a:t>
            </a:r>
          </a:p>
          <a:p>
            <a:pPr lvl="1"/>
            <a:r>
              <a:rPr lang="en-US" dirty="0" smtClean="0"/>
              <a:t>Performed much of the </a:t>
            </a:r>
            <a:r>
              <a:rPr lang="en-US" i="1" dirty="0" smtClean="0"/>
              <a:t>H. parainfluenzae </a:t>
            </a:r>
            <a:r>
              <a:rPr lang="en-US" dirty="0" smtClean="0"/>
              <a:t>coculture work</a:t>
            </a:r>
          </a:p>
          <a:p>
            <a:pPr lvl="1"/>
            <a:r>
              <a:rPr lang="en-US" dirty="0" smtClean="0"/>
              <a:t>Tested several genetics tools in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</a:p>
          <a:p>
            <a:pPr lvl="1"/>
            <a:r>
              <a:rPr lang="en-US" dirty="0" smtClean="0"/>
              <a:t>Oversaw Adam and Joe during the summer</a:t>
            </a:r>
          </a:p>
          <a:p>
            <a:r>
              <a:rPr lang="en-US" dirty="0" smtClean="0"/>
              <a:t>Adam </a:t>
            </a:r>
            <a:r>
              <a:rPr lang="en-US" dirty="0" err="1" smtClean="0"/>
              <a:t>Capwell</a:t>
            </a:r>
            <a:r>
              <a:rPr lang="en-US" dirty="0" smtClean="0"/>
              <a:t> – CMB Junior</a:t>
            </a:r>
          </a:p>
          <a:p>
            <a:pPr lvl="1"/>
            <a:r>
              <a:rPr lang="en-US" dirty="0" smtClean="0"/>
              <a:t>Performed much of the support work for experiments done here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Honig</a:t>
            </a:r>
            <a:r>
              <a:rPr lang="en-US" dirty="0" smtClean="0"/>
              <a:t> – </a:t>
            </a:r>
            <a:r>
              <a:rPr lang="en-US" dirty="0" err="1" smtClean="0"/>
              <a:t>PharmD</a:t>
            </a:r>
            <a:r>
              <a:rPr lang="en-US" dirty="0" smtClean="0"/>
              <a:t> Junior</a:t>
            </a:r>
          </a:p>
          <a:p>
            <a:pPr lvl="1"/>
            <a:r>
              <a:rPr lang="en-US" dirty="0" smtClean="0"/>
              <a:t>Performed initial genetics work in </a:t>
            </a:r>
            <a:r>
              <a:rPr lang="en-US" i="1" dirty="0" smtClean="0"/>
              <a:t>H. parainfluenzae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424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Acknowledgements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Picture 2" descr="logo_nih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129" y="4456392"/>
            <a:ext cx="1031021" cy="1031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Image result for uri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580" y="5500080"/>
            <a:ext cx="1247420" cy="136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hode Island Found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068" y="6278437"/>
            <a:ext cx="1855538" cy="600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514" y="4933870"/>
            <a:ext cx="1628066" cy="110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Tnsvko8Ti292JRc9ZFc6zwdxq3UpYq9d-WqkHKrYDFoVgcO1x6cUyrcSxtDvI_Hdmb2cxzzhx3WMFcdzueSmjMZHkFRpiTEIKkoFFWTiyWhgqU0zgdlWd_dYB8J7FOtBCAAm-6pivHDbRYKBEhB-K_pnChPgZEgwCiH9-fEGIOAyk5YG7KO2jAV9iydRI8sA5Tlh-uJ_ohcb9LaJrirSK4pttLxbe0S-CkR6noLQhBk1m7gaQieOIOLkdoPdql9oZBJBllAW31xz1VN9mdpC1k9vNTbGqbdcNEns2iPyKZmhI7pnV7CMMYi1Z52VqepEf8ne7Uq8g2wmlxi8LhnvZ3BgZihPTTCX3CK8CEDXRIJ-7oWbDAxmIKmSqHbF4lsrxLTuFPSOPRAznTs_DEcsn-o5d4MM2tB1LVM48YfbBtIDPhlzLSCUvR_B31r2FoFnSrNRI--bv6FXvGm-Nl9-HYh2wvffDc82jIJ35kxo7ke1Do5Rdvxgqu5k31MITs1NLwqFvpunpQT282GcA-aA9rhbmah4LxfYmFVrBEp8PQJ4ac-KEVfboI_nsV7DYKQpEl3t13zEI0DNpOC1cvcB-bLRvHJG_maQVYDQWZckeA=w1240-h930-no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41" b="25850"/>
          <a:stretch/>
        </p:blipFill>
        <p:spPr bwMode="auto">
          <a:xfrm>
            <a:off x="594360" y="838199"/>
            <a:ext cx="795528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" y="4114800"/>
            <a:ext cx="20352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Graduate Students:</a:t>
            </a:r>
          </a:p>
          <a:p>
            <a:r>
              <a:rPr lang="en-US" dirty="0" smtClean="0"/>
              <a:t>Eric Almeida</a:t>
            </a:r>
          </a:p>
          <a:p>
            <a:r>
              <a:rPr lang="en-US" dirty="0" err="1" smtClean="0"/>
              <a:t>Dasith</a:t>
            </a:r>
            <a:r>
              <a:rPr lang="en-US" dirty="0" smtClean="0"/>
              <a:t> </a:t>
            </a:r>
            <a:r>
              <a:rPr lang="en-US" dirty="0" err="1" smtClean="0"/>
              <a:t>Perera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9047" y="5038130"/>
            <a:ext cx="25887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Undergraduate Students:</a:t>
            </a:r>
          </a:p>
          <a:p>
            <a:r>
              <a:rPr lang="en-US" dirty="0" err="1" smtClean="0"/>
              <a:t>Leen</a:t>
            </a:r>
            <a:r>
              <a:rPr lang="en-US" dirty="0" smtClean="0"/>
              <a:t> </a:t>
            </a:r>
            <a:r>
              <a:rPr lang="en-US" dirty="0" err="1" smtClean="0"/>
              <a:t>Alsalhi</a:t>
            </a:r>
            <a:endParaRPr lang="en-US" dirty="0" smtClean="0"/>
          </a:p>
          <a:p>
            <a:r>
              <a:rPr lang="en-US" dirty="0" smtClean="0"/>
              <a:t>Adam </a:t>
            </a:r>
            <a:r>
              <a:rPr lang="en-US" dirty="0" err="1" smtClean="0"/>
              <a:t>Capwell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Honig</a:t>
            </a:r>
            <a:endParaRPr lang="en-US" dirty="0" smtClean="0"/>
          </a:p>
          <a:p>
            <a:r>
              <a:rPr lang="en-US" dirty="0" smtClean="0"/>
              <a:t>Shannon Oliver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94159" y="4114800"/>
            <a:ext cx="3717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Funding:</a:t>
            </a:r>
          </a:p>
          <a:p>
            <a:r>
              <a:rPr lang="en-US" dirty="0" smtClean="0"/>
              <a:t>RI Foundation Medical Research Fund</a:t>
            </a:r>
          </a:p>
          <a:p>
            <a:r>
              <a:rPr lang="en-US" dirty="0" smtClean="0"/>
              <a:t>RI INBRE Early Career Award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0763" y="5410200"/>
            <a:ext cx="37390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Collaborators:</a:t>
            </a:r>
          </a:p>
          <a:p>
            <a:r>
              <a:rPr lang="en-US" dirty="0" smtClean="0"/>
              <a:t>Marcelo Freire (Forsyth / Harvard)</a:t>
            </a:r>
          </a:p>
          <a:p>
            <a:r>
              <a:rPr lang="en-US" dirty="0" smtClean="0"/>
              <a:t>Katherine Lemon (Forsyth / Harvard)</a:t>
            </a:r>
          </a:p>
          <a:p>
            <a:r>
              <a:rPr lang="en-US" dirty="0" smtClean="0"/>
              <a:t>Jessica Mark Welch (U Chicago / MBL)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virulence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HACEK group of endocardial pathogens</a:t>
            </a:r>
          </a:p>
          <a:p>
            <a:r>
              <a:rPr lang="en-US" dirty="0" smtClean="0"/>
              <a:t>Expresses a </a:t>
            </a:r>
            <a:r>
              <a:rPr lang="en-US" u="sng" dirty="0" smtClean="0"/>
              <a:t>singular RTX toxin, essential for virulence</a:t>
            </a:r>
          </a:p>
          <a:p>
            <a:r>
              <a:rPr lang="en-US" dirty="0" smtClean="0"/>
              <a:t>Has type-IV pili</a:t>
            </a:r>
          </a:p>
          <a:p>
            <a:r>
              <a:rPr lang="en-US" dirty="0" smtClean="0"/>
              <a:t>Has (so far) 4 distinct capsule varieties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27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infection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&gt;95% of infections occur in ages 6-48 months </a:t>
            </a:r>
          </a:p>
          <a:p>
            <a:r>
              <a:rPr lang="en-US" dirty="0" smtClean="0"/>
              <a:t>Found to be a frequent cause of ‘culture-negative bone infections of unknown origin’</a:t>
            </a:r>
          </a:p>
          <a:p>
            <a:r>
              <a:rPr lang="en-US" b="1" dirty="0" smtClean="0"/>
              <a:t>Causes distal osteoarticular, septic arthritis, </a:t>
            </a:r>
            <a:r>
              <a:rPr lang="en-US" b="1" dirty="0" err="1" smtClean="0"/>
              <a:t>osteomyelitic</a:t>
            </a:r>
            <a:r>
              <a:rPr lang="en-US" b="1" dirty="0" smtClean="0"/>
              <a:t> and endocardial infections</a:t>
            </a:r>
          </a:p>
          <a:p>
            <a:r>
              <a:rPr lang="en-US" dirty="0" smtClean="0"/>
              <a:t>Several child-care center outbreaks observed within the decade</a:t>
            </a:r>
          </a:p>
          <a:p>
            <a:pPr lvl="1"/>
            <a:r>
              <a:rPr lang="en-US" dirty="0" smtClean="0"/>
              <a:t>In one incident, 73% of children tested positive for </a:t>
            </a:r>
            <a:r>
              <a:rPr lang="en-US" i="1" dirty="0" err="1" smtClean="0"/>
              <a:t>Kk</a:t>
            </a:r>
            <a:r>
              <a:rPr lang="en-US" i="1" dirty="0" smtClean="0"/>
              <a:t> </a:t>
            </a:r>
            <a:r>
              <a:rPr lang="en-US" dirty="0" smtClean="0"/>
              <a:t>carriage, 28% colonized at any given time (n=48).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9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K. kingae </a:t>
            </a:r>
            <a:r>
              <a:rPr lang="en-US" dirty="0" smtClean="0">
                <a:solidFill>
                  <a:schemeClr val="tx2"/>
                </a:solidFill>
              </a:rPr>
              <a:t>infection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Amongst carriers, infection presents anywhere from 0.1-20% of the time. </a:t>
            </a:r>
          </a:p>
          <a:p>
            <a:pPr lvl="1"/>
            <a:r>
              <a:rPr lang="en-US" dirty="0" smtClean="0"/>
              <a:t>This is skewed upward due to outbreaks within daycare centers</a:t>
            </a:r>
          </a:p>
          <a:p>
            <a:pPr lvl="1"/>
            <a:r>
              <a:rPr lang="en-US" dirty="0" smtClean="0"/>
              <a:t>~1/100,000 children ages 1-5y</a:t>
            </a:r>
            <a:endParaRPr lang="en-US" dirty="0"/>
          </a:p>
          <a:p>
            <a:r>
              <a:rPr lang="el-GR" dirty="0" smtClean="0"/>
              <a:t>β</a:t>
            </a:r>
            <a:r>
              <a:rPr lang="en-US" dirty="0" smtClean="0"/>
              <a:t>-lactam resistance has been observed</a:t>
            </a:r>
          </a:p>
          <a:p>
            <a:r>
              <a:rPr lang="en-US" dirty="0" smtClean="0"/>
              <a:t>Oropharynx colonization precedes infection, isolates from distal infection sites are clonal to the oropharynx</a:t>
            </a:r>
          </a:p>
          <a:p>
            <a:pPr lvl="1"/>
            <a:r>
              <a:rPr lang="en-US" b="1" dirty="0" smtClean="0"/>
              <a:t>This is a polymicrobial colonization site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13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4339" y="1143000"/>
            <a:ext cx="3995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Global hypothesis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99" y="2667000"/>
            <a:ext cx="88392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Does the adjacent microbiota influence </a:t>
            </a:r>
            <a:r>
              <a:rPr lang="en-US" sz="3200" i="1" dirty="0" smtClean="0"/>
              <a:t>K. </a:t>
            </a:r>
            <a:r>
              <a:rPr lang="en-US" sz="3200" i="1" dirty="0" err="1" smtClean="0"/>
              <a:t>kingae</a:t>
            </a:r>
            <a:r>
              <a:rPr lang="en-US" sz="3200" i="1" dirty="0" smtClean="0"/>
              <a:t> </a:t>
            </a:r>
            <a:r>
              <a:rPr lang="en-US" sz="3200" dirty="0" smtClean="0"/>
              <a:t>colonization and virulence?</a:t>
            </a:r>
          </a:p>
        </p:txBody>
      </p:sp>
    </p:spTree>
    <p:extLst>
      <p:ext uri="{BB962C8B-B14F-4D97-AF65-F5344CB8AC3E}">
        <p14:creationId xmlns:p14="http://schemas.microsoft.com/office/powerpoint/2010/main" val="387283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Who are </a:t>
            </a:r>
            <a:r>
              <a:rPr lang="en-US" i="1" dirty="0" err="1" smtClean="0">
                <a:solidFill>
                  <a:schemeClr val="tx2"/>
                </a:solidFill>
              </a:rPr>
              <a:t>Kk’</a:t>
            </a:r>
            <a:r>
              <a:rPr lang="en-US" dirty="0" err="1" smtClean="0">
                <a:solidFill>
                  <a:schemeClr val="tx2"/>
                </a:solidFill>
              </a:rPr>
              <a:t>s</a:t>
            </a:r>
            <a:r>
              <a:rPr lang="en-US" dirty="0" smtClean="0">
                <a:solidFill>
                  <a:schemeClr val="tx2"/>
                </a:solidFill>
              </a:rPr>
              <a:t> neighbors?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876800"/>
          </a:xfrm>
        </p:spPr>
        <p:txBody>
          <a:bodyPr/>
          <a:lstStyle/>
          <a:p>
            <a:r>
              <a:rPr lang="en-US" dirty="0" smtClean="0"/>
              <a:t>Genera include:</a:t>
            </a:r>
          </a:p>
          <a:p>
            <a:pPr lvl="1"/>
            <a:r>
              <a:rPr lang="en-US" i="1" dirty="0" smtClean="0"/>
              <a:t>Streptococcus</a:t>
            </a:r>
          </a:p>
          <a:p>
            <a:pPr lvl="1"/>
            <a:r>
              <a:rPr lang="en-US" i="1" dirty="0" err="1" smtClean="0"/>
              <a:t>Neisseia</a:t>
            </a:r>
            <a:endParaRPr lang="en-US" i="1" dirty="0" smtClean="0"/>
          </a:p>
          <a:p>
            <a:pPr lvl="1"/>
            <a:r>
              <a:rPr lang="en-US" i="1" dirty="0" err="1" smtClean="0"/>
              <a:t>Veillonella</a:t>
            </a:r>
            <a:endParaRPr lang="en-US" i="1" dirty="0" smtClean="0"/>
          </a:p>
          <a:p>
            <a:pPr lvl="1"/>
            <a:r>
              <a:rPr lang="en-US" i="1" dirty="0" err="1" smtClean="0"/>
              <a:t>Haemophilus</a:t>
            </a:r>
            <a:endParaRPr lang="en-US" i="1" dirty="0" smtClean="0"/>
          </a:p>
          <a:p>
            <a:pPr lvl="1"/>
            <a:r>
              <a:rPr lang="en-US" i="1" dirty="0" smtClean="0"/>
              <a:t>Moraxella</a:t>
            </a:r>
          </a:p>
          <a:p>
            <a:pPr lvl="1"/>
            <a:r>
              <a:rPr lang="en-US" i="1" dirty="0" smtClean="0"/>
              <a:t>Rothia</a:t>
            </a:r>
            <a:endParaRPr lang="en-US" i="1" dirty="0"/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752600"/>
            <a:ext cx="4647463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6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Specific Aims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1. Identification of regulators of type-IV pili and </a:t>
            </a:r>
            <a:r>
              <a:rPr lang="en-US" i="1" dirty="0" err="1" smtClean="0"/>
              <a:t>rtx</a:t>
            </a:r>
            <a:r>
              <a:rPr lang="en-US" i="1" dirty="0" smtClean="0"/>
              <a:t> </a:t>
            </a:r>
            <a:r>
              <a:rPr lang="en-US" dirty="0" smtClean="0"/>
              <a:t>expression in </a:t>
            </a:r>
            <a:r>
              <a:rPr lang="en-US" i="1" dirty="0" smtClean="0"/>
              <a:t>K. kingae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Aim 2. Identification of genes required for </a:t>
            </a:r>
            <a:r>
              <a:rPr lang="en-US" i="1" dirty="0" smtClean="0"/>
              <a:t>K. kingae in vivo </a:t>
            </a:r>
            <a:r>
              <a:rPr lang="en-US" dirty="0" smtClean="0"/>
              <a:t>survival and attachment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0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is known about </a:t>
            </a:r>
            <a:r>
              <a:rPr lang="en-US" i="1" dirty="0" err="1" smtClean="0">
                <a:solidFill>
                  <a:schemeClr val="tx2"/>
                </a:solidFill>
              </a:rPr>
              <a:t>Kk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virulence factor regulation?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82"/>
          <a:stretch/>
        </p:blipFill>
        <p:spPr>
          <a:xfrm>
            <a:off x="1752600" y="1613302"/>
            <a:ext cx="5638800" cy="1962333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2236" y="3733800"/>
            <a:ext cx="8985564" cy="2971800"/>
          </a:xfrm>
        </p:spPr>
        <p:txBody>
          <a:bodyPr/>
          <a:lstStyle/>
          <a:p>
            <a:r>
              <a:rPr lang="en-US" dirty="0" smtClean="0"/>
              <a:t>Type-IV pili are necessary for full epithelial cell adhesion</a:t>
            </a:r>
          </a:p>
          <a:p>
            <a:r>
              <a:rPr lang="en-US" dirty="0" smtClean="0"/>
              <a:t>Type-IV pili are regulated by the PilR/S two component system</a:t>
            </a:r>
          </a:p>
          <a:p>
            <a:r>
              <a:rPr lang="en-US" dirty="0" smtClean="0"/>
              <a:t>They are also regulated by RpoN / </a:t>
            </a:r>
            <a:r>
              <a:rPr lang="el-GR" dirty="0" smtClean="0"/>
              <a:t>σ</a:t>
            </a:r>
            <a:r>
              <a:rPr lang="en-US" dirty="0" smtClean="0"/>
              <a:t>54</a:t>
            </a:r>
          </a:p>
          <a:p>
            <a:r>
              <a:rPr lang="en-US" dirty="0" smtClean="0"/>
              <a:t>ACA1/2 are PilR binding sites found at 27 other places on the genome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6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1429</Words>
  <Application>Microsoft Office PowerPoint</Application>
  <PresentationFormat>On-screen Show (4:3)</PresentationFormat>
  <Paragraphs>205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Deciphering Kingella kingae RTX Toxin Regulation</vt:lpstr>
      <vt:lpstr>Kingella kingae</vt:lpstr>
      <vt:lpstr>K. kingae virulence</vt:lpstr>
      <vt:lpstr>K. kingae infection</vt:lpstr>
      <vt:lpstr>K. kingae infection</vt:lpstr>
      <vt:lpstr>PowerPoint Presentation</vt:lpstr>
      <vt:lpstr>Who are Kk’s neighbors?</vt:lpstr>
      <vt:lpstr>Specific Aims</vt:lpstr>
      <vt:lpstr>What is known about Kk virulence factor regulation?</vt:lpstr>
      <vt:lpstr>What is known about Kk virulence factor regulation?</vt:lpstr>
      <vt:lpstr>Summary</vt:lpstr>
      <vt:lpstr>Aim 1. Identification of regulators of type-IV pili and rtx expression in Kk</vt:lpstr>
      <vt:lpstr>Aim 1 outcomes</vt:lpstr>
      <vt:lpstr>Aim 1 Data</vt:lpstr>
      <vt:lpstr>BHI-YHN coculture data</vt:lpstr>
      <vt:lpstr>BHI-Blood coculture data</vt:lpstr>
      <vt:lpstr>Discussion</vt:lpstr>
      <vt:lpstr>PowerPoint Presentation</vt:lpstr>
      <vt:lpstr>Aim 2. Identification of genes required for Kk in vivo survival and attachment</vt:lpstr>
      <vt:lpstr>Tn-seq Library Generation</vt:lpstr>
      <vt:lpstr>Alignment of Transposon Reads</vt:lpstr>
      <vt:lpstr>Aim 2 outcomes</vt:lpstr>
      <vt:lpstr>In Progress</vt:lpstr>
      <vt:lpstr>Kk serum survival</vt:lpstr>
      <vt:lpstr>Discussion</vt:lpstr>
      <vt:lpstr>Summary</vt:lpstr>
      <vt:lpstr>Training</vt:lpstr>
      <vt:lpstr>Acknowledgements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Deciphering Kingella kingae colonization and infection</dc:title>
  <dc:creator>matthew ramsey</dc:creator>
  <cp:lastModifiedBy>matthew ramsey</cp:lastModifiedBy>
  <cp:revision>80</cp:revision>
  <dcterms:created xsi:type="dcterms:W3CDTF">2006-08-16T00:00:00Z</dcterms:created>
  <dcterms:modified xsi:type="dcterms:W3CDTF">2017-11-01T19:46:32Z</dcterms:modified>
</cp:coreProperties>
</file>