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60" r:id="rId5"/>
    <p:sldId id="261" r:id="rId6"/>
    <p:sldId id="262" r:id="rId7"/>
    <p:sldId id="268" r:id="rId8"/>
    <p:sldId id="267" r:id="rId9"/>
    <p:sldId id="263" r:id="rId10"/>
    <p:sldId id="266" r:id="rId11"/>
    <p:sldId id="269" r:id="rId12"/>
    <p:sldId id="270" r:id="rId13"/>
    <p:sldId id="271" r:id="rId14"/>
    <p:sldId id="272" r:id="rId15"/>
    <p:sldId id="273" r:id="rId16"/>
    <p:sldId id="274" r:id="rId17"/>
    <p:sldId id="279" r:id="rId18"/>
    <p:sldId id="277" r:id="rId19"/>
    <p:sldId id="275" r:id="rId20"/>
    <p:sldId id="276" r:id="rId21"/>
    <p:sldId id="278" r:id="rId22"/>
    <p:sldId id="281" r:id="rId23"/>
    <p:sldId id="28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72A5BA-7641-47CE-AA4B-4F80FC597380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7B25AE-E299-4C78-AA12-EA2EC7897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352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</a:p>
          <a:p>
            <a:endParaRPr lang="en-US" dirty="0" smtClean="0"/>
          </a:p>
          <a:p>
            <a:r>
              <a:rPr lang="en-US" dirty="0" smtClean="0"/>
              <a:t>Cut affinity purification out</a:t>
            </a:r>
          </a:p>
          <a:p>
            <a:endParaRPr lang="en-US" dirty="0" smtClean="0"/>
          </a:p>
          <a:p>
            <a:r>
              <a:rPr lang="en-US" dirty="0" smtClean="0"/>
              <a:t>Ideally</a:t>
            </a:r>
            <a:r>
              <a:rPr lang="en-US" baseline="0" dirty="0" smtClean="0"/>
              <a:t> we get a single unique insertion per bacterium</a:t>
            </a:r>
          </a:p>
          <a:p>
            <a:r>
              <a:rPr lang="en-US" baseline="0" dirty="0" smtClean="0"/>
              <a:t>We allow these bacteria to grow in different conditions</a:t>
            </a:r>
          </a:p>
          <a:p>
            <a:r>
              <a:rPr lang="en-US" baseline="0" dirty="0" smtClean="0"/>
              <a:t>All mutants grow together in the same tube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find which mutants are fit</a:t>
            </a:r>
          </a:p>
          <a:p>
            <a:r>
              <a:rPr lang="en-US" baseline="0" dirty="0" smtClean="0"/>
              <a:t>Grown in co-culture</a:t>
            </a:r>
          </a:p>
          <a:p>
            <a:r>
              <a:rPr lang="en-US" baseline="0" dirty="0" smtClean="0"/>
              <a:t>Which mutants survive 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ligate adaptors to shredded DNA</a:t>
            </a:r>
          </a:p>
          <a:p>
            <a:r>
              <a:rPr lang="en-US" baseline="0" dirty="0" smtClean="0"/>
              <a:t>Most that have the adaptors don’t carry the </a:t>
            </a:r>
            <a:r>
              <a:rPr lang="en-US" baseline="0" dirty="0" err="1" smtClean="0"/>
              <a:t>Tn</a:t>
            </a:r>
            <a:endParaRPr lang="en-US" baseline="0" dirty="0" smtClean="0"/>
          </a:p>
          <a:p>
            <a:r>
              <a:rPr lang="en-US" baseline="0" dirty="0" smtClean="0"/>
              <a:t>We </a:t>
            </a:r>
            <a:r>
              <a:rPr lang="en-US" baseline="0" dirty="0" err="1" smtClean="0"/>
              <a:t>enrinch</a:t>
            </a:r>
            <a:r>
              <a:rPr lang="en-US" baseline="0" dirty="0" smtClean="0"/>
              <a:t> for </a:t>
            </a:r>
            <a:r>
              <a:rPr lang="en-US" baseline="0" dirty="0" err="1" smtClean="0"/>
              <a:t>Tn</a:t>
            </a:r>
            <a:r>
              <a:rPr lang="en-US" baseline="0" dirty="0" smtClean="0"/>
              <a:t>-chromosome junctions</a:t>
            </a:r>
          </a:p>
          <a:p>
            <a:endParaRPr lang="en-US" baseline="0" dirty="0" smtClean="0"/>
          </a:p>
          <a:p>
            <a:r>
              <a:rPr lang="en-US" baseline="0" dirty="0" smtClean="0"/>
              <a:t>Amplification enrichment of </a:t>
            </a:r>
            <a:r>
              <a:rPr lang="en-US" baseline="0" dirty="0" err="1" smtClean="0"/>
              <a:t>Tn</a:t>
            </a:r>
            <a:r>
              <a:rPr lang="en-US" baseline="0" dirty="0" smtClean="0"/>
              <a:t>-chromosome junctions</a:t>
            </a:r>
          </a:p>
          <a:p>
            <a:r>
              <a:rPr lang="en-US" baseline="0" dirty="0" smtClean="0"/>
              <a:t>After -&gt; </a:t>
            </a:r>
            <a:r>
              <a:rPr lang="en-US" baseline="0" dirty="0" err="1" smtClean="0"/>
              <a:t>illumina</a:t>
            </a:r>
            <a:r>
              <a:rPr lang="en-US" baseline="0" dirty="0" smtClean="0"/>
              <a:t> sequencing</a:t>
            </a:r>
          </a:p>
          <a:p>
            <a:r>
              <a:rPr lang="en-US" baseline="0" dirty="0" smtClean="0"/>
              <a:t>Million of reads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are generating mutants the exact same way but we are saturating library with Mariner</a:t>
            </a:r>
          </a:p>
          <a:p>
            <a:r>
              <a:rPr lang="en-US" baseline="0" dirty="0" smtClean="0"/>
              <a:t>Goal is to get as close to a saturated library where all the TA are inserted</a:t>
            </a:r>
          </a:p>
          <a:p>
            <a:endParaRPr lang="en-US" baseline="0" dirty="0" smtClean="0"/>
          </a:p>
          <a:p>
            <a:r>
              <a:rPr lang="en-US" baseline="0" dirty="0" smtClean="0"/>
              <a:t>Each individual bacteria has a single unique insertion</a:t>
            </a:r>
          </a:p>
          <a:p>
            <a:endParaRPr lang="en-US" baseline="0" dirty="0" smtClean="0"/>
          </a:p>
          <a:p>
            <a:r>
              <a:rPr lang="en-US" baseline="0" dirty="0" smtClean="0"/>
              <a:t>All mutants are all together</a:t>
            </a:r>
          </a:p>
          <a:p>
            <a:r>
              <a:rPr lang="en-US" baseline="0" dirty="0" smtClean="0"/>
              <a:t>What insertions are present grown in different conditions</a:t>
            </a:r>
          </a:p>
          <a:p>
            <a:r>
              <a:rPr lang="en-US" baseline="0" dirty="0" smtClean="0"/>
              <a:t>High-throughput sequencing (Illumina)</a:t>
            </a:r>
          </a:p>
          <a:p>
            <a:endParaRPr lang="en-US" baseline="0" dirty="0" smtClean="0"/>
          </a:p>
          <a:p>
            <a:r>
              <a:rPr lang="en-US" baseline="0" dirty="0" smtClean="0"/>
              <a:t>ENRICH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This goes to Illumina high-throughput sequencing</a:t>
            </a:r>
          </a:p>
          <a:p>
            <a:endParaRPr lang="en-US" baseline="0" dirty="0" smtClean="0"/>
          </a:p>
          <a:p>
            <a:r>
              <a:rPr lang="en-US" baseline="0" dirty="0" smtClean="0"/>
              <a:t>Each bacteria should have a single unique insertion.</a:t>
            </a:r>
          </a:p>
          <a:p>
            <a:r>
              <a:rPr lang="en-US" baseline="0" dirty="0" smtClean="0"/>
              <a:t>The goal is to make as much mutants as you can for the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35E07E-A7B6-A84C-854D-7D1F3D81F53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601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Talk about the bacterial</a:t>
            </a:r>
            <a:r>
              <a:rPr lang="en-US" baseline="0" dirty="0" smtClean="0"/>
              <a:t> genome (reference)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we have a saturating mariner library then every TA site on the chromosome can be filled by an insertion in the chromosome at any direction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more unique insertions the better resolution we get per gene</a:t>
            </a:r>
          </a:p>
          <a:p>
            <a:r>
              <a:rPr lang="en-US" baseline="0" dirty="0" smtClean="0"/>
              <a:t>This is why we need a lot of insertions</a:t>
            </a:r>
          </a:p>
          <a:p>
            <a:endParaRPr lang="en-US" baseline="0" dirty="0" smtClean="0"/>
          </a:p>
          <a:p>
            <a:r>
              <a:rPr lang="en-US" baseline="0" dirty="0" smtClean="0"/>
              <a:t>Aligning reads to bacterial chromosome</a:t>
            </a:r>
          </a:p>
          <a:p>
            <a:r>
              <a:rPr lang="en-US" baseline="0" dirty="0" smtClean="0"/>
              <a:t>Good coverage with gene B</a:t>
            </a:r>
          </a:p>
          <a:p>
            <a:r>
              <a:rPr lang="en-US" baseline="0" dirty="0" smtClean="0"/>
              <a:t>Number of reads </a:t>
            </a:r>
            <a:r>
              <a:rPr lang="en-US" baseline="0" dirty="0" err="1" smtClean="0"/>
              <a:t>corelates</a:t>
            </a:r>
            <a:r>
              <a:rPr lang="en-US" baseline="0" dirty="0" smtClean="0"/>
              <a:t> to the fitness of those mutants</a:t>
            </a:r>
          </a:p>
          <a:p>
            <a:r>
              <a:rPr lang="en-US" baseline="0" dirty="0" smtClean="0"/>
              <a:t>Gene A becomes conditionally essential in co-cultures</a:t>
            </a:r>
          </a:p>
          <a:p>
            <a:endParaRPr lang="en-US" baseline="0" dirty="0" smtClean="0"/>
          </a:p>
          <a:p>
            <a:r>
              <a:rPr lang="en-US" baseline="0" dirty="0" smtClean="0"/>
              <a:t>Scale up process to entire genome</a:t>
            </a:r>
          </a:p>
          <a:p>
            <a:r>
              <a:rPr lang="en-US" baseline="0" dirty="0" smtClean="0"/>
              <a:t>Determine essential genes for CM in different conditions that we will grow it in (co-culture)</a:t>
            </a:r>
          </a:p>
          <a:p>
            <a:endParaRPr lang="en-US" baseline="0" dirty="0" smtClean="0"/>
          </a:p>
          <a:p>
            <a:r>
              <a:rPr lang="en-US" baseline="0" dirty="0" smtClean="0"/>
              <a:t>Get rid of bottom labels and B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Now that we generated a saturated library </a:t>
            </a:r>
          </a:p>
          <a:p>
            <a:r>
              <a:rPr lang="en-US" baseline="0" dirty="0" smtClean="0"/>
              <a:t>We align sequences to our reference genome</a:t>
            </a:r>
          </a:p>
          <a:p>
            <a:r>
              <a:rPr lang="en-US" baseline="0" dirty="0" smtClean="0"/>
              <a:t>We look for amount of reads that align to genes and this will tell us if those mutants grew in those conditions</a:t>
            </a:r>
          </a:p>
          <a:p>
            <a:endParaRPr lang="en-US" baseline="0" dirty="0" smtClean="0"/>
          </a:p>
          <a:p>
            <a:r>
              <a:rPr lang="en-US" baseline="0" dirty="0" smtClean="0"/>
              <a:t>Mutants in gene B were not impaired for growth</a:t>
            </a:r>
          </a:p>
          <a:p>
            <a:endParaRPr lang="en-US" baseline="0" dirty="0" smtClean="0"/>
          </a:p>
          <a:p>
            <a:r>
              <a:rPr lang="en-US" baseline="0" dirty="0" smtClean="0"/>
              <a:t>Gene A had great coverage in our input library</a:t>
            </a:r>
          </a:p>
          <a:p>
            <a:r>
              <a:rPr lang="en-US" baseline="0" dirty="0" smtClean="0"/>
              <a:t>In our </a:t>
            </a:r>
            <a:r>
              <a:rPr lang="en-US" baseline="0" dirty="0" err="1" smtClean="0"/>
              <a:t>ouput</a:t>
            </a:r>
            <a:r>
              <a:rPr lang="en-US" baseline="0" dirty="0" smtClean="0"/>
              <a:t> we had no copies of gene A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THESE ARE THE ILLUMINA SEQUENCES ALIGNED</a:t>
            </a:r>
          </a:p>
          <a:p>
            <a:r>
              <a:rPr lang="en-US" baseline="0" dirty="0" smtClean="0"/>
              <a:t>THESE ARE FROM TWO DIFFERENT EXPERIMENTS</a:t>
            </a:r>
          </a:p>
          <a:p>
            <a:r>
              <a:rPr lang="en-US" baseline="0" dirty="0" smtClean="0"/>
              <a:t>ANIMATE THE BOTTOM OUT</a:t>
            </a:r>
          </a:p>
          <a:p>
            <a:endParaRPr lang="en-US" baseline="0" dirty="0" smtClean="0"/>
          </a:p>
          <a:p>
            <a:r>
              <a:rPr lang="en-US" baseline="0" dirty="0" smtClean="0"/>
              <a:t>SCALING UP FROM THIS WE WOULD NEED OVER 100,000 UNIQUE INSERTIONS</a:t>
            </a:r>
          </a:p>
          <a:p>
            <a:r>
              <a:rPr lang="en-US" baseline="0" dirty="0" smtClean="0"/>
              <a:t>BETTER QUALITY WITH MORE TA INSERTIONS</a:t>
            </a:r>
          </a:p>
          <a:p>
            <a:r>
              <a:rPr lang="en-US" baseline="0" dirty="0" smtClean="0"/>
              <a:t>NUMBER OF ALIGNMENTS FOR EACH TA FOR EACH GENE GIVES YOU AN IMPRESSION OF FIT THAT ORGANISM IS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35E07E-A7B6-A84C-854D-7D1F3D81F53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022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[]read </a:t>
            </a:r>
            <a:r>
              <a:rPr lang="en-US" dirty="0" err="1" smtClean="0"/>
              <a:t>diggle</a:t>
            </a:r>
            <a:r>
              <a:rPr lang="en-US" dirty="0" smtClean="0"/>
              <a:t> paper again</a:t>
            </a:r>
            <a:r>
              <a:rPr lang="en-US" baseline="0" dirty="0" smtClean="0"/>
              <a:t> re AIP as public good in </a:t>
            </a:r>
            <a:r>
              <a:rPr lang="en-US" baseline="0" dirty="0" err="1" smtClean="0"/>
              <a:t>Sau</a:t>
            </a:r>
            <a:endParaRPr lang="en-US" baseline="0" dirty="0" smtClean="0"/>
          </a:p>
          <a:p>
            <a:r>
              <a:rPr lang="en-US" baseline="0" dirty="0" smtClean="0"/>
              <a:t>[]Cst exploiting </a:t>
            </a:r>
            <a:r>
              <a:rPr lang="en-US" baseline="0" dirty="0" err="1" smtClean="0"/>
              <a:t>Sau</a:t>
            </a:r>
            <a:r>
              <a:rPr lang="en-US" baseline="0" dirty="0" smtClean="0"/>
              <a:t> public good – acting like a cheater</a:t>
            </a:r>
          </a:p>
          <a:p>
            <a:r>
              <a:rPr lang="en-US" baseline="0" dirty="0" smtClean="0"/>
              <a:t>[]Could the mixed infection with Coryne actually promote </a:t>
            </a:r>
            <a:r>
              <a:rPr lang="en-US" baseline="0" dirty="0" err="1" smtClean="0"/>
              <a:t>chronicity</a:t>
            </a:r>
            <a:r>
              <a:rPr lang="en-US" baseline="0" dirty="0" smtClean="0"/>
              <a:t> while inhibiting invasion &amp; bacteremia?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189D4-671B-8B4F-A018-D86B4A2067D7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9487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75003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gif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Deciphering </a:t>
            </a:r>
            <a:r>
              <a:rPr lang="en-US" i="1" dirty="0" smtClean="0">
                <a:solidFill>
                  <a:schemeClr val="tx2"/>
                </a:solidFill>
              </a:rPr>
              <a:t>Kingella kingae </a:t>
            </a:r>
            <a:r>
              <a:rPr lang="en-US" dirty="0" smtClean="0">
                <a:solidFill>
                  <a:schemeClr val="tx2"/>
                </a:solidFill>
              </a:rPr>
              <a:t>colonization and infection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Matthew M. Ramsey PhD</a:t>
            </a: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University of Rhode Island</a:t>
            </a: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Kingston, RI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67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What is known about </a:t>
            </a:r>
            <a:r>
              <a:rPr lang="en-US" i="1" dirty="0" err="1" smtClean="0">
                <a:solidFill>
                  <a:schemeClr val="tx2"/>
                </a:solidFill>
              </a:rPr>
              <a:t>Kk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virulence factor regulation?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82236" y="2743200"/>
            <a:ext cx="8985564" cy="2971800"/>
          </a:xfrm>
        </p:spPr>
        <p:txBody>
          <a:bodyPr/>
          <a:lstStyle/>
          <a:p>
            <a:r>
              <a:rPr lang="en-US" i="1" dirty="0" err="1" smtClean="0"/>
              <a:t>rtx</a:t>
            </a:r>
            <a:r>
              <a:rPr lang="en-US" dirty="0" smtClean="0"/>
              <a:t> regulation is completely uninvestigated in </a:t>
            </a:r>
            <a:r>
              <a:rPr lang="en-US" i="1" dirty="0" err="1" smtClean="0"/>
              <a:t>Kk</a:t>
            </a:r>
            <a:endParaRPr lang="en-US" dirty="0" smtClean="0"/>
          </a:p>
          <a:p>
            <a:r>
              <a:rPr lang="el-GR" dirty="0" smtClean="0"/>
              <a:t>σ</a:t>
            </a:r>
            <a:r>
              <a:rPr lang="en-US" dirty="0" smtClean="0"/>
              <a:t>54 and PilR co-regulate </a:t>
            </a:r>
            <a:r>
              <a:rPr lang="en-US" i="1" dirty="0" err="1" smtClean="0"/>
              <a:t>rtx</a:t>
            </a:r>
            <a:r>
              <a:rPr lang="en-US" i="1" dirty="0" smtClean="0"/>
              <a:t> </a:t>
            </a:r>
            <a:r>
              <a:rPr lang="en-US" dirty="0" smtClean="0"/>
              <a:t>expression in </a:t>
            </a:r>
            <a:r>
              <a:rPr lang="en-US" i="1" dirty="0" err="1" smtClean="0"/>
              <a:t>Dichelobacter</a:t>
            </a:r>
            <a:r>
              <a:rPr lang="en-US" i="1" dirty="0" smtClean="0"/>
              <a:t> </a:t>
            </a:r>
            <a:r>
              <a:rPr lang="en-US" i="1" dirty="0" err="1" smtClean="0"/>
              <a:t>nodosus</a:t>
            </a:r>
            <a:endParaRPr lang="en-US" i="1" dirty="0" smtClean="0"/>
          </a:p>
          <a:p>
            <a:endParaRPr lang="en-US" i="1" dirty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494"/>
          <a:stretch/>
        </p:blipFill>
        <p:spPr>
          <a:xfrm>
            <a:off x="999553" y="1600200"/>
            <a:ext cx="714489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553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Aim 1. Identification of regulators of type-IV pili and </a:t>
            </a:r>
            <a:r>
              <a:rPr lang="en-US" i="1" dirty="0" err="1" smtClean="0">
                <a:solidFill>
                  <a:schemeClr val="tx2"/>
                </a:solidFill>
              </a:rPr>
              <a:t>rtx</a:t>
            </a:r>
            <a:r>
              <a:rPr lang="en-US" dirty="0" smtClean="0">
                <a:solidFill>
                  <a:schemeClr val="tx2"/>
                </a:solidFill>
              </a:rPr>
              <a:t> expression in </a:t>
            </a:r>
            <a:r>
              <a:rPr lang="en-US" i="1" dirty="0" err="1" smtClean="0">
                <a:solidFill>
                  <a:schemeClr val="tx2"/>
                </a:solidFill>
              </a:rPr>
              <a:t>Kk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Hypothesis:</a:t>
            </a:r>
            <a:r>
              <a:rPr lang="en-US" dirty="0" smtClean="0"/>
              <a:t> </a:t>
            </a:r>
            <a:r>
              <a:rPr lang="en-US" dirty="0" err="1" smtClean="0"/>
              <a:t>PilR</a:t>
            </a:r>
            <a:r>
              <a:rPr lang="en-US" dirty="0" smtClean="0"/>
              <a:t> and </a:t>
            </a:r>
            <a:r>
              <a:rPr lang="el-GR" dirty="0"/>
              <a:t>σ</a:t>
            </a:r>
            <a:r>
              <a:rPr lang="en-US" dirty="0" smtClean="0"/>
              <a:t>54 regulate </a:t>
            </a:r>
            <a:r>
              <a:rPr lang="en-US" i="1" dirty="0" err="1" smtClean="0"/>
              <a:t>rtx</a:t>
            </a:r>
            <a:r>
              <a:rPr lang="en-US" i="1" dirty="0" smtClean="0"/>
              <a:t> </a:t>
            </a:r>
            <a:r>
              <a:rPr lang="en-US" dirty="0" smtClean="0"/>
              <a:t>expression and may be influenced via adjacent microbiota</a:t>
            </a:r>
          </a:p>
          <a:p>
            <a:r>
              <a:rPr lang="en-US" u="sng" dirty="0" smtClean="0"/>
              <a:t>Experiment</a:t>
            </a:r>
            <a:r>
              <a:rPr lang="en-US" dirty="0" smtClean="0"/>
              <a:t>: Test promoter-reporter fusions for </a:t>
            </a:r>
            <a:r>
              <a:rPr lang="en-US" i="1" dirty="0" err="1" smtClean="0"/>
              <a:t>rtx</a:t>
            </a:r>
            <a:r>
              <a:rPr lang="en-US" i="1" dirty="0" smtClean="0"/>
              <a:t> </a:t>
            </a:r>
            <a:r>
              <a:rPr lang="en-US" dirty="0" smtClean="0"/>
              <a:t>and </a:t>
            </a:r>
            <a:r>
              <a:rPr lang="en-US" i="1" dirty="0" smtClean="0"/>
              <a:t>pilA1 </a:t>
            </a:r>
            <a:r>
              <a:rPr lang="en-US" dirty="0" smtClean="0"/>
              <a:t>activity in a transposon mutant library background</a:t>
            </a:r>
          </a:p>
          <a:p>
            <a:r>
              <a:rPr lang="en-US" u="sng" dirty="0" smtClean="0"/>
              <a:t>Experiment</a:t>
            </a:r>
            <a:r>
              <a:rPr lang="en-US" dirty="0" smtClean="0"/>
              <a:t>: Test fusion activity in mono vs coculture with oropharyngeal microbes</a:t>
            </a:r>
          </a:p>
          <a:p>
            <a:r>
              <a:rPr lang="en-US" u="sng" dirty="0" smtClean="0"/>
              <a:t>Experiment</a:t>
            </a:r>
            <a:r>
              <a:rPr lang="en-US" dirty="0" smtClean="0"/>
              <a:t>: Quantify transcription of </a:t>
            </a:r>
            <a:r>
              <a:rPr lang="el-GR" dirty="0" smtClean="0"/>
              <a:t>Δ</a:t>
            </a:r>
            <a:r>
              <a:rPr lang="en-US" i="1" dirty="0" err="1" smtClean="0"/>
              <a:t>pilR</a:t>
            </a:r>
            <a:r>
              <a:rPr lang="en-US" dirty="0" smtClean="0"/>
              <a:t> and </a:t>
            </a:r>
            <a:r>
              <a:rPr lang="el-GR" dirty="0" smtClean="0"/>
              <a:t>Δσ</a:t>
            </a:r>
            <a:r>
              <a:rPr lang="en-US" dirty="0" smtClean="0"/>
              <a:t>54 mutants vs wild-type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71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Aim 1 outcomes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identify mutants that lack promoter activity for </a:t>
            </a:r>
            <a:r>
              <a:rPr lang="en-US" i="1" dirty="0" err="1" smtClean="0"/>
              <a:t>rtx</a:t>
            </a:r>
            <a:r>
              <a:rPr lang="en-US" dirty="0" smtClean="0"/>
              <a:t> and </a:t>
            </a:r>
            <a:r>
              <a:rPr lang="en-US" i="1" dirty="0" smtClean="0"/>
              <a:t>pilA1 </a:t>
            </a:r>
            <a:r>
              <a:rPr lang="en-US" dirty="0" smtClean="0"/>
              <a:t>expression</a:t>
            </a:r>
          </a:p>
          <a:p>
            <a:r>
              <a:rPr lang="en-US" dirty="0" smtClean="0"/>
              <a:t>We will identify the regulon for </a:t>
            </a:r>
            <a:r>
              <a:rPr lang="en-US" dirty="0" err="1" smtClean="0"/>
              <a:t>PilR</a:t>
            </a:r>
            <a:r>
              <a:rPr lang="en-US" dirty="0" smtClean="0"/>
              <a:t> and </a:t>
            </a:r>
            <a:r>
              <a:rPr lang="el-GR" dirty="0"/>
              <a:t>σ</a:t>
            </a:r>
            <a:r>
              <a:rPr lang="en-US" dirty="0" smtClean="0"/>
              <a:t>54 via transcriptome analysis</a:t>
            </a:r>
          </a:p>
          <a:p>
            <a:r>
              <a:rPr lang="en-US" dirty="0" smtClean="0"/>
              <a:t>We will determine if other microbes influence the expression of </a:t>
            </a:r>
            <a:r>
              <a:rPr lang="en-US" i="1" dirty="0" smtClean="0"/>
              <a:t>pilA1 </a:t>
            </a:r>
            <a:r>
              <a:rPr lang="en-US" dirty="0" smtClean="0"/>
              <a:t>or </a:t>
            </a:r>
            <a:r>
              <a:rPr lang="en-US" i="1" dirty="0" err="1" smtClean="0"/>
              <a:t>rtx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12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58129" y="577275"/>
            <a:ext cx="32277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</a:rPr>
              <a:t>Global hypothesis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398" y="1447800"/>
            <a:ext cx="883920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Does the adjacent microbiota influence </a:t>
            </a:r>
            <a:r>
              <a:rPr lang="en-US" sz="3200" i="1" dirty="0" smtClean="0"/>
              <a:t>K. </a:t>
            </a:r>
            <a:r>
              <a:rPr lang="en-US" sz="3200" i="1" dirty="0" err="1" smtClean="0"/>
              <a:t>kingae</a:t>
            </a:r>
            <a:r>
              <a:rPr lang="en-US" sz="3200" i="1" dirty="0" smtClean="0"/>
              <a:t> </a:t>
            </a:r>
            <a:r>
              <a:rPr lang="en-US" sz="3200" dirty="0" smtClean="0"/>
              <a:t>colonization and virulence?</a:t>
            </a:r>
          </a:p>
          <a:p>
            <a:pPr algn="ctr"/>
            <a:endParaRPr lang="en-US" sz="3200" dirty="0"/>
          </a:p>
          <a:p>
            <a:pPr algn="ctr"/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2819400"/>
            <a:ext cx="7620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Type-IV pili are required for epithelial cell adherence; however, expression is likely to be modulated for </a:t>
            </a:r>
            <a:r>
              <a:rPr lang="en-US" sz="2800" i="1" dirty="0" err="1">
                <a:solidFill>
                  <a:schemeClr val="accent3">
                    <a:lumMod val="50000"/>
                  </a:schemeClr>
                </a:solidFill>
              </a:rPr>
              <a:t>Kk</a:t>
            </a:r>
            <a:r>
              <a:rPr lang="en-US" sz="2800" i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to circulate to distal sites during infection</a:t>
            </a:r>
          </a:p>
          <a:p>
            <a:pPr algn="ctr"/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395168" y="5029200"/>
            <a:ext cx="63536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/>
              <a:t>How does </a:t>
            </a:r>
            <a:r>
              <a:rPr lang="en-US" sz="2800" b="1" i="1" dirty="0" err="1"/>
              <a:t>Kk</a:t>
            </a:r>
            <a:r>
              <a:rPr lang="en-US" sz="2800" b="1" i="1" dirty="0"/>
              <a:t> </a:t>
            </a:r>
            <a:r>
              <a:rPr lang="en-US" sz="2800" b="1" dirty="0"/>
              <a:t>survive in the bloodstream?</a:t>
            </a:r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88215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Aim 2. Identification of genes required for </a:t>
            </a:r>
            <a:r>
              <a:rPr lang="en-US" i="1" dirty="0" err="1" smtClean="0">
                <a:solidFill>
                  <a:schemeClr val="tx2"/>
                </a:solidFill>
              </a:rPr>
              <a:t>Kk</a:t>
            </a:r>
            <a:r>
              <a:rPr lang="en-US" i="1" dirty="0" smtClean="0">
                <a:solidFill>
                  <a:schemeClr val="tx2"/>
                </a:solidFill>
              </a:rPr>
              <a:t> in vivo </a:t>
            </a:r>
            <a:r>
              <a:rPr lang="en-US" dirty="0" smtClean="0">
                <a:solidFill>
                  <a:schemeClr val="tx2"/>
                </a:solidFill>
              </a:rPr>
              <a:t>survival and attachment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Hypothesis: </a:t>
            </a:r>
            <a:r>
              <a:rPr lang="en-US" dirty="0" smtClean="0"/>
              <a:t>Genes in addition to type-IV pili are critical for attachment and other genes are necessary for complement survival in the bloodstream</a:t>
            </a:r>
          </a:p>
          <a:p>
            <a:r>
              <a:rPr lang="en-US" u="sng" dirty="0" smtClean="0"/>
              <a:t>Experiment</a:t>
            </a:r>
            <a:r>
              <a:rPr lang="en-US" dirty="0" smtClean="0"/>
              <a:t>: Generate saturating Tn-</a:t>
            </a:r>
            <a:r>
              <a:rPr lang="en-US" dirty="0" err="1" smtClean="0"/>
              <a:t>Seq</a:t>
            </a:r>
            <a:r>
              <a:rPr lang="en-US" dirty="0" smtClean="0"/>
              <a:t> libraries to identify mutants that A) exhibit diminished attachment to epithelial cells and B) are sensitized to complement-mediated 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513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130" y="1690688"/>
            <a:ext cx="4663818" cy="50072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err="1" smtClean="0">
                <a:solidFill>
                  <a:schemeClr val="tx2"/>
                </a:solidFill>
              </a:rPr>
              <a:t>Tn-seq</a:t>
            </a:r>
            <a:r>
              <a:rPr lang="en-US" dirty="0" smtClean="0">
                <a:solidFill>
                  <a:schemeClr val="tx2"/>
                </a:solidFill>
              </a:rPr>
              <a:t> Library Generation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1877" y="2057400"/>
            <a:ext cx="297852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800" dirty="0" smtClean="0"/>
              <a:t>Single unique insertion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800" dirty="0" smtClean="0"/>
              <a:t>Grow in different conditions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800" dirty="0" smtClean="0"/>
              <a:t>Find which mutants are fit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3326129" y="1690688"/>
            <a:ext cx="332184" cy="495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86100" y="5440680"/>
            <a:ext cx="240030" cy="2141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856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Alignment of Transposon Reads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9854" y="1825625"/>
            <a:ext cx="5144292" cy="4351338"/>
          </a:xfrm>
        </p:spPr>
      </p:pic>
      <p:sp>
        <p:nvSpPr>
          <p:cNvPr id="5" name="TextBox 4"/>
          <p:cNvSpPr txBox="1"/>
          <p:nvPr/>
        </p:nvSpPr>
        <p:spPr>
          <a:xfrm>
            <a:off x="226064" y="3930194"/>
            <a:ext cx="190170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# of reads correlates to the fitness of mutant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352800" y="4435356"/>
            <a:ext cx="19312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Gene A is conditionally essential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16206" y="1825626"/>
            <a:ext cx="484094" cy="4746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613488" y="4186646"/>
            <a:ext cx="4583826" cy="20164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207841" y="6457890"/>
            <a:ext cx="49361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Stacy, Ramsey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et al., 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AEM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 review 2017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3244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 animBg="1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Aim 2 outcomes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identify </a:t>
            </a:r>
            <a:r>
              <a:rPr lang="en-US" i="1" dirty="0" err="1" smtClean="0"/>
              <a:t>Kk</a:t>
            </a:r>
            <a:r>
              <a:rPr lang="en-US" i="1" dirty="0" smtClean="0"/>
              <a:t> </a:t>
            </a:r>
            <a:r>
              <a:rPr lang="en-US" dirty="0" smtClean="0"/>
              <a:t>mutants that are diminished in epithelial cell attachment</a:t>
            </a:r>
          </a:p>
          <a:p>
            <a:endParaRPr lang="en-US" dirty="0" smtClean="0"/>
          </a:p>
          <a:p>
            <a:r>
              <a:rPr lang="en-US" dirty="0" smtClean="0"/>
              <a:t>We will identify </a:t>
            </a:r>
            <a:r>
              <a:rPr lang="en-US" i="1" dirty="0" err="1" smtClean="0"/>
              <a:t>Kk</a:t>
            </a:r>
            <a:r>
              <a:rPr lang="en-US" i="1" dirty="0" smtClean="0"/>
              <a:t> </a:t>
            </a:r>
            <a:r>
              <a:rPr lang="en-US" dirty="0" smtClean="0"/>
              <a:t>mutants that display increased sensitivity to complement </a:t>
            </a:r>
            <a:r>
              <a:rPr lang="en-US" dirty="0" smtClean="0"/>
              <a:t>lysis</a:t>
            </a:r>
          </a:p>
          <a:p>
            <a:endParaRPr lang="en-US" dirty="0"/>
          </a:p>
          <a:p>
            <a:r>
              <a:rPr lang="en-US" dirty="0" smtClean="0"/>
              <a:t>We will identify </a:t>
            </a:r>
            <a:r>
              <a:rPr lang="en-US" i="1" dirty="0" err="1" smtClean="0"/>
              <a:t>Kk</a:t>
            </a:r>
            <a:r>
              <a:rPr lang="en-US" i="1" dirty="0" smtClean="0"/>
              <a:t> </a:t>
            </a:r>
            <a:r>
              <a:rPr lang="en-US" dirty="0" smtClean="0"/>
              <a:t>essential genes for </a:t>
            </a:r>
            <a:r>
              <a:rPr lang="en-US" i="1" dirty="0" smtClean="0"/>
              <a:t>in vitro </a:t>
            </a:r>
            <a:r>
              <a:rPr lang="en-US" dirty="0" smtClean="0"/>
              <a:t>growth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32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209800"/>
            <a:ext cx="838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Previous data on oral and nasopharynx microbiota interactions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7376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 rot="1422834">
            <a:off x="1031074" y="3078966"/>
            <a:ext cx="253544" cy="578450"/>
          </a:xfrm>
          <a:prstGeom prst="ellipse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val 2"/>
          <p:cNvSpPr/>
          <p:nvPr/>
        </p:nvSpPr>
        <p:spPr>
          <a:xfrm rot="20238295">
            <a:off x="1314062" y="2833931"/>
            <a:ext cx="218869" cy="670091"/>
          </a:xfrm>
          <a:prstGeom prst="ellipse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609070" y="2789741"/>
            <a:ext cx="253543" cy="578450"/>
          </a:xfrm>
          <a:prstGeom prst="ellipse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 rot="4187844">
            <a:off x="1413298" y="2892801"/>
            <a:ext cx="307897" cy="701739"/>
          </a:xfrm>
          <a:prstGeom prst="ellipse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 rot="2608585">
            <a:off x="1419401" y="3376070"/>
            <a:ext cx="253543" cy="578450"/>
          </a:xfrm>
          <a:prstGeom prst="ellipse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6"/>
          <p:cNvSpPr/>
          <p:nvPr/>
        </p:nvSpPr>
        <p:spPr>
          <a:xfrm rot="2091014">
            <a:off x="1419402" y="2470612"/>
            <a:ext cx="253543" cy="578451"/>
          </a:xfrm>
          <a:prstGeom prst="ellipse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0946" y="4191675"/>
            <a:ext cx="383470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Gram negative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Facultative anaerobe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Pathogen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29200" y="4191676"/>
            <a:ext cx="383470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Gram positive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Facultative anaerobe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Commensal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0946" y="565371"/>
            <a:ext cx="404309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Aggregatibacter</a:t>
            </a:r>
          </a:p>
          <a:p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actinomycetemcomitans</a:t>
            </a:r>
            <a:endParaRPr lang="en-US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76636" y="1845057"/>
            <a:ext cx="6447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Aa</a:t>
            </a:r>
            <a:endParaRPr lang="en-US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09067" y="565371"/>
            <a:ext cx="38443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Streptococcus gordonii</a:t>
            </a:r>
            <a:endParaRPr lang="en-US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96200" y="1845057"/>
            <a:ext cx="6431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Sg</a:t>
            </a:r>
            <a:endParaRPr lang="en-US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5260514" y="2819400"/>
            <a:ext cx="2941428" cy="638661"/>
            <a:chOff x="914400" y="2104539"/>
            <a:chExt cx="2941428" cy="638661"/>
          </a:xfrm>
        </p:grpSpPr>
        <p:sp>
          <p:nvSpPr>
            <p:cNvPr id="15" name="Oval 14"/>
            <p:cNvSpPr/>
            <p:nvPr/>
          </p:nvSpPr>
          <p:spPr>
            <a:xfrm rot="20297228">
              <a:off x="914400" y="2362200"/>
              <a:ext cx="4572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 rot="20808559">
              <a:off x="1317342" y="2204656"/>
              <a:ext cx="4572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1715160" y="2104539"/>
              <a:ext cx="4572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 rot="722714">
              <a:off x="2133600" y="2133600"/>
              <a:ext cx="4572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Oval 18"/>
            <p:cNvSpPr/>
            <p:nvPr/>
          </p:nvSpPr>
          <p:spPr>
            <a:xfrm rot="21422311">
              <a:off x="2556078" y="2242489"/>
              <a:ext cx="4572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19"/>
            <p:cNvSpPr/>
            <p:nvPr/>
          </p:nvSpPr>
          <p:spPr>
            <a:xfrm rot="21422311">
              <a:off x="2962263" y="2221357"/>
              <a:ext cx="4572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 rot="20576427">
              <a:off x="3398628" y="2116082"/>
              <a:ext cx="4572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0980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chemeClr val="tx2"/>
                </a:solidFill>
              </a:rPr>
              <a:t>Kingella kingae</a:t>
            </a:r>
            <a:endParaRPr lang="en-US" i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4343400" cy="5181600"/>
          </a:xfrm>
        </p:spPr>
        <p:txBody>
          <a:bodyPr/>
          <a:lstStyle/>
          <a:p>
            <a:r>
              <a:rPr lang="en-US" dirty="0" smtClean="0"/>
              <a:t>Gram-negative </a:t>
            </a:r>
            <a:r>
              <a:rPr lang="el-GR" dirty="0" smtClean="0"/>
              <a:t>β</a:t>
            </a:r>
            <a:r>
              <a:rPr lang="en-US" dirty="0" smtClean="0"/>
              <a:t>- proteobacteria</a:t>
            </a:r>
          </a:p>
          <a:p>
            <a:r>
              <a:rPr lang="en-US" i="1" dirty="0" smtClean="0"/>
              <a:t>Neisseriaceae </a:t>
            </a:r>
            <a:r>
              <a:rPr lang="en-US" dirty="0" smtClean="0"/>
              <a:t>family</a:t>
            </a:r>
          </a:p>
          <a:p>
            <a:r>
              <a:rPr lang="el-GR" dirty="0" smtClean="0"/>
              <a:t>β</a:t>
            </a:r>
            <a:r>
              <a:rPr lang="en-US" dirty="0" smtClean="0"/>
              <a:t>-hemolytic, oropharynx colonizing organism</a:t>
            </a:r>
          </a:p>
          <a:p>
            <a:r>
              <a:rPr lang="en-US" dirty="0" smtClean="0"/>
              <a:t>1.95 Mb genome, ~2013 genes</a:t>
            </a:r>
            <a:endParaRPr lang="en-US" dirty="0"/>
          </a:p>
        </p:txBody>
      </p:sp>
      <p:pic>
        <p:nvPicPr>
          <p:cNvPr id="5" name="Picture 2" descr="Image result for kingella kinga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7086" y="1981200"/>
            <a:ext cx="404840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0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5687814" y="1404497"/>
            <a:ext cx="806095" cy="1136870"/>
            <a:chOff x="5713676" y="2544991"/>
            <a:chExt cx="887042" cy="1483908"/>
          </a:xfrm>
        </p:grpSpPr>
        <p:sp>
          <p:nvSpPr>
            <p:cNvPr id="2" name="Oval 1"/>
            <p:cNvSpPr/>
            <p:nvPr/>
          </p:nvSpPr>
          <p:spPr>
            <a:xfrm rot="1422834">
              <a:off x="5713676" y="3153345"/>
              <a:ext cx="253544" cy="57845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" name="Oval 2"/>
            <p:cNvSpPr/>
            <p:nvPr/>
          </p:nvSpPr>
          <p:spPr>
            <a:xfrm rot="20238295">
              <a:off x="5996664" y="2908310"/>
              <a:ext cx="218869" cy="670091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Oval 3"/>
            <p:cNvSpPr/>
            <p:nvPr/>
          </p:nvSpPr>
          <p:spPr>
            <a:xfrm>
              <a:off x="6291672" y="2864120"/>
              <a:ext cx="253543" cy="57845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Oval 4"/>
            <p:cNvSpPr/>
            <p:nvPr/>
          </p:nvSpPr>
          <p:spPr>
            <a:xfrm rot="4187844">
              <a:off x="6095900" y="2967180"/>
              <a:ext cx="307897" cy="701739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Oval 5"/>
            <p:cNvSpPr/>
            <p:nvPr/>
          </p:nvSpPr>
          <p:spPr>
            <a:xfrm rot="2608585">
              <a:off x="6102003" y="3450449"/>
              <a:ext cx="253543" cy="57845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Oval 6"/>
            <p:cNvSpPr/>
            <p:nvPr/>
          </p:nvSpPr>
          <p:spPr>
            <a:xfrm rot="2091014">
              <a:off x="6102004" y="2544991"/>
              <a:ext cx="253543" cy="578451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747577" y="2283420"/>
            <a:ext cx="1742693" cy="394024"/>
            <a:chOff x="914400" y="2104539"/>
            <a:chExt cx="2941428" cy="638661"/>
          </a:xfrm>
        </p:grpSpPr>
        <p:sp>
          <p:nvSpPr>
            <p:cNvPr id="9" name="Oval 8"/>
            <p:cNvSpPr/>
            <p:nvPr/>
          </p:nvSpPr>
          <p:spPr>
            <a:xfrm rot="20297228">
              <a:off x="914400" y="2362200"/>
              <a:ext cx="4572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Oval 9"/>
            <p:cNvSpPr/>
            <p:nvPr/>
          </p:nvSpPr>
          <p:spPr>
            <a:xfrm rot="20808559">
              <a:off x="1317342" y="2204656"/>
              <a:ext cx="4572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715160" y="2104539"/>
              <a:ext cx="4572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 rot="722714">
              <a:off x="2133600" y="2133600"/>
              <a:ext cx="4572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Oval 12"/>
            <p:cNvSpPr/>
            <p:nvPr/>
          </p:nvSpPr>
          <p:spPr>
            <a:xfrm rot="21422311">
              <a:off x="2556078" y="2242489"/>
              <a:ext cx="4572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 rot="21422311">
              <a:off x="2962263" y="2221357"/>
              <a:ext cx="4572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 rot="20576427">
              <a:off x="3398628" y="2116082"/>
              <a:ext cx="4572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7" name="Group 350"/>
          <p:cNvGrpSpPr>
            <a:grpSpLocks/>
          </p:cNvGrpSpPr>
          <p:nvPr/>
        </p:nvGrpSpPr>
        <p:grpSpPr bwMode="auto">
          <a:xfrm>
            <a:off x="3397114" y="3383465"/>
            <a:ext cx="1136650" cy="914400"/>
            <a:chOff x="2508" y="1585"/>
            <a:chExt cx="716" cy="576"/>
          </a:xfrm>
        </p:grpSpPr>
        <p:sp>
          <p:nvSpPr>
            <p:cNvPr id="18" name="AutoShape 351"/>
            <p:cNvSpPr>
              <a:spLocks noChangeArrowheads="1"/>
            </p:cNvSpPr>
            <p:nvPr/>
          </p:nvSpPr>
          <p:spPr bwMode="auto">
            <a:xfrm>
              <a:off x="2508" y="1585"/>
              <a:ext cx="716" cy="576"/>
            </a:xfrm>
            <a:prstGeom prst="irregularSeal1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352"/>
            <p:cNvSpPr txBox="1">
              <a:spLocks noChangeArrowheads="1"/>
            </p:cNvSpPr>
            <p:nvPr/>
          </p:nvSpPr>
          <p:spPr bwMode="auto">
            <a:xfrm>
              <a:off x="2620" y="1738"/>
              <a:ext cx="43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  <a:r>
                <a:rPr lang="en-US" b="1" baseline="-25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</a:t>
              </a:r>
              <a:r>
                <a:rPr lang="en-US" b="1" baseline="-25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314335" y="1173665"/>
            <a:ext cx="1194558" cy="461665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Lactate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28600" y="2719212"/>
            <a:ext cx="6431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Sg</a:t>
            </a:r>
            <a:endParaRPr lang="en-US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664305" y="1381209"/>
            <a:ext cx="6447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Aa</a:t>
            </a:r>
            <a:endParaRPr lang="en-US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2390815" y="1629946"/>
            <a:ext cx="678745" cy="40880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786177" y="1613342"/>
            <a:ext cx="847686" cy="221005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2237631" y="3069903"/>
            <a:ext cx="838200" cy="62712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 rot="5400000">
            <a:off x="4904857" y="3460836"/>
            <a:ext cx="448439" cy="685800"/>
            <a:chOff x="6169247" y="4419600"/>
            <a:chExt cx="448439" cy="685800"/>
          </a:xfrm>
        </p:grpSpPr>
        <p:cxnSp>
          <p:nvCxnSpPr>
            <p:cNvPr id="30" name="Straight Connector 29"/>
            <p:cNvCxnSpPr/>
            <p:nvPr/>
          </p:nvCxnSpPr>
          <p:spPr>
            <a:xfrm>
              <a:off x="6376277" y="4419600"/>
              <a:ext cx="0" cy="6858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16200000">
              <a:off x="6393467" y="4881180"/>
              <a:ext cx="0" cy="44843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5551240" y="3580617"/>
            <a:ext cx="7409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KatA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877745" y="533400"/>
            <a:ext cx="3493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Necessary for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in vivo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coinfection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194546" y="5562600"/>
            <a:ext cx="40256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Ramsey et al.,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PLoS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Pathog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2011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986622" y="5884277"/>
            <a:ext cx="3233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Ramsey et al., PNAS 2009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502516" y="6205954"/>
            <a:ext cx="37176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Liu, Ramsey et al., PNAS 2010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621604" y="4184933"/>
            <a:ext cx="1974573" cy="9204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Contributes to immune resistance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157777" y="2667000"/>
            <a:ext cx="909876" cy="381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OxyR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012106" y="3586492"/>
            <a:ext cx="7280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ApiA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 flipH="1">
            <a:off x="6035000" y="3124200"/>
            <a:ext cx="293268" cy="416045"/>
          </a:xfrm>
          <a:prstGeom prst="straightConnector1">
            <a:avLst/>
          </a:prstGeom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6921019" y="3124200"/>
            <a:ext cx="293268" cy="416045"/>
          </a:xfrm>
          <a:prstGeom prst="straightConnector1">
            <a:avLst/>
          </a:prstGeom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897825" y="1369901"/>
            <a:ext cx="5261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632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/>
      <p:bldP spid="36" grpId="0"/>
      <p:bldP spid="37" grpId="0"/>
      <p:bldP spid="38" grpId="0"/>
      <p:bldP spid="39" grpId="0"/>
      <p:bldP spid="40" grpId="0"/>
      <p:bldP spid="41" grpId="0"/>
      <p:bldP spid="25" grpId="0" animBg="1"/>
      <p:bldP spid="43" grpId="0"/>
      <p:bldP spid="2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91869"/>
            <a:ext cx="9144000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3600" dirty="0" smtClean="0">
                <a:solidFill>
                  <a:schemeClr val="tx2"/>
                </a:solidFill>
                <a:latin typeface="Arial"/>
                <a:cs typeface="Arial"/>
              </a:rPr>
              <a:t>Summary</a:t>
            </a:r>
          </a:p>
        </p:txBody>
      </p:sp>
      <p:grpSp>
        <p:nvGrpSpPr>
          <p:cNvPr id="3" name="Group 87"/>
          <p:cNvGrpSpPr/>
          <p:nvPr/>
        </p:nvGrpSpPr>
        <p:grpSpPr>
          <a:xfrm>
            <a:off x="295483" y="4298529"/>
            <a:ext cx="3448304" cy="1866746"/>
            <a:chOff x="789288" y="4534612"/>
            <a:chExt cx="3448304" cy="1866746"/>
          </a:xfrm>
        </p:grpSpPr>
        <p:sp>
          <p:nvSpPr>
            <p:cNvPr id="85" name="TextBox 5"/>
            <p:cNvSpPr txBox="1"/>
            <p:nvPr/>
          </p:nvSpPr>
          <p:spPr>
            <a:xfrm>
              <a:off x="1175535" y="4534612"/>
              <a:ext cx="3062057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Antibacterial proteins</a:t>
              </a:r>
            </a:p>
            <a:p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Exotoxins</a:t>
              </a:r>
              <a:endParaRPr lang="en-US" sz="24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TextBox 8"/>
            <p:cNvSpPr txBox="1"/>
            <p:nvPr/>
          </p:nvSpPr>
          <p:spPr>
            <a:xfrm>
              <a:off x="1167189" y="5570361"/>
              <a:ext cx="232467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Protein A (Spa</a:t>
              </a:r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  <a:p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Cell attachment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Right Arrow 86"/>
            <p:cNvSpPr/>
            <p:nvPr/>
          </p:nvSpPr>
          <p:spPr>
            <a:xfrm rot="16200000">
              <a:off x="579792" y="4839916"/>
              <a:ext cx="740968" cy="321973"/>
            </a:xfrm>
            <a:prstGeom prst="rightArrow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ight Arrow 87"/>
            <p:cNvSpPr/>
            <p:nvPr/>
          </p:nvSpPr>
          <p:spPr>
            <a:xfrm rot="5400000">
              <a:off x="576245" y="5824874"/>
              <a:ext cx="748060" cy="321973"/>
            </a:xfrm>
            <a:prstGeom prst="right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Isosceles Triangle 88"/>
            <p:cNvSpPr>
              <a:spLocks noChangeAspect="1"/>
            </p:cNvSpPr>
            <p:nvPr/>
          </p:nvSpPr>
          <p:spPr>
            <a:xfrm>
              <a:off x="3438625" y="5661747"/>
              <a:ext cx="251281" cy="281344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7F7F7F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1217146" y="1006064"/>
            <a:ext cx="1614545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S. aureus</a:t>
            </a:r>
          </a:p>
          <a:p>
            <a:pPr algn="ctr"/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alone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60"/>
          <p:cNvGrpSpPr/>
          <p:nvPr/>
        </p:nvGrpSpPr>
        <p:grpSpPr>
          <a:xfrm flipH="1">
            <a:off x="1762744" y="2306832"/>
            <a:ext cx="1145066" cy="1399146"/>
            <a:chOff x="2523249" y="2224868"/>
            <a:chExt cx="1145066" cy="1399146"/>
          </a:xfrm>
        </p:grpSpPr>
        <p:sp>
          <p:nvSpPr>
            <p:cNvPr id="79" name="Oval 78"/>
            <p:cNvSpPr/>
            <p:nvPr/>
          </p:nvSpPr>
          <p:spPr>
            <a:xfrm rot="16200000">
              <a:off x="2933206" y="2510655"/>
              <a:ext cx="725715" cy="74450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 rot="16200000">
              <a:off x="2583437" y="2888906"/>
              <a:ext cx="725715" cy="74450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 rot="16200000">
              <a:off x="2532642" y="2215475"/>
              <a:ext cx="725715" cy="74450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2" name="Straight Arrow Connector 71"/>
          <p:cNvCxnSpPr/>
          <p:nvPr/>
        </p:nvCxnSpPr>
        <p:spPr>
          <a:xfrm rot="10800000" flipV="1">
            <a:off x="1151648" y="3065917"/>
            <a:ext cx="520700" cy="228600"/>
          </a:xfrm>
          <a:prstGeom prst="straightConnector1">
            <a:avLst/>
          </a:prstGeom>
          <a:ln w="476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315307" y="3272292"/>
            <a:ext cx="14646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Virulence</a:t>
            </a:r>
          </a:p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Factors</a:t>
            </a:r>
          </a:p>
          <a:p>
            <a:pPr algn="ctr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Group 72"/>
          <p:cNvGrpSpPr/>
          <p:nvPr/>
        </p:nvGrpSpPr>
        <p:grpSpPr>
          <a:xfrm>
            <a:off x="2794416" y="2555496"/>
            <a:ext cx="971390" cy="901819"/>
            <a:chOff x="3707321" y="2654303"/>
            <a:chExt cx="971390" cy="901819"/>
          </a:xfrm>
        </p:grpSpPr>
        <p:sp>
          <p:nvSpPr>
            <p:cNvPr id="75" name="U-Turn Arrow 74"/>
            <p:cNvSpPr/>
            <p:nvPr/>
          </p:nvSpPr>
          <p:spPr>
            <a:xfrm rot="5400000">
              <a:off x="3843532" y="2726056"/>
              <a:ext cx="901819" cy="758314"/>
            </a:xfrm>
            <a:prstGeom prst="uturnArrow">
              <a:avLst>
                <a:gd name="adj1" fmla="val 10119"/>
                <a:gd name="adj2" fmla="val 15233"/>
                <a:gd name="adj3" fmla="val 20040"/>
                <a:gd name="adj4" fmla="val 41789"/>
                <a:gd name="adj5" fmla="val 100000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3707321" y="2836281"/>
              <a:ext cx="9713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AIP-1</a:t>
              </a:r>
              <a:endParaRPr lang="en-US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3" name="TextBox 132"/>
          <p:cNvSpPr txBox="1"/>
          <p:nvPr/>
        </p:nvSpPr>
        <p:spPr>
          <a:xfrm>
            <a:off x="4962944" y="1006064"/>
            <a:ext cx="344998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S. aureus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  <a:p>
            <a:pPr algn="ctr"/>
            <a:r>
              <a:rPr lang="en-US" sz="2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Corynebacterium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spp.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 95"/>
          <p:cNvGrpSpPr/>
          <p:nvPr/>
        </p:nvGrpSpPr>
        <p:grpSpPr>
          <a:xfrm>
            <a:off x="4959000" y="4402941"/>
            <a:ext cx="3448304" cy="2302659"/>
            <a:chOff x="7005998" y="4859019"/>
            <a:chExt cx="3448304" cy="2380923"/>
          </a:xfrm>
        </p:grpSpPr>
        <p:sp>
          <p:nvSpPr>
            <p:cNvPr id="136" name="TextBox 135"/>
            <p:cNvSpPr txBox="1"/>
            <p:nvPr/>
          </p:nvSpPr>
          <p:spPr>
            <a:xfrm>
              <a:off x="7392245" y="5916503"/>
              <a:ext cx="3062057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Antibacterial proteins</a:t>
              </a:r>
            </a:p>
            <a:p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Exotoxins</a:t>
              </a:r>
              <a:endParaRPr lang="en-US" sz="24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sz="16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7" name="Right Arrow 136"/>
            <p:cNvSpPr/>
            <p:nvPr/>
          </p:nvSpPr>
          <p:spPr>
            <a:xfrm rot="5400000" flipV="1">
              <a:off x="6788654" y="6212639"/>
              <a:ext cx="756664" cy="321973"/>
            </a:xfrm>
            <a:prstGeom prst="rightArrow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7392245" y="4878583"/>
              <a:ext cx="2324675" cy="859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Protein A (Spa</a:t>
              </a:r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  <a:p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Cell attachment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9" name="Right Arrow 138"/>
            <p:cNvSpPr/>
            <p:nvPr/>
          </p:nvSpPr>
          <p:spPr>
            <a:xfrm rot="16200000" flipV="1">
              <a:off x="6788357" y="5076660"/>
              <a:ext cx="757255" cy="321973"/>
            </a:xfrm>
            <a:prstGeom prst="rightArrow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Isosceles Triangle 139"/>
            <p:cNvSpPr>
              <a:spLocks noChangeAspect="1"/>
            </p:cNvSpPr>
            <p:nvPr/>
          </p:nvSpPr>
          <p:spPr>
            <a:xfrm>
              <a:off x="9655335" y="4968743"/>
              <a:ext cx="251281" cy="281344"/>
            </a:xfrm>
            <a:prstGeom prst="triangle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1" name="TextBox 140"/>
          <p:cNvSpPr txBox="1"/>
          <p:nvPr/>
        </p:nvSpPr>
        <p:spPr>
          <a:xfrm>
            <a:off x="7987922" y="3453488"/>
            <a:ext cx="4666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7024309" y="2535523"/>
            <a:ext cx="1831546" cy="691568"/>
            <a:chOff x="7024309" y="3101806"/>
            <a:chExt cx="1831546" cy="691568"/>
          </a:xfrm>
        </p:grpSpPr>
        <p:sp>
          <p:nvSpPr>
            <p:cNvPr id="147" name="Oval 13"/>
            <p:cNvSpPr/>
            <p:nvPr/>
          </p:nvSpPr>
          <p:spPr>
            <a:xfrm rot="20549683">
              <a:off x="7024309" y="3101806"/>
              <a:ext cx="1055029" cy="401282"/>
            </a:xfrm>
            <a:prstGeom prst="ellipse">
              <a:avLst/>
            </a:prstGeom>
            <a:solidFill>
              <a:srgbClr val="E46C0A"/>
            </a:solidFill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/>
            <p:nvPr/>
          </p:nvSpPr>
          <p:spPr>
            <a:xfrm rot="1841215">
              <a:off x="7800826" y="3123580"/>
              <a:ext cx="1055029" cy="401282"/>
            </a:xfrm>
            <a:prstGeom prst="ellipse">
              <a:avLst/>
            </a:prstGeom>
            <a:solidFill>
              <a:srgbClr val="E46C0A"/>
            </a:solidFill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/>
            <p:nvPr/>
          </p:nvSpPr>
          <p:spPr>
            <a:xfrm rot="8783773">
              <a:off x="7343629" y="3392092"/>
              <a:ext cx="1055029" cy="401282"/>
            </a:xfrm>
            <a:prstGeom prst="ellipse">
              <a:avLst/>
            </a:prstGeom>
            <a:solidFill>
              <a:srgbClr val="E46C0A"/>
            </a:solidFill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73"/>
          <p:cNvGrpSpPr/>
          <p:nvPr/>
        </p:nvGrpSpPr>
        <p:grpSpPr>
          <a:xfrm>
            <a:off x="5380620" y="2555496"/>
            <a:ext cx="971390" cy="901819"/>
            <a:chOff x="6996621" y="2451104"/>
            <a:chExt cx="971390" cy="901819"/>
          </a:xfrm>
        </p:grpSpPr>
        <p:sp>
          <p:nvSpPr>
            <p:cNvPr id="170" name="U-Turn Arrow 169"/>
            <p:cNvSpPr/>
            <p:nvPr/>
          </p:nvSpPr>
          <p:spPr>
            <a:xfrm rot="5400000">
              <a:off x="7107434" y="2522857"/>
              <a:ext cx="901819" cy="758314"/>
            </a:xfrm>
            <a:prstGeom prst="uturnArrow">
              <a:avLst>
                <a:gd name="adj1" fmla="val 10119"/>
                <a:gd name="adj2" fmla="val 15233"/>
                <a:gd name="adj3" fmla="val 20040"/>
                <a:gd name="adj4" fmla="val 41789"/>
                <a:gd name="adj5" fmla="val 100000"/>
              </a:avLst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6996621" y="2620381"/>
              <a:ext cx="9713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AIP-1</a:t>
              </a:r>
              <a:endParaRPr lang="en-US" sz="2400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4" name="Group 65"/>
          <p:cNvGrpSpPr/>
          <p:nvPr/>
        </p:nvGrpSpPr>
        <p:grpSpPr>
          <a:xfrm flipH="1">
            <a:off x="4672324" y="2240835"/>
            <a:ext cx="875137" cy="1567543"/>
            <a:chOff x="6288325" y="2176214"/>
            <a:chExt cx="875137" cy="1567543"/>
          </a:xfrm>
        </p:grpSpPr>
        <p:sp>
          <p:nvSpPr>
            <p:cNvPr id="167" name="Oval 166"/>
            <p:cNvSpPr/>
            <p:nvPr/>
          </p:nvSpPr>
          <p:spPr>
            <a:xfrm rot="16200000">
              <a:off x="6428353" y="2645789"/>
              <a:ext cx="725715" cy="744502"/>
            </a:xfrm>
            <a:prstGeom prst="ellipse">
              <a:avLst/>
            </a:prstGeom>
            <a:solidFill>
              <a:srgbClr val="4F81BD"/>
            </a:solidFill>
            <a:ln>
              <a:solidFill>
                <a:schemeClr val="accent1"/>
              </a:solidFill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Oval 167"/>
            <p:cNvSpPr/>
            <p:nvPr/>
          </p:nvSpPr>
          <p:spPr>
            <a:xfrm rot="16200000">
              <a:off x="6399325" y="2166821"/>
              <a:ext cx="725715" cy="744502"/>
            </a:xfrm>
            <a:prstGeom prst="ellipse">
              <a:avLst/>
            </a:prstGeom>
            <a:solidFill>
              <a:srgbClr val="4F81BD"/>
            </a:solidFill>
            <a:ln>
              <a:solidFill>
                <a:schemeClr val="accent1"/>
              </a:solidFill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Oval 168"/>
            <p:cNvSpPr/>
            <p:nvPr/>
          </p:nvSpPr>
          <p:spPr>
            <a:xfrm rot="16200000">
              <a:off x="6297718" y="3008649"/>
              <a:ext cx="725715" cy="744502"/>
            </a:xfrm>
            <a:prstGeom prst="ellipse">
              <a:avLst/>
            </a:prstGeom>
            <a:solidFill>
              <a:srgbClr val="4F81BD"/>
            </a:solidFill>
            <a:ln>
              <a:solidFill>
                <a:schemeClr val="accent1"/>
              </a:solidFill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Isosceles Triangle 157"/>
          <p:cNvSpPr/>
          <p:nvPr/>
        </p:nvSpPr>
        <p:spPr>
          <a:xfrm rot="12120000">
            <a:off x="5246947" y="2125047"/>
            <a:ext cx="145112" cy="162474"/>
          </a:xfrm>
          <a:prstGeom prst="triangle">
            <a:avLst/>
          </a:prstGeom>
          <a:solidFill>
            <a:srgbClr val="FFFF00"/>
          </a:solidFill>
          <a:ln>
            <a:solidFill>
              <a:srgbClr val="7F7F7F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Isosceles Triangle 158"/>
          <p:cNvSpPr/>
          <p:nvPr/>
        </p:nvSpPr>
        <p:spPr>
          <a:xfrm rot="9960000">
            <a:off x="5005647" y="2061547"/>
            <a:ext cx="145112" cy="162474"/>
          </a:xfrm>
          <a:prstGeom prst="triangle">
            <a:avLst/>
          </a:prstGeom>
          <a:solidFill>
            <a:srgbClr val="FFFF00"/>
          </a:solidFill>
          <a:ln>
            <a:solidFill>
              <a:srgbClr val="7F7F7F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Isosceles Triangle 159"/>
          <p:cNvSpPr/>
          <p:nvPr/>
        </p:nvSpPr>
        <p:spPr>
          <a:xfrm rot="14460000">
            <a:off x="5380636" y="2274315"/>
            <a:ext cx="145112" cy="162474"/>
          </a:xfrm>
          <a:prstGeom prst="triangle">
            <a:avLst/>
          </a:prstGeom>
          <a:solidFill>
            <a:srgbClr val="FFFF00"/>
          </a:solidFill>
          <a:ln>
            <a:solidFill>
              <a:srgbClr val="7F7F7F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Isosceles Triangle 160"/>
          <p:cNvSpPr/>
          <p:nvPr/>
        </p:nvSpPr>
        <p:spPr>
          <a:xfrm rot="18960000">
            <a:off x="5323486" y="3664965"/>
            <a:ext cx="145112" cy="162474"/>
          </a:xfrm>
          <a:prstGeom prst="triangle">
            <a:avLst/>
          </a:prstGeom>
          <a:solidFill>
            <a:srgbClr val="FFFF00"/>
          </a:solidFill>
          <a:ln>
            <a:solidFill>
              <a:srgbClr val="7F7F7F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Isosceles Triangle 161"/>
          <p:cNvSpPr/>
          <p:nvPr/>
        </p:nvSpPr>
        <p:spPr>
          <a:xfrm rot="1260000">
            <a:off x="4894861" y="3788790"/>
            <a:ext cx="145112" cy="162474"/>
          </a:xfrm>
          <a:prstGeom prst="triangle">
            <a:avLst/>
          </a:prstGeom>
          <a:solidFill>
            <a:srgbClr val="FFFF00"/>
          </a:solidFill>
          <a:ln>
            <a:solidFill>
              <a:srgbClr val="7F7F7F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Isosceles Triangle 162"/>
          <p:cNvSpPr/>
          <p:nvPr/>
        </p:nvSpPr>
        <p:spPr>
          <a:xfrm rot="20400000">
            <a:off x="5113936" y="3788790"/>
            <a:ext cx="145112" cy="162474"/>
          </a:xfrm>
          <a:prstGeom prst="triangle">
            <a:avLst/>
          </a:prstGeom>
          <a:solidFill>
            <a:srgbClr val="FFFF00"/>
          </a:solidFill>
          <a:ln>
            <a:solidFill>
              <a:srgbClr val="7F7F7F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Isosceles Triangle 163"/>
          <p:cNvSpPr/>
          <p:nvPr/>
        </p:nvSpPr>
        <p:spPr>
          <a:xfrm rot="6240000" flipH="1">
            <a:off x="4528698" y="2440850"/>
            <a:ext cx="145112" cy="162474"/>
          </a:xfrm>
          <a:prstGeom prst="triangle">
            <a:avLst/>
          </a:prstGeom>
          <a:solidFill>
            <a:srgbClr val="FFFF00"/>
          </a:solidFill>
          <a:ln>
            <a:solidFill>
              <a:srgbClr val="7F7F7F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Isosceles Triangle 164"/>
          <p:cNvSpPr/>
          <p:nvPr/>
        </p:nvSpPr>
        <p:spPr>
          <a:xfrm rot="6240000" flipH="1">
            <a:off x="4541398" y="2910750"/>
            <a:ext cx="145112" cy="162474"/>
          </a:xfrm>
          <a:prstGeom prst="triangle">
            <a:avLst/>
          </a:prstGeom>
          <a:solidFill>
            <a:srgbClr val="FFFF00"/>
          </a:solidFill>
          <a:ln>
            <a:solidFill>
              <a:srgbClr val="7F7F7F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Isosceles Triangle 165"/>
          <p:cNvSpPr/>
          <p:nvPr/>
        </p:nvSpPr>
        <p:spPr>
          <a:xfrm rot="6240000" flipH="1">
            <a:off x="4528698" y="3113950"/>
            <a:ext cx="145112" cy="162474"/>
          </a:xfrm>
          <a:prstGeom prst="triangle">
            <a:avLst/>
          </a:prstGeom>
          <a:solidFill>
            <a:srgbClr val="FFFF00"/>
          </a:solidFill>
          <a:ln>
            <a:solidFill>
              <a:srgbClr val="7F7F7F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82"/>
          <p:cNvGrpSpPr/>
          <p:nvPr/>
        </p:nvGrpSpPr>
        <p:grpSpPr>
          <a:xfrm>
            <a:off x="6558123" y="2779978"/>
            <a:ext cx="380032" cy="452855"/>
            <a:chOff x="6477968" y="3124200"/>
            <a:chExt cx="380032" cy="452855"/>
          </a:xfrm>
        </p:grpSpPr>
        <p:cxnSp>
          <p:nvCxnSpPr>
            <p:cNvPr id="180" name="Straight Connector 179"/>
            <p:cNvCxnSpPr/>
            <p:nvPr/>
          </p:nvCxnSpPr>
          <p:spPr>
            <a:xfrm rot="10800000" flipV="1">
              <a:off x="6480349" y="3350627"/>
              <a:ext cx="377651" cy="1"/>
            </a:xfrm>
            <a:prstGeom prst="line">
              <a:avLst/>
            </a:prstGeom>
            <a:ln w="63500" cap="flat" cmpd="sng" algn="ctr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10800000">
              <a:off x="6477968" y="3124200"/>
              <a:ext cx="0" cy="452855"/>
            </a:xfrm>
            <a:prstGeom prst="line">
              <a:avLst/>
            </a:prstGeom>
            <a:ln w="63500" cap="flat" cmpd="sng" algn="ctr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0" name="TextBox 49"/>
          <p:cNvSpPr txBox="1"/>
          <p:nvPr/>
        </p:nvSpPr>
        <p:spPr>
          <a:xfrm>
            <a:off x="4943468" y="6441888"/>
            <a:ext cx="4241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Ramsey et al., 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Frontiers Micro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2016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909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133" grpId="0"/>
      <p:bldP spid="141" grpId="0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5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Summary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project will characterize </a:t>
            </a:r>
            <a:r>
              <a:rPr lang="en-US" i="1" dirty="0" err="1" smtClean="0"/>
              <a:t>rtx</a:t>
            </a:r>
            <a:r>
              <a:rPr lang="en-US" i="1" dirty="0" smtClean="0"/>
              <a:t> </a:t>
            </a:r>
            <a:r>
              <a:rPr lang="en-US" dirty="0" smtClean="0"/>
              <a:t>toxin regulation and identify any other type-IV pili regulatory factors</a:t>
            </a:r>
          </a:p>
          <a:p>
            <a:r>
              <a:rPr lang="en-US" dirty="0" smtClean="0"/>
              <a:t>We will also identify any genes that assist in complement resistance</a:t>
            </a:r>
          </a:p>
          <a:p>
            <a:r>
              <a:rPr lang="en-US" dirty="0" smtClean="0"/>
              <a:t>Future studies </a:t>
            </a:r>
            <a:r>
              <a:rPr lang="en-US" dirty="0" smtClean="0"/>
              <a:t>will </a:t>
            </a:r>
            <a:r>
              <a:rPr lang="en-US" dirty="0" smtClean="0"/>
              <a:t>include macrophage survival and/or </a:t>
            </a:r>
            <a:r>
              <a:rPr lang="en-US" dirty="0" smtClean="0"/>
              <a:t>evasion and immune responses to </a:t>
            </a:r>
            <a:r>
              <a:rPr lang="en-US" i="1" dirty="0" err="1" smtClean="0"/>
              <a:t>Kk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13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91440" y="2330809"/>
            <a:ext cx="402336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 u="sng" dirty="0" smtClean="0">
                <a:latin typeface="Arial"/>
                <a:ea typeface="Arial" charset="0"/>
                <a:cs typeface="Arial"/>
              </a:rPr>
              <a:t>The Lemon Lab</a:t>
            </a:r>
          </a:p>
          <a:p>
            <a:pPr algn="ctr"/>
            <a:r>
              <a:rPr lang="en-US" sz="16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Lindsey Bomar</a:t>
            </a:r>
          </a:p>
          <a:p>
            <a:pPr algn="ctr"/>
            <a:r>
              <a:rPr lang="en-US" sz="16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Isabel Fernandez Escapa</a:t>
            </a:r>
          </a:p>
          <a:p>
            <a:pPr algn="ctr"/>
            <a:r>
              <a:rPr lang="en-US" sz="16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Matthew Ramsey</a:t>
            </a:r>
          </a:p>
          <a:p>
            <a:pPr algn="ctr"/>
            <a:r>
              <a:rPr lang="en-US" sz="16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Jennifer Spagnolo</a:t>
            </a:r>
          </a:p>
          <a:p>
            <a:pPr algn="ctr"/>
            <a:r>
              <a:rPr lang="en-US" sz="16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Silvio Brugger</a:t>
            </a:r>
          </a:p>
          <a:p>
            <a:pPr algn="ctr"/>
            <a:r>
              <a:rPr lang="en-US" sz="16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Megan Lambert</a:t>
            </a:r>
          </a:p>
          <a:p>
            <a:pPr algn="ctr"/>
            <a:r>
              <a:rPr lang="en-US" sz="16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Brian Klein</a:t>
            </a:r>
          </a:p>
        </p:txBody>
      </p:sp>
      <p:pic>
        <p:nvPicPr>
          <p:cNvPr id="19" name="Picture 18" descr="logo_nih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61" y="5248467"/>
            <a:ext cx="1259621" cy="12596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 descr="logo-niaid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7083" y="5286567"/>
            <a:ext cx="982117" cy="12505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 descr="500px-US-NIH-NIDCR-Logo.svg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4666" y="5312500"/>
            <a:ext cx="1287033" cy="1240700"/>
          </a:xfrm>
          <a:prstGeom prst="rect">
            <a:avLst/>
          </a:prstGeom>
          <a:noFill/>
          <a:ln>
            <a:noFill/>
          </a:ln>
        </p:spPr>
      </p:pic>
      <p:sp>
        <p:nvSpPr>
          <p:cNvPr id="69637" name="TextBox 6"/>
          <p:cNvSpPr txBox="1">
            <a:spLocks noChangeArrowheads="1"/>
          </p:cNvSpPr>
          <p:nvPr/>
        </p:nvSpPr>
        <p:spPr bwMode="auto">
          <a:xfrm>
            <a:off x="4312586" y="152400"/>
            <a:ext cx="4231928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 b="1" u="sng" dirty="0" smtClean="0">
                <a:latin typeface="Arial"/>
                <a:ea typeface="Arial" charset="0"/>
                <a:cs typeface="Arial"/>
              </a:rPr>
              <a:t>Collaborators</a:t>
            </a:r>
          </a:p>
          <a:p>
            <a:pPr algn="ctr"/>
            <a:r>
              <a:rPr lang="en-US" sz="2200" dirty="0" smtClean="0">
                <a:latin typeface="Arial"/>
                <a:ea typeface="Arial" charset="0"/>
                <a:cs typeface="Arial"/>
              </a:rPr>
              <a:t>Kendra Rumbaugh (Texas Tech)</a:t>
            </a:r>
          </a:p>
          <a:p>
            <a:pPr algn="ctr"/>
            <a:r>
              <a:rPr lang="en-US" sz="2200" dirty="0" smtClean="0">
                <a:latin typeface="Arial"/>
                <a:ea typeface="Arial" charset="0"/>
                <a:cs typeface="Arial"/>
              </a:rPr>
              <a:t>Marcelo Freire (Forsyth/ HSDM)</a:t>
            </a:r>
          </a:p>
          <a:p>
            <a:pPr algn="ctr"/>
            <a:r>
              <a:rPr lang="en-US" sz="2200" dirty="0" smtClean="0">
                <a:latin typeface="Arial"/>
                <a:ea typeface="Arial" charset="0"/>
                <a:cs typeface="Arial"/>
              </a:rPr>
              <a:t>Gary </a:t>
            </a:r>
            <a:r>
              <a:rPr lang="en-US" sz="2200" dirty="0" err="1" smtClean="0">
                <a:latin typeface="Arial"/>
                <a:ea typeface="Arial" charset="0"/>
                <a:cs typeface="Arial"/>
              </a:rPr>
              <a:t>Borisy</a:t>
            </a:r>
            <a:r>
              <a:rPr lang="en-US" sz="2200" dirty="0" smtClean="0">
                <a:latin typeface="Arial"/>
                <a:ea typeface="Arial" charset="0"/>
                <a:cs typeface="Arial"/>
              </a:rPr>
              <a:t> (Forsyth)</a:t>
            </a:r>
          </a:p>
          <a:p>
            <a:pPr algn="ctr"/>
            <a:r>
              <a:rPr lang="en-US" sz="2200" dirty="0" smtClean="0">
                <a:latin typeface="Arial"/>
                <a:ea typeface="Arial" charset="0"/>
                <a:cs typeface="Arial"/>
              </a:rPr>
              <a:t>Jessica Mark-Welch (MBL)</a:t>
            </a:r>
          </a:p>
        </p:txBody>
      </p:sp>
      <p:sp>
        <p:nvSpPr>
          <p:cNvPr id="16" name="TextBox 6"/>
          <p:cNvSpPr txBox="1">
            <a:spLocks noChangeArrowheads="1"/>
          </p:cNvSpPr>
          <p:nvPr/>
        </p:nvSpPr>
        <p:spPr bwMode="auto">
          <a:xfrm>
            <a:off x="91440" y="76200"/>
            <a:ext cx="4023360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 u="sng" dirty="0" smtClean="0">
                <a:latin typeface="Arial"/>
                <a:ea typeface="Arial" charset="0"/>
                <a:cs typeface="Arial"/>
              </a:rPr>
              <a:t>The Whiteley Lab</a:t>
            </a:r>
          </a:p>
          <a:p>
            <a:pPr algn="ctr"/>
            <a:r>
              <a:rPr lang="en-US" sz="16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Kelli Palmer</a:t>
            </a:r>
          </a:p>
          <a:p>
            <a:pPr algn="ctr"/>
            <a:r>
              <a:rPr lang="en-US" sz="16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Stacie Brown</a:t>
            </a:r>
          </a:p>
          <a:p>
            <a:pPr algn="ctr"/>
            <a:r>
              <a:rPr lang="en-US" sz="16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Lauren Warren</a:t>
            </a:r>
          </a:p>
          <a:p>
            <a:pPr algn="ctr"/>
            <a:r>
              <a:rPr lang="en-US" sz="16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Peter </a:t>
            </a:r>
            <a:r>
              <a:rPr lang="en-US" sz="1600" dirty="0" err="1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Jorth</a:t>
            </a:r>
            <a:endParaRPr lang="en-US" sz="1600" dirty="0" smtClean="0"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  <a:p>
            <a:pPr algn="ctr"/>
            <a:r>
              <a:rPr lang="en-US" sz="16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Holly </a:t>
            </a:r>
            <a:r>
              <a:rPr lang="en-US" sz="1600" dirty="0" err="1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Huse</a:t>
            </a:r>
            <a:endParaRPr lang="en-US" sz="1600" dirty="0" smtClean="0"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  <a:p>
            <a:pPr algn="ctr"/>
            <a:r>
              <a:rPr lang="en-US" sz="16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Greg Palmer</a:t>
            </a:r>
          </a:p>
          <a:p>
            <a:pPr algn="ctr"/>
            <a:r>
              <a:rPr lang="en-US" sz="1600" dirty="0" err="1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Aishwarya</a:t>
            </a:r>
            <a:r>
              <a:rPr lang="en-US" sz="16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Korgaonkar</a:t>
            </a:r>
            <a:endParaRPr lang="en-US" sz="1600" dirty="0" smtClean="0"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  <a:p>
            <a:pPr algn="ctr"/>
            <a:r>
              <a:rPr lang="en-US" sz="16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Aimee </a:t>
            </a:r>
            <a:r>
              <a:rPr lang="en-US" sz="1600" dirty="0" err="1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Wessels</a:t>
            </a:r>
            <a:endParaRPr lang="en-US" sz="1600" dirty="0" smtClean="0"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2955" y="5486400"/>
            <a:ext cx="41344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Funding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NIDCR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F31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DE019995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NIAID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F32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AI102498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RI Foundation Medical Research Fund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Image result for uri logo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1216" y="1974515"/>
            <a:ext cx="2160661" cy="2366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ioneering Discoveries Profound Chang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4303164"/>
            <a:ext cx="3762375" cy="77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974515"/>
            <a:ext cx="2009866" cy="1008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s://www.irononsticker.com/images/2012/07/05/Harvard%20School%20of%20Dental%20Medicine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6446" y="2759723"/>
            <a:ext cx="1506430" cy="1506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6"/>
          <p:cNvSpPr txBox="1">
            <a:spLocks noChangeArrowheads="1"/>
          </p:cNvSpPr>
          <p:nvPr/>
        </p:nvSpPr>
        <p:spPr bwMode="auto">
          <a:xfrm>
            <a:off x="10886" y="4414780"/>
            <a:ext cx="402336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 u="sng" dirty="0" smtClean="0">
                <a:latin typeface="Arial"/>
                <a:ea typeface="Arial" charset="0"/>
                <a:cs typeface="Arial"/>
              </a:rPr>
              <a:t>The Ramsey Lab</a:t>
            </a:r>
          </a:p>
          <a:p>
            <a:pPr algn="ctr"/>
            <a:r>
              <a:rPr lang="en-US" sz="16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Eric Almeida</a:t>
            </a:r>
          </a:p>
          <a:p>
            <a:pPr algn="ctr"/>
            <a:r>
              <a:rPr lang="en-US" sz="1600" dirty="0" err="1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Dasith</a:t>
            </a:r>
            <a:r>
              <a:rPr lang="en-US" sz="16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Pererra</a:t>
            </a:r>
            <a:endParaRPr lang="en-US" sz="1600" dirty="0" smtClean="0"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64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chemeClr val="tx2"/>
                </a:solidFill>
              </a:rPr>
              <a:t>K. kingae </a:t>
            </a:r>
            <a:r>
              <a:rPr lang="en-US" dirty="0" smtClean="0">
                <a:solidFill>
                  <a:schemeClr val="tx2"/>
                </a:solidFill>
              </a:rPr>
              <a:t>virulence</a:t>
            </a:r>
            <a:endParaRPr lang="en-US" i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 of the HACEK group of endocardial pathogens</a:t>
            </a:r>
          </a:p>
          <a:p>
            <a:r>
              <a:rPr lang="en-US" dirty="0" smtClean="0"/>
              <a:t>Expresses a singular RTX toxin, </a:t>
            </a:r>
            <a:r>
              <a:rPr lang="en-US" dirty="0" smtClean="0"/>
              <a:t>essential </a:t>
            </a:r>
            <a:r>
              <a:rPr lang="en-US" dirty="0" smtClean="0"/>
              <a:t>for virulence</a:t>
            </a:r>
          </a:p>
          <a:p>
            <a:r>
              <a:rPr lang="en-US" dirty="0" smtClean="0"/>
              <a:t>Has type-IV pili</a:t>
            </a:r>
          </a:p>
          <a:p>
            <a:r>
              <a:rPr lang="en-US" dirty="0" smtClean="0"/>
              <a:t>Has (so far) 4 distinct capsule varieties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27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chemeClr val="tx2"/>
                </a:solidFill>
              </a:rPr>
              <a:t>K. kingae </a:t>
            </a:r>
            <a:r>
              <a:rPr lang="en-US" dirty="0" smtClean="0">
                <a:solidFill>
                  <a:schemeClr val="tx2"/>
                </a:solidFill>
              </a:rPr>
              <a:t>infection</a:t>
            </a:r>
            <a:endParaRPr lang="en-US" i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&gt;95% of infections occur in ages 6-48 months </a:t>
            </a:r>
          </a:p>
          <a:p>
            <a:r>
              <a:rPr lang="en-US" dirty="0" smtClean="0"/>
              <a:t>Found to be a frequent cause of ‘culture-negative bone infections of unknown origin’</a:t>
            </a:r>
          </a:p>
          <a:p>
            <a:r>
              <a:rPr lang="en-US" b="1" dirty="0" smtClean="0"/>
              <a:t>Causes distal osteoarticular, </a:t>
            </a:r>
            <a:r>
              <a:rPr lang="en-US" b="1" dirty="0" smtClean="0"/>
              <a:t>septic arthritis, </a:t>
            </a:r>
            <a:r>
              <a:rPr lang="en-US" b="1" dirty="0" err="1" smtClean="0"/>
              <a:t>osteomyelitic</a:t>
            </a:r>
            <a:r>
              <a:rPr lang="en-US" b="1" dirty="0" smtClean="0"/>
              <a:t> </a:t>
            </a:r>
            <a:r>
              <a:rPr lang="en-US" b="1" dirty="0" smtClean="0"/>
              <a:t>and endocardial infections</a:t>
            </a:r>
          </a:p>
          <a:p>
            <a:r>
              <a:rPr lang="en-US" dirty="0" smtClean="0"/>
              <a:t>Several child-care center outbreaks observed within the decade</a:t>
            </a:r>
          </a:p>
          <a:p>
            <a:pPr lvl="1"/>
            <a:r>
              <a:rPr lang="en-US" dirty="0" smtClean="0"/>
              <a:t>In one incident, 73% of children tested positive for </a:t>
            </a:r>
            <a:r>
              <a:rPr lang="en-US" i="1" dirty="0" err="1" smtClean="0"/>
              <a:t>Kk</a:t>
            </a:r>
            <a:r>
              <a:rPr lang="en-US" i="1" dirty="0" smtClean="0"/>
              <a:t> </a:t>
            </a:r>
            <a:r>
              <a:rPr lang="en-US" dirty="0" smtClean="0"/>
              <a:t>carriage, 28% colonized at any given time (n=48).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29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chemeClr val="tx2"/>
                </a:solidFill>
              </a:rPr>
              <a:t>K. kingae </a:t>
            </a:r>
            <a:r>
              <a:rPr lang="en-US" dirty="0" smtClean="0">
                <a:solidFill>
                  <a:schemeClr val="tx2"/>
                </a:solidFill>
              </a:rPr>
              <a:t>infection</a:t>
            </a:r>
            <a:endParaRPr lang="en-US" i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Amongst carriers, infection presents anywhere from 0.1-20% of the time. </a:t>
            </a:r>
          </a:p>
          <a:p>
            <a:pPr lvl="1"/>
            <a:r>
              <a:rPr lang="en-US" dirty="0" smtClean="0"/>
              <a:t>This is skewed upward due to outbreaks within daycare </a:t>
            </a:r>
            <a:r>
              <a:rPr lang="en-US" dirty="0" smtClean="0"/>
              <a:t>centers</a:t>
            </a:r>
          </a:p>
          <a:p>
            <a:pPr lvl="1"/>
            <a:r>
              <a:rPr lang="en-US" dirty="0" smtClean="0"/>
              <a:t>~1/100,000 children ages 1-5y</a:t>
            </a:r>
            <a:endParaRPr lang="en-US" dirty="0"/>
          </a:p>
          <a:p>
            <a:r>
              <a:rPr lang="el-GR" dirty="0" smtClean="0"/>
              <a:t>β</a:t>
            </a:r>
            <a:r>
              <a:rPr lang="en-US" dirty="0" smtClean="0"/>
              <a:t>-lactam resistance has been observed</a:t>
            </a:r>
          </a:p>
          <a:p>
            <a:r>
              <a:rPr lang="en-US" dirty="0" smtClean="0"/>
              <a:t>Oropharynx colonization precedes infection, isolates from distal infection sites are clonal to the oropharynx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33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Summary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K. kingae </a:t>
            </a:r>
            <a:r>
              <a:rPr lang="en-US" dirty="0" smtClean="0"/>
              <a:t>is a regular part of the pediatric oropharyngeal microbiota</a:t>
            </a:r>
          </a:p>
          <a:p>
            <a:r>
              <a:rPr lang="en-US" dirty="0" smtClean="0"/>
              <a:t>Early immunity </a:t>
            </a:r>
            <a:r>
              <a:rPr lang="en-US" dirty="0" smtClean="0"/>
              <a:t>is </a:t>
            </a:r>
            <a:r>
              <a:rPr lang="en-US" dirty="0" smtClean="0"/>
              <a:t>passive </a:t>
            </a:r>
            <a:r>
              <a:rPr lang="en-US" dirty="0" smtClean="0"/>
              <a:t>from maternal IgG and children </a:t>
            </a:r>
            <a:r>
              <a:rPr lang="en-US" dirty="0" smtClean="0"/>
              <a:t>develop </a:t>
            </a:r>
            <a:r>
              <a:rPr lang="en-US" dirty="0" smtClean="0"/>
              <a:t>it again by the age of 5</a:t>
            </a:r>
          </a:p>
          <a:p>
            <a:r>
              <a:rPr lang="en-US" dirty="0" smtClean="0"/>
              <a:t>Transmission seems easy. Infection is rare, but manifests in clusters</a:t>
            </a:r>
          </a:p>
          <a:p>
            <a:r>
              <a:rPr lang="en-US" dirty="0" smtClean="0"/>
              <a:t>Symptoms </a:t>
            </a:r>
            <a:r>
              <a:rPr lang="en-US" dirty="0" smtClean="0"/>
              <a:t>can be quite severe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14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58129" y="1143000"/>
            <a:ext cx="32277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</a:rPr>
              <a:t>Global hypothesis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399" y="2667000"/>
            <a:ext cx="88392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Does the adjacent microbiota influence </a:t>
            </a:r>
            <a:r>
              <a:rPr lang="en-US" sz="3200" i="1" dirty="0" smtClean="0"/>
              <a:t>K. </a:t>
            </a:r>
            <a:r>
              <a:rPr lang="en-US" sz="3200" i="1" dirty="0" err="1" smtClean="0"/>
              <a:t>kingae</a:t>
            </a:r>
            <a:r>
              <a:rPr lang="en-US" sz="3200" i="1" dirty="0" smtClean="0"/>
              <a:t> </a:t>
            </a:r>
            <a:r>
              <a:rPr lang="en-US" sz="3200" dirty="0" smtClean="0"/>
              <a:t>colonization and virulence?</a:t>
            </a:r>
          </a:p>
        </p:txBody>
      </p:sp>
    </p:spTree>
    <p:extLst>
      <p:ext uri="{BB962C8B-B14F-4D97-AF65-F5344CB8AC3E}">
        <p14:creationId xmlns:p14="http://schemas.microsoft.com/office/powerpoint/2010/main" val="387283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Who are </a:t>
            </a:r>
            <a:r>
              <a:rPr lang="en-US" i="1" dirty="0" err="1" smtClean="0">
                <a:solidFill>
                  <a:schemeClr val="tx2"/>
                </a:solidFill>
              </a:rPr>
              <a:t>Kk’</a:t>
            </a:r>
            <a:r>
              <a:rPr lang="en-US" dirty="0" err="1" smtClean="0">
                <a:solidFill>
                  <a:schemeClr val="tx2"/>
                </a:solidFill>
              </a:rPr>
              <a:t>s</a:t>
            </a:r>
            <a:r>
              <a:rPr lang="en-US" dirty="0" smtClean="0">
                <a:solidFill>
                  <a:schemeClr val="tx2"/>
                </a:solidFill>
              </a:rPr>
              <a:t> neighbors?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352800" cy="4876800"/>
          </a:xfrm>
        </p:spPr>
        <p:txBody>
          <a:bodyPr/>
          <a:lstStyle/>
          <a:p>
            <a:r>
              <a:rPr lang="en-US" dirty="0" smtClean="0"/>
              <a:t>Genera include:</a:t>
            </a:r>
          </a:p>
          <a:p>
            <a:pPr lvl="1"/>
            <a:r>
              <a:rPr lang="en-US" i="1" dirty="0" smtClean="0"/>
              <a:t>Streptococcus</a:t>
            </a:r>
          </a:p>
          <a:p>
            <a:pPr lvl="1"/>
            <a:r>
              <a:rPr lang="en-US" i="1" dirty="0" err="1" smtClean="0"/>
              <a:t>Neisseia</a:t>
            </a:r>
            <a:endParaRPr lang="en-US" i="1" dirty="0" smtClean="0"/>
          </a:p>
          <a:p>
            <a:pPr lvl="1"/>
            <a:r>
              <a:rPr lang="en-US" i="1" dirty="0" err="1" smtClean="0"/>
              <a:t>Veillonella</a:t>
            </a:r>
            <a:endParaRPr lang="en-US" i="1" dirty="0" smtClean="0"/>
          </a:p>
          <a:p>
            <a:pPr lvl="1"/>
            <a:r>
              <a:rPr lang="en-US" i="1" dirty="0" err="1" smtClean="0"/>
              <a:t>Haemophilus</a:t>
            </a:r>
            <a:endParaRPr lang="en-US" i="1" dirty="0" smtClean="0"/>
          </a:p>
          <a:p>
            <a:pPr lvl="1"/>
            <a:r>
              <a:rPr lang="en-US" i="1" dirty="0" smtClean="0"/>
              <a:t>Moraxella</a:t>
            </a:r>
          </a:p>
          <a:p>
            <a:pPr lvl="1"/>
            <a:r>
              <a:rPr lang="en-US" i="1" dirty="0" smtClean="0"/>
              <a:t>Rothia</a:t>
            </a:r>
            <a:endParaRPr lang="en-US" i="1" dirty="0"/>
          </a:p>
        </p:txBody>
      </p:sp>
      <p:pic>
        <p:nvPicPr>
          <p:cNvPr id="4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752600"/>
            <a:ext cx="4647463" cy="341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162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What is known about </a:t>
            </a:r>
            <a:r>
              <a:rPr lang="en-US" i="1" dirty="0" err="1" smtClean="0">
                <a:solidFill>
                  <a:schemeClr val="tx2"/>
                </a:solidFill>
              </a:rPr>
              <a:t>Kk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virulence factor regulation?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82"/>
          <a:stretch/>
        </p:blipFill>
        <p:spPr>
          <a:xfrm>
            <a:off x="1752600" y="1613302"/>
            <a:ext cx="5638800" cy="1962333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82236" y="3733800"/>
            <a:ext cx="8985564" cy="2971800"/>
          </a:xfrm>
        </p:spPr>
        <p:txBody>
          <a:bodyPr/>
          <a:lstStyle/>
          <a:p>
            <a:r>
              <a:rPr lang="en-US" dirty="0" smtClean="0"/>
              <a:t>Type-IV pili are necessary for full epithelial cell adhesion</a:t>
            </a:r>
          </a:p>
          <a:p>
            <a:r>
              <a:rPr lang="en-US" dirty="0" smtClean="0"/>
              <a:t>Type-IV pili are regulated by the PilR/S two component system</a:t>
            </a:r>
          </a:p>
          <a:p>
            <a:r>
              <a:rPr lang="en-US" dirty="0" smtClean="0"/>
              <a:t>They are also regulated by RpoN / </a:t>
            </a:r>
            <a:r>
              <a:rPr lang="el-GR" dirty="0" smtClean="0"/>
              <a:t>σ</a:t>
            </a:r>
            <a:r>
              <a:rPr lang="en-US" dirty="0" smtClean="0"/>
              <a:t>54</a:t>
            </a:r>
          </a:p>
          <a:p>
            <a:r>
              <a:rPr lang="en-US" dirty="0" smtClean="0"/>
              <a:t>ACA1/2 are PilR binding sites found at 27 other places on the genome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468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1309</Words>
  <Application>Microsoft Office PowerPoint</Application>
  <PresentationFormat>On-screen Show (4:3)</PresentationFormat>
  <Paragraphs>230</Paragraphs>
  <Slides>23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Deciphering Kingella kingae colonization and infection</vt:lpstr>
      <vt:lpstr>Kingella kingae</vt:lpstr>
      <vt:lpstr>K. kingae virulence</vt:lpstr>
      <vt:lpstr>K. kingae infection</vt:lpstr>
      <vt:lpstr>K. kingae infection</vt:lpstr>
      <vt:lpstr>Summary</vt:lpstr>
      <vt:lpstr>PowerPoint Presentation</vt:lpstr>
      <vt:lpstr>Who are Kk’s neighbors?</vt:lpstr>
      <vt:lpstr>What is known about Kk virulence factor regulation?</vt:lpstr>
      <vt:lpstr>What is known about Kk virulence factor regulation?</vt:lpstr>
      <vt:lpstr>Aim 1. Identification of regulators of type-IV pili and rtx expression in Kk</vt:lpstr>
      <vt:lpstr>Aim 1 outcomes</vt:lpstr>
      <vt:lpstr>PowerPoint Presentation</vt:lpstr>
      <vt:lpstr>Aim 2. Identification of genes required for Kk in vivo survival and attachment</vt:lpstr>
      <vt:lpstr>Tn-seq Library Generation</vt:lpstr>
      <vt:lpstr>Alignment of Transposon Reads</vt:lpstr>
      <vt:lpstr>Aim 2 outcomes</vt:lpstr>
      <vt:lpstr>PowerPoint Presentation</vt:lpstr>
      <vt:lpstr>PowerPoint Presentation</vt:lpstr>
      <vt:lpstr>PowerPoint Presentation</vt:lpstr>
      <vt:lpstr>PowerPoint Presentation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Deciphering Kingella kingae colonization and infection</dc:title>
  <dc:creator>matthew ramsey</dc:creator>
  <cp:lastModifiedBy>matthew ramsey</cp:lastModifiedBy>
  <cp:revision>67</cp:revision>
  <dcterms:created xsi:type="dcterms:W3CDTF">2006-08-16T00:00:00Z</dcterms:created>
  <dcterms:modified xsi:type="dcterms:W3CDTF">2017-04-13T12:43:38Z</dcterms:modified>
</cp:coreProperties>
</file>