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sldIdLst>
    <p:sldId id="256" r:id="rId2"/>
    <p:sldId id="376" r:id="rId3"/>
    <p:sldId id="418" r:id="rId4"/>
    <p:sldId id="396" r:id="rId5"/>
    <p:sldId id="415" r:id="rId6"/>
    <p:sldId id="416" r:id="rId7"/>
    <p:sldId id="258" r:id="rId8"/>
    <p:sldId id="262" r:id="rId9"/>
    <p:sldId id="419" r:id="rId10"/>
    <p:sldId id="421" r:id="rId11"/>
    <p:sldId id="422" r:id="rId12"/>
    <p:sldId id="438" r:id="rId13"/>
    <p:sldId id="286" r:id="rId14"/>
    <p:sldId id="443" r:id="rId15"/>
    <p:sldId id="423" r:id="rId16"/>
    <p:sldId id="432" r:id="rId17"/>
    <p:sldId id="410" r:id="rId18"/>
    <p:sldId id="404" r:id="rId19"/>
    <p:sldId id="391" r:id="rId20"/>
    <p:sldId id="289" r:id="rId21"/>
    <p:sldId id="290" r:id="rId22"/>
    <p:sldId id="293" r:id="rId23"/>
    <p:sldId id="299" r:id="rId24"/>
    <p:sldId id="300" r:id="rId25"/>
    <p:sldId id="305" r:id="rId26"/>
    <p:sldId id="306" r:id="rId27"/>
    <p:sldId id="307" r:id="rId28"/>
    <p:sldId id="424" r:id="rId29"/>
    <p:sldId id="426" r:id="rId30"/>
    <p:sldId id="393" r:id="rId31"/>
    <p:sldId id="435" r:id="rId32"/>
    <p:sldId id="437" r:id="rId33"/>
    <p:sldId id="407" r:id="rId34"/>
    <p:sldId id="439" r:id="rId35"/>
    <p:sldId id="345" r:id="rId36"/>
    <p:sldId id="411" r:id="rId37"/>
    <p:sldId id="397" r:id="rId38"/>
    <p:sldId id="409" r:id="rId39"/>
    <p:sldId id="341" r:id="rId40"/>
    <p:sldId id="400" r:id="rId41"/>
    <p:sldId id="350" r:id="rId42"/>
    <p:sldId id="351" r:id="rId43"/>
    <p:sldId id="352" r:id="rId44"/>
    <p:sldId id="353" r:id="rId45"/>
    <p:sldId id="354" r:id="rId46"/>
    <p:sldId id="363" r:id="rId47"/>
    <p:sldId id="360" r:id="rId48"/>
    <p:sldId id="362" r:id="rId49"/>
    <p:sldId id="385" r:id="rId50"/>
    <p:sldId id="263" r:id="rId51"/>
    <p:sldId id="440" r:id="rId52"/>
    <p:sldId id="316" r:id="rId53"/>
    <p:sldId id="314" r:id="rId54"/>
    <p:sldId id="319" r:id="rId55"/>
    <p:sldId id="323" r:id="rId56"/>
    <p:sldId id="441" r:id="rId57"/>
    <p:sldId id="442" r:id="rId58"/>
    <p:sldId id="431" r:id="rId59"/>
    <p:sldId id="335" r:id="rId60"/>
    <p:sldId id="433" r:id="rId61"/>
    <p:sldId id="392" r:id="rId62"/>
    <p:sldId id="408" r:id="rId63"/>
    <p:sldId id="445" r:id="rId64"/>
    <p:sldId id="446" r:id="rId65"/>
    <p:sldId id="447" r:id="rId66"/>
    <p:sldId id="448" r:id="rId67"/>
    <p:sldId id="449" r:id="rId68"/>
    <p:sldId id="451" r:id="rId69"/>
    <p:sldId id="452" r:id="rId70"/>
    <p:sldId id="450" r:id="rId71"/>
    <p:sldId id="453" r:id="rId72"/>
    <p:sldId id="454" r:id="rId73"/>
    <p:sldId id="455" r:id="rId74"/>
    <p:sldId id="456"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441" autoAdjust="0"/>
  </p:normalViewPr>
  <p:slideViewPr>
    <p:cSldViewPr>
      <p:cViewPr varScale="1">
        <p:scale>
          <a:sx n="107" d="100"/>
          <a:sy n="107" d="100"/>
        </p:scale>
        <p:origin x="-1722"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E81F1E-D47A-4370-8D23-2C764EF1B778}" type="datetimeFigureOut">
              <a:rPr lang="en-US" smtClean="0"/>
              <a:pPr/>
              <a:t>3/31/2016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39D215-965A-4DB9-8D98-6C03340BBA26}" type="slidenum">
              <a:rPr lang="en-US" smtClean="0"/>
              <a:pPr/>
              <a:t>‹#›</a:t>
            </a:fld>
            <a:endParaRPr lang="en-US"/>
          </a:p>
        </p:txBody>
      </p:sp>
    </p:spTree>
    <p:extLst>
      <p:ext uri="{BB962C8B-B14F-4D97-AF65-F5344CB8AC3E}">
        <p14:creationId xmlns:p14="http://schemas.microsoft.com/office/powerpoint/2010/main" val="3173755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20pt font</a:t>
            </a:r>
            <a:r>
              <a:rPr lang="en-US" b="1" baseline="0" dirty="0" smtClean="0"/>
              <a:t> for all references. </a:t>
            </a:r>
            <a:endParaRPr lang="en-US" b="1" dirty="0"/>
          </a:p>
        </p:txBody>
      </p:sp>
      <p:sp>
        <p:nvSpPr>
          <p:cNvPr id="4" name="Slide Number Placeholder 3"/>
          <p:cNvSpPr>
            <a:spLocks noGrp="1"/>
          </p:cNvSpPr>
          <p:nvPr>
            <p:ph type="sldNum" sz="quarter" idx="10"/>
          </p:nvPr>
        </p:nvSpPr>
        <p:spPr/>
        <p:txBody>
          <a:bodyPr/>
          <a:lstStyle/>
          <a:p>
            <a:fld id="{BE39D215-965A-4DB9-8D98-6C03340BBA2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Animate</a:t>
            </a:r>
            <a:r>
              <a:rPr lang="en-US" baseline="0" dirty="0" smtClean="0"/>
              <a:t> bottom section in 2 steps</a:t>
            </a:r>
          </a:p>
          <a:p>
            <a:r>
              <a:rPr lang="en-US" baseline="0" dirty="0" smtClean="0"/>
              <a:t>“Virulence” and “Colonization” aside from each arrow as well. </a:t>
            </a:r>
          </a:p>
          <a:p>
            <a:endParaRPr lang="en-US" dirty="0"/>
          </a:p>
        </p:txBody>
      </p:sp>
      <p:sp>
        <p:nvSpPr>
          <p:cNvPr id="4" name="Slide Number Placeholder 3"/>
          <p:cNvSpPr>
            <a:spLocks noGrp="1"/>
          </p:cNvSpPr>
          <p:nvPr>
            <p:ph type="sldNum" sz="quarter" idx="10"/>
          </p:nvPr>
        </p:nvSpPr>
        <p:spPr/>
        <p:txBody>
          <a:bodyPr/>
          <a:lstStyle/>
          <a:p>
            <a:fld id="{C1C189D4-671B-8B4F-A018-D86B4A2067D7}" type="slidenum">
              <a:rPr lang="en-US" smtClean="0"/>
              <a:pPr/>
              <a:t>16</a:t>
            </a:fld>
            <a:endParaRPr lang="en-US"/>
          </a:p>
        </p:txBody>
      </p:sp>
    </p:spTree>
    <p:extLst>
      <p:ext uri="{BB962C8B-B14F-4D97-AF65-F5344CB8AC3E}">
        <p14:creationId xmlns:p14="http://schemas.microsoft.com/office/powerpoint/2010/main" val="3496948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Does</a:t>
            </a:r>
            <a:r>
              <a:rPr lang="en-US" b="1" baseline="0" dirty="0" smtClean="0"/>
              <a:t> the data support agr OFF in colonization.</a:t>
            </a:r>
          </a:p>
          <a:p>
            <a:r>
              <a:rPr lang="en-US" b="1" baseline="0" dirty="0" smtClean="0"/>
              <a:t>Any point in including the cell density info since that is all in vitro?</a:t>
            </a:r>
            <a:endParaRPr lang="en-US" b="1" dirty="0"/>
          </a:p>
        </p:txBody>
      </p:sp>
      <p:sp>
        <p:nvSpPr>
          <p:cNvPr id="4" name="Slide Number Placeholder 3"/>
          <p:cNvSpPr>
            <a:spLocks noGrp="1"/>
          </p:cNvSpPr>
          <p:nvPr>
            <p:ph type="sldNum" sz="quarter" idx="10"/>
          </p:nvPr>
        </p:nvSpPr>
        <p:spPr/>
        <p:txBody>
          <a:bodyPr/>
          <a:lstStyle/>
          <a:p>
            <a:fld id="{BE39D215-965A-4DB9-8D98-6C03340BBA26}" type="slidenum">
              <a:rPr lang="en-US" smtClean="0"/>
              <a:pPr/>
              <a:t>17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Does</a:t>
            </a:r>
            <a:r>
              <a:rPr lang="en-US" b="1" baseline="0" dirty="0" smtClean="0"/>
              <a:t> the data support agr OFF in colonization.</a:t>
            </a:r>
          </a:p>
          <a:p>
            <a:r>
              <a:rPr lang="en-US" b="1" baseline="0" dirty="0" smtClean="0"/>
              <a:t>Any point in including the cell density info since that is all in vitro?</a:t>
            </a:r>
            <a:endParaRPr lang="en-US" b="1" dirty="0"/>
          </a:p>
        </p:txBody>
      </p:sp>
      <p:sp>
        <p:nvSpPr>
          <p:cNvPr id="4" name="Slide Number Placeholder 3"/>
          <p:cNvSpPr>
            <a:spLocks noGrp="1"/>
          </p:cNvSpPr>
          <p:nvPr>
            <p:ph type="sldNum" sz="quarter" idx="10"/>
          </p:nvPr>
        </p:nvSpPr>
        <p:spPr/>
        <p:txBody>
          <a:bodyPr/>
          <a:lstStyle/>
          <a:p>
            <a:fld id="{BE39D215-965A-4DB9-8D98-6C03340BBA26}" type="slidenum">
              <a:rPr lang="en-US" smtClean="0"/>
              <a:pPr/>
              <a:t>18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Say this</a:t>
            </a:r>
            <a:r>
              <a:rPr lang="en-US" baseline="0" dirty="0" smtClean="0"/>
              <a:t> and only write the hypothesis. Otherwise the slide is very busy with next that distracts from your key point, which is the hypothesis.</a:t>
            </a:r>
          </a:p>
          <a:p>
            <a:endParaRPr lang="en-US" dirty="0" smtClean="0"/>
          </a:p>
          <a:p>
            <a:pPr algn="ctr"/>
            <a:r>
              <a:rPr lang="en-US" sz="1200" i="1" dirty="0" smtClean="0">
                <a:latin typeface="Arial" panose="020B0604020202020204" pitchFamily="34" charset="0"/>
                <a:cs typeface="Arial" panose="020B0604020202020204" pitchFamily="34" charset="0"/>
              </a:rPr>
              <a:t>S. aureus </a:t>
            </a:r>
            <a:r>
              <a:rPr lang="en-US" sz="1200" dirty="0" smtClean="0">
                <a:latin typeface="Arial" panose="020B0604020202020204" pitchFamily="34" charset="0"/>
                <a:cs typeface="Arial" panose="020B0604020202020204" pitchFamily="34" charset="0"/>
              </a:rPr>
              <a:t>and </a:t>
            </a:r>
            <a:r>
              <a:rPr lang="en-US" sz="1200" i="1" dirty="0" smtClean="0">
                <a:latin typeface="Arial" panose="020B0604020202020204" pitchFamily="34" charset="0"/>
                <a:cs typeface="Arial" panose="020B0604020202020204" pitchFamily="34" charset="0"/>
              </a:rPr>
              <a:t>Corynebacterium</a:t>
            </a:r>
            <a:r>
              <a:rPr lang="en-US" sz="1200" dirty="0" smtClean="0">
                <a:latin typeface="Arial" panose="020B0604020202020204" pitchFamily="34" charset="0"/>
                <a:cs typeface="Arial" panose="020B0604020202020204" pitchFamily="34" charset="0"/>
              </a:rPr>
              <a:t> </a:t>
            </a:r>
            <a:r>
              <a:rPr lang="en-US" sz="1200" i="1" dirty="0" smtClean="0">
                <a:latin typeface="Arial" panose="020B0604020202020204" pitchFamily="34" charset="0"/>
                <a:cs typeface="Arial" panose="020B0604020202020204" pitchFamily="34" charset="0"/>
              </a:rPr>
              <a:t>striatum</a:t>
            </a:r>
            <a:r>
              <a:rPr lang="en-US" sz="1200" dirty="0" smtClean="0">
                <a:latin typeface="Arial" panose="020B0604020202020204" pitchFamily="34" charset="0"/>
                <a:cs typeface="Arial" panose="020B0604020202020204" pitchFamily="34" charset="0"/>
              </a:rPr>
              <a:t> </a:t>
            </a:r>
          </a:p>
          <a:p>
            <a:pPr algn="ctr"/>
            <a:r>
              <a:rPr lang="en-US" sz="1200" dirty="0" smtClean="0">
                <a:latin typeface="Arial" panose="020B0604020202020204" pitchFamily="34" charset="0"/>
                <a:cs typeface="Arial" panose="020B0604020202020204" pitchFamily="34" charset="0"/>
              </a:rPr>
              <a:t>are co-isolated from DFIs </a:t>
            </a:r>
          </a:p>
          <a:p>
            <a:pPr algn="ctr"/>
            <a:endParaRPr lang="en-US" sz="1200" dirty="0" smtClean="0">
              <a:latin typeface="Arial" panose="020B0604020202020204" pitchFamily="34" charset="0"/>
              <a:cs typeface="Arial" panose="020B0604020202020204" pitchFamily="34" charset="0"/>
            </a:endParaRPr>
          </a:p>
          <a:p>
            <a:pPr algn="ctr"/>
            <a:r>
              <a:rPr lang="en-US" sz="1200" dirty="0" smtClean="0">
                <a:latin typeface="Arial" panose="020B0604020202020204" pitchFamily="34" charset="0"/>
                <a:cs typeface="Arial" panose="020B0604020202020204" pitchFamily="34" charset="0"/>
              </a:rPr>
              <a:t>These species also overlap on colonized human skin</a:t>
            </a:r>
          </a:p>
          <a:p>
            <a:endParaRPr lang="en-US" dirty="0"/>
          </a:p>
        </p:txBody>
      </p:sp>
      <p:sp>
        <p:nvSpPr>
          <p:cNvPr id="4" name="Slide Number Placeholder 3"/>
          <p:cNvSpPr>
            <a:spLocks noGrp="1"/>
          </p:cNvSpPr>
          <p:nvPr>
            <p:ph type="sldNum" sz="quarter" idx="10"/>
          </p:nvPr>
        </p:nvSpPr>
        <p:spPr/>
        <p:txBody>
          <a:bodyPr/>
          <a:lstStyle/>
          <a:p>
            <a:fld id="{BE39D215-965A-4DB9-8D98-6C03340BBA26}" type="slidenum">
              <a:rPr lang="en-US" smtClean="0"/>
              <a:pPr/>
              <a:t>20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Color coded and animated labels for mono / cocultures here</a:t>
            </a:r>
            <a:endParaRPr lang="en-US" dirty="0"/>
          </a:p>
        </p:txBody>
      </p:sp>
      <p:sp>
        <p:nvSpPr>
          <p:cNvPr id="4" name="Slide Number Placeholder 3"/>
          <p:cNvSpPr>
            <a:spLocks noGrp="1"/>
          </p:cNvSpPr>
          <p:nvPr>
            <p:ph type="sldNum" sz="quarter" idx="10"/>
          </p:nvPr>
        </p:nvSpPr>
        <p:spPr/>
        <p:txBody>
          <a:bodyPr/>
          <a:lstStyle/>
          <a:p>
            <a:fld id="{C1C189D4-671B-8B4F-A018-D86B4A2067D7}" type="slidenum">
              <a:rPr lang="en-US" smtClean="0"/>
              <a:pPr/>
              <a:t>21</a:t>
            </a:fld>
            <a:endParaRPr lang="en-US"/>
          </a:p>
        </p:txBody>
      </p:sp>
    </p:spTree>
    <p:extLst>
      <p:ext uri="{BB962C8B-B14F-4D97-AF65-F5344CB8AC3E}">
        <p14:creationId xmlns:p14="http://schemas.microsoft.com/office/powerpoint/2010/main" val="16539006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1C189D4-671B-8B4F-A018-D86B4A2067D7}" type="slidenum">
              <a:rPr lang="en-US" smtClean="0"/>
              <a:pPr/>
              <a:t>22</a:t>
            </a:fld>
            <a:endParaRPr lang="en-US"/>
          </a:p>
        </p:txBody>
      </p:sp>
    </p:spTree>
    <p:extLst>
      <p:ext uri="{BB962C8B-B14F-4D97-AF65-F5344CB8AC3E}">
        <p14:creationId xmlns:p14="http://schemas.microsoft.com/office/powerpoint/2010/main" val="12399107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1C189D4-671B-8B4F-A018-D86B4A2067D7}" type="slidenum">
              <a:rPr lang="en-US" smtClean="0"/>
              <a:pPr/>
              <a:t>23</a:t>
            </a:fld>
            <a:endParaRPr lang="en-US"/>
          </a:p>
        </p:txBody>
      </p:sp>
    </p:spTree>
    <p:extLst>
      <p:ext uri="{BB962C8B-B14F-4D97-AF65-F5344CB8AC3E}">
        <p14:creationId xmlns:p14="http://schemas.microsoft.com/office/powerpoint/2010/main" val="1140664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Make</a:t>
            </a:r>
            <a:r>
              <a:rPr lang="en-US" b="1" baseline="0" dirty="0" smtClean="0"/>
              <a:t> bigger </a:t>
            </a:r>
            <a:r>
              <a:rPr lang="en-US" b="1" baseline="0" dirty="0" err="1" smtClean="0"/>
              <a:t>img</a:t>
            </a:r>
            <a:r>
              <a:rPr lang="en-US" b="1" baseline="0" dirty="0" smtClean="0"/>
              <a:t>, get rid of bullet points, remove non overlap gene names</a:t>
            </a:r>
            <a:endParaRPr lang="en-US" b="1" dirty="0"/>
          </a:p>
        </p:txBody>
      </p:sp>
      <p:sp>
        <p:nvSpPr>
          <p:cNvPr id="4" name="Slide Number Placeholder 3"/>
          <p:cNvSpPr>
            <a:spLocks noGrp="1"/>
          </p:cNvSpPr>
          <p:nvPr>
            <p:ph type="sldNum" sz="quarter" idx="10"/>
          </p:nvPr>
        </p:nvSpPr>
        <p:spPr/>
        <p:txBody>
          <a:bodyPr/>
          <a:lstStyle/>
          <a:p>
            <a:fld id="{BE39D215-965A-4DB9-8D98-6C03340BBA26}" type="slidenum">
              <a:rPr lang="en-US" smtClean="0"/>
              <a:pPr/>
              <a:t>30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Animate through all 3 types of </a:t>
            </a:r>
            <a:r>
              <a:rPr lang="en-US" b="1" dirty="0" err="1" smtClean="0"/>
              <a:t>sau</a:t>
            </a:r>
            <a:r>
              <a:rPr lang="en-US" b="1" baseline="0" dirty="0" smtClean="0"/>
              <a:t> growth here. </a:t>
            </a:r>
            <a:endParaRPr lang="en-US" b="1" dirty="0"/>
          </a:p>
        </p:txBody>
      </p:sp>
      <p:sp>
        <p:nvSpPr>
          <p:cNvPr id="4" name="Slide Number Placeholder 3"/>
          <p:cNvSpPr>
            <a:spLocks noGrp="1"/>
          </p:cNvSpPr>
          <p:nvPr>
            <p:ph type="sldNum" sz="quarter" idx="10"/>
          </p:nvPr>
        </p:nvSpPr>
        <p:spPr/>
        <p:txBody>
          <a:bodyPr/>
          <a:lstStyle/>
          <a:p>
            <a:fld id="{BE39D215-965A-4DB9-8D98-6C03340BBA26}" type="slidenum">
              <a:rPr lang="en-US" smtClean="0"/>
              <a:pPr/>
              <a:t>31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Animate through all 3 types of </a:t>
            </a:r>
            <a:r>
              <a:rPr lang="en-US" b="1" dirty="0" err="1" smtClean="0"/>
              <a:t>sau</a:t>
            </a:r>
            <a:r>
              <a:rPr lang="en-US" b="1" baseline="0" dirty="0" smtClean="0"/>
              <a:t> growth here. </a:t>
            </a:r>
            <a:endParaRPr lang="en-US" b="1" dirty="0"/>
          </a:p>
        </p:txBody>
      </p:sp>
      <p:sp>
        <p:nvSpPr>
          <p:cNvPr id="4" name="Slide Number Placeholder 3"/>
          <p:cNvSpPr>
            <a:spLocks noGrp="1"/>
          </p:cNvSpPr>
          <p:nvPr>
            <p:ph type="sldNum" sz="quarter" idx="10"/>
          </p:nvPr>
        </p:nvSpPr>
        <p:spPr/>
        <p:txBody>
          <a:bodyPr/>
          <a:lstStyle/>
          <a:p>
            <a:fld id="{BE39D215-965A-4DB9-8D98-6C03340BBA26}" type="slidenum">
              <a:rPr lang="en-US" smtClean="0"/>
              <a:pPr/>
              <a:t>32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Bacteria in nature rarely live alone. Their behavior in mixed populations suggests their role.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2"/>
                </a:solidFill>
                <a:latin typeface="Arial" panose="020B0604020202020204" pitchFamily="34" charset="0"/>
                <a:cs typeface="Arial" panose="020B0604020202020204" pitchFamily="34" charset="0"/>
              </a:rPr>
              <a:t>These interactions may dictate microbiome composition and/or function in health and disease</a:t>
            </a:r>
          </a:p>
          <a:p>
            <a:endParaRPr lang="en-US" b="1" dirty="0"/>
          </a:p>
        </p:txBody>
      </p:sp>
      <p:sp>
        <p:nvSpPr>
          <p:cNvPr id="4" name="Slide Number Placeholder 3"/>
          <p:cNvSpPr>
            <a:spLocks noGrp="1"/>
          </p:cNvSpPr>
          <p:nvPr>
            <p:ph type="sldNum" sz="quarter" idx="10"/>
          </p:nvPr>
        </p:nvSpPr>
        <p:spPr/>
        <p:txBody>
          <a:bodyPr/>
          <a:lstStyle/>
          <a:p>
            <a:fld id="{BE39D215-965A-4DB9-8D98-6C03340BBA26}"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Animate through all 3 types of </a:t>
            </a:r>
            <a:r>
              <a:rPr lang="en-US" b="1" dirty="0" err="1" smtClean="0"/>
              <a:t>sau</a:t>
            </a:r>
            <a:r>
              <a:rPr lang="en-US" b="1" baseline="0" dirty="0" smtClean="0"/>
              <a:t> growth here. </a:t>
            </a:r>
            <a:endParaRPr lang="en-US" b="1" dirty="0"/>
          </a:p>
        </p:txBody>
      </p:sp>
      <p:sp>
        <p:nvSpPr>
          <p:cNvPr id="4" name="Slide Number Placeholder 3"/>
          <p:cNvSpPr>
            <a:spLocks noGrp="1"/>
          </p:cNvSpPr>
          <p:nvPr>
            <p:ph type="sldNum" sz="quarter" idx="10"/>
          </p:nvPr>
        </p:nvSpPr>
        <p:spPr/>
        <p:txBody>
          <a:bodyPr/>
          <a:lstStyle/>
          <a:p>
            <a:fld id="{BE39D215-965A-4DB9-8D98-6C03340BBA26}" type="slidenum">
              <a:rPr lang="en-US" smtClean="0"/>
              <a:pPr/>
              <a:t>33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1" baseline="0" dirty="0" smtClean="0"/>
          </a:p>
        </p:txBody>
      </p:sp>
      <p:sp>
        <p:nvSpPr>
          <p:cNvPr id="4" name="Slide Number Placeholder 3"/>
          <p:cNvSpPr>
            <a:spLocks noGrp="1"/>
          </p:cNvSpPr>
          <p:nvPr>
            <p:ph type="sldNum" sz="quarter" idx="10"/>
          </p:nvPr>
        </p:nvSpPr>
        <p:spPr/>
        <p:txBody>
          <a:bodyPr/>
          <a:lstStyle/>
          <a:p>
            <a:fld id="{BE39D215-965A-4DB9-8D98-6C03340BBA26}" type="slidenum">
              <a:rPr lang="en-US" smtClean="0"/>
              <a:pPr/>
              <a:t>35</a:t>
            </a:fld>
            <a:endParaRPr lang="en-US"/>
          </a:p>
        </p:txBody>
      </p:sp>
    </p:spTree>
    <p:extLst>
      <p:ext uri="{BB962C8B-B14F-4D97-AF65-F5344CB8AC3E}">
        <p14:creationId xmlns:p14="http://schemas.microsoft.com/office/powerpoint/2010/main" val="7486431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Combine with next slide</a:t>
            </a:r>
          </a:p>
          <a:p>
            <a:endParaRPr lang="en-US" b="1" baseline="0" dirty="0" smtClean="0"/>
          </a:p>
          <a:p>
            <a:endParaRPr lang="en-US" b="1" baseline="0" dirty="0" smtClean="0"/>
          </a:p>
          <a:p>
            <a:endParaRPr lang="en-US" b="1" baseline="0" dirty="0" smtClean="0"/>
          </a:p>
          <a:p>
            <a:r>
              <a:rPr lang="en-US" b="1" baseline="0" dirty="0" smtClean="0"/>
              <a:t>2. Healthy participants are subjects and not patients.</a:t>
            </a:r>
          </a:p>
        </p:txBody>
      </p:sp>
      <p:sp>
        <p:nvSpPr>
          <p:cNvPr id="4" name="Slide Number Placeholder 3"/>
          <p:cNvSpPr>
            <a:spLocks noGrp="1"/>
          </p:cNvSpPr>
          <p:nvPr>
            <p:ph type="sldNum" sz="quarter" idx="10"/>
          </p:nvPr>
        </p:nvSpPr>
        <p:spPr/>
        <p:txBody>
          <a:bodyPr/>
          <a:lstStyle/>
          <a:p>
            <a:fld id="{BE39D215-965A-4DB9-8D98-6C03340BBA26}" type="slidenum">
              <a:rPr lang="en-US" smtClean="0"/>
              <a:pPr/>
              <a:t>37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Combine with previous slide</a:t>
            </a:r>
            <a:endParaRPr lang="en-US" dirty="0"/>
          </a:p>
        </p:txBody>
      </p:sp>
      <p:sp>
        <p:nvSpPr>
          <p:cNvPr id="4" name="Slide Number Placeholder 3"/>
          <p:cNvSpPr>
            <a:spLocks noGrp="1"/>
          </p:cNvSpPr>
          <p:nvPr>
            <p:ph type="sldNum" sz="quarter" idx="10"/>
          </p:nvPr>
        </p:nvSpPr>
        <p:spPr/>
        <p:txBody>
          <a:bodyPr/>
          <a:lstStyle/>
          <a:p>
            <a:fld id="{BE39D215-965A-4DB9-8D98-6C03340BBA26}" type="slidenum">
              <a:rPr lang="en-US" smtClean="0"/>
              <a:pPr/>
              <a:t>38</a:t>
            </a:fld>
            <a:endParaRPr lang="en-US"/>
          </a:p>
        </p:txBody>
      </p:sp>
    </p:spTree>
    <p:extLst>
      <p:ext uri="{BB962C8B-B14F-4D97-AF65-F5344CB8AC3E}">
        <p14:creationId xmlns:p14="http://schemas.microsoft.com/office/powerpoint/2010/main" val="27742173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The statement</a:t>
            </a:r>
            <a:r>
              <a:rPr lang="en-US" b="1" baseline="0" dirty="0" smtClean="0"/>
              <a:t> about oligotyping is not exactly true. Oligotyping + HOMD can identify sequences at 98.5%.</a:t>
            </a:r>
          </a:p>
          <a:p>
            <a:r>
              <a:rPr lang="en-US" b="1" baseline="0" dirty="0" smtClean="0"/>
              <a:t>Need to ad spacing between different points to enhance readability</a:t>
            </a:r>
          </a:p>
        </p:txBody>
      </p:sp>
      <p:sp>
        <p:nvSpPr>
          <p:cNvPr id="4" name="Slide Number Placeholder 3"/>
          <p:cNvSpPr>
            <a:spLocks noGrp="1"/>
          </p:cNvSpPr>
          <p:nvPr>
            <p:ph type="sldNum" sz="quarter" idx="10"/>
          </p:nvPr>
        </p:nvSpPr>
        <p:spPr/>
        <p:txBody>
          <a:bodyPr/>
          <a:lstStyle/>
          <a:p>
            <a:fld id="{BE39D215-965A-4DB9-8D98-6C03340BBA26}" type="slidenum">
              <a:rPr lang="en-US" smtClean="0"/>
              <a:pPr/>
              <a:t>39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You</a:t>
            </a:r>
            <a:r>
              <a:rPr lang="en-US" b="1" baseline="0" dirty="0" smtClean="0"/>
              <a:t> will need to explain what each of these things are simply and clearly.</a:t>
            </a:r>
            <a:endParaRPr lang="en-US" b="1" dirty="0"/>
          </a:p>
        </p:txBody>
      </p:sp>
      <p:sp>
        <p:nvSpPr>
          <p:cNvPr id="4" name="Slide Number Placeholder 3"/>
          <p:cNvSpPr>
            <a:spLocks noGrp="1"/>
          </p:cNvSpPr>
          <p:nvPr>
            <p:ph type="sldNum" sz="quarter" idx="10"/>
          </p:nvPr>
        </p:nvSpPr>
        <p:spPr/>
        <p:txBody>
          <a:bodyPr/>
          <a:lstStyle/>
          <a:p>
            <a:fld id="{BE39D215-965A-4DB9-8D98-6C03340BBA26}" type="slidenum">
              <a:rPr lang="en-US" smtClean="0"/>
              <a:pPr/>
              <a:t>40</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WHAT IS THIS?</a:t>
            </a:r>
          </a:p>
          <a:p>
            <a:r>
              <a:rPr lang="en-US" b="1" dirty="0" smtClean="0"/>
              <a:t>You</a:t>
            </a:r>
            <a:r>
              <a:rPr lang="en-US" b="1" baseline="0" dirty="0" smtClean="0"/>
              <a:t> need to hit the transition to this exactly. AND... need some kind of title/label. Try having the bottom circle come up first and then adding the other 3.</a:t>
            </a:r>
            <a:endParaRPr lang="en-US" b="1" dirty="0" smtClean="0"/>
          </a:p>
          <a:p>
            <a:endParaRPr lang="en-US" dirty="0" smtClean="0"/>
          </a:p>
        </p:txBody>
      </p:sp>
      <p:sp>
        <p:nvSpPr>
          <p:cNvPr id="4" name="Slide Number Placeholder 3"/>
          <p:cNvSpPr>
            <a:spLocks noGrp="1"/>
          </p:cNvSpPr>
          <p:nvPr>
            <p:ph type="sldNum" sz="quarter" idx="10"/>
          </p:nvPr>
        </p:nvSpPr>
        <p:spPr/>
        <p:txBody>
          <a:bodyPr/>
          <a:lstStyle/>
          <a:p>
            <a:fld id="{BE39D215-965A-4DB9-8D98-6C03340BBA26}" type="slidenum">
              <a:rPr lang="en-US" smtClean="0"/>
              <a:pPr/>
              <a:t>41</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Condense strains into species.</a:t>
            </a:r>
          </a:p>
          <a:p>
            <a:endParaRPr lang="en-US" b="1" baseline="0" dirty="0" smtClean="0"/>
          </a:p>
          <a:p>
            <a:r>
              <a:rPr lang="en-US" b="1" baseline="0" dirty="0" smtClean="0"/>
              <a:t>‘Biomarkers” </a:t>
            </a:r>
          </a:p>
          <a:p>
            <a:endParaRPr lang="en-US" b="1" dirty="0"/>
          </a:p>
        </p:txBody>
      </p:sp>
      <p:sp>
        <p:nvSpPr>
          <p:cNvPr id="4" name="Slide Number Placeholder 3"/>
          <p:cNvSpPr>
            <a:spLocks noGrp="1"/>
          </p:cNvSpPr>
          <p:nvPr>
            <p:ph type="sldNum" sz="quarter" idx="10"/>
          </p:nvPr>
        </p:nvSpPr>
        <p:spPr/>
        <p:txBody>
          <a:bodyPr/>
          <a:lstStyle/>
          <a:p>
            <a:fld id="{BE39D215-965A-4DB9-8D98-6C03340BBA26}" type="slidenum">
              <a:rPr lang="en-US" smtClean="0"/>
              <a:pPr/>
              <a:t>42</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Add the community</a:t>
            </a:r>
            <a:r>
              <a:rPr lang="en-US" b="1" baseline="0" dirty="0" smtClean="0"/>
              <a:t> boxes back to this.</a:t>
            </a:r>
          </a:p>
          <a:p>
            <a:r>
              <a:rPr lang="en-US" b="1" dirty="0" smtClean="0"/>
              <a:t>Add a title</a:t>
            </a:r>
            <a:r>
              <a:rPr lang="en-US" b="1" baseline="0" dirty="0" smtClean="0"/>
              <a:t> with the bottom line. </a:t>
            </a:r>
            <a:endParaRPr lang="en-US" b="1" dirty="0"/>
          </a:p>
        </p:txBody>
      </p:sp>
      <p:sp>
        <p:nvSpPr>
          <p:cNvPr id="4" name="Slide Number Placeholder 3"/>
          <p:cNvSpPr>
            <a:spLocks noGrp="1"/>
          </p:cNvSpPr>
          <p:nvPr>
            <p:ph type="sldNum" sz="quarter" idx="10"/>
          </p:nvPr>
        </p:nvSpPr>
        <p:spPr/>
        <p:txBody>
          <a:bodyPr/>
          <a:lstStyle/>
          <a:p>
            <a:fld id="{BE39D215-965A-4DB9-8D98-6C03340BBA26}" type="slidenum">
              <a:rPr lang="en-US" smtClean="0"/>
              <a:pPr/>
              <a:t>46</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Clean up / find better title here</a:t>
            </a:r>
            <a:endParaRPr lang="en-US" dirty="0"/>
          </a:p>
        </p:txBody>
      </p:sp>
      <p:sp>
        <p:nvSpPr>
          <p:cNvPr id="4" name="Slide Number Placeholder 3"/>
          <p:cNvSpPr>
            <a:spLocks noGrp="1"/>
          </p:cNvSpPr>
          <p:nvPr>
            <p:ph type="sldNum" sz="quarter" idx="10"/>
          </p:nvPr>
        </p:nvSpPr>
        <p:spPr/>
        <p:txBody>
          <a:bodyPr/>
          <a:lstStyle/>
          <a:p>
            <a:fld id="{BE39D215-965A-4DB9-8D98-6C03340BBA26}" type="slidenum">
              <a:rPr lang="en-US" smtClean="0"/>
              <a:pPr/>
              <a:t>47</a:t>
            </a:fld>
            <a:endParaRPr lang="en-US"/>
          </a:p>
        </p:txBody>
      </p:sp>
    </p:spTree>
    <p:extLst>
      <p:ext uri="{BB962C8B-B14F-4D97-AF65-F5344CB8AC3E}">
        <p14:creationId xmlns:p14="http://schemas.microsoft.com/office/powerpoint/2010/main" val="3592228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It’s key to hi</a:t>
            </a:r>
            <a:r>
              <a:rPr lang="en-US" b="1" baseline="0" dirty="0" smtClean="0"/>
              <a:t>t the transition here from this big-picture concept to the fact that polymicrobial infections are one example of such complex microbial networks</a:t>
            </a:r>
          </a:p>
          <a:p>
            <a:r>
              <a:rPr lang="en-US" b="1" baseline="0" dirty="0" smtClean="0"/>
              <a:t>You may need another slide to make the transition smooth, it’s hard to tell from just your slides.</a:t>
            </a:r>
            <a:endParaRPr lang="en-US" b="1" dirty="0"/>
          </a:p>
        </p:txBody>
      </p:sp>
      <p:sp>
        <p:nvSpPr>
          <p:cNvPr id="4" name="Slide Number Placeholder 3"/>
          <p:cNvSpPr>
            <a:spLocks noGrp="1"/>
          </p:cNvSpPr>
          <p:nvPr>
            <p:ph type="sldNum" sz="quarter" idx="10"/>
          </p:nvPr>
        </p:nvSpPr>
        <p:spPr/>
        <p:txBody>
          <a:bodyPr/>
          <a:lstStyle/>
          <a:p>
            <a:fld id="{BE39D215-965A-4DB9-8D98-6C03340BBA26}"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BE39D215-965A-4DB9-8D98-6C03340BBA26}" type="slidenum">
              <a:rPr lang="en-US" smtClean="0"/>
              <a:pPr/>
              <a:t>48</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BE39D215-965A-4DB9-8D98-6C03340BBA26}" type="slidenum">
              <a:rPr lang="en-US" smtClean="0"/>
              <a:pPr/>
              <a:t>49</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BE39D215-965A-4DB9-8D98-6C03340BBA26}" type="slidenum">
              <a:rPr lang="en-US" smtClean="0"/>
              <a:pPr/>
              <a:t>50</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 references!</a:t>
            </a:r>
            <a:endParaRPr lang="en-US" dirty="0"/>
          </a:p>
        </p:txBody>
      </p:sp>
      <p:sp>
        <p:nvSpPr>
          <p:cNvPr id="4" name="Slide Number Placeholder 3"/>
          <p:cNvSpPr>
            <a:spLocks noGrp="1"/>
          </p:cNvSpPr>
          <p:nvPr>
            <p:ph type="sldNum" sz="quarter" idx="10"/>
          </p:nvPr>
        </p:nvSpPr>
        <p:spPr/>
        <p:txBody>
          <a:bodyPr/>
          <a:lstStyle/>
          <a:p>
            <a:fld id="{C1C189D4-671B-8B4F-A018-D86B4A2067D7}" type="slidenum">
              <a:rPr lang="en-US" smtClean="0"/>
              <a:pPr/>
              <a:t>52</a:t>
            </a:fld>
            <a:endParaRPr lang="en-US"/>
          </a:p>
        </p:txBody>
      </p:sp>
    </p:spTree>
    <p:extLst>
      <p:ext uri="{BB962C8B-B14F-4D97-AF65-F5344CB8AC3E}">
        <p14:creationId xmlns:p14="http://schemas.microsoft.com/office/powerpoint/2010/main" val="1444033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Fix</a:t>
            </a:r>
            <a:r>
              <a:rPr lang="en-US" baseline="0" dirty="0" smtClean="0"/>
              <a:t> this, minimize, add Dowd and Bowler Data</a:t>
            </a:r>
            <a:endParaRPr lang="en-US" dirty="0"/>
          </a:p>
        </p:txBody>
      </p:sp>
      <p:sp>
        <p:nvSpPr>
          <p:cNvPr id="4" name="Slide Number Placeholder 3"/>
          <p:cNvSpPr>
            <a:spLocks noGrp="1"/>
          </p:cNvSpPr>
          <p:nvPr>
            <p:ph type="sldNum" sz="quarter" idx="10"/>
          </p:nvPr>
        </p:nvSpPr>
        <p:spPr/>
        <p:txBody>
          <a:bodyPr/>
          <a:lstStyle/>
          <a:p>
            <a:fld id="{BE39D215-965A-4DB9-8D98-6C03340BBA26}" type="slidenum">
              <a:rPr lang="en-US" smtClean="0"/>
              <a:pPr/>
              <a:t>53</a:t>
            </a:fld>
            <a:endParaRPr lang="en-US"/>
          </a:p>
        </p:txBody>
      </p:sp>
    </p:spTree>
    <p:extLst>
      <p:ext uri="{BB962C8B-B14F-4D97-AF65-F5344CB8AC3E}">
        <p14:creationId xmlns:p14="http://schemas.microsoft.com/office/powerpoint/2010/main" val="42444240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It’s key to hi</a:t>
            </a:r>
            <a:r>
              <a:rPr lang="en-US" b="1" baseline="0" dirty="0" smtClean="0"/>
              <a:t>t the transition here from this big-picture concept to the fact that polymicrobial infections are one example of such complex microbial networks</a:t>
            </a:r>
          </a:p>
          <a:p>
            <a:r>
              <a:rPr lang="en-US" b="1" baseline="0" dirty="0" smtClean="0"/>
              <a:t>You may need another slide to make the transition smooth, it’s hard to tell from just your slides.</a:t>
            </a:r>
            <a:endParaRPr lang="en-US" b="1" dirty="0"/>
          </a:p>
        </p:txBody>
      </p:sp>
      <p:sp>
        <p:nvSpPr>
          <p:cNvPr id="4" name="Slide Number Placeholder 3"/>
          <p:cNvSpPr>
            <a:spLocks noGrp="1"/>
          </p:cNvSpPr>
          <p:nvPr>
            <p:ph type="sldNum" sz="quarter" idx="10"/>
          </p:nvPr>
        </p:nvSpPr>
        <p:spPr/>
        <p:txBody>
          <a:bodyPr/>
          <a:lstStyle/>
          <a:p>
            <a:fld id="{BE39D215-965A-4DB9-8D98-6C03340BBA26}" type="slidenum">
              <a:rPr lang="en-US" smtClean="0"/>
              <a:pPr/>
              <a:t>60</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3-5 conceptual slides at the end. Focus on organisms response in monoculture not</a:t>
            </a:r>
            <a:r>
              <a:rPr lang="en-US" baseline="0" dirty="0" smtClean="0"/>
              <a:t> equivalent to coculture, respond both to host and respond to microbial community. </a:t>
            </a:r>
          </a:p>
          <a:p>
            <a:endParaRPr lang="en-US" dirty="0"/>
          </a:p>
        </p:txBody>
      </p:sp>
      <p:sp>
        <p:nvSpPr>
          <p:cNvPr id="4" name="Slide Number Placeholder 3"/>
          <p:cNvSpPr>
            <a:spLocks noGrp="1"/>
          </p:cNvSpPr>
          <p:nvPr>
            <p:ph type="sldNum" sz="quarter" idx="10"/>
          </p:nvPr>
        </p:nvSpPr>
        <p:spPr/>
        <p:txBody>
          <a:bodyPr/>
          <a:lstStyle/>
          <a:p>
            <a:fld id="{BE39D215-965A-4DB9-8D98-6C03340BBA26}" type="slidenum">
              <a:rPr lang="en-US" smtClean="0"/>
              <a:pPr/>
              <a:t>61</a:t>
            </a:fld>
            <a:endParaRPr lang="en-US"/>
          </a:p>
        </p:txBody>
      </p:sp>
    </p:spTree>
    <p:extLst>
      <p:ext uri="{BB962C8B-B14F-4D97-AF65-F5344CB8AC3E}">
        <p14:creationId xmlns:p14="http://schemas.microsoft.com/office/powerpoint/2010/main" val="25636146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p:cNvSpPr>
          <p:nvPr>
            <p:ph type="sldImg"/>
          </p:nvPr>
        </p:nvSpPr>
        <p:spPr bwMode="auto">
          <a:noFill/>
          <a:ln>
            <a:solidFill>
              <a:srgbClr val="000000"/>
            </a:solidFill>
            <a:miter lim="800000"/>
            <a:headEnd/>
            <a:tailEnd/>
          </a:ln>
        </p:spPr>
      </p:sp>
      <p:sp>
        <p:nvSpPr>
          <p:cNvPr id="7065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1" dirty="0" smtClean="0"/>
              <a:t>BHI</a:t>
            </a:r>
          </a:p>
          <a:p>
            <a:endParaRPr lang="en-US" dirty="0"/>
          </a:p>
        </p:txBody>
      </p:sp>
      <p:sp>
        <p:nvSpPr>
          <p:cNvPr id="4" name="Slide Number Placeholder 3"/>
          <p:cNvSpPr>
            <a:spLocks noGrp="1"/>
          </p:cNvSpPr>
          <p:nvPr>
            <p:ph type="sldNum" sz="quarter" idx="10"/>
          </p:nvPr>
        </p:nvSpPr>
        <p:spPr/>
        <p:txBody>
          <a:bodyPr/>
          <a:lstStyle/>
          <a:p>
            <a:fld id="{C1C189D4-671B-8B4F-A018-D86B4A2067D7}" type="slidenum">
              <a:rPr lang="en-US" smtClean="0"/>
              <a:pPr/>
              <a:t>65</a:t>
            </a:fld>
            <a:endParaRPr lang="en-US"/>
          </a:p>
        </p:txBody>
      </p:sp>
    </p:spTree>
    <p:extLst>
      <p:ext uri="{BB962C8B-B14F-4D97-AF65-F5344CB8AC3E}">
        <p14:creationId xmlns:p14="http://schemas.microsoft.com/office/powerpoint/2010/main" val="9885625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latin typeface="+mn-lt"/>
                <a:ea typeface="+mn-ea"/>
                <a:cs typeface="+mn-cs"/>
              </a:rPr>
              <a:t>AIP-1 produced in E. coli</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latin typeface="+mn-lt"/>
                <a:ea typeface="+mn-ea"/>
                <a:cs typeface="+mn-cs"/>
              </a:rPr>
              <a:t>Pre-mix</a:t>
            </a:r>
            <a:r>
              <a:rPr lang="en-US" sz="1200" i="0" kern="1200" baseline="0" dirty="0" smtClean="0">
                <a:solidFill>
                  <a:schemeClr val="tx1"/>
                </a:solidFill>
                <a:latin typeface="+mn-lt"/>
                <a:ea typeface="+mn-ea"/>
                <a:cs typeface="+mn-cs"/>
              </a:rPr>
              <a:t> </a:t>
            </a:r>
            <a:r>
              <a:rPr lang="en-US" sz="1200" i="0" kern="1200" baseline="0" dirty="0" err="1" smtClean="0">
                <a:solidFill>
                  <a:schemeClr val="tx1"/>
                </a:solidFill>
                <a:latin typeface="+mn-lt"/>
                <a:ea typeface="+mn-ea"/>
                <a:cs typeface="+mn-cs"/>
              </a:rPr>
              <a:t>w</a:t>
            </a:r>
            <a:r>
              <a:rPr lang="en-US" sz="1200" i="0" kern="1200" baseline="0" dirty="0" smtClean="0">
                <a:solidFill>
                  <a:schemeClr val="tx1"/>
                </a:solidFill>
                <a:latin typeface="+mn-lt"/>
                <a:ea typeface="+mn-ea"/>
                <a:cs typeface="+mn-cs"/>
              </a:rPr>
              <a:t>/ Coryne CFCM for 2 hours then add to </a:t>
            </a:r>
            <a:r>
              <a:rPr lang="en-US" sz="1200" i="1" kern="1200" baseline="0" dirty="0" smtClean="0">
                <a:solidFill>
                  <a:schemeClr val="tx1"/>
                </a:solidFill>
                <a:latin typeface="+mn-lt"/>
                <a:ea typeface="+mn-ea"/>
                <a:cs typeface="+mn-cs"/>
              </a:rPr>
              <a:t>S. aureus </a:t>
            </a:r>
            <a:r>
              <a:rPr lang="en-US" sz="1200" i="0" kern="1200" baseline="0" dirty="0" smtClean="0">
                <a:solidFill>
                  <a:schemeClr val="tx1"/>
                </a:solidFill>
                <a:latin typeface="+mn-lt"/>
                <a:ea typeface="+mn-ea"/>
                <a:cs typeface="+mn-cs"/>
              </a:rPr>
              <a:t>reporter strain </a:t>
            </a:r>
            <a:endParaRPr lang="en-US" sz="1200" i="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S. aureus</a:t>
            </a:r>
            <a:r>
              <a:rPr lang="en-US" sz="1200" kern="1200" dirty="0" smtClean="0">
                <a:solidFill>
                  <a:schemeClr val="tx1"/>
                </a:solidFill>
                <a:latin typeface="+mn-lt"/>
                <a:ea typeface="+mn-ea"/>
                <a:cs typeface="+mn-cs"/>
              </a:rPr>
              <a:t> RN4220 ∆</a:t>
            </a:r>
            <a:r>
              <a:rPr lang="en-US" sz="1200" i="1" kern="1200" dirty="0" err="1" smtClean="0">
                <a:solidFill>
                  <a:schemeClr val="tx1"/>
                </a:solidFill>
                <a:latin typeface="+mn-lt"/>
                <a:ea typeface="+mn-ea"/>
                <a:cs typeface="+mn-cs"/>
              </a:rPr>
              <a:t>agr</a:t>
            </a:r>
            <a:r>
              <a:rPr lang="en-US" sz="1200" kern="1200" dirty="0" err="1" smtClean="0">
                <a:solidFill>
                  <a:schemeClr val="tx1"/>
                </a:solidFill>
                <a:latin typeface="+mn-lt"/>
                <a:ea typeface="+mn-ea"/>
                <a:cs typeface="+mn-cs"/>
              </a:rPr>
              <a:t>::</a:t>
            </a:r>
            <a:r>
              <a:rPr lang="en-US" sz="1200" i="1" kern="1200" dirty="0" err="1" smtClean="0">
                <a:solidFill>
                  <a:schemeClr val="tx1"/>
                </a:solidFill>
                <a:latin typeface="+mn-lt"/>
                <a:ea typeface="+mn-ea"/>
                <a:cs typeface="+mn-cs"/>
              </a:rPr>
              <a:t>ermB</a:t>
            </a:r>
            <a:r>
              <a:rPr lang="en-US" sz="1200" kern="1200" dirty="0" smtClean="0">
                <a:solidFill>
                  <a:schemeClr val="tx1"/>
                </a:solidFill>
                <a:latin typeface="+mn-lt"/>
                <a:ea typeface="+mn-ea"/>
                <a:cs typeface="+mn-cs"/>
              </a:rPr>
              <a:t> P3</a:t>
            </a:r>
            <a:r>
              <a:rPr lang="en-US" sz="1200" i="1" kern="1200" dirty="0" smtClean="0">
                <a:solidFill>
                  <a:schemeClr val="tx1"/>
                </a:solidFill>
                <a:latin typeface="+mn-lt"/>
                <a:ea typeface="+mn-ea"/>
                <a:cs typeface="+mn-cs"/>
              </a:rPr>
              <a:t>agr_luxABDCE</a:t>
            </a:r>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pArC</a:t>
            </a: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agrA </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cmR</a:t>
            </a:r>
            <a:r>
              <a:rPr lang="en-US" sz="1200" kern="1200" dirty="0" smtClean="0">
                <a:solidFill>
                  <a:schemeClr val="tx1"/>
                </a:solidFill>
                <a:latin typeface="+mn-lt"/>
                <a:ea typeface="+mn-ea"/>
                <a:cs typeface="+mn-cs"/>
              </a:rPr>
              <a:t>) / ROJ143</a:t>
            </a:r>
            <a:r>
              <a:rPr lang="en-US" dirty="0" smtClean="0"/>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Ink_Cst_Cam_Cst_CFCM_AIP1inhibition.png</a:t>
            </a:r>
            <a:endParaRPr lang="en-US" i="1"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1C189D4-671B-8B4F-A018-D86B4A2067D7}" type="slidenum">
              <a:rPr lang="en-US" smtClean="0"/>
              <a:pPr/>
              <a:t>66</a:t>
            </a:fld>
            <a:endParaRPr lang="en-US"/>
          </a:p>
        </p:txBody>
      </p:sp>
    </p:spTree>
    <p:extLst>
      <p:ext uri="{BB962C8B-B14F-4D97-AF65-F5344CB8AC3E}">
        <p14:creationId xmlns:p14="http://schemas.microsoft.com/office/powerpoint/2010/main" val="3232394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It’s key to hi</a:t>
            </a:r>
            <a:r>
              <a:rPr lang="en-US" b="1" baseline="0" dirty="0" smtClean="0"/>
              <a:t>t the transition here from this big-picture concept to the fact that polymicrobial infections are one example of such complex microbial networks</a:t>
            </a:r>
          </a:p>
          <a:p>
            <a:r>
              <a:rPr lang="en-US" b="1" baseline="0" dirty="0" smtClean="0"/>
              <a:t>You may need another slide to make the transition smooth, it’s hard to tell from just your slides.</a:t>
            </a:r>
            <a:endParaRPr lang="en-US" b="1" dirty="0"/>
          </a:p>
        </p:txBody>
      </p:sp>
      <p:sp>
        <p:nvSpPr>
          <p:cNvPr id="4" name="Slide Number Placeholder 3"/>
          <p:cNvSpPr>
            <a:spLocks noGrp="1"/>
          </p:cNvSpPr>
          <p:nvPr>
            <p:ph type="sldNum" sz="quarter" idx="10"/>
          </p:nvPr>
        </p:nvSpPr>
        <p:spPr/>
        <p:txBody>
          <a:bodyPr/>
          <a:lstStyle/>
          <a:p>
            <a:fld id="{BE39D215-965A-4DB9-8D98-6C03340BBA26}" type="slidenum">
              <a:rPr lang="en-US" smtClean="0"/>
              <a:pPr/>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DAPI was the nuclear stain, FITC was the Spa stain. Images were taken at 1000x magnification under identical exposure settings. Image analysis and counts in each color channel were performed with </a:t>
            </a:r>
            <a:r>
              <a:rPr lang="en-US" dirty="0" err="1" smtClean="0"/>
              <a:t>ImageJ</a:t>
            </a:r>
            <a:r>
              <a:rPr lang="en-US" dirty="0" smtClean="0"/>
              <a:t> under identical settings for each image to generate the ‘E’ figure above. </a:t>
            </a:r>
          </a:p>
          <a:p>
            <a:r>
              <a:rPr lang="en-US" dirty="0" smtClean="0"/>
              <a:t> </a:t>
            </a:r>
          </a:p>
          <a:p>
            <a:r>
              <a:rPr lang="en-US" dirty="0" smtClean="0"/>
              <a:t>P=&lt;0.001 for the figure and these were from a biological </a:t>
            </a:r>
            <a:r>
              <a:rPr lang="en-US" dirty="0" err="1" smtClean="0"/>
              <a:t>n</a:t>
            </a:r>
            <a:r>
              <a:rPr lang="en-US" dirty="0" smtClean="0"/>
              <a:t>=2. </a:t>
            </a:r>
          </a:p>
          <a:p>
            <a:r>
              <a:rPr lang="en-US" dirty="0" smtClean="0"/>
              <a:t>WT-</a:t>
            </a:r>
            <a:r>
              <a:rPr lang="en-US" dirty="0" err="1" smtClean="0"/>
              <a:t>monoA.png</a:t>
            </a:r>
            <a:endParaRPr lang="en-US" dirty="0" smtClean="0"/>
          </a:p>
          <a:p>
            <a:r>
              <a:rPr lang="en-US" dirty="0" smtClean="0"/>
              <a:t>WT-</a:t>
            </a:r>
            <a:r>
              <a:rPr lang="en-US" dirty="0" err="1" smtClean="0"/>
              <a:t>mixB.png</a:t>
            </a:r>
            <a:endParaRPr lang="en-US" dirty="0" smtClean="0"/>
          </a:p>
          <a:p>
            <a:r>
              <a:rPr lang="en-US" dirty="0" smtClean="0"/>
              <a:t>Spa-</a:t>
            </a:r>
            <a:r>
              <a:rPr lang="en-US" dirty="0" err="1" smtClean="0"/>
              <a:t>mixB.png</a:t>
            </a:r>
            <a:endParaRPr lang="en-US" dirty="0" smtClean="0"/>
          </a:p>
          <a:p>
            <a:endParaRPr lang="en-US" dirty="0" smtClean="0"/>
          </a:p>
          <a:p>
            <a:r>
              <a:rPr lang="en-US" dirty="0" smtClean="0"/>
              <a:t>+++</a:t>
            </a:r>
          </a:p>
          <a:p>
            <a:endParaRPr lang="en-US" dirty="0"/>
          </a:p>
        </p:txBody>
      </p:sp>
      <p:sp>
        <p:nvSpPr>
          <p:cNvPr id="4" name="Slide Number Placeholder 3"/>
          <p:cNvSpPr>
            <a:spLocks noGrp="1"/>
          </p:cNvSpPr>
          <p:nvPr>
            <p:ph type="sldNum" sz="quarter" idx="10"/>
          </p:nvPr>
        </p:nvSpPr>
        <p:spPr/>
        <p:txBody>
          <a:bodyPr/>
          <a:lstStyle/>
          <a:p>
            <a:fld id="{C1C189D4-671B-8B4F-A018-D86B4A2067D7}" type="slidenum">
              <a:rPr lang="en-US" smtClean="0"/>
              <a:pPr/>
              <a:t>67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It’s key to hi</a:t>
            </a:r>
            <a:r>
              <a:rPr lang="en-US" b="1" baseline="0" dirty="0" smtClean="0"/>
              <a:t>t the transition here from this big-picture concept to the fact that polymicrobial infections are one example of such complex microbial networks</a:t>
            </a:r>
          </a:p>
          <a:p>
            <a:r>
              <a:rPr lang="en-US" b="1" baseline="0" dirty="0" smtClean="0"/>
              <a:t>You may need another slide to make the transition smooth, it’s hard to tell from just your slides.</a:t>
            </a:r>
            <a:endParaRPr lang="en-US" b="1" dirty="0"/>
          </a:p>
        </p:txBody>
      </p:sp>
      <p:sp>
        <p:nvSpPr>
          <p:cNvPr id="4" name="Slide Number Placeholder 3"/>
          <p:cNvSpPr>
            <a:spLocks noGrp="1"/>
          </p:cNvSpPr>
          <p:nvPr>
            <p:ph type="sldNum" sz="quarter" idx="10"/>
          </p:nvPr>
        </p:nvSpPr>
        <p:spPr/>
        <p:txBody>
          <a:bodyPr/>
          <a:lstStyle/>
          <a:p>
            <a:fld id="{BE39D215-965A-4DB9-8D98-6C03340BBA26}"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Sepsis is often monomicrobial</a:t>
            </a:r>
            <a:r>
              <a:rPr lang="en-US" b="1" baseline="0" dirty="0" smtClean="0"/>
              <a:t> so NOT a good example for this audience, as are many abscesses. You need better examples for point 1, e.g., diabetic foot infections, traumatic wound infections, periodontitis.</a:t>
            </a:r>
          </a:p>
          <a:p>
            <a:endParaRPr lang="en-US" dirty="0"/>
          </a:p>
        </p:txBody>
      </p:sp>
      <p:sp>
        <p:nvSpPr>
          <p:cNvPr id="4" name="Slide Number Placeholder 3"/>
          <p:cNvSpPr>
            <a:spLocks noGrp="1"/>
          </p:cNvSpPr>
          <p:nvPr>
            <p:ph type="sldNum" sz="quarter" idx="10"/>
          </p:nvPr>
        </p:nvSpPr>
        <p:spPr/>
        <p:txBody>
          <a:bodyPr/>
          <a:lstStyle/>
          <a:p>
            <a:fld id="{BE39D215-965A-4DB9-8D98-6C03340BBA26}"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 animated this, so that you can make</a:t>
            </a:r>
            <a:r>
              <a:rPr lang="en-US" b="1" baseline="0" dirty="0" smtClean="0"/>
              <a:t> each point and build towards co-localization.</a:t>
            </a:r>
          </a:p>
          <a:p>
            <a:r>
              <a:rPr lang="en-US" b="1" baseline="0" dirty="0" smtClean="0"/>
              <a:t> I changed the order, since I am thinking you’ll want to mention the pros and cons for each of these approaches, as well as the increasing degree of difficulty experimentally.</a:t>
            </a:r>
          </a:p>
        </p:txBody>
      </p:sp>
      <p:sp>
        <p:nvSpPr>
          <p:cNvPr id="4" name="Slide Number Placeholder 3"/>
          <p:cNvSpPr>
            <a:spLocks noGrp="1"/>
          </p:cNvSpPr>
          <p:nvPr>
            <p:ph type="sldNum" sz="quarter" idx="10"/>
          </p:nvPr>
        </p:nvSpPr>
        <p:spPr/>
        <p:txBody>
          <a:bodyPr/>
          <a:lstStyle/>
          <a:p>
            <a:fld id="{BE39D215-965A-4DB9-8D98-6C03340BBA26}"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images of gingivitis then </a:t>
            </a:r>
            <a:r>
              <a:rPr lang="en-US" dirty="0" err="1" smtClean="0"/>
              <a:t>Perio</a:t>
            </a:r>
            <a:endParaRPr lang="en-US" dirty="0"/>
          </a:p>
        </p:txBody>
      </p:sp>
      <p:sp>
        <p:nvSpPr>
          <p:cNvPr id="4" name="Slide Number Placeholder 3"/>
          <p:cNvSpPr>
            <a:spLocks noGrp="1"/>
          </p:cNvSpPr>
          <p:nvPr>
            <p:ph type="sldNum" sz="quarter" idx="10"/>
          </p:nvPr>
        </p:nvSpPr>
        <p:spPr/>
        <p:txBody>
          <a:bodyPr/>
          <a:lstStyle/>
          <a:p>
            <a:fld id="{BE39D215-965A-4DB9-8D98-6C03340BBA26}" type="slidenum">
              <a:rPr lang="en-US" smtClean="0"/>
              <a:pPr/>
              <a:t>9</a:t>
            </a:fld>
            <a:endParaRPr lang="en-US"/>
          </a:p>
        </p:txBody>
      </p:sp>
    </p:spTree>
    <p:extLst>
      <p:ext uri="{BB962C8B-B14F-4D97-AF65-F5344CB8AC3E}">
        <p14:creationId xmlns:p14="http://schemas.microsoft.com/office/powerpoint/2010/main" val="1306480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1C189D4-671B-8B4F-A018-D86B4A2067D7}" type="slidenum">
              <a:rPr lang="en-US" smtClean="0"/>
              <a:pPr/>
              <a:t>13</a:t>
            </a:fld>
            <a:endParaRPr lang="en-US"/>
          </a:p>
        </p:txBody>
      </p:sp>
    </p:spTree>
    <p:extLst>
      <p:ext uri="{BB962C8B-B14F-4D97-AF65-F5344CB8AC3E}">
        <p14:creationId xmlns:p14="http://schemas.microsoft.com/office/powerpoint/2010/main" val="144403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3/31/2016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2"/>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4.gif"/><Relationship Id="rId7" Type="http://schemas.openxmlformats.org/officeDocument/2006/relationships/image" Target="../media/image28.jpeg"/><Relationship Id="rId2" Type="http://schemas.openxmlformats.org/officeDocument/2006/relationships/notesSlide" Target="../notesSlides/notesSlide37.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6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39.png"/><Relationship Id="rId1" Type="http://schemas.openxmlformats.org/officeDocument/2006/relationships/slideLayout" Target="../slideLayouts/slideLayout4.xml"/><Relationship Id="rId6" Type="http://schemas.openxmlformats.org/officeDocument/2006/relationships/image" Target="../media/image41.png"/><Relationship Id="rId5" Type="http://schemas.microsoft.com/office/2007/relationships/hdphoto" Target="../media/hdphoto2.wdp"/><Relationship Id="rId4" Type="http://schemas.openxmlformats.org/officeDocument/2006/relationships/image" Target="../media/image40.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838201"/>
            <a:ext cx="8382000" cy="1828800"/>
          </a:xfrm>
        </p:spPr>
        <p:txBody>
          <a:bodyPr>
            <a:normAutofit fontScale="90000"/>
          </a:bodyPr>
          <a:lstStyle/>
          <a:p>
            <a:r>
              <a:rPr lang="en-US" dirty="0" smtClean="0"/>
              <a:t>Identifying molecular mechanisms of interspecies interactions </a:t>
            </a:r>
            <a:br>
              <a:rPr lang="en-US" dirty="0" smtClean="0"/>
            </a:br>
            <a:r>
              <a:rPr lang="en-US" dirty="0" smtClean="0"/>
              <a:t>within the microbiome</a:t>
            </a:r>
            <a:endParaRPr lang="en-US" dirty="0"/>
          </a:p>
        </p:txBody>
      </p:sp>
      <p:sp>
        <p:nvSpPr>
          <p:cNvPr id="3" name="Subtitle 2"/>
          <p:cNvSpPr>
            <a:spLocks noGrp="1"/>
          </p:cNvSpPr>
          <p:nvPr>
            <p:ph type="subTitle" idx="1"/>
          </p:nvPr>
        </p:nvSpPr>
        <p:spPr>
          <a:xfrm>
            <a:off x="1371600" y="3505200"/>
            <a:ext cx="6400800" cy="2209800"/>
          </a:xfrm>
        </p:spPr>
        <p:txBody>
          <a:bodyPr>
            <a:normAutofit/>
          </a:bodyPr>
          <a:lstStyle/>
          <a:p>
            <a:r>
              <a:rPr lang="en-US" dirty="0" smtClean="0"/>
              <a:t>Matthew M. Ramsey, PhD</a:t>
            </a:r>
          </a:p>
          <a:p>
            <a:r>
              <a:rPr lang="en-US" dirty="0" smtClean="0"/>
              <a:t>The Forsyth Institute</a:t>
            </a:r>
          </a:p>
          <a:p>
            <a:r>
              <a:rPr lang="en-US" dirty="0" smtClean="0"/>
              <a:t>Cambridge, MA</a:t>
            </a:r>
            <a:endParaRPr lang="en-US" dirty="0"/>
          </a:p>
        </p:txBody>
      </p:sp>
    </p:spTree>
    <p:extLst>
      <p:ext uri="{BB962C8B-B14F-4D97-AF65-F5344CB8AC3E}">
        <p14:creationId xmlns:p14="http://schemas.microsoft.com/office/powerpoint/2010/main" val="34415453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rot="1422834">
            <a:off x="1031074" y="3078966"/>
            <a:ext cx="253544" cy="578450"/>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Oval 2"/>
          <p:cNvSpPr/>
          <p:nvPr/>
        </p:nvSpPr>
        <p:spPr>
          <a:xfrm rot="20238295">
            <a:off x="1314062" y="2833931"/>
            <a:ext cx="218869" cy="670091"/>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Oval 3"/>
          <p:cNvSpPr/>
          <p:nvPr/>
        </p:nvSpPr>
        <p:spPr>
          <a:xfrm>
            <a:off x="1609070" y="2789741"/>
            <a:ext cx="253543" cy="578450"/>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 name="Oval 4"/>
          <p:cNvSpPr/>
          <p:nvPr/>
        </p:nvSpPr>
        <p:spPr>
          <a:xfrm rot="4187844">
            <a:off x="1413298" y="2892801"/>
            <a:ext cx="307897" cy="701739"/>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Oval 5"/>
          <p:cNvSpPr/>
          <p:nvPr/>
        </p:nvSpPr>
        <p:spPr>
          <a:xfrm rot="2608585">
            <a:off x="1419401" y="3376070"/>
            <a:ext cx="253543" cy="578450"/>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Oval 6"/>
          <p:cNvSpPr/>
          <p:nvPr/>
        </p:nvSpPr>
        <p:spPr>
          <a:xfrm rot="2091014">
            <a:off x="1419402" y="2470612"/>
            <a:ext cx="253543" cy="578451"/>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 name="TextBox 7"/>
          <p:cNvSpPr txBox="1"/>
          <p:nvPr/>
        </p:nvSpPr>
        <p:spPr>
          <a:xfrm>
            <a:off x="380946" y="4191675"/>
            <a:ext cx="3834704" cy="1384995"/>
          </a:xfrm>
          <a:prstGeom prst="rect">
            <a:avLst/>
          </a:prstGeom>
          <a:noFill/>
        </p:spPr>
        <p:txBody>
          <a:bodyPr wrap="none" rtlCol="0">
            <a:spAutoFit/>
          </a:bodyPr>
          <a:lstStyle/>
          <a:p>
            <a:pPr marL="285750" indent="-285750">
              <a:buFont typeface="Arial" panose="020B0604020202020204" pitchFamily="34" charset="0"/>
              <a:buChar char="•"/>
            </a:pPr>
            <a:r>
              <a:rPr lang="en-US" sz="2800" dirty="0" smtClean="0">
                <a:latin typeface="Arial" panose="020B0604020202020204" pitchFamily="34" charset="0"/>
                <a:cs typeface="Arial" panose="020B0604020202020204" pitchFamily="34" charset="0"/>
              </a:rPr>
              <a:t>Gram negative</a:t>
            </a:r>
          </a:p>
          <a:p>
            <a:pPr marL="285750" indent="-285750">
              <a:buFont typeface="Arial" panose="020B0604020202020204" pitchFamily="34" charset="0"/>
              <a:buChar char="•"/>
            </a:pPr>
            <a:r>
              <a:rPr lang="en-US" sz="2800" dirty="0" smtClean="0">
                <a:latin typeface="Arial" panose="020B0604020202020204" pitchFamily="34" charset="0"/>
                <a:cs typeface="Arial" panose="020B0604020202020204" pitchFamily="34" charset="0"/>
              </a:rPr>
              <a:t>Facultative anaerobe</a:t>
            </a:r>
          </a:p>
          <a:p>
            <a:pPr marL="285750" indent="-285750">
              <a:buFont typeface="Arial" panose="020B0604020202020204" pitchFamily="34" charset="0"/>
              <a:buChar char="•"/>
            </a:pPr>
            <a:r>
              <a:rPr lang="en-US" sz="2800" dirty="0" smtClean="0">
                <a:latin typeface="Arial" panose="020B0604020202020204" pitchFamily="34" charset="0"/>
                <a:cs typeface="Arial" panose="020B0604020202020204" pitchFamily="34" charset="0"/>
              </a:rPr>
              <a:t>Pathogen</a:t>
            </a:r>
            <a:endParaRPr lang="en-US" sz="2800" dirty="0">
              <a:latin typeface="Arial" panose="020B0604020202020204" pitchFamily="34" charset="0"/>
              <a:cs typeface="Arial" panose="020B0604020202020204" pitchFamily="34" charset="0"/>
            </a:endParaRPr>
          </a:p>
        </p:txBody>
      </p:sp>
      <p:sp>
        <p:nvSpPr>
          <p:cNvPr id="9" name="TextBox 8"/>
          <p:cNvSpPr txBox="1"/>
          <p:nvPr/>
        </p:nvSpPr>
        <p:spPr>
          <a:xfrm>
            <a:off x="5029200" y="4191676"/>
            <a:ext cx="3834704" cy="1384995"/>
          </a:xfrm>
          <a:prstGeom prst="rect">
            <a:avLst/>
          </a:prstGeom>
          <a:noFill/>
        </p:spPr>
        <p:txBody>
          <a:bodyPr wrap="none" rtlCol="0">
            <a:spAutoFit/>
          </a:bodyPr>
          <a:lstStyle/>
          <a:p>
            <a:pPr marL="285750" indent="-285750">
              <a:buFont typeface="Arial" panose="020B0604020202020204" pitchFamily="34" charset="0"/>
              <a:buChar char="•"/>
            </a:pPr>
            <a:r>
              <a:rPr lang="en-US" sz="2800" dirty="0" smtClean="0">
                <a:latin typeface="Arial" panose="020B0604020202020204" pitchFamily="34" charset="0"/>
                <a:cs typeface="Arial" panose="020B0604020202020204" pitchFamily="34" charset="0"/>
              </a:rPr>
              <a:t>Gram positive</a:t>
            </a:r>
          </a:p>
          <a:p>
            <a:pPr marL="285750" indent="-285750">
              <a:buFont typeface="Arial" panose="020B0604020202020204" pitchFamily="34" charset="0"/>
              <a:buChar char="•"/>
            </a:pPr>
            <a:r>
              <a:rPr lang="en-US" sz="2800" dirty="0" smtClean="0">
                <a:latin typeface="Arial" panose="020B0604020202020204" pitchFamily="34" charset="0"/>
                <a:cs typeface="Arial" panose="020B0604020202020204" pitchFamily="34" charset="0"/>
              </a:rPr>
              <a:t>Facultative anaerobe</a:t>
            </a:r>
          </a:p>
          <a:p>
            <a:pPr marL="285750" indent="-285750">
              <a:buFont typeface="Arial" panose="020B0604020202020204" pitchFamily="34" charset="0"/>
              <a:buChar char="•"/>
            </a:pPr>
            <a:r>
              <a:rPr lang="en-US" sz="2800" dirty="0" smtClean="0">
                <a:latin typeface="Arial" panose="020B0604020202020204" pitchFamily="34" charset="0"/>
                <a:cs typeface="Arial" panose="020B0604020202020204" pitchFamily="34" charset="0"/>
              </a:rPr>
              <a:t>Commensal</a:t>
            </a:r>
            <a:endParaRPr lang="en-US" sz="2800" dirty="0">
              <a:latin typeface="Arial" panose="020B0604020202020204" pitchFamily="34" charset="0"/>
              <a:cs typeface="Arial" panose="020B0604020202020204" pitchFamily="34" charset="0"/>
            </a:endParaRPr>
          </a:p>
        </p:txBody>
      </p:sp>
      <p:sp>
        <p:nvSpPr>
          <p:cNvPr id="10" name="TextBox 9"/>
          <p:cNvSpPr txBox="1"/>
          <p:nvPr/>
        </p:nvSpPr>
        <p:spPr>
          <a:xfrm>
            <a:off x="380946" y="565371"/>
            <a:ext cx="4043094" cy="954107"/>
          </a:xfrm>
          <a:prstGeom prst="rect">
            <a:avLst/>
          </a:prstGeom>
          <a:noFill/>
        </p:spPr>
        <p:txBody>
          <a:bodyPr wrap="none" rtlCol="0">
            <a:spAutoFit/>
          </a:bodyPr>
          <a:lstStyle/>
          <a:p>
            <a:r>
              <a:rPr lang="en-US" sz="2800" i="1" dirty="0" smtClean="0">
                <a:latin typeface="Arial" panose="020B0604020202020204" pitchFamily="34" charset="0"/>
                <a:cs typeface="Arial" panose="020B0604020202020204" pitchFamily="34" charset="0"/>
              </a:rPr>
              <a:t>Aggregatibacter</a:t>
            </a:r>
          </a:p>
          <a:p>
            <a:r>
              <a:rPr lang="en-US" sz="2800" i="1" dirty="0" smtClean="0">
                <a:latin typeface="Arial" panose="020B0604020202020204" pitchFamily="34" charset="0"/>
                <a:cs typeface="Arial" panose="020B0604020202020204" pitchFamily="34" charset="0"/>
              </a:rPr>
              <a:t>actinomycetemcomitans</a:t>
            </a:r>
            <a:endParaRPr lang="en-US" sz="2800" i="1" dirty="0">
              <a:latin typeface="Arial" panose="020B0604020202020204" pitchFamily="34" charset="0"/>
              <a:cs typeface="Arial" panose="020B0604020202020204" pitchFamily="34" charset="0"/>
            </a:endParaRPr>
          </a:p>
        </p:txBody>
      </p:sp>
      <p:sp>
        <p:nvSpPr>
          <p:cNvPr id="11" name="TextBox 10"/>
          <p:cNvSpPr txBox="1"/>
          <p:nvPr/>
        </p:nvSpPr>
        <p:spPr>
          <a:xfrm>
            <a:off x="1276636" y="1845057"/>
            <a:ext cx="644728" cy="523220"/>
          </a:xfrm>
          <a:prstGeom prst="rect">
            <a:avLst/>
          </a:prstGeom>
          <a:noFill/>
        </p:spPr>
        <p:txBody>
          <a:bodyPr wrap="none" rtlCol="0">
            <a:spAutoFit/>
          </a:bodyPr>
          <a:lstStyle/>
          <a:p>
            <a:r>
              <a:rPr lang="en-US" sz="2800" b="1" i="1" dirty="0" smtClean="0">
                <a:latin typeface="Arial" panose="020B0604020202020204" pitchFamily="34" charset="0"/>
                <a:cs typeface="Arial" panose="020B0604020202020204" pitchFamily="34" charset="0"/>
              </a:rPr>
              <a:t>Aa</a:t>
            </a:r>
            <a:endParaRPr lang="en-US" sz="2800" b="1" i="1" dirty="0">
              <a:latin typeface="Arial" panose="020B0604020202020204" pitchFamily="34" charset="0"/>
              <a:cs typeface="Arial" panose="020B0604020202020204" pitchFamily="34" charset="0"/>
            </a:endParaRPr>
          </a:p>
        </p:txBody>
      </p:sp>
      <p:sp>
        <p:nvSpPr>
          <p:cNvPr id="12" name="TextBox 11"/>
          <p:cNvSpPr txBox="1"/>
          <p:nvPr/>
        </p:nvSpPr>
        <p:spPr>
          <a:xfrm>
            <a:off x="4809067" y="565371"/>
            <a:ext cx="3844322" cy="523220"/>
          </a:xfrm>
          <a:prstGeom prst="rect">
            <a:avLst/>
          </a:prstGeom>
          <a:noFill/>
        </p:spPr>
        <p:txBody>
          <a:bodyPr wrap="none" rtlCol="0">
            <a:spAutoFit/>
          </a:bodyPr>
          <a:lstStyle/>
          <a:p>
            <a:r>
              <a:rPr lang="en-US" sz="2800" i="1" dirty="0" smtClean="0">
                <a:latin typeface="Arial" panose="020B0604020202020204" pitchFamily="34" charset="0"/>
                <a:cs typeface="Arial" panose="020B0604020202020204" pitchFamily="34" charset="0"/>
              </a:rPr>
              <a:t>Streptococcus gordonii</a:t>
            </a:r>
            <a:endParaRPr lang="en-US" sz="2800" i="1" dirty="0">
              <a:latin typeface="Arial" panose="020B0604020202020204" pitchFamily="34" charset="0"/>
              <a:cs typeface="Arial" panose="020B0604020202020204" pitchFamily="34" charset="0"/>
            </a:endParaRPr>
          </a:p>
        </p:txBody>
      </p:sp>
      <p:sp>
        <p:nvSpPr>
          <p:cNvPr id="13" name="TextBox 12"/>
          <p:cNvSpPr txBox="1"/>
          <p:nvPr/>
        </p:nvSpPr>
        <p:spPr>
          <a:xfrm>
            <a:off x="7696200" y="1845057"/>
            <a:ext cx="643125" cy="523220"/>
          </a:xfrm>
          <a:prstGeom prst="rect">
            <a:avLst/>
          </a:prstGeom>
          <a:noFill/>
        </p:spPr>
        <p:txBody>
          <a:bodyPr wrap="none" rtlCol="0">
            <a:spAutoFit/>
          </a:bodyPr>
          <a:lstStyle/>
          <a:p>
            <a:r>
              <a:rPr lang="en-US" sz="2800" b="1" i="1" dirty="0" smtClean="0">
                <a:latin typeface="Arial" panose="020B0604020202020204" pitchFamily="34" charset="0"/>
                <a:cs typeface="Arial" panose="020B0604020202020204" pitchFamily="34" charset="0"/>
              </a:rPr>
              <a:t>Sg</a:t>
            </a:r>
            <a:endParaRPr lang="en-US" sz="2800" b="1" i="1" dirty="0">
              <a:latin typeface="Arial" panose="020B0604020202020204" pitchFamily="34" charset="0"/>
              <a:cs typeface="Arial" panose="020B0604020202020204" pitchFamily="34" charset="0"/>
            </a:endParaRPr>
          </a:p>
        </p:txBody>
      </p:sp>
      <p:grpSp>
        <p:nvGrpSpPr>
          <p:cNvPr id="14" name="Group 13"/>
          <p:cNvGrpSpPr/>
          <p:nvPr/>
        </p:nvGrpSpPr>
        <p:grpSpPr>
          <a:xfrm>
            <a:off x="5260514" y="2819400"/>
            <a:ext cx="2941428" cy="638661"/>
            <a:chOff x="914400" y="2104539"/>
            <a:chExt cx="2941428" cy="638661"/>
          </a:xfrm>
        </p:grpSpPr>
        <p:sp>
          <p:nvSpPr>
            <p:cNvPr id="15" name="Oval 14"/>
            <p:cNvSpPr/>
            <p:nvPr/>
          </p:nvSpPr>
          <p:spPr>
            <a:xfrm rot="20297228">
              <a:off x="914400" y="2362200"/>
              <a:ext cx="4572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6" name="Oval 15"/>
            <p:cNvSpPr/>
            <p:nvPr/>
          </p:nvSpPr>
          <p:spPr>
            <a:xfrm rot="20808559">
              <a:off x="1317342" y="2204656"/>
              <a:ext cx="4572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7" name="Oval 16"/>
            <p:cNvSpPr/>
            <p:nvPr/>
          </p:nvSpPr>
          <p:spPr>
            <a:xfrm>
              <a:off x="1715160" y="2104539"/>
              <a:ext cx="4572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8" name="Oval 17"/>
            <p:cNvSpPr/>
            <p:nvPr/>
          </p:nvSpPr>
          <p:spPr>
            <a:xfrm rot="722714">
              <a:off x="2133600" y="2133600"/>
              <a:ext cx="4572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9" name="Oval 18"/>
            <p:cNvSpPr/>
            <p:nvPr/>
          </p:nvSpPr>
          <p:spPr>
            <a:xfrm rot="21422311">
              <a:off x="2556078" y="2242489"/>
              <a:ext cx="4572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0" name="Oval 19"/>
            <p:cNvSpPr/>
            <p:nvPr/>
          </p:nvSpPr>
          <p:spPr>
            <a:xfrm rot="21422311">
              <a:off x="2962263" y="2221357"/>
              <a:ext cx="4572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1" name="Oval 20"/>
            <p:cNvSpPr/>
            <p:nvPr/>
          </p:nvSpPr>
          <p:spPr>
            <a:xfrm rot="20576427">
              <a:off x="3398628" y="2116082"/>
              <a:ext cx="4572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68535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5687814" y="1404497"/>
            <a:ext cx="806095" cy="1136870"/>
            <a:chOff x="5713676" y="2544991"/>
            <a:chExt cx="887042" cy="1483908"/>
          </a:xfrm>
        </p:grpSpPr>
        <p:sp>
          <p:nvSpPr>
            <p:cNvPr id="2" name="Oval 1"/>
            <p:cNvSpPr/>
            <p:nvPr/>
          </p:nvSpPr>
          <p:spPr>
            <a:xfrm rot="1422834">
              <a:off x="5713676" y="3153345"/>
              <a:ext cx="253544" cy="578450"/>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Oval 2"/>
            <p:cNvSpPr/>
            <p:nvPr/>
          </p:nvSpPr>
          <p:spPr>
            <a:xfrm rot="20238295">
              <a:off x="5996664" y="2908310"/>
              <a:ext cx="218869" cy="670091"/>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Oval 3"/>
            <p:cNvSpPr/>
            <p:nvPr/>
          </p:nvSpPr>
          <p:spPr>
            <a:xfrm>
              <a:off x="6291672" y="2864120"/>
              <a:ext cx="253543" cy="578450"/>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 name="Oval 4"/>
            <p:cNvSpPr/>
            <p:nvPr/>
          </p:nvSpPr>
          <p:spPr>
            <a:xfrm rot="4187844">
              <a:off x="6095900" y="2967180"/>
              <a:ext cx="307897" cy="701739"/>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Oval 5"/>
            <p:cNvSpPr/>
            <p:nvPr/>
          </p:nvSpPr>
          <p:spPr>
            <a:xfrm rot="2608585">
              <a:off x="6102003" y="3450449"/>
              <a:ext cx="253543" cy="578450"/>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Oval 6"/>
            <p:cNvSpPr/>
            <p:nvPr/>
          </p:nvSpPr>
          <p:spPr>
            <a:xfrm rot="2091014">
              <a:off x="6102004" y="2544991"/>
              <a:ext cx="253543" cy="578451"/>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8" name="Group 7"/>
          <p:cNvGrpSpPr/>
          <p:nvPr/>
        </p:nvGrpSpPr>
        <p:grpSpPr>
          <a:xfrm>
            <a:off x="747577" y="2283420"/>
            <a:ext cx="1742693" cy="394024"/>
            <a:chOff x="914400" y="2104539"/>
            <a:chExt cx="2941428" cy="638661"/>
          </a:xfrm>
        </p:grpSpPr>
        <p:sp>
          <p:nvSpPr>
            <p:cNvPr id="9" name="Oval 8"/>
            <p:cNvSpPr/>
            <p:nvPr/>
          </p:nvSpPr>
          <p:spPr>
            <a:xfrm rot="20297228">
              <a:off x="914400" y="2362200"/>
              <a:ext cx="4572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 name="Oval 9"/>
            <p:cNvSpPr/>
            <p:nvPr/>
          </p:nvSpPr>
          <p:spPr>
            <a:xfrm rot="20808559">
              <a:off x="1317342" y="2204656"/>
              <a:ext cx="4572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1" name="Oval 10"/>
            <p:cNvSpPr/>
            <p:nvPr/>
          </p:nvSpPr>
          <p:spPr>
            <a:xfrm>
              <a:off x="1715160" y="2104539"/>
              <a:ext cx="4572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2" name="Oval 11"/>
            <p:cNvSpPr/>
            <p:nvPr/>
          </p:nvSpPr>
          <p:spPr>
            <a:xfrm rot="722714">
              <a:off x="2133600" y="2133600"/>
              <a:ext cx="4572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 name="Oval 12"/>
            <p:cNvSpPr/>
            <p:nvPr/>
          </p:nvSpPr>
          <p:spPr>
            <a:xfrm rot="21422311">
              <a:off x="2556078" y="2242489"/>
              <a:ext cx="4572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 name="Oval 13"/>
            <p:cNvSpPr/>
            <p:nvPr/>
          </p:nvSpPr>
          <p:spPr>
            <a:xfrm rot="21422311">
              <a:off x="2962263" y="2221357"/>
              <a:ext cx="4572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5" name="Oval 14"/>
            <p:cNvSpPr/>
            <p:nvPr/>
          </p:nvSpPr>
          <p:spPr>
            <a:xfrm rot="20576427">
              <a:off x="3398628" y="2116082"/>
              <a:ext cx="4572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17" name="Group 350"/>
          <p:cNvGrpSpPr>
            <a:grpSpLocks/>
          </p:cNvGrpSpPr>
          <p:nvPr/>
        </p:nvGrpSpPr>
        <p:grpSpPr bwMode="auto">
          <a:xfrm>
            <a:off x="3397114" y="3383465"/>
            <a:ext cx="1136650" cy="914400"/>
            <a:chOff x="2508" y="1585"/>
            <a:chExt cx="716" cy="576"/>
          </a:xfrm>
        </p:grpSpPr>
        <p:sp>
          <p:nvSpPr>
            <p:cNvPr id="18" name="AutoShape 351"/>
            <p:cNvSpPr>
              <a:spLocks noChangeArrowheads="1"/>
            </p:cNvSpPr>
            <p:nvPr/>
          </p:nvSpPr>
          <p:spPr bwMode="auto">
            <a:xfrm>
              <a:off x="2508" y="1585"/>
              <a:ext cx="716" cy="576"/>
            </a:xfrm>
            <a:prstGeom prst="irregularSeal1">
              <a:avLst/>
            </a:prstGeom>
            <a:solidFill>
              <a:srgbClr val="FF0000"/>
            </a:solidFill>
            <a:ln w="9525">
              <a:solidFill>
                <a:schemeClr val="tx1"/>
              </a:solidFill>
              <a:miter lim="800000"/>
              <a:headEnd/>
              <a:tailEnd/>
            </a:ln>
            <a:effectLst/>
          </p:spPr>
          <p:txBody>
            <a:bodyPr wrap="none" anchor="ctr"/>
            <a:lstStyle/>
            <a:p>
              <a:endParaRPr lang="en-US"/>
            </a:p>
          </p:txBody>
        </p:sp>
        <p:sp>
          <p:nvSpPr>
            <p:cNvPr id="19" name="Text Box 352"/>
            <p:cNvSpPr txBox="1">
              <a:spLocks noChangeArrowheads="1"/>
            </p:cNvSpPr>
            <p:nvPr/>
          </p:nvSpPr>
          <p:spPr bwMode="auto">
            <a:xfrm>
              <a:off x="2620" y="1738"/>
              <a:ext cx="438" cy="231"/>
            </a:xfrm>
            <a:prstGeom prst="rect">
              <a:avLst/>
            </a:prstGeom>
            <a:noFill/>
            <a:ln w="9525">
              <a:noFill/>
              <a:miter lim="800000"/>
              <a:headEnd/>
              <a:tailEnd/>
            </a:ln>
            <a:effectLst/>
          </p:spPr>
          <p:txBody>
            <a:bodyPr wrap="none">
              <a:spAutoFit/>
            </a:bodyPr>
            <a:lstStyle/>
            <a:p>
              <a:pPr algn="ctr" eaLnBrk="1" hangingPunct="1"/>
              <a:r>
                <a:rPr lang="en-US" b="1" dirty="0">
                  <a:solidFill>
                    <a:schemeClr val="bg1"/>
                  </a:solidFill>
                  <a:latin typeface="Arial" panose="020B0604020202020204" pitchFamily="34" charset="0"/>
                  <a:cs typeface="Arial" panose="020B0604020202020204" pitchFamily="34" charset="0"/>
                </a:rPr>
                <a:t>H</a:t>
              </a:r>
              <a:r>
                <a:rPr lang="en-US" b="1" baseline="-25000" dirty="0">
                  <a:solidFill>
                    <a:schemeClr val="bg1"/>
                  </a:solidFill>
                  <a:latin typeface="Arial" panose="020B0604020202020204" pitchFamily="34" charset="0"/>
                  <a:cs typeface="Arial" panose="020B0604020202020204" pitchFamily="34" charset="0"/>
                </a:rPr>
                <a:t>2</a:t>
              </a:r>
              <a:r>
                <a:rPr lang="en-US" b="1" dirty="0">
                  <a:solidFill>
                    <a:schemeClr val="bg1"/>
                  </a:solidFill>
                  <a:latin typeface="Arial" panose="020B0604020202020204" pitchFamily="34" charset="0"/>
                  <a:cs typeface="Arial" panose="020B0604020202020204" pitchFamily="34" charset="0"/>
                </a:rPr>
                <a:t>O</a:t>
              </a:r>
              <a:r>
                <a:rPr lang="en-US" b="1" baseline="-25000" dirty="0">
                  <a:solidFill>
                    <a:schemeClr val="bg1"/>
                  </a:solidFill>
                  <a:latin typeface="Arial" panose="020B0604020202020204" pitchFamily="34" charset="0"/>
                  <a:cs typeface="Arial" panose="020B0604020202020204" pitchFamily="34" charset="0"/>
                </a:rPr>
                <a:t>2</a:t>
              </a:r>
            </a:p>
          </p:txBody>
        </p:sp>
      </p:grpSp>
      <p:sp>
        <p:nvSpPr>
          <p:cNvPr id="20" name="TextBox 19"/>
          <p:cNvSpPr txBox="1"/>
          <p:nvPr/>
        </p:nvSpPr>
        <p:spPr>
          <a:xfrm>
            <a:off x="3314335" y="1173665"/>
            <a:ext cx="1194558" cy="461665"/>
          </a:xfrm>
          <a:prstGeom prst="rect">
            <a:avLst/>
          </a:prstGeom>
          <a:noFill/>
          <a:ln w="28575">
            <a:solidFill>
              <a:schemeClr val="tx2"/>
            </a:solidFill>
          </a:ln>
        </p:spPr>
        <p:txBody>
          <a:bodyPr wrap="none" rtlCol="0">
            <a:spAutoFit/>
          </a:bodyPr>
          <a:lstStyle/>
          <a:p>
            <a:pPr algn="ctr"/>
            <a:r>
              <a:rPr lang="en-US" sz="2400" dirty="0" smtClean="0">
                <a:latin typeface="Arial" panose="020B0604020202020204" pitchFamily="34" charset="0"/>
                <a:cs typeface="Arial" panose="020B0604020202020204" pitchFamily="34" charset="0"/>
              </a:rPr>
              <a:t>Lactate</a:t>
            </a:r>
            <a:endParaRPr lang="en-US" sz="2400" dirty="0">
              <a:latin typeface="Arial" panose="020B0604020202020204" pitchFamily="34" charset="0"/>
              <a:cs typeface="Arial" panose="020B0604020202020204" pitchFamily="34" charset="0"/>
            </a:endParaRPr>
          </a:p>
        </p:txBody>
      </p:sp>
      <p:sp>
        <p:nvSpPr>
          <p:cNvPr id="21" name="TextBox 20"/>
          <p:cNvSpPr txBox="1"/>
          <p:nvPr/>
        </p:nvSpPr>
        <p:spPr>
          <a:xfrm>
            <a:off x="228600" y="2719212"/>
            <a:ext cx="643125" cy="523220"/>
          </a:xfrm>
          <a:prstGeom prst="rect">
            <a:avLst/>
          </a:prstGeom>
          <a:noFill/>
        </p:spPr>
        <p:txBody>
          <a:bodyPr wrap="none" rtlCol="0">
            <a:spAutoFit/>
          </a:bodyPr>
          <a:lstStyle/>
          <a:p>
            <a:r>
              <a:rPr lang="en-US" sz="2800" b="1" i="1" dirty="0" smtClean="0">
                <a:latin typeface="Arial" panose="020B0604020202020204" pitchFamily="34" charset="0"/>
                <a:cs typeface="Arial" panose="020B0604020202020204" pitchFamily="34" charset="0"/>
              </a:rPr>
              <a:t>Sg</a:t>
            </a:r>
            <a:endParaRPr lang="en-US" sz="2800" b="1" i="1" dirty="0">
              <a:latin typeface="Arial" panose="020B0604020202020204" pitchFamily="34" charset="0"/>
              <a:cs typeface="Arial" panose="020B0604020202020204" pitchFamily="34" charset="0"/>
            </a:endParaRPr>
          </a:p>
        </p:txBody>
      </p:sp>
      <p:sp>
        <p:nvSpPr>
          <p:cNvPr id="22" name="TextBox 21"/>
          <p:cNvSpPr txBox="1"/>
          <p:nvPr/>
        </p:nvSpPr>
        <p:spPr>
          <a:xfrm>
            <a:off x="6664305" y="1381209"/>
            <a:ext cx="644728" cy="523220"/>
          </a:xfrm>
          <a:prstGeom prst="rect">
            <a:avLst/>
          </a:prstGeom>
          <a:noFill/>
        </p:spPr>
        <p:txBody>
          <a:bodyPr wrap="none" rtlCol="0">
            <a:spAutoFit/>
          </a:bodyPr>
          <a:lstStyle/>
          <a:p>
            <a:r>
              <a:rPr lang="en-US" sz="2800" b="1" i="1" dirty="0" smtClean="0">
                <a:latin typeface="Arial" panose="020B0604020202020204" pitchFamily="34" charset="0"/>
                <a:cs typeface="Arial" panose="020B0604020202020204" pitchFamily="34" charset="0"/>
              </a:rPr>
              <a:t>Aa</a:t>
            </a:r>
            <a:endParaRPr lang="en-US" sz="2800" b="1" i="1" dirty="0">
              <a:latin typeface="Arial" panose="020B0604020202020204" pitchFamily="34" charset="0"/>
              <a:cs typeface="Arial" panose="020B0604020202020204" pitchFamily="34" charset="0"/>
            </a:endParaRPr>
          </a:p>
        </p:txBody>
      </p:sp>
      <p:cxnSp>
        <p:nvCxnSpPr>
          <p:cNvPr id="24" name="Straight Arrow Connector 23"/>
          <p:cNvCxnSpPr/>
          <p:nvPr/>
        </p:nvCxnSpPr>
        <p:spPr>
          <a:xfrm flipV="1">
            <a:off x="2390815" y="1629946"/>
            <a:ext cx="678745" cy="408803"/>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786177" y="1613342"/>
            <a:ext cx="847686" cy="221005"/>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237631" y="3069903"/>
            <a:ext cx="838200" cy="627123"/>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rot="5400000">
            <a:off x="4904857" y="3460836"/>
            <a:ext cx="448439" cy="685800"/>
            <a:chOff x="6169247" y="4419600"/>
            <a:chExt cx="448439" cy="685800"/>
          </a:xfrm>
        </p:grpSpPr>
        <p:cxnSp>
          <p:nvCxnSpPr>
            <p:cNvPr id="30" name="Straight Connector 29"/>
            <p:cNvCxnSpPr/>
            <p:nvPr/>
          </p:nvCxnSpPr>
          <p:spPr>
            <a:xfrm>
              <a:off x="6376277" y="4419600"/>
              <a:ext cx="0" cy="685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6200000">
              <a:off x="6393467" y="4881180"/>
              <a:ext cx="0" cy="44843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5551240" y="3580617"/>
            <a:ext cx="740908" cy="400110"/>
          </a:xfrm>
          <a:prstGeom prst="rect">
            <a:avLst/>
          </a:prstGeom>
          <a:noFill/>
        </p:spPr>
        <p:txBody>
          <a:bodyPr wrap="none" rtlCol="0">
            <a:spAutoFit/>
          </a:bodyPr>
          <a:lstStyle/>
          <a:p>
            <a:r>
              <a:rPr lang="en-US" sz="2000" dirty="0" err="1" smtClean="0">
                <a:latin typeface="Arial" panose="020B0604020202020204" pitchFamily="34" charset="0"/>
                <a:cs typeface="Arial" panose="020B0604020202020204" pitchFamily="34" charset="0"/>
              </a:rPr>
              <a:t>KatA</a:t>
            </a:r>
            <a:endParaRPr lang="en-US" sz="2000" dirty="0">
              <a:latin typeface="Arial" panose="020B0604020202020204" pitchFamily="34" charset="0"/>
              <a:cs typeface="Arial" panose="020B0604020202020204" pitchFamily="34" charset="0"/>
            </a:endParaRPr>
          </a:p>
        </p:txBody>
      </p:sp>
      <p:sp>
        <p:nvSpPr>
          <p:cNvPr id="37" name="TextBox 36"/>
          <p:cNvSpPr txBox="1"/>
          <p:nvPr/>
        </p:nvSpPr>
        <p:spPr>
          <a:xfrm>
            <a:off x="3877745" y="533400"/>
            <a:ext cx="3493264"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Necessary for </a:t>
            </a:r>
            <a:r>
              <a:rPr lang="en-US" i="1" dirty="0" smtClean="0">
                <a:latin typeface="Arial" panose="020B0604020202020204" pitchFamily="34" charset="0"/>
                <a:cs typeface="Arial" panose="020B0604020202020204" pitchFamily="34" charset="0"/>
              </a:rPr>
              <a:t>in vivo</a:t>
            </a:r>
            <a:r>
              <a:rPr lang="en-US" dirty="0" smtClean="0">
                <a:latin typeface="Arial" panose="020B0604020202020204" pitchFamily="34" charset="0"/>
                <a:cs typeface="Arial" panose="020B0604020202020204" pitchFamily="34" charset="0"/>
              </a:rPr>
              <a:t> coinfection</a:t>
            </a:r>
            <a:endParaRPr lang="en-US" dirty="0">
              <a:latin typeface="Arial" panose="020B0604020202020204" pitchFamily="34" charset="0"/>
              <a:cs typeface="Arial" panose="020B0604020202020204" pitchFamily="34" charset="0"/>
            </a:endParaRPr>
          </a:p>
        </p:txBody>
      </p:sp>
      <p:sp>
        <p:nvSpPr>
          <p:cNvPr id="38" name="TextBox 37"/>
          <p:cNvSpPr txBox="1"/>
          <p:nvPr/>
        </p:nvSpPr>
        <p:spPr>
          <a:xfrm>
            <a:off x="5194546" y="5799892"/>
            <a:ext cx="4025654" cy="400110"/>
          </a:xfrm>
          <a:prstGeom prst="rect">
            <a:avLst/>
          </a:prstGeom>
          <a:noFill/>
        </p:spPr>
        <p:txBody>
          <a:bodyPr wrap="none" rtlCol="0">
            <a:spAutoFit/>
          </a:bodyPr>
          <a:lstStyle/>
          <a:p>
            <a:r>
              <a:rPr lang="en-US" sz="2000" dirty="0" smtClean="0">
                <a:latin typeface="Arial" panose="020B0604020202020204" pitchFamily="34" charset="0"/>
                <a:cs typeface="Arial" panose="020B0604020202020204" pitchFamily="34" charset="0"/>
              </a:rPr>
              <a:t>Ramsey et al., </a:t>
            </a:r>
            <a:r>
              <a:rPr lang="en-US" sz="2000" dirty="0" err="1" smtClean="0">
                <a:latin typeface="Arial" panose="020B0604020202020204" pitchFamily="34" charset="0"/>
                <a:cs typeface="Arial" panose="020B0604020202020204" pitchFamily="34" charset="0"/>
              </a:rPr>
              <a:t>PLoS</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Pathog</a:t>
            </a:r>
            <a:r>
              <a:rPr lang="en-US" sz="2000" dirty="0" smtClean="0">
                <a:latin typeface="Arial" panose="020B0604020202020204" pitchFamily="34" charset="0"/>
                <a:cs typeface="Arial" panose="020B0604020202020204" pitchFamily="34" charset="0"/>
              </a:rPr>
              <a:t> 2011</a:t>
            </a:r>
            <a:endParaRPr lang="en-US" sz="2000" dirty="0">
              <a:latin typeface="Arial" panose="020B0604020202020204" pitchFamily="34" charset="0"/>
              <a:cs typeface="Arial" panose="020B0604020202020204" pitchFamily="34" charset="0"/>
            </a:endParaRPr>
          </a:p>
        </p:txBody>
      </p:sp>
      <p:sp>
        <p:nvSpPr>
          <p:cNvPr id="39" name="TextBox 38"/>
          <p:cNvSpPr txBox="1"/>
          <p:nvPr/>
        </p:nvSpPr>
        <p:spPr>
          <a:xfrm>
            <a:off x="5986622" y="6121569"/>
            <a:ext cx="3233578" cy="400110"/>
          </a:xfrm>
          <a:prstGeom prst="rect">
            <a:avLst/>
          </a:prstGeom>
          <a:noFill/>
        </p:spPr>
        <p:txBody>
          <a:bodyPr wrap="none" rtlCol="0">
            <a:spAutoFit/>
          </a:bodyPr>
          <a:lstStyle/>
          <a:p>
            <a:r>
              <a:rPr lang="en-US" sz="2000" dirty="0" smtClean="0">
                <a:latin typeface="Arial" panose="020B0604020202020204" pitchFamily="34" charset="0"/>
                <a:cs typeface="Arial" panose="020B0604020202020204" pitchFamily="34" charset="0"/>
              </a:rPr>
              <a:t>Ramsey et al., PNAS 2009</a:t>
            </a:r>
            <a:endParaRPr lang="en-US" sz="2000" dirty="0">
              <a:latin typeface="Arial" panose="020B0604020202020204" pitchFamily="34" charset="0"/>
              <a:cs typeface="Arial" panose="020B0604020202020204" pitchFamily="34" charset="0"/>
            </a:endParaRPr>
          </a:p>
        </p:txBody>
      </p:sp>
      <p:sp>
        <p:nvSpPr>
          <p:cNvPr id="40" name="TextBox 39"/>
          <p:cNvSpPr txBox="1"/>
          <p:nvPr/>
        </p:nvSpPr>
        <p:spPr>
          <a:xfrm>
            <a:off x="5502516" y="6443246"/>
            <a:ext cx="3717684" cy="400110"/>
          </a:xfrm>
          <a:prstGeom prst="rect">
            <a:avLst/>
          </a:prstGeom>
          <a:noFill/>
        </p:spPr>
        <p:txBody>
          <a:bodyPr wrap="none" rtlCol="0">
            <a:spAutoFit/>
          </a:bodyPr>
          <a:lstStyle/>
          <a:p>
            <a:r>
              <a:rPr lang="en-US" sz="2000" dirty="0" smtClean="0">
                <a:latin typeface="Arial" panose="020B0604020202020204" pitchFamily="34" charset="0"/>
                <a:cs typeface="Arial" panose="020B0604020202020204" pitchFamily="34" charset="0"/>
              </a:rPr>
              <a:t>Liu, Ramsey et al., PNAS 2010</a:t>
            </a:r>
            <a:endParaRPr lang="en-US" sz="2000" dirty="0">
              <a:latin typeface="Arial" panose="020B0604020202020204" pitchFamily="34" charset="0"/>
              <a:cs typeface="Arial" panose="020B0604020202020204" pitchFamily="34" charset="0"/>
            </a:endParaRPr>
          </a:p>
        </p:txBody>
      </p:sp>
      <p:sp>
        <p:nvSpPr>
          <p:cNvPr id="41" name="TextBox 40"/>
          <p:cNvSpPr txBox="1"/>
          <p:nvPr/>
        </p:nvSpPr>
        <p:spPr>
          <a:xfrm>
            <a:off x="6621604" y="4184933"/>
            <a:ext cx="1974573" cy="920467"/>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Contributes to immune resistance</a:t>
            </a:r>
            <a:endParaRPr lang="en-US" dirty="0">
              <a:latin typeface="Arial" panose="020B0604020202020204" pitchFamily="34" charset="0"/>
              <a:cs typeface="Arial" panose="020B0604020202020204" pitchFamily="34" charset="0"/>
            </a:endParaRPr>
          </a:p>
        </p:txBody>
      </p:sp>
      <p:sp>
        <p:nvSpPr>
          <p:cNvPr id="42" name="TextBox 41"/>
          <p:cNvSpPr txBox="1"/>
          <p:nvPr/>
        </p:nvSpPr>
        <p:spPr>
          <a:xfrm>
            <a:off x="2421221" y="4419600"/>
            <a:ext cx="3002710" cy="923330"/>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Detoxifies </a:t>
            </a:r>
            <a:r>
              <a:rPr lang="en-US" dirty="0" err="1" smtClean="0">
                <a:latin typeface="Arial" panose="020B0604020202020204" pitchFamily="34" charset="0"/>
                <a:cs typeface="Arial" panose="020B0604020202020204" pitchFamily="34" charset="0"/>
              </a:rPr>
              <a:t>mM</a:t>
            </a:r>
            <a:r>
              <a:rPr lang="en-US" dirty="0" smtClean="0">
                <a:latin typeface="Arial" panose="020B0604020202020204" pitchFamily="34" charset="0"/>
                <a:cs typeface="Arial" panose="020B0604020202020204" pitchFamily="34" charset="0"/>
              </a:rPr>
              <a:t> concentrations in &lt;10 um distances</a:t>
            </a:r>
            <a:endParaRPr lang="en-US" dirty="0">
              <a:latin typeface="Arial" panose="020B0604020202020204" pitchFamily="34" charset="0"/>
              <a:cs typeface="Arial" panose="020B0604020202020204" pitchFamily="34" charset="0"/>
            </a:endParaRPr>
          </a:p>
        </p:txBody>
      </p:sp>
      <p:sp>
        <p:nvSpPr>
          <p:cNvPr id="25" name="Rounded Rectangle 24"/>
          <p:cNvSpPr/>
          <p:nvPr/>
        </p:nvSpPr>
        <p:spPr>
          <a:xfrm>
            <a:off x="6157777" y="2667000"/>
            <a:ext cx="909876" cy="3810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dirty="0" err="1" smtClean="0">
                <a:latin typeface="Arial" panose="020B0604020202020204" pitchFamily="34" charset="0"/>
                <a:cs typeface="Arial" panose="020B0604020202020204" pitchFamily="34" charset="0"/>
              </a:rPr>
              <a:t>OxyR</a:t>
            </a:r>
            <a:endParaRPr lang="en-US" sz="2000" dirty="0">
              <a:latin typeface="Arial" panose="020B0604020202020204" pitchFamily="34" charset="0"/>
              <a:cs typeface="Arial" panose="020B0604020202020204" pitchFamily="34" charset="0"/>
            </a:endParaRPr>
          </a:p>
        </p:txBody>
      </p:sp>
      <p:sp>
        <p:nvSpPr>
          <p:cNvPr id="43" name="TextBox 42"/>
          <p:cNvSpPr txBox="1"/>
          <p:nvPr/>
        </p:nvSpPr>
        <p:spPr>
          <a:xfrm>
            <a:off x="7012106" y="3586492"/>
            <a:ext cx="728084" cy="400110"/>
          </a:xfrm>
          <a:prstGeom prst="rect">
            <a:avLst/>
          </a:prstGeom>
          <a:noFill/>
        </p:spPr>
        <p:txBody>
          <a:bodyPr wrap="none" rtlCol="0">
            <a:spAutoFit/>
          </a:bodyPr>
          <a:lstStyle/>
          <a:p>
            <a:r>
              <a:rPr lang="en-US" sz="2000" dirty="0" err="1" smtClean="0">
                <a:latin typeface="Arial" panose="020B0604020202020204" pitchFamily="34" charset="0"/>
                <a:cs typeface="Arial" panose="020B0604020202020204" pitchFamily="34" charset="0"/>
              </a:rPr>
              <a:t>ApiA</a:t>
            </a:r>
            <a:endParaRPr lang="en-US" sz="2000" dirty="0">
              <a:latin typeface="Arial" panose="020B0604020202020204" pitchFamily="34" charset="0"/>
              <a:cs typeface="Arial" panose="020B0604020202020204" pitchFamily="34" charset="0"/>
            </a:endParaRPr>
          </a:p>
        </p:txBody>
      </p:sp>
      <p:cxnSp>
        <p:nvCxnSpPr>
          <p:cNvPr id="44" name="Straight Arrow Connector 43"/>
          <p:cNvCxnSpPr/>
          <p:nvPr/>
        </p:nvCxnSpPr>
        <p:spPr>
          <a:xfrm flipH="1">
            <a:off x="6035000" y="3124200"/>
            <a:ext cx="293268" cy="416045"/>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6921019" y="3124200"/>
            <a:ext cx="293268" cy="416045"/>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897825" y="1369901"/>
            <a:ext cx="526106" cy="707886"/>
          </a:xfrm>
          <a:prstGeom prst="rect">
            <a:avLst/>
          </a:prstGeom>
          <a:noFill/>
        </p:spPr>
        <p:txBody>
          <a:bodyPr wrap="none" rtlCol="0">
            <a:spAutoFit/>
          </a:bodyPr>
          <a:lstStyle/>
          <a:p>
            <a:r>
              <a:rPr lang="en-US" sz="4000" b="1" dirty="0" smtClean="0">
                <a:solidFill>
                  <a:srgbClr val="FF0000"/>
                </a:solidFill>
                <a:latin typeface="Arial" panose="020B0604020202020204" pitchFamily="34" charset="0"/>
                <a:cs typeface="Arial" panose="020B0604020202020204" pitchFamily="34" charset="0"/>
              </a:rPr>
              <a:t>X</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46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500"/>
                                        <p:tgtEl>
                                          <p:spTgt spid="3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500"/>
                                        <p:tgtEl>
                                          <p:spTgt spid="3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500"/>
                                        <p:tgtEl>
                                          <p:spTgt spid="44"/>
                                        </p:tgtEl>
                                      </p:cBhvr>
                                    </p:animEffect>
                                  </p:childTnLst>
                                </p:cTn>
                              </p:par>
                              <p:par>
                                <p:cTn id="53" presetID="10" presetClass="entr" presetSubtype="0" fill="hold"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500"/>
                                        <p:tgtEl>
                                          <p:spTgt spid="3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500"/>
                                        <p:tgtEl>
                                          <p:spTgt spid="3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500"/>
                                        <p:tgtEl>
                                          <p:spTgt spid="39"/>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fade">
                                      <p:cBhvr>
                                        <p:cTn id="66" dur="500"/>
                                        <p:tgtEl>
                                          <p:spTgt spid="4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fade">
                                      <p:cBhvr>
                                        <p:cTn id="69" dur="500"/>
                                        <p:tgtEl>
                                          <p:spTgt spid="43"/>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500"/>
                                        <p:tgtEl>
                                          <p:spTgt spid="4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500"/>
                                        <p:tgtEl>
                                          <p:spTgt spid="42"/>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40"/>
                                        </p:tgtEl>
                                        <p:attrNameLst>
                                          <p:attrName>style.visibility</p:attrName>
                                        </p:attrNameLst>
                                      </p:cBhvr>
                                      <p:to>
                                        <p:strVal val="visible"/>
                                      </p:to>
                                    </p:set>
                                    <p:animEffect transition="in" filter="fade">
                                      <p:cBhvr>
                                        <p:cTn id="8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p:bldP spid="36" grpId="0"/>
      <p:bldP spid="37" grpId="0"/>
      <p:bldP spid="38" grpId="0"/>
      <p:bldP spid="39" grpId="0"/>
      <p:bldP spid="40" grpId="0"/>
      <p:bldP spid="41" grpId="0"/>
      <p:bldP spid="42" grpId="0"/>
      <p:bldP spid="25" grpId="0" animBg="1"/>
      <p:bldP spid="43"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Outline</a:t>
            </a:r>
            <a:endParaRPr lang="en-US" dirty="0"/>
          </a:p>
        </p:txBody>
      </p:sp>
      <p:sp>
        <p:nvSpPr>
          <p:cNvPr id="3" name="Content Placeholder 2"/>
          <p:cNvSpPr>
            <a:spLocks noGrp="1"/>
          </p:cNvSpPr>
          <p:nvPr>
            <p:ph idx="1"/>
          </p:nvPr>
        </p:nvSpPr>
        <p:spPr/>
        <p:txBody>
          <a:bodyPr/>
          <a:lstStyle/>
          <a:p>
            <a:r>
              <a:rPr lang="en-US" dirty="0" smtClean="0">
                <a:solidFill>
                  <a:schemeClr val="bg1">
                    <a:lumMod val="75000"/>
                  </a:schemeClr>
                </a:solidFill>
              </a:rPr>
              <a:t>Identifying molecular interactions in polymicrobial infections</a:t>
            </a:r>
          </a:p>
          <a:p>
            <a:pPr lvl="1"/>
            <a:r>
              <a:rPr lang="en-US" dirty="0" smtClean="0">
                <a:solidFill>
                  <a:schemeClr val="bg1">
                    <a:lumMod val="75000"/>
                  </a:schemeClr>
                </a:solidFill>
              </a:rPr>
              <a:t>Human periodontal infection</a:t>
            </a:r>
          </a:p>
          <a:p>
            <a:pPr lvl="1"/>
            <a:r>
              <a:rPr lang="en-US" dirty="0" smtClean="0"/>
              <a:t>Human skin chronic infection</a:t>
            </a:r>
          </a:p>
          <a:p>
            <a:r>
              <a:rPr lang="en-US" dirty="0" smtClean="0"/>
              <a:t>Future Work</a:t>
            </a:r>
            <a:endParaRPr lang="en-US" dirty="0"/>
          </a:p>
          <a:p>
            <a:pPr lvl="1"/>
            <a:r>
              <a:rPr lang="en-US" dirty="0" smtClean="0"/>
              <a:t>Commensal interactions</a:t>
            </a:r>
          </a:p>
          <a:p>
            <a:pPr lvl="1"/>
            <a:r>
              <a:rPr lang="en-US" dirty="0" smtClean="0"/>
              <a:t>Hybrid community interactions</a:t>
            </a:r>
          </a:p>
        </p:txBody>
      </p:sp>
      <p:pic>
        <p:nvPicPr>
          <p:cNvPr id="4" name="Picture 2" descr="http://www.clker.com/cliparts/c/9/8/9/1237099922676360396kelan_Human_figure.svg.hi.png"/>
          <p:cNvPicPr>
            <a:picLocks noChangeAspect="1" noChangeArrowheads="1"/>
          </p:cNvPicPr>
          <p:nvPr/>
        </p:nvPicPr>
        <p:blipFill>
          <a:blip r:embed="rId2" cstate="print"/>
          <a:srcRect/>
          <a:stretch>
            <a:fillRect/>
          </a:stretch>
        </p:blipFill>
        <p:spPr bwMode="auto">
          <a:xfrm>
            <a:off x="7086600" y="2364727"/>
            <a:ext cx="1102730" cy="3299992"/>
          </a:xfrm>
          <a:prstGeom prst="rect">
            <a:avLst/>
          </a:prstGeom>
          <a:noFill/>
        </p:spPr>
      </p:pic>
      <p:sp>
        <p:nvSpPr>
          <p:cNvPr id="5" name="Oval 4"/>
          <p:cNvSpPr/>
          <p:nvPr/>
        </p:nvSpPr>
        <p:spPr>
          <a:xfrm>
            <a:off x="7322899" y="5432546"/>
            <a:ext cx="315066" cy="287164"/>
          </a:xfrm>
          <a:prstGeom prst="ellipse">
            <a:avLst/>
          </a:prstGeom>
          <a:solidFill>
            <a:srgbClr val="FF0000">
              <a:alpha val="52000"/>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007833" y="3048000"/>
            <a:ext cx="315066" cy="838200"/>
          </a:xfrm>
          <a:prstGeom prst="ellipse">
            <a:avLst/>
          </a:prstGeom>
          <a:solidFill>
            <a:srgbClr val="FF0000">
              <a:alpha val="52000"/>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554066" y="2713307"/>
            <a:ext cx="162666" cy="143582"/>
          </a:xfrm>
          <a:prstGeom prst="ellipse">
            <a:avLst/>
          </a:prstGeom>
          <a:solidFill>
            <a:srgbClr val="FF0000">
              <a:alpha val="52000"/>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556632" y="2569725"/>
            <a:ext cx="162666" cy="143582"/>
          </a:xfrm>
          <a:prstGeom prst="ellipse">
            <a:avLst/>
          </a:prstGeom>
          <a:solidFill>
            <a:srgbClr val="FF0000">
              <a:alpha val="52000"/>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314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500"/>
                            </p:stCondLst>
                            <p:childTnLst>
                              <p:par>
                                <p:cTn id="15" presetID="10" presetClass="exit" presetSubtype="0" fill="hold" grpId="0" nodeType="after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38138" y="76200"/>
            <a:ext cx="8467725" cy="640080"/>
          </a:xfrm>
        </p:spPr>
        <p:txBody>
          <a:bodyPr>
            <a:normAutofit fontScale="90000"/>
          </a:bodyPr>
          <a:lstStyle/>
          <a:p>
            <a:r>
              <a:rPr lang="en-US" u="sng" dirty="0" smtClean="0">
                <a:latin typeface="Arial" charset="0"/>
              </a:rPr>
              <a:t>D</a:t>
            </a:r>
            <a:r>
              <a:rPr lang="en-US" dirty="0" smtClean="0">
                <a:latin typeface="Arial" charset="0"/>
              </a:rPr>
              <a:t>iabetic </a:t>
            </a:r>
            <a:r>
              <a:rPr lang="en-US" u="sng" dirty="0" smtClean="0">
                <a:latin typeface="Arial" charset="0"/>
              </a:rPr>
              <a:t>f</a:t>
            </a:r>
            <a:r>
              <a:rPr lang="en-US" dirty="0" smtClean="0">
                <a:latin typeface="Arial" charset="0"/>
              </a:rPr>
              <a:t>oot ulcer </a:t>
            </a:r>
            <a:r>
              <a:rPr lang="en-US" u="sng" dirty="0" smtClean="0">
                <a:latin typeface="Arial" charset="0"/>
              </a:rPr>
              <a:t>i</a:t>
            </a:r>
            <a:r>
              <a:rPr lang="en-US" dirty="0" smtClean="0">
                <a:latin typeface="Arial" charset="0"/>
              </a:rPr>
              <a:t>nfections (</a:t>
            </a:r>
            <a:r>
              <a:rPr lang="en-US" dirty="0" err="1" smtClean="0">
                <a:latin typeface="Arial" charset="0"/>
              </a:rPr>
              <a:t>DFIs</a:t>
            </a:r>
            <a:r>
              <a:rPr lang="en-US" dirty="0" smtClean="0">
                <a:latin typeface="Arial" charset="0"/>
              </a:rPr>
              <a:t>)</a:t>
            </a:r>
            <a:endParaRPr lang="en-US" sz="3600" dirty="0" smtClean="0">
              <a:latin typeface="Arial" charset="0"/>
            </a:endParaRPr>
          </a:p>
        </p:txBody>
      </p:sp>
      <p:sp>
        <p:nvSpPr>
          <p:cNvPr id="5" name="Content Placeholder 4"/>
          <p:cNvSpPr>
            <a:spLocks noGrp="1"/>
          </p:cNvSpPr>
          <p:nvPr>
            <p:ph idx="1"/>
          </p:nvPr>
        </p:nvSpPr>
        <p:spPr>
          <a:xfrm>
            <a:off x="457200" y="1143000"/>
            <a:ext cx="8305800" cy="5067300"/>
          </a:xfrm>
        </p:spPr>
        <p:txBody>
          <a:bodyPr>
            <a:normAutofit/>
          </a:bodyPr>
          <a:lstStyle/>
          <a:p>
            <a:r>
              <a:rPr lang="en-US" dirty="0" smtClean="0"/>
              <a:t>Chronic polymicrobial infections</a:t>
            </a:r>
          </a:p>
          <a:p>
            <a:pPr lvl="1"/>
            <a:r>
              <a:rPr lang="en-US" dirty="0" smtClean="0">
                <a:latin typeface="Arial" panose="020B0604020202020204" pitchFamily="34" charset="0"/>
                <a:cs typeface="Arial" panose="020B0604020202020204" pitchFamily="34" charset="0"/>
              </a:rPr>
              <a:t>Superficial wounds progress to non-healing, infected ulcerations</a:t>
            </a:r>
          </a:p>
          <a:p>
            <a:pPr lvl="1"/>
            <a:r>
              <a:rPr lang="en-US" dirty="0" smtClean="0">
                <a:latin typeface="Arial" panose="020B0604020202020204" pitchFamily="34" charset="0"/>
                <a:cs typeface="Arial" panose="020B0604020202020204" pitchFamily="34" charset="0"/>
              </a:rPr>
              <a:t>Precedes amputation</a:t>
            </a:r>
          </a:p>
          <a:p>
            <a:pPr lvl="3"/>
            <a:endParaRPr lang="en-US" sz="649" dirty="0" smtClean="0"/>
          </a:p>
          <a:p>
            <a:r>
              <a:rPr lang="en-US" i="1" dirty="0" smtClean="0"/>
              <a:t>S. aureus </a:t>
            </a:r>
            <a:r>
              <a:rPr lang="en-US" dirty="0" smtClean="0"/>
              <a:t>is a common pathogen </a:t>
            </a:r>
          </a:p>
          <a:p>
            <a:pPr lvl="1"/>
            <a:endParaRPr lang="en-US" sz="649" i="1" dirty="0" smtClean="0"/>
          </a:p>
          <a:p>
            <a:r>
              <a:rPr lang="en-US" dirty="0" smtClean="0"/>
              <a:t>Commensal </a:t>
            </a:r>
            <a:r>
              <a:rPr lang="en-US" i="1" dirty="0" err="1" smtClean="0"/>
              <a:t>Corynebacterium</a:t>
            </a:r>
            <a:endParaRPr lang="en-US" dirty="0" smtClean="0"/>
          </a:p>
          <a:p>
            <a:pPr lvl="1"/>
            <a:r>
              <a:rPr lang="en-US" i="1" dirty="0" smtClean="0">
                <a:latin typeface="Arial" panose="020B0604020202020204" pitchFamily="34" charset="0"/>
                <a:cs typeface="Arial" panose="020B0604020202020204" pitchFamily="34" charset="0"/>
              </a:rPr>
              <a:t>C. striatum, C. amycolatum</a:t>
            </a:r>
            <a:endParaRPr lang="en-US" sz="649" i="1" dirty="0" smtClean="0"/>
          </a:p>
          <a:p>
            <a:r>
              <a:rPr lang="en-US" dirty="0" smtClean="0"/>
              <a:t>New approaches needed for prevention and treatment</a:t>
            </a:r>
          </a:p>
        </p:txBody>
      </p:sp>
      <p:sp>
        <p:nvSpPr>
          <p:cNvPr id="4" name="TextBox 3"/>
          <p:cNvSpPr txBox="1"/>
          <p:nvPr/>
        </p:nvSpPr>
        <p:spPr>
          <a:xfrm>
            <a:off x="3276600" y="6150114"/>
            <a:ext cx="5867400" cy="707886"/>
          </a:xfrm>
          <a:prstGeom prst="rect">
            <a:avLst/>
          </a:prstGeom>
          <a:noFill/>
        </p:spPr>
        <p:txBody>
          <a:bodyPr wrap="square" rtlCol="0">
            <a:spAutoFit/>
          </a:bodyPr>
          <a:lstStyle/>
          <a:p>
            <a:pPr algn="r"/>
            <a:r>
              <a:rPr lang="en-US" sz="2000" dirty="0">
                <a:latin typeface="Arial" panose="020B0604020202020204" pitchFamily="34" charset="0"/>
                <a:cs typeface="Arial" panose="020B0604020202020204" pitchFamily="34" charset="0"/>
              </a:rPr>
              <a:t>Gardner </a:t>
            </a:r>
            <a:r>
              <a:rPr lang="en-US" sz="2000" dirty="0" smtClean="0">
                <a:latin typeface="Arial" panose="020B0604020202020204" pitchFamily="34" charset="0"/>
                <a:cs typeface="Arial" panose="020B0604020202020204" pitchFamily="34" charset="0"/>
              </a:rPr>
              <a:t>S et al. (2013</a:t>
            </a:r>
            <a:r>
              <a:rPr lang="en-US" sz="2000" dirty="0">
                <a:latin typeface="Arial" panose="020B0604020202020204" pitchFamily="34" charset="0"/>
                <a:cs typeface="Arial" panose="020B0604020202020204" pitchFamily="34" charset="0"/>
              </a:rPr>
              <a:t>) </a:t>
            </a:r>
            <a:r>
              <a:rPr lang="en-US" sz="2000" i="1" dirty="0">
                <a:latin typeface="Arial" panose="020B0604020202020204" pitchFamily="34" charset="0"/>
                <a:cs typeface="Arial" panose="020B0604020202020204" pitchFamily="34" charset="0"/>
              </a:rPr>
              <a:t>Diabetes</a:t>
            </a:r>
            <a:endParaRPr lang="en-US" sz="2000" dirty="0">
              <a:latin typeface="Arial" panose="020B0604020202020204" pitchFamily="34" charset="0"/>
              <a:cs typeface="Arial" panose="020B0604020202020204" pitchFamily="34" charset="0"/>
            </a:endParaRPr>
          </a:p>
          <a:p>
            <a:pPr algn="r"/>
            <a:r>
              <a:rPr lang="en-US" sz="2000" dirty="0" smtClean="0">
                <a:latin typeface="Arial" panose="020B0604020202020204" pitchFamily="34" charset="0"/>
                <a:cs typeface="Arial" panose="020B0604020202020204" pitchFamily="34" charset="0"/>
              </a:rPr>
              <a:t>Citron DM et al. (2007) </a:t>
            </a:r>
            <a:r>
              <a:rPr lang="en-US" sz="2000" i="1" dirty="0" smtClean="0">
                <a:latin typeface="Arial" panose="020B0604020202020204" pitchFamily="34" charset="0"/>
                <a:cs typeface="Arial" panose="020B0604020202020204" pitchFamily="34" charset="0"/>
              </a:rPr>
              <a:t>J. of </a:t>
            </a:r>
            <a:r>
              <a:rPr lang="en-US" sz="2000" i="1" dirty="0" err="1" smtClean="0">
                <a:latin typeface="Arial" panose="020B0604020202020204" pitchFamily="34" charset="0"/>
                <a:cs typeface="Arial" panose="020B0604020202020204" pitchFamily="34" charset="0"/>
              </a:rPr>
              <a:t>Clin</a:t>
            </a:r>
            <a:r>
              <a:rPr lang="en-US" sz="2000" i="1" dirty="0" smtClean="0">
                <a:latin typeface="Arial" panose="020B0604020202020204" pitchFamily="34" charset="0"/>
                <a:cs typeface="Arial" panose="020B0604020202020204" pitchFamily="34" charset="0"/>
              </a:rPr>
              <a:t>. Micro</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969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gluxus.com/wp-content/uploads/2013/07/Foot_Ulcer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921" y="430695"/>
            <a:ext cx="7752079" cy="505570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240850" y="6494419"/>
            <a:ext cx="1903150"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www.gluxus.com</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5466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rot="6128208">
            <a:off x="1129757" y="2954616"/>
            <a:ext cx="253544" cy="578450"/>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Oval 2"/>
          <p:cNvSpPr/>
          <p:nvPr/>
        </p:nvSpPr>
        <p:spPr>
          <a:xfrm rot="3343669">
            <a:off x="1952377" y="2974345"/>
            <a:ext cx="218869" cy="670091"/>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Oval 3"/>
          <p:cNvSpPr/>
          <p:nvPr/>
        </p:nvSpPr>
        <p:spPr>
          <a:xfrm rot="4705374">
            <a:off x="1692774" y="2538439"/>
            <a:ext cx="253543" cy="578450"/>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 name="Oval 4"/>
          <p:cNvSpPr/>
          <p:nvPr/>
        </p:nvSpPr>
        <p:spPr>
          <a:xfrm rot="8893218">
            <a:off x="1443084" y="2849530"/>
            <a:ext cx="307897" cy="701739"/>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Oval 5"/>
          <p:cNvSpPr/>
          <p:nvPr/>
        </p:nvSpPr>
        <p:spPr>
          <a:xfrm rot="7313959">
            <a:off x="1424418" y="3288380"/>
            <a:ext cx="253543" cy="578450"/>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Oval 6"/>
          <p:cNvSpPr/>
          <p:nvPr/>
        </p:nvSpPr>
        <p:spPr>
          <a:xfrm rot="6796388">
            <a:off x="1154480" y="2483034"/>
            <a:ext cx="253543" cy="578451"/>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 name="TextBox 7"/>
          <p:cNvSpPr txBox="1"/>
          <p:nvPr/>
        </p:nvSpPr>
        <p:spPr>
          <a:xfrm>
            <a:off x="505260" y="4191675"/>
            <a:ext cx="3533340" cy="1384995"/>
          </a:xfrm>
          <a:prstGeom prst="rect">
            <a:avLst/>
          </a:prstGeom>
          <a:noFill/>
        </p:spPr>
        <p:txBody>
          <a:bodyPr wrap="none" rtlCol="0">
            <a:spAutoFit/>
          </a:bodyPr>
          <a:lstStyle/>
          <a:p>
            <a:pPr marL="285750" indent="-285750">
              <a:buFont typeface="Arial" panose="020B0604020202020204" pitchFamily="34" charset="0"/>
              <a:buChar char="•"/>
            </a:pPr>
            <a:r>
              <a:rPr lang="en-US" sz="2800" dirty="0" smtClean="0">
                <a:latin typeface="Arial" panose="020B0604020202020204" pitchFamily="34" charset="0"/>
                <a:cs typeface="Arial" panose="020B0604020202020204" pitchFamily="34" charset="0"/>
              </a:rPr>
              <a:t>Gram positive</a:t>
            </a:r>
          </a:p>
          <a:p>
            <a:pPr marL="285750" indent="-285750">
              <a:buFont typeface="Arial" panose="020B0604020202020204" pitchFamily="34" charset="0"/>
              <a:buChar char="•"/>
            </a:pPr>
            <a:r>
              <a:rPr lang="en-US" sz="2800" dirty="0" smtClean="0">
                <a:latin typeface="Arial" panose="020B0604020202020204" pitchFamily="34" charset="0"/>
                <a:cs typeface="Arial" panose="020B0604020202020204" pitchFamily="34" charset="0"/>
              </a:rPr>
              <a:t>Benign commensal</a:t>
            </a:r>
          </a:p>
          <a:p>
            <a:pPr marL="285750" indent="-285750">
              <a:buFont typeface="Arial" panose="020B0604020202020204" pitchFamily="34" charset="0"/>
              <a:buChar char="•"/>
            </a:pPr>
            <a:r>
              <a:rPr lang="en-US" sz="2800" dirty="0" smtClean="0">
                <a:latin typeface="Arial" panose="020B0604020202020204" pitchFamily="34" charset="0"/>
                <a:cs typeface="Arial" panose="020B0604020202020204" pitchFamily="34" charset="0"/>
              </a:rPr>
              <a:t>Understudied</a:t>
            </a:r>
            <a:endParaRPr lang="en-US" sz="2800" dirty="0">
              <a:latin typeface="Arial" panose="020B0604020202020204" pitchFamily="34" charset="0"/>
              <a:cs typeface="Arial" panose="020B0604020202020204" pitchFamily="34" charset="0"/>
            </a:endParaRPr>
          </a:p>
        </p:txBody>
      </p:sp>
      <p:sp>
        <p:nvSpPr>
          <p:cNvPr id="9" name="TextBox 8"/>
          <p:cNvSpPr txBox="1"/>
          <p:nvPr/>
        </p:nvSpPr>
        <p:spPr>
          <a:xfrm>
            <a:off x="4868333" y="4191675"/>
            <a:ext cx="3793026" cy="1815882"/>
          </a:xfrm>
          <a:prstGeom prst="rect">
            <a:avLst/>
          </a:prstGeom>
          <a:noFill/>
        </p:spPr>
        <p:txBody>
          <a:bodyPr wrap="none" rtlCol="0">
            <a:spAutoFit/>
          </a:bodyPr>
          <a:lstStyle/>
          <a:p>
            <a:pPr marL="285750" indent="-285750">
              <a:buFont typeface="Arial" panose="020B0604020202020204" pitchFamily="34" charset="0"/>
              <a:buChar char="•"/>
            </a:pPr>
            <a:r>
              <a:rPr lang="en-US" sz="2800" dirty="0" smtClean="0">
                <a:latin typeface="Arial" panose="020B0604020202020204" pitchFamily="34" charset="0"/>
                <a:cs typeface="Arial" panose="020B0604020202020204" pitchFamily="34" charset="0"/>
              </a:rPr>
              <a:t>Gram positive</a:t>
            </a:r>
          </a:p>
          <a:p>
            <a:pPr marL="285750" indent="-285750">
              <a:buFont typeface="Arial" panose="020B0604020202020204" pitchFamily="34" charset="0"/>
              <a:buChar char="•"/>
            </a:pPr>
            <a:r>
              <a:rPr lang="en-US" sz="2800" dirty="0" smtClean="0">
                <a:latin typeface="Arial" panose="020B0604020202020204" pitchFamily="34" charset="0"/>
                <a:cs typeface="Arial" panose="020B0604020202020204" pitchFamily="34" charset="0"/>
              </a:rPr>
              <a:t>Invasive pathogen</a:t>
            </a:r>
          </a:p>
          <a:p>
            <a:pPr marL="285750" indent="-285750">
              <a:buFont typeface="Arial" panose="020B0604020202020204" pitchFamily="34" charset="0"/>
              <a:buChar char="•"/>
            </a:pPr>
            <a:r>
              <a:rPr lang="en-US" sz="2800" dirty="0" smtClean="0">
                <a:latin typeface="Arial" panose="020B0604020202020204" pitchFamily="34" charset="0"/>
                <a:cs typeface="Arial" panose="020B0604020202020204" pitchFamily="34" charset="0"/>
              </a:rPr>
              <a:t>Commensal as well</a:t>
            </a:r>
          </a:p>
          <a:p>
            <a:pPr marL="285750" indent="-285750">
              <a:buFont typeface="Arial" panose="020B0604020202020204" pitchFamily="34" charset="0"/>
              <a:buChar char="•"/>
            </a:pPr>
            <a:r>
              <a:rPr lang="en-US" sz="2800" i="1" u="sng" dirty="0" smtClean="0">
                <a:latin typeface="Arial" panose="020B0604020202020204" pitchFamily="34" charset="0"/>
                <a:cs typeface="Arial" panose="020B0604020202020204" pitchFamily="34" charset="0"/>
              </a:rPr>
              <a:t>agr </a:t>
            </a:r>
            <a:r>
              <a:rPr lang="en-US" sz="2800" u="sng" dirty="0" smtClean="0">
                <a:latin typeface="Arial" panose="020B0604020202020204" pitchFamily="34" charset="0"/>
                <a:cs typeface="Arial" panose="020B0604020202020204" pitchFamily="34" charset="0"/>
              </a:rPr>
              <a:t>Quorum Sensing</a:t>
            </a:r>
            <a:endParaRPr lang="en-US" sz="2800" i="1" u="sng" dirty="0">
              <a:latin typeface="Arial" panose="020B0604020202020204" pitchFamily="34" charset="0"/>
              <a:cs typeface="Arial" panose="020B0604020202020204" pitchFamily="34" charset="0"/>
            </a:endParaRPr>
          </a:p>
        </p:txBody>
      </p:sp>
      <p:sp>
        <p:nvSpPr>
          <p:cNvPr id="10" name="TextBox 9"/>
          <p:cNvSpPr txBox="1"/>
          <p:nvPr/>
        </p:nvSpPr>
        <p:spPr>
          <a:xfrm>
            <a:off x="505260" y="381000"/>
            <a:ext cx="3025187" cy="954107"/>
          </a:xfrm>
          <a:prstGeom prst="rect">
            <a:avLst/>
          </a:prstGeom>
          <a:noFill/>
        </p:spPr>
        <p:txBody>
          <a:bodyPr wrap="none" rtlCol="0">
            <a:spAutoFit/>
          </a:bodyPr>
          <a:lstStyle/>
          <a:p>
            <a:r>
              <a:rPr lang="en-US" sz="2800" i="1" dirty="0" smtClean="0">
                <a:latin typeface="Arial" panose="020B0604020202020204" pitchFamily="34" charset="0"/>
                <a:cs typeface="Arial" panose="020B0604020202020204" pitchFamily="34" charset="0"/>
              </a:rPr>
              <a:t>Corynebacterium </a:t>
            </a:r>
          </a:p>
          <a:p>
            <a:r>
              <a:rPr lang="en-US" sz="2800" i="1" dirty="0" smtClean="0">
                <a:latin typeface="Arial" panose="020B0604020202020204" pitchFamily="34" charset="0"/>
                <a:cs typeface="Arial" panose="020B0604020202020204" pitchFamily="34" charset="0"/>
              </a:rPr>
              <a:t>striatum</a:t>
            </a:r>
            <a:endParaRPr lang="en-US" sz="2800" i="1" dirty="0">
              <a:latin typeface="Arial" panose="020B0604020202020204" pitchFamily="34" charset="0"/>
              <a:cs typeface="Arial" panose="020B0604020202020204" pitchFamily="34" charset="0"/>
            </a:endParaRPr>
          </a:p>
        </p:txBody>
      </p:sp>
      <p:sp>
        <p:nvSpPr>
          <p:cNvPr id="11" name="TextBox 10"/>
          <p:cNvSpPr txBox="1"/>
          <p:nvPr/>
        </p:nvSpPr>
        <p:spPr>
          <a:xfrm>
            <a:off x="582993" y="1997635"/>
            <a:ext cx="764953" cy="523220"/>
          </a:xfrm>
          <a:prstGeom prst="rect">
            <a:avLst/>
          </a:prstGeom>
          <a:noFill/>
        </p:spPr>
        <p:txBody>
          <a:bodyPr wrap="none" rtlCol="0">
            <a:spAutoFit/>
          </a:bodyPr>
          <a:lstStyle/>
          <a:p>
            <a:r>
              <a:rPr lang="en-US" sz="2800" b="1" i="1" dirty="0" err="1" smtClean="0">
                <a:latin typeface="Arial" panose="020B0604020202020204" pitchFamily="34" charset="0"/>
                <a:cs typeface="Arial" panose="020B0604020202020204" pitchFamily="34" charset="0"/>
              </a:rPr>
              <a:t>Cst</a:t>
            </a:r>
            <a:endParaRPr lang="en-US" sz="2800" b="1" i="1" dirty="0">
              <a:latin typeface="Arial" panose="020B0604020202020204" pitchFamily="34" charset="0"/>
              <a:cs typeface="Arial" panose="020B0604020202020204" pitchFamily="34" charset="0"/>
            </a:endParaRPr>
          </a:p>
        </p:txBody>
      </p:sp>
      <p:sp>
        <p:nvSpPr>
          <p:cNvPr id="12" name="TextBox 11"/>
          <p:cNvSpPr txBox="1"/>
          <p:nvPr/>
        </p:nvSpPr>
        <p:spPr>
          <a:xfrm>
            <a:off x="4648200" y="381000"/>
            <a:ext cx="2802370" cy="954107"/>
          </a:xfrm>
          <a:prstGeom prst="rect">
            <a:avLst/>
          </a:prstGeom>
          <a:noFill/>
        </p:spPr>
        <p:txBody>
          <a:bodyPr wrap="none" rtlCol="0">
            <a:spAutoFit/>
          </a:bodyPr>
          <a:lstStyle/>
          <a:p>
            <a:r>
              <a:rPr lang="en-US" sz="2800" i="1" dirty="0" smtClean="0">
                <a:latin typeface="Arial" panose="020B0604020202020204" pitchFamily="34" charset="0"/>
                <a:cs typeface="Arial" panose="020B0604020202020204" pitchFamily="34" charset="0"/>
              </a:rPr>
              <a:t>Staphylococcus </a:t>
            </a:r>
          </a:p>
          <a:p>
            <a:r>
              <a:rPr lang="en-US" sz="2800" i="1" dirty="0" smtClean="0">
                <a:latin typeface="Arial" panose="020B0604020202020204" pitchFamily="34" charset="0"/>
                <a:cs typeface="Arial" panose="020B0604020202020204" pitchFamily="34" charset="0"/>
              </a:rPr>
              <a:t>aureus</a:t>
            </a:r>
            <a:endParaRPr lang="en-US" sz="2800" i="1" dirty="0">
              <a:latin typeface="Arial" panose="020B0604020202020204" pitchFamily="34" charset="0"/>
              <a:cs typeface="Arial" panose="020B0604020202020204" pitchFamily="34" charset="0"/>
            </a:endParaRPr>
          </a:p>
        </p:txBody>
      </p:sp>
      <p:sp>
        <p:nvSpPr>
          <p:cNvPr id="13" name="TextBox 12"/>
          <p:cNvSpPr txBox="1"/>
          <p:nvPr/>
        </p:nvSpPr>
        <p:spPr>
          <a:xfrm>
            <a:off x="7230533" y="1997635"/>
            <a:ext cx="843501" cy="523220"/>
          </a:xfrm>
          <a:prstGeom prst="rect">
            <a:avLst/>
          </a:prstGeom>
          <a:noFill/>
        </p:spPr>
        <p:txBody>
          <a:bodyPr wrap="none" rtlCol="0">
            <a:spAutoFit/>
          </a:bodyPr>
          <a:lstStyle/>
          <a:p>
            <a:r>
              <a:rPr lang="en-US" sz="2800" b="1" i="1" dirty="0" smtClean="0">
                <a:latin typeface="Arial" panose="020B0604020202020204" pitchFamily="34" charset="0"/>
                <a:cs typeface="Arial" panose="020B0604020202020204" pitchFamily="34" charset="0"/>
              </a:rPr>
              <a:t>Sau</a:t>
            </a:r>
            <a:endParaRPr lang="en-US" sz="2800" b="1" i="1" dirty="0">
              <a:latin typeface="Arial" panose="020B0604020202020204" pitchFamily="34" charset="0"/>
              <a:cs typeface="Arial" panose="020B0604020202020204" pitchFamily="34" charset="0"/>
            </a:endParaRPr>
          </a:p>
        </p:txBody>
      </p:sp>
      <p:sp>
        <p:nvSpPr>
          <p:cNvPr id="15" name="Oval 14"/>
          <p:cNvSpPr/>
          <p:nvPr/>
        </p:nvSpPr>
        <p:spPr>
          <a:xfrm rot="20297228">
            <a:off x="6001167" y="2334673"/>
            <a:ext cx="363925" cy="3810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6" name="Oval 15"/>
          <p:cNvSpPr/>
          <p:nvPr/>
        </p:nvSpPr>
        <p:spPr>
          <a:xfrm rot="20808559">
            <a:off x="5850426" y="3012037"/>
            <a:ext cx="359242" cy="3810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7" name="Oval 16"/>
          <p:cNvSpPr/>
          <p:nvPr/>
        </p:nvSpPr>
        <p:spPr>
          <a:xfrm>
            <a:off x="5791200" y="2613483"/>
            <a:ext cx="400222" cy="3810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8" name="Oval 17"/>
          <p:cNvSpPr/>
          <p:nvPr/>
        </p:nvSpPr>
        <p:spPr>
          <a:xfrm rot="722714">
            <a:off x="6142546" y="2791684"/>
            <a:ext cx="377676" cy="3810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9" name="Oval 18"/>
          <p:cNvSpPr/>
          <p:nvPr/>
        </p:nvSpPr>
        <p:spPr>
          <a:xfrm rot="21422311">
            <a:off x="6292533" y="2447678"/>
            <a:ext cx="368978" cy="3810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0" name="Oval 19"/>
          <p:cNvSpPr/>
          <p:nvPr/>
        </p:nvSpPr>
        <p:spPr>
          <a:xfrm rot="21422311">
            <a:off x="6410407" y="3013585"/>
            <a:ext cx="353288" cy="3810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1" name="Oval 20"/>
          <p:cNvSpPr/>
          <p:nvPr/>
        </p:nvSpPr>
        <p:spPr>
          <a:xfrm rot="20576427">
            <a:off x="6608363" y="2405735"/>
            <a:ext cx="353937" cy="3810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2" name="Oval 21"/>
          <p:cNvSpPr/>
          <p:nvPr/>
        </p:nvSpPr>
        <p:spPr>
          <a:xfrm rot="21422311">
            <a:off x="5695253" y="2303019"/>
            <a:ext cx="353288" cy="3810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3" name="Oval 22"/>
          <p:cNvSpPr/>
          <p:nvPr/>
        </p:nvSpPr>
        <p:spPr>
          <a:xfrm rot="21422311">
            <a:off x="6228470" y="2126669"/>
            <a:ext cx="353288" cy="3810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4" name="Oval 23"/>
          <p:cNvSpPr/>
          <p:nvPr/>
        </p:nvSpPr>
        <p:spPr>
          <a:xfrm rot="21422311">
            <a:off x="6142227" y="3189873"/>
            <a:ext cx="353288" cy="3810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5" name="Oval 24"/>
          <p:cNvSpPr/>
          <p:nvPr/>
        </p:nvSpPr>
        <p:spPr>
          <a:xfrm rot="21422311">
            <a:off x="5468274" y="2767242"/>
            <a:ext cx="353288" cy="3810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954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6200"/>
            <a:ext cx="9144000" cy="646331"/>
          </a:xfrm>
          <a:prstGeom prst="rect">
            <a:avLst/>
          </a:prstGeom>
          <a:noFill/>
        </p:spPr>
        <p:txBody>
          <a:bodyPr wrap="square" rtlCol="0" anchor="t">
            <a:spAutoFit/>
          </a:bodyPr>
          <a:lstStyle/>
          <a:p>
            <a:pPr algn="ctr"/>
            <a:r>
              <a:rPr lang="en-US" sz="3600" i="1" dirty="0" smtClean="0">
                <a:solidFill>
                  <a:schemeClr val="tx2"/>
                </a:solidFill>
                <a:latin typeface="Arial"/>
                <a:cs typeface="Arial"/>
              </a:rPr>
              <a:t>agr</a:t>
            </a:r>
            <a:r>
              <a:rPr lang="en-US" sz="3600" dirty="0" smtClean="0">
                <a:solidFill>
                  <a:schemeClr val="tx2"/>
                </a:solidFill>
                <a:latin typeface="Arial"/>
                <a:cs typeface="Arial"/>
              </a:rPr>
              <a:t> and Virulence</a:t>
            </a:r>
          </a:p>
        </p:txBody>
      </p:sp>
      <p:grpSp>
        <p:nvGrpSpPr>
          <p:cNvPr id="3" name="Group 87"/>
          <p:cNvGrpSpPr/>
          <p:nvPr/>
        </p:nvGrpSpPr>
        <p:grpSpPr>
          <a:xfrm>
            <a:off x="3015100" y="4419600"/>
            <a:ext cx="3568528" cy="1979952"/>
            <a:chOff x="789288" y="4519997"/>
            <a:chExt cx="3568528" cy="1979952"/>
          </a:xfrm>
        </p:grpSpPr>
        <p:sp>
          <p:nvSpPr>
            <p:cNvPr id="85" name="TextBox 5"/>
            <p:cNvSpPr txBox="1"/>
            <p:nvPr/>
          </p:nvSpPr>
          <p:spPr>
            <a:xfrm>
              <a:off x="1175535" y="4519997"/>
              <a:ext cx="3182281" cy="1446550"/>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Exotoxins</a:t>
              </a:r>
            </a:p>
            <a:p>
              <a:r>
                <a:rPr lang="en-US" sz="2400" dirty="0" err="1" smtClean="0">
                  <a:latin typeface="Arial" panose="020B0604020202020204" pitchFamily="34" charset="0"/>
                  <a:cs typeface="Arial" panose="020B0604020202020204" pitchFamily="34" charset="0"/>
                </a:rPr>
                <a:t>Hemolysin</a:t>
              </a: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Degradation enzymes</a:t>
              </a:r>
            </a:p>
            <a:p>
              <a:endParaRPr lang="en-US" sz="1600" dirty="0">
                <a:latin typeface="Arial" panose="020B0604020202020204" pitchFamily="34" charset="0"/>
                <a:cs typeface="Arial" panose="020B0604020202020204" pitchFamily="34" charset="0"/>
              </a:endParaRPr>
            </a:p>
          </p:txBody>
        </p:sp>
        <p:sp>
          <p:nvSpPr>
            <p:cNvPr id="86" name="TextBox 8"/>
            <p:cNvSpPr txBox="1"/>
            <p:nvPr/>
          </p:nvSpPr>
          <p:spPr>
            <a:xfrm>
              <a:off x="1175535" y="5887132"/>
              <a:ext cx="2478564"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Adhesion </a:t>
              </a:r>
              <a:r>
                <a:rPr lang="en-US" sz="2400" dirty="0" smtClean="0">
                  <a:latin typeface="Arial" panose="020B0604020202020204" pitchFamily="34" charset="0"/>
                  <a:cs typeface="Arial" panose="020B0604020202020204" pitchFamily="34" charset="0"/>
                </a:rPr>
                <a:t>factors</a:t>
              </a:r>
              <a:endParaRPr lang="en-US" sz="2400" dirty="0">
                <a:latin typeface="Arial" panose="020B0604020202020204" pitchFamily="34" charset="0"/>
                <a:cs typeface="Arial" panose="020B0604020202020204" pitchFamily="34" charset="0"/>
              </a:endParaRPr>
            </a:p>
          </p:txBody>
        </p:sp>
        <p:sp>
          <p:nvSpPr>
            <p:cNvPr id="87" name="Right Arrow 86"/>
            <p:cNvSpPr/>
            <p:nvPr/>
          </p:nvSpPr>
          <p:spPr>
            <a:xfrm rot="16200000">
              <a:off x="451722" y="4967986"/>
              <a:ext cx="997107" cy="321973"/>
            </a:xfrm>
            <a:prstGeom prst="rightArrow">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8" name="Right Arrow 87"/>
            <p:cNvSpPr/>
            <p:nvPr/>
          </p:nvSpPr>
          <p:spPr>
            <a:xfrm rot="5400000">
              <a:off x="629850" y="6018537"/>
              <a:ext cx="640850" cy="321973"/>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Oval 78"/>
          <p:cNvSpPr/>
          <p:nvPr/>
        </p:nvSpPr>
        <p:spPr>
          <a:xfrm rot="5400000" flipH="1">
            <a:off x="2836104" y="2577107"/>
            <a:ext cx="725715" cy="744502"/>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77" name="Oval 76"/>
          <p:cNvSpPr/>
          <p:nvPr/>
        </p:nvSpPr>
        <p:spPr>
          <a:xfrm rot="5400000" flipH="1">
            <a:off x="3185873" y="2955358"/>
            <a:ext cx="725715" cy="744502"/>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78" name="Oval 77"/>
          <p:cNvSpPr/>
          <p:nvPr/>
        </p:nvSpPr>
        <p:spPr>
          <a:xfrm rot="5400000" flipH="1">
            <a:off x="3236668" y="2281927"/>
            <a:ext cx="725715" cy="744502"/>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75" name="U-Turn Arrow 74"/>
          <p:cNvSpPr/>
          <p:nvPr/>
        </p:nvSpPr>
        <p:spPr>
          <a:xfrm rot="5400000">
            <a:off x="3994593" y="2611737"/>
            <a:ext cx="901819" cy="758314"/>
          </a:xfrm>
          <a:prstGeom prst="uturnArrow">
            <a:avLst>
              <a:gd name="adj1" fmla="val 10119"/>
              <a:gd name="adj2" fmla="val 15233"/>
              <a:gd name="adj3" fmla="val 20040"/>
              <a:gd name="adj4" fmla="val 41789"/>
              <a:gd name="adj5" fmla="val 10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49" name="Group 48"/>
          <p:cNvGrpSpPr/>
          <p:nvPr/>
        </p:nvGrpSpPr>
        <p:grpSpPr>
          <a:xfrm>
            <a:off x="4655510" y="1335305"/>
            <a:ext cx="2305835" cy="1474390"/>
            <a:chOff x="1554150" y="3378197"/>
            <a:chExt cx="2305835" cy="1474390"/>
          </a:xfrm>
        </p:grpSpPr>
        <p:sp>
          <p:nvSpPr>
            <p:cNvPr id="50" name="Oval 49"/>
            <p:cNvSpPr/>
            <p:nvPr/>
          </p:nvSpPr>
          <p:spPr>
            <a:xfrm>
              <a:off x="1818475" y="4512334"/>
              <a:ext cx="340252" cy="340253"/>
            </a:xfrm>
            <a:prstGeom prst="ellipse">
              <a:avLst/>
            </a:prstGeom>
          </p:spPr>
          <p:style>
            <a:lnRef idx="2">
              <a:schemeClr val="dk1"/>
            </a:lnRef>
            <a:fillRef idx="1">
              <a:schemeClr val="lt1"/>
            </a:fillRef>
            <a:effectRef idx="0">
              <a:schemeClr val="dk1"/>
            </a:effectRef>
            <a:fontRef idx="minor">
              <a:schemeClr val="dk1"/>
            </a:fontRef>
          </p:style>
          <p:txBody>
            <a:bodyPr wrap="none" rtlCol="0" anchor="ctr"/>
            <a:lstStyle/>
            <a:p>
              <a:pPr algn="ctr"/>
              <a:r>
                <a:rPr lang="en-US" sz="1600" dirty="0" smtClean="0">
                  <a:latin typeface="Arial"/>
                  <a:cs typeface="Arial"/>
                </a:rPr>
                <a:t>Y</a:t>
              </a:r>
              <a:endParaRPr lang="en-US" sz="1600" dirty="0">
                <a:latin typeface="Arial"/>
                <a:cs typeface="Arial"/>
              </a:endParaRPr>
            </a:p>
          </p:txBody>
        </p:sp>
        <p:sp>
          <p:nvSpPr>
            <p:cNvPr id="51" name="Oval 50"/>
            <p:cNvSpPr/>
            <p:nvPr/>
          </p:nvSpPr>
          <p:spPr>
            <a:xfrm>
              <a:off x="2158727" y="4512334"/>
              <a:ext cx="340252" cy="340253"/>
            </a:xfrm>
            <a:prstGeom prst="ellipse">
              <a:avLst/>
            </a:prstGeom>
          </p:spPr>
          <p:style>
            <a:lnRef idx="2">
              <a:schemeClr val="dk1"/>
            </a:lnRef>
            <a:fillRef idx="1">
              <a:schemeClr val="lt1"/>
            </a:fillRef>
            <a:effectRef idx="0">
              <a:schemeClr val="dk1"/>
            </a:effectRef>
            <a:fontRef idx="minor">
              <a:schemeClr val="dk1"/>
            </a:fontRef>
          </p:style>
          <p:txBody>
            <a:bodyPr wrap="none" rtlCol="0" anchor="ctr"/>
            <a:lstStyle/>
            <a:p>
              <a:pPr algn="ctr"/>
              <a:r>
                <a:rPr lang="en-US" sz="1600" dirty="0" smtClean="0">
                  <a:latin typeface="Arial"/>
                  <a:cs typeface="Arial"/>
                </a:rPr>
                <a:t>S</a:t>
              </a:r>
              <a:endParaRPr lang="en-US" sz="1600" dirty="0">
                <a:latin typeface="Arial"/>
                <a:cs typeface="Arial"/>
              </a:endParaRPr>
            </a:p>
          </p:txBody>
        </p:sp>
        <p:sp>
          <p:nvSpPr>
            <p:cNvPr id="52" name="Oval 51"/>
            <p:cNvSpPr/>
            <p:nvPr/>
          </p:nvSpPr>
          <p:spPr>
            <a:xfrm>
              <a:off x="2498978" y="4512334"/>
              <a:ext cx="340252" cy="340253"/>
            </a:xfrm>
            <a:prstGeom prst="ellipse">
              <a:avLst/>
            </a:prstGeom>
          </p:spPr>
          <p:style>
            <a:lnRef idx="2">
              <a:schemeClr val="dk1"/>
            </a:lnRef>
            <a:fillRef idx="1">
              <a:schemeClr val="lt1"/>
            </a:fillRef>
            <a:effectRef idx="0">
              <a:schemeClr val="dk1"/>
            </a:effectRef>
            <a:fontRef idx="minor">
              <a:schemeClr val="dk1"/>
            </a:fontRef>
          </p:style>
          <p:txBody>
            <a:bodyPr wrap="none" rtlCol="0" anchor="ctr"/>
            <a:lstStyle/>
            <a:p>
              <a:pPr algn="ctr"/>
              <a:r>
                <a:rPr lang="en-US" sz="1600" dirty="0" smtClean="0">
                  <a:latin typeface="Arial"/>
                  <a:cs typeface="Arial"/>
                </a:rPr>
                <a:t>T</a:t>
              </a:r>
              <a:endParaRPr lang="en-US" sz="1600" dirty="0">
                <a:latin typeface="Arial"/>
                <a:cs typeface="Arial"/>
              </a:endParaRPr>
            </a:p>
          </p:txBody>
        </p:sp>
        <p:sp>
          <p:nvSpPr>
            <p:cNvPr id="53" name="Oval 52"/>
            <p:cNvSpPr/>
            <p:nvPr/>
          </p:nvSpPr>
          <p:spPr>
            <a:xfrm>
              <a:off x="2839230" y="4512334"/>
              <a:ext cx="340252" cy="340253"/>
            </a:xfrm>
            <a:prstGeom prst="ellipse">
              <a:avLst/>
            </a:prstGeom>
          </p:spPr>
          <p:style>
            <a:lnRef idx="2">
              <a:schemeClr val="dk1"/>
            </a:lnRef>
            <a:fillRef idx="1">
              <a:schemeClr val="lt1"/>
            </a:fillRef>
            <a:effectRef idx="0">
              <a:schemeClr val="dk1"/>
            </a:effectRef>
            <a:fontRef idx="minor">
              <a:schemeClr val="dk1"/>
            </a:fontRef>
          </p:style>
          <p:txBody>
            <a:bodyPr wrap="none" rtlCol="0" anchor="ctr"/>
            <a:lstStyle/>
            <a:p>
              <a:pPr algn="ctr"/>
              <a:r>
                <a:rPr lang="en-US" sz="1600" dirty="0" smtClean="0">
                  <a:latin typeface="Arial"/>
                  <a:cs typeface="Arial"/>
                </a:rPr>
                <a:t>C</a:t>
              </a:r>
              <a:endParaRPr lang="en-US" sz="1600" dirty="0">
                <a:latin typeface="Arial"/>
                <a:cs typeface="Arial"/>
              </a:endParaRPr>
            </a:p>
          </p:txBody>
        </p:sp>
        <p:sp>
          <p:nvSpPr>
            <p:cNvPr id="54" name="Oval 53"/>
            <p:cNvSpPr/>
            <p:nvPr/>
          </p:nvSpPr>
          <p:spPr>
            <a:xfrm>
              <a:off x="3179482" y="4512334"/>
              <a:ext cx="340252" cy="340253"/>
            </a:xfrm>
            <a:prstGeom prst="ellipse">
              <a:avLst/>
            </a:prstGeom>
          </p:spPr>
          <p:style>
            <a:lnRef idx="2">
              <a:schemeClr val="dk1"/>
            </a:lnRef>
            <a:fillRef idx="1">
              <a:schemeClr val="lt1"/>
            </a:fillRef>
            <a:effectRef idx="0">
              <a:schemeClr val="dk1"/>
            </a:effectRef>
            <a:fontRef idx="minor">
              <a:schemeClr val="dk1"/>
            </a:fontRef>
          </p:style>
          <p:txBody>
            <a:bodyPr wrap="none" rtlCol="0" anchor="ctr"/>
            <a:lstStyle/>
            <a:p>
              <a:pPr algn="ctr"/>
              <a:r>
                <a:rPr lang="en-US" sz="1600" dirty="0" smtClean="0">
                  <a:latin typeface="Arial"/>
                  <a:cs typeface="Arial"/>
                </a:rPr>
                <a:t>D</a:t>
              </a:r>
              <a:endParaRPr lang="en-US" sz="1600" dirty="0">
                <a:latin typeface="Arial"/>
                <a:cs typeface="Arial"/>
              </a:endParaRPr>
            </a:p>
          </p:txBody>
        </p:sp>
        <p:sp>
          <p:nvSpPr>
            <p:cNvPr id="55" name="Oval 54"/>
            <p:cNvSpPr/>
            <p:nvPr/>
          </p:nvSpPr>
          <p:spPr>
            <a:xfrm>
              <a:off x="3406316" y="4285499"/>
              <a:ext cx="340252" cy="340253"/>
            </a:xfrm>
            <a:prstGeom prst="ellipse">
              <a:avLst/>
            </a:prstGeom>
          </p:spPr>
          <p:style>
            <a:lnRef idx="2">
              <a:schemeClr val="dk1"/>
            </a:lnRef>
            <a:fillRef idx="1">
              <a:schemeClr val="lt1"/>
            </a:fillRef>
            <a:effectRef idx="0">
              <a:schemeClr val="dk1"/>
            </a:effectRef>
            <a:fontRef idx="minor">
              <a:schemeClr val="dk1"/>
            </a:fontRef>
          </p:style>
          <p:txBody>
            <a:bodyPr wrap="none" rtlCol="0" anchor="ctr"/>
            <a:lstStyle/>
            <a:p>
              <a:pPr algn="ctr"/>
              <a:r>
                <a:rPr lang="en-US" sz="1600" dirty="0" smtClean="0">
                  <a:latin typeface="Arial"/>
                  <a:cs typeface="Arial"/>
                </a:rPr>
                <a:t>F</a:t>
              </a:r>
              <a:endParaRPr lang="en-US" sz="1600" dirty="0">
                <a:latin typeface="Arial"/>
                <a:cs typeface="Arial"/>
              </a:endParaRPr>
            </a:p>
          </p:txBody>
        </p:sp>
        <p:sp>
          <p:nvSpPr>
            <p:cNvPr id="56" name="Oval 55"/>
            <p:cNvSpPr/>
            <p:nvPr/>
          </p:nvSpPr>
          <p:spPr>
            <a:xfrm>
              <a:off x="3519733" y="3945245"/>
              <a:ext cx="340252" cy="340253"/>
            </a:xfrm>
            <a:prstGeom prst="ellipse">
              <a:avLst/>
            </a:prstGeom>
          </p:spPr>
          <p:style>
            <a:lnRef idx="2">
              <a:schemeClr val="dk1"/>
            </a:lnRef>
            <a:fillRef idx="1">
              <a:schemeClr val="lt1"/>
            </a:fillRef>
            <a:effectRef idx="0">
              <a:schemeClr val="dk1"/>
            </a:effectRef>
            <a:fontRef idx="minor">
              <a:schemeClr val="dk1"/>
            </a:fontRef>
          </p:style>
          <p:txBody>
            <a:bodyPr wrap="none" rtlCol="0" anchor="ctr"/>
            <a:lstStyle/>
            <a:p>
              <a:pPr algn="ctr"/>
              <a:r>
                <a:rPr lang="en-US" sz="1600" dirty="0" smtClean="0">
                  <a:latin typeface="Arial"/>
                  <a:cs typeface="Arial"/>
                </a:rPr>
                <a:t>I</a:t>
              </a:r>
              <a:endParaRPr lang="en-US" sz="1600" dirty="0">
                <a:latin typeface="Arial"/>
                <a:cs typeface="Arial"/>
              </a:endParaRPr>
            </a:p>
          </p:txBody>
        </p:sp>
        <p:sp>
          <p:nvSpPr>
            <p:cNvPr id="57" name="Oval 56"/>
            <p:cNvSpPr/>
            <p:nvPr/>
          </p:nvSpPr>
          <p:spPr>
            <a:xfrm>
              <a:off x="3292899" y="3718410"/>
              <a:ext cx="340252" cy="340253"/>
            </a:xfrm>
            <a:prstGeom prst="ellipse">
              <a:avLst/>
            </a:prstGeom>
          </p:spPr>
          <p:style>
            <a:lnRef idx="2">
              <a:schemeClr val="dk1"/>
            </a:lnRef>
            <a:fillRef idx="1">
              <a:schemeClr val="lt1"/>
            </a:fillRef>
            <a:effectRef idx="0">
              <a:schemeClr val="dk1"/>
            </a:effectRef>
            <a:fontRef idx="minor">
              <a:schemeClr val="dk1"/>
            </a:fontRef>
          </p:style>
          <p:txBody>
            <a:bodyPr wrap="none" rtlCol="0" anchor="ctr"/>
            <a:lstStyle/>
            <a:p>
              <a:pPr algn="ctr"/>
              <a:r>
                <a:rPr lang="en-US" sz="1600" dirty="0" smtClean="0">
                  <a:latin typeface="Arial"/>
                  <a:cs typeface="Arial"/>
                </a:rPr>
                <a:t>M</a:t>
              </a:r>
              <a:endParaRPr lang="en-US" sz="1600" dirty="0">
                <a:latin typeface="Arial"/>
                <a:cs typeface="Arial"/>
              </a:endParaRPr>
            </a:p>
          </p:txBody>
        </p:sp>
        <p:cxnSp>
          <p:nvCxnSpPr>
            <p:cNvPr id="58" name="Straight Connector 57"/>
            <p:cNvCxnSpPr>
              <a:stCxn id="57" idx="2"/>
            </p:cNvCxnSpPr>
            <p:nvPr/>
          </p:nvCxnSpPr>
          <p:spPr>
            <a:xfrm flipH="1">
              <a:off x="3066064" y="3888537"/>
              <a:ext cx="226834" cy="567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flipV="1">
              <a:off x="2952647" y="3718410"/>
              <a:ext cx="113417" cy="2268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flipV="1">
              <a:off x="2889047" y="3718410"/>
              <a:ext cx="113417" cy="2268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2952647" y="3945245"/>
              <a:ext cx="62537" cy="2268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2701396" y="3378197"/>
              <a:ext cx="384165" cy="400110"/>
            </a:xfrm>
            <a:prstGeom prst="rect">
              <a:avLst/>
            </a:prstGeom>
            <a:noFill/>
          </p:spPr>
          <p:txBody>
            <a:bodyPr wrap="none" rtlCol="0">
              <a:spAutoFit/>
            </a:bodyPr>
            <a:lstStyle/>
            <a:p>
              <a:r>
                <a:rPr lang="en-US" sz="2000" dirty="0" smtClean="0">
                  <a:latin typeface="Arial"/>
                  <a:cs typeface="Arial"/>
                </a:rPr>
                <a:t>O</a:t>
              </a:r>
              <a:endParaRPr lang="en-US" sz="2000" dirty="0">
                <a:latin typeface="Arial"/>
                <a:cs typeface="Arial"/>
              </a:endParaRPr>
            </a:p>
          </p:txBody>
        </p:sp>
        <p:sp>
          <p:nvSpPr>
            <p:cNvPr id="63" name="TextBox 62"/>
            <p:cNvSpPr txBox="1"/>
            <p:nvPr/>
          </p:nvSpPr>
          <p:spPr>
            <a:xfrm>
              <a:off x="2740003" y="4079931"/>
              <a:ext cx="355736" cy="400110"/>
            </a:xfrm>
            <a:prstGeom prst="rect">
              <a:avLst/>
            </a:prstGeom>
            <a:noFill/>
          </p:spPr>
          <p:txBody>
            <a:bodyPr wrap="none" rtlCol="0">
              <a:spAutoFit/>
            </a:bodyPr>
            <a:lstStyle/>
            <a:p>
              <a:r>
                <a:rPr lang="en-US" sz="2000" dirty="0" smtClean="0">
                  <a:latin typeface="Arial"/>
                  <a:cs typeface="Arial"/>
                </a:rPr>
                <a:t>S</a:t>
              </a:r>
              <a:endParaRPr lang="en-US" sz="2000" dirty="0">
                <a:latin typeface="Arial"/>
                <a:cs typeface="Arial"/>
              </a:endParaRPr>
            </a:p>
          </p:txBody>
        </p:sp>
        <p:cxnSp>
          <p:nvCxnSpPr>
            <p:cNvPr id="64" name="Straight Connector 63"/>
            <p:cNvCxnSpPr/>
            <p:nvPr/>
          </p:nvCxnSpPr>
          <p:spPr>
            <a:xfrm>
              <a:off x="2952647" y="4398916"/>
              <a:ext cx="22683" cy="1134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1554150" y="3754808"/>
              <a:ext cx="1102510" cy="523220"/>
            </a:xfrm>
            <a:prstGeom prst="rect">
              <a:avLst/>
            </a:prstGeom>
            <a:noFill/>
          </p:spPr>
          <p:txBody>
            <a:bodyPr wrap="none" rtlCol="0">
              <a:spAutoFit/>
            </a:bodyPr>
            <a:lstStyle/>
            <a:p>
              <a:r>
                <a:rPr lang="en-US" sz="2800" b="1" dirty="0" smtClean="0">
                  <a:latin typeface="Arial"/>
                  <a:cs typeface="Arial"/>
                </a:rPr>
                <a:t>AIP-1</a:t>
              </a:r>
              <a:endParaRPr lang="en-US" sz="2800" b="1" dirty="0">
                <a:latin typeface="Arial"/>
                <a:cs typeface="Arial"/>
              </a:endParaRPr>
            </a:p>
          </p:txBody>
        </p:sp>
      </p:grpSp>
      <p:sp>
        <p:nvSpPr>
          <p:cNvPr id="30" name="Oval 29"/>
          <p:cNvSpPr/>
          <p:nvPr/>
        </p:nvSpPr>
        <p:spPr>
          <a:xfrm rot="5400000" flipH="1">
            <a:off x="2796613" y="1919069"/>
            <a:ext cx="725715" cy="744502"/>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1" name="Oval 30"/>
          <p:cNvSpPr/>
          <p:nvPr/>
        </p:nvSpPr>
        <p:spPr>
          <a:xfrm rot="5400000" flipH="1">
            <a:off x="2783933" y="3069552"/>
            <a:ext cx="725715" cy="744502"/>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2" name="Oval 31"/>
          <p:cNvSpPr/>
          <p:nvPr/>
        </p:nvSpPr>
        <p:spPr>
          <a:xfrm rot="5400000" flipH="1">
            <a:off x="2279992" y="2128236"/>
            <a:ext cx="725715" cy="744502"/>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3" name="Oval 32"/>
          <p:cNvSpPr/>
          <p:nvPr/>
        </p:nvSpPr>
        <p:spPr>
          <a:xfrm rot="5400000" flipH="1">
            <a:off x="2238129" y="2706695"/>
            <a:ext cx="725715" cy="744502"/>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144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fade">
                                      <p:cBhvr>
                                        <p:cTn id="26" dur="500"/>
                                        <p:tgtEl>
                                          <p:spTgt spid="7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30" grpId="0" animBg="1"/>
      <p:bldP spid="31" grpId="0" animBg="1"/>
      <p:bldP spid="32" grpId="0" animBg="1"/>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Autofit/>
          </a:bodyPr>
          <a:lstStyle/>
          <a:p>
            <a:r>
              <a:rPr lang="en-US" sz="3600" dirty="0" smtClean="0"/>
              <a:t>The</a:t>
            </a:r>
            <a:r>
              <a:rPr lang="en-US" sz="3600" i="1" dirty="0" smtClean="0"/>
              <a:t> S. aureus agr</a:t>
            </a:r>
            <a:r>
              <a:rPr lang="en-US" sz="3600" dirty="0" smtClean="0"/>
              <a:t> system plays a critical role in pathogenesis</a:t>
            </a:r>
            <a:endParaRPr lang="en-US" sz="3600" i="1" dirty="0"/>
          </a:p>
        </p:txBody>
      </p:sp>
      <p:sp>
        <p:nvSpPr>
          <p:cNvPr id="6" name="TextBox 5"/>
          <p:cNvSpPr txBox="1"/>
          <p:nvPr/>
        </p:nvSpPr>
        <p:spPr>
          <a:xfrm>
            <a:off x="76200" y="1726912"/>
            <a:ext cx="2510824" cy="584776"/>
          </a:xfrm>
          <a:prstGeom prst="rect">
            <a:avLst/>
          </a:prstGeom>
          <a:noFill/>
        </p:spPr>
        <p:txBody>
          <a:bodyPr wrap="none" rtlCol="0">
            <a:spAutoFit/>
          </a:bodyPr>
          <a:lstStyle/>
          <a:p>
            <a:r>
              <a:rPr lang="en-US" sz="3200" b="1" dirty="0" smtClean="0">
                <a:solidFill>
                  <a:srgbClr val="0000FF"/>
                </a:solidFill>
                <a:latin typeface="Arial" panose="020B0604020202020204" pitchFamily="34" charset="0"/>
                <a:cs typeface="Arial" panose="020B0604020202020204" pitchFamily="34" charset="0"/>
              </a:rPr>
              <a:t>Commensal</a:t>
            </a:r>
            <a:endParaRPr lang="en-US" sz="3200" b="1" dirty="0">
              <a:solidFill>
                <a:srgbClr val="0000FF"/>
              </a:solidFill>
              <a:latin typeface="Arial" panose="020B0604020202020204" pitchFamily="34" charset="0"/>
              <a:cs typeface="Arial" panose="020B0604020202020204" pitchFamily="34" charset="0"/>
            </a:endParaRPr>
          </a:p>
        </p:txBody>
      </p:sp>
      <p:sp>
        <p:nvSpPr>
          <p:cNvPr id="7" name="TextBox 6"/>
          <p:cNvSpPr txBox="1"/>
          <p:nvPr/>
        </p:nvSpPr>
        <p:spPr>
          <a:xfrm>
            <a:off x="6858000" y="1726912"/>
            <a:ext cx="2054168" cy="584776"/>
          </a:xfrm>
          <a:prstGeom prst="rect">
            <a:avLst/>
          </a:prstGeom>
          <a:noFill/>
        </p:spPr>
        <p:txBody>
          <a:bodyPr wrap="none" rtlCol="0">
            <a:spAutoFit/>
          </a:bodyPr>
          <a:lstStyle/>
          <a:p>
            <a:pPr algn="r"/>
            <a:r>
              <a:rPr lang="en-US" sz="3200" b="1" dirty="0" smtClean="0">
                <a:solidFill>
                  <a:schemeClr val="accent2">
                    <a:lumMod val="60000"/>
                    <a:lumOff val="40000"/>
                  </a:schemeClr>
                </a:solidFill>
                <a:latin typeface="Arial" panose="020B0604020202020204" pitchFamily="34" charset="0"/>
                <a:cs typeface="Arial" panose="020B0604020202020204" pitchFamily="34" charset="0"/>
              </a:rPr>
              <a:t>Pathogen</a:t>
            </a:r>
            <a:endParaRPr lang="en-US" sz="3200" b="1" dirty="0">
              <a:solidFill>
                <a:schemeClr val="accent2">
                  <a:lumMod val="60000"/>
                  <a:lumOff val="40000"/>
                </a:schemeClr>
              </a:solidFill>
              <a:latin typeface="Arial" panose="020B0604020202020204" pitchFamily="34" charset="0"/>
              <a:cs typeface="Arial" panose="020B0604020202020204" pitchFamily="34" charset="0"/>
            </a:endParaRPr>
          </a:p>
        </p:txBody>
      </p:sp>
      <p:sp>
        <p:nvSpPr>
          <p:cNvPr id="9" name="Content Placeholder 2"/>
          <p:cNvSpPr txBox="1">
            <a:spLocks/>
          </p:cNvSpPr>
          <p:nvPr/>
        </p:nvSpPr>
        <p:spPr>
          <a:xfrm>
            <a:off x="5943600" y="4619094"/>
            <a:ext cx="2895600" cy="1781706"/>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i="1" dirty="0" smtClean="0">
                <a:solidFill>
                  <a:schemeClr val="bg1">
                    <a:lumMod val="65000"/>
                  </a:schemeClr>
                </a:solidFill>
                <a:latin typeface="Arial" charset="0"/>
              </a:rPr>
              <a:t>agr</a:t>
            </a:r>
            <a:r>
              <a:rPr lang="en-US" sz="2400" dirty="0" smtClean="0">
                <a:solidFill>
                  <a:schemeClr val="bg1">
                    <a:lumMod val="65000"/>
                  </a:schemeClr>
                </a:solidFill>
                <a:latin typeface="Arial" charset="0"/>
              </a:rPr>
              <a:t> ON</a:t>
            </a:r>
          </a:p>
          <a:p>
            <a:r>
              <a:rPr lang="en-US" sz="2400" dirty="0" smtClean="0">
                <a:solidFill>
                  <a:schemeClr val="bg1">
                    <a:lumMod val="65000"/>
                  </a:schemeClr>
                </a:solidFill>
                <a:latin typeface="Arial" charset="0"/>
              </a:rPr>
              <a:t>Virulence factor production</a:t>
            </a:r>
          </a:p>
          <a:p>
            <a:endParaRPr lang="en-US" sz="2400" dirty="0" smtClean="0">
              <a:solidFill>
                <a:schemeClr val="bg1">
                  <a:lumMod val="65000"/>
                </a:schemeClr>
              </a:solidFill>
              <a:latin typeface="Arial" charset="0"/>
            </a:endParaRPr>
          </a:p>
          <a:p>
            <a:endParaRPr lang="en-US" sz="2800" dirty="0" smtClean="0">
              <a:solidFill>
                <a:schemeClr val="bg1">
                  <a:lumMod val="65000"/>
                </a:schemeClr>
              </a:solidFill>
              <a:latin typeface="Arial" charset="0"/>
            </a:endParaRPr>
          </a:p>
        </p:txBody>
      </p:sp>
      <p:grpSp>
        <p:nvGrpSpPr>
          <p:cNvPr id="3" name="Group 20"/>
          <p:cNvGrpSpPr/>
          <p:nvPr/>
        </p:nvGrpSpPr>
        <p:grpSpPr>
          <a:xfrm>
            <a:off x="7761488" y="2680491"/>
            <a:ext cx="1230113" cy="1423508"/>
            <a:chOff x="7761488" y="2590800"/>
            <a:chExt cx="1230113" cy="1423508"/>
          </a:xfrm>
        </p:grpSpPr>
        <p:sp>
          <p:nvSpPr>
            <p:cNvPr id="11" name="Oval 10"/>
            <p:cNvSpPr/>
            <p:nvPr/>
          </p:nvSpPr>
          <p:spPr>
            <a:xfrm rot="5400000" flipH="1">
              <a:off x="7792211" y="2860397"/>
              <a:ext cx="738351" cy="799798"/>
            </a:xfrm>
            <a:prstGeom prst="ellipse">
              <a:avLst/>
            </a:prstGeom>
            <a:solidFill>
              <a:srgbClr val="800000">
                <a:alpha val="15000"/>
              </a:srgbClr>
            </a:solidFill>
            <a:ln>
              <a:solidFill>
                <a:srgbClr val="800000">
                  <a:alpha val="0"/>
                </a:srgbClr>
              </a:solidFill>
            </a:ln>
            <a:effectLst>
              <a:outerShdw blurRad="50800" dist="38100" dir="2700000">
                <a:srgbClr val="000000">
                  <a:alpha val="43000"/>
                </a:srgbClr>
              </a:outerShdw>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solidFill>
                  <a:schemeClr val="accent2">
                    <a:lumMod val="60000"/>
                    <a:lumOff val="40000"/>
                  </a:schemeClr>
                </a:solidFill>
              </a:endParaRPr>
            </a:p>
          </p:txBody>
        </p:sp>
        <p:sp>
          <p:nvSpPr>
            <p:cNvPr id="12" name="Oval 11"/>
            <p:cNvSpPr/>
            <p:nvPr/>
          </p:nvSpPr>
          <p:spPr>
            <a:xfrm rot="5400000" flipH="1">
              <a:off x="8167958" y="3245234"/>
              <a:ext cx="738351" cy="799798"/>
            </a:xfrm>
            <a:prstGeom prst="ellipse">
              <a:avLst/>
            </a:prstGeom>
            <a:solidFill>
              <a:srgbClr val="800000">
                <a:alpha val="15000"/>
              </a:srgbClr>
            </a:solidFill>
            <a:ln>
              <a:solidFill>
                <a:srgbClr val="800000">
                  <a:alpha val="0"/>
                </a:srgbClr>
              </a:solidFill>
            </a:ln>
            <a:effectLst>
              <a:outerShdw blurRad="50800" dist="38100" dir="2700000">
                <a:srgbClr val="000000">
                  <a:alpha val="43000"/>
                </a:srgbClr>
              </a:outerShdw>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solidFill>
                  <a:schemeClr val="accent2">
                    <a:lumMod val="60000"/>
                    <a:lumOff val="40000"/>
                  </a:schemeClr>
                </a:solidFill>
              </a:endParaRPr>
            </a:p>
          </p:txBody>
        </p:sp>
        <p:sp>
          <p:nvSpPr>
            <p:cNvPr id="13" name="Oval 12"/>
            <p:cNvSpPr/>
            <p:nvPr/>
          </p:nvSpPr>
          <p:spPr>
            <a:xfrm rot="5400000" flipH="1">
              <a:off x="8222526" y="2560077"/>
              <a:ext cx="738351" cy="799798"/>
            </a:xfrm>
            <a:prstGeom prst="ellipse">
              <a:avLst/>
            </a:prstGeom>
            <a:solidFill>
              <a:srgbClr val="800000">
                <a:alpha val="15000"/>
              </a:srgbClr>
            </a:solidFill>
            <a:ln>
              <a:solidFill>
                <a:srgbClr val="800000">
                  <a:alpha val="0"/>
                </a:srgbClr>
              </a:solidFill>
            </a:ln>
            <a:effectLst>
              <a:outerShdw blurRad="50800" dist="38100" dir="2700000">
                <a:srgbClr val="000000">
                  <a:alpha val="43000"/>
                </a:srgbClr>
              </a:outerShdw>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solidFill>
                  <a:schemeClr val="accent2">
                    <a:lumMod val="60000"/>
                    <a:lumOff val="40000"/>
                  </a:schemeClr>
                </a:solidFill>
              </a:endParaRPr>
            </a:p>
          </p:txBody>
        </p:sp>
      </p:grpSp>
      <p:grpSp>
        <p:nvGrpSpPr>
          <p:cNvPr id="4" name="Group 19"/>
          <p:cNvGrpSpPr/>
          <p:nvPr/>
        </p:nvGrpSpPr>
        <p:grpSpPr>
          <a:xfrm>
            <a:off x="203266" y="2680491"/>
            <a:ext cx="1230113" cy="1423508"/>
            <a:chOff x="203266" y="2770183"/>
            <a:chExt cx="1230113" cy="1423508"/>
          </a:xfrm>
        </p:grpSpPr>
        <p:sp>
          <p:nvSpPr>
            <p:cNvPr id="17" name="Oval 16"/>
            <p:cNvSpPr/>
            <p:nvPr/>
          </p:nvSpPr>
          <p:spPr>
            <a:xfrm rot="5400000" flipH="1">
              <a:off x="233989" y="3039780"/>
              <a:ext cx="738351" cy="799798"/>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8" name="Oval 17"/>
            <p:cNvSpPr/>
            <p:nvPr/>
          </p:nvSpPr>
          <p:spPr>
            <a:xfrm rot="5400000" flipH="1">
              <a:off x="609736" y="3424617"/>
              <a:ext cx="738351" cy="799798"/>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9" name="Oval 18"/>
            <p:cNvSpPr/>
            <p:nvPr/>
          </p:nvSpPr>
          <p:spPr>
            <a:xfrm rot="5400000" flipH="1">
              <a:off x="664304" y="2739460"/>
              <a:ext cx="738351" cy="799798"/>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sp>
        <p:nvSpPr>
          <p:cNvPr id="16" name="Left-Right Arrow 15"/>
          <p:cNvSpPr/>
          <p:nvPr/>
        </p:nvSpPr>
        <p:spPr>
          <a:xfrm>
            <a:off x="1600200" y="2820745"/>
            <a:ext cx="5943600" cy="1143000"/>
          </a:xfrm>
          <a:prstGeom prst="leftRightArrow">
            <a:avLst/>
          </a:prstGeom>
          <a:gradFill flip="none" rotWithShape="1">
            <a:gsLst>
              <a:gs pos="1000">
                <a:srgbClr val="0000FF"/>
              </a:gs>
              <a:gs pos="100000">
                <a:schemeClr val="accent2">
                  <a:lumMod val="60000"/>
                  <a:lumOff val="40000"/>
                </a:schemeClr>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Content Placeholder 2"/>
          <p:cNvSpPr txBox="1">
            <a:spLocks/>
          </p:cNvSpPr>
          <p:nvPr/>
        </p:nvSpPr>
        <p:spPr>
          <a:xfrm>
            <a:off x="381000" y="4619094"/>
            <a:ext cx="2895600" cy="1324506"/>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i="1" dirty="0" smtClean="0">
                <a:latin typeface="Arial" charset="0"/>
              </a:rPr>
              <a:t>agr</a:t>
            </a:r>
            <a:r>
              <a:rPr lang="en-US" sz="2400" b="1" dirty="0" smtClean="0">
                <a:latin typeface="Arial" charset="0"/>
              </a:rPr>
              <a:t> OFF</a:t>
            </a:r>
          </a:p>
          <a:p>
            <a:r>
              <a:rPr lang="en-US" sz="2400" dirty="0">
                <a:latin typeface="Arial" charset="0"/>
              </a:rPr>
              <a:t>Adhesion / evasion</a:t>
            </a:r>
          </a:p>
          <a:p>
            <a:endParaRPr lang="en-US" sz="2400" b="1" dirty="0" smtClean="0">
              <a:latin typeface="Arial" charset="0"/>
            </a:endParaRPr>
          </a:p>
          <a:p>
            <a:endParaRPr lang="en-US" sz="2400" dirty="0" smtClean="0">
              <a:latin typeface="Arial" charset="0"/>
            </a:endParaRPr>
          </a:p>
          <a:p>
            <a:endParaRPr lang="en-US" sz="2400" dirty="0" smtClean="0">
              <a:latin typeface="Arial" charset="0"/>
            </a:endParaRPr>
          </a:p>
          <a:p>
            <a:endParaRPr lang="en-US" sz="2800" dirty="0" smtClean="0">
              <a:latin typeface="Arial" charset="0"/>
            </a:endParaRPr>
          </a:p>
        </p:txBody>
      </p:sp>
      <p:sp>
        <p:nvSpPr>
          <p:cNvPr id="20" name="Rectangle 19"/>
          <p:cNvSpPr/>
          <p:nvPr/>
        </p:nvSpPr>
        <p:spPr>
          <a:xfrm>
            <a:off x="2514600" y="2819400"/>
            <a:ext cx="381000" cy="12192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91202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Autofit/>
          </a:bodyPr>
          <a:lstStyle/>
          <a:p>
            <a:r>
              <a:rPr lang="en-US" sz="3600" i="1" dirty="0" smtClean="0"/>
              <a:t>S. aureus </a:t>
            </a:r>
            <a:r>
              <a:rPr lang="en-US" sz="3600" dirty="0" smtClean="0"/>
              <a:t>modulates extracellular virulence factor production</a:t>
            </a:r>
            <a:endParaRPr lang="en-US" sz="3600" i="1" dirty="0"/>
          </a:p>
        </p:txBody>
      </p:sp>
      <p:sp>
        <p:nvSpPr>
          <p:cNvPr id="6" name="TextBox 5"/>
          <p:cNvSpPr txBox="1"/>
          <p:nvPr/>
        </p:nvSpPr>
        <p:spPr>
          <a:xfrm>
            <a:off x="76200" y="1726912"/>
            <a:ext cx="2510824" cy="584776"/>
          </a:xfrm>
          <a:prstGeom prst="rect">
            <a:avLst/>
          </a:prstGeom>
          <a:noFill/>
        </p:spPr>
        <p:txBody>
          <a:bodyPr wrap="none" rtlCol="0">
            <a:spAutoFit/>
          </a:bodyPr>
          <a:lstStyle/>
          <a:p>
            <a:r>
              <a:rPr lang="en-US" sz="3200" b="1" dirty="0" smtClean="0">
                <a:solidFill>
                  <a:schemeClr val="accent1">
                    <a:lumMod val="60000"/>
                    <a:lumOff val="40000"/>
                  </a:schemeClr>
                </a:solidFill>
                <a:latin typeface="Arial" panose="020B0604020202020204" pitchFamily="34" charset="0"/>
                <a:cs typeface="Arial" panose="020B0604020202020204" pitchFamily="34" charset="0"/>
              </a:rPr>
              <a:t>Commensal</a:t>
            </a:r>
            <a:endParaRPr lang="en-US" sz="3200" b="1"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7" name="TextBox 6"/>
          <p:cNvSpPr txBox="1"/>
          <p:nvPr/>
        </p:nvSpPr>
        <p:spPr>
          <a:xfrm>
            <a:off x="6858000" y="1726912"/>
            <a:ext cx="2054168" cy="584776"/>
          </a:xfrm>
          <a:prstGeom prst="rect">
            <a:avLst/>
          </a:prstGeom>
          <a:noFill/>
        </p:spPr>
        <p:txBody>
          <a:bodyPr wrap="none" rtlCol="0">
            <a:spAutoFit/>
          </a:bodyPr>
          <a:lstStyle/>
          <a:p>
            <a:pPr algn="r"/>
            <a:r>
              <a:rPr lang="en-US" sz="3200" b="1" dirty="0" smtClean="0">
                <a:solidFill>
                  <a:srgbClr val="FF0000"/>
                </a:solidFill>
                <a:latin typeface="Arial" panose="020B0604020202020204" pitchFamily="34" charset="0"/>
                <a:cs typeface="Arial" panose="020B0604020202020204" pitchFamily="34" charset="0"/>
              </a:rPr>
              <a:t>Pathogen</a:t>
            </a:r>
            <a:endParaRPr lang="en-US" sz="3200" b="1" dirty="0">
              <a:solidFill>
                <a:srgbClr val="FF0000"/>
              </a:solidFill>
              <a:latin typeface="Arial" panose="020B0604020202020204" pitchFamily="34" charset="0"/>
              <a:cs typeface="Arial" panose="020B0604020202020204" pitchFamily="34" charset="0"/>
            </a:endParaRPr>
          </a:p>
        </p:txBody>
      </p:sp>
      <p:sp>
        <p:nvSpPr>
          <p:cNvPr id="9" name="Content Placeholder 2"/>
          <p:cNvSpPr txBox="1">
            <a:spLocks/>
          </p:cNvSpPr>
          <p:nvPr/>
        </p:nvSpPr>
        <p:spPr>
          <a:xfrm>
            <a:off x="5943600" y="4619094"/>
            <a:ext cx="2895600" cy="1781706"/>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i="1" dirty="0" smtClean="0">
                <a:latin typeface="Arial" charset="0"/>
              </a:rPr>
              <a:t>agr </a:t>
            </a:r>
            <a:r>
              <a:rPr lang="en-US" sz="2400" b="1" dirty="0" smtClean="0">
                <a:latin typeface="Arial" charset="0"/>
              </a:rPr>
              <a:t>ON</a:t>
            </a:r>
            <a:endParaRPr lang="en-US" sz="2400" b="1" i="1" dirty="0" smtClean="0">
              <a:latin typeface="Arial" charset="0"/>
            </a:endParaRPr>
          </a:p>
          <a:p>
            <a:r>
              <a:rPr lang="en-US" sz="2400" b="1" dirty="0" smtClean="0">
                <a:latin typeface="Arial" charset="0"/>
              </a:rPr>
              <a:t>Virulence factor production</a:t>
            </a:r>
            <a:endParaRPr lang="en-US" sz="2400" dirty="0" smtClean="0">
              <a:latin typeface="Arial" charset="0"/>
            </a:endParaRPr>
          </a:p>
          <a:p>
            <a:endParaRPr lang="en-US" sz="2800" dirty="0" smtClean="0">
              <a:latin typeface="Arial" charset="0"/>
            </a:endParaRPr>
          </a:p>
        </p:txBody>
      </p:sp>
      <p:grpSp>
        <p:nvGrpSpPr>
          <p:cNvPr id="3" name="Group 20"/>
          <p:cNvGrpSpPr/>
          <p:nvPr/>
        </p:nvGrpSpPr>
        <p:grpSpPr>
          <a:xfrm>
            <a:off x="7761488" y="2680491"/>
            <a:ext cx="1230113" cy="1423508"/>
            <a:chOff x="7761488" y="2590800"/>
            <a:chExt cx="1230113" cy="1423508"/>
          </a:xfrm>
        </p:grpSpPr>
        <p:sp>
          <p:nvSpPr>
            <p:cNvPr id="11" name="Oval 10"/>
            <p:cNvSpPr/>
            <p:nvPr/>
          </p:nvSpPr>
          <p:spPr>
            <a:xfrm rot="5400000" flipH="1">
              <a:off x="7792211" y="2860397"/>
              <a:ext cx="738351" cy="799798"/>
            </a:xfrm>
            <a:prstGeom prst="ellipse">
              <a:avLst/>
            </a:prstGeom>
            <a:solidFill>
              <a:srgbClr val="800000"/>
            </a:solidFill>
            <a:ln>
              <a:solidFill>
                <a:srgbClr val="800000"/>
              </a:solidFill>
            </a:ln>
            <a:effectLst>
              <a:outerShdw blurRad="50800" dist="38100" dir="2700000">
                <a:srgbClr val="000000">
                  <a:alpha val="43000"/>
                </a:srgbClr>
              </a:outerShdw>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solidFill>
                  <a:schemeClr val="accent2">
                    <a:lumMod val="60000"/>
                    <a:lumOff val="40000"/>
                  </a:schemeClr>
                </a:solidFill>
              </a:endParaRPr>
            </a:p>
          </p:txBody>
        </p:sp>
        <p:sp>
          <p:nvSpPr>
            <p:cNvPr id="12" name="Oval 11"/>
            <p:cNvSpPr/>
            <p:nvPr/>
          </p:nvSpPr>
          <p:spPr>
            <a:xfrm rot="5400000" flipH="1">
              <a:off x="8167958" y="3245234"/>
              <a:ext cx="738351" cy="799798"/>
            </a:xfrm>
            <a:prstGeom prst="ellipse">
              <a:avLst/>
            </a:prstGeom>
            <a:solidFill>
              <a:srgbClr val="800000"/>
            </a:solidFill>
            <a:ln>
              <a:solidFill>
                <a:srgbClr val="800000"/>
              </a:solidFill>
            </a:ln>
            <a:effectLst>
              <a:outerShdw blurRad="50800" dist="38100" dir="2700000">
                <a:srgbClr val="000000">
                  <a:alpha val="43000"/>
                </a:srgbClr>
              </a:outerShdw>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solidFill>
                  <a:schemeClr val="accent2">
                    <a:lumMod val="60000"/>
                    <a:lumOff val="40000"/>
                  </a:schemeClr>
                </a:solidFill>
              </a:endParaRPr>
            </a:p>
          </p:txBody>
        </p:sp>
        <p:sp>
          <p:nvSpPr>
            <p:cNvPr id="13" name="Oval 12"/>
            <p:cNvSpPr/>
            <p:nvPr/>
          </p:nvSpPr>
          <p:spPr>
            <a:xfrm rot="5400000" flipH="1">
              <a:off x="8222526" y="2560077"/>
              <a:ext cx="738351" cy="799798"/>
            </a:xfrm>
            <a:prstGeom prst="ellipse">
              <a:avLst/>
            </a:prstGeom>
            <a:solidFill>
              <a:srgbClr val="800000"/>
            </a:solidFill>
            <a:ln>
              <a:solidFill>
                <a:srgbClr val="800000"/>
              </a:solidFill>
            </a:ln>
            <a:effectLst>
              <a:outerShdw blurRad="50800" dist="38100" dir="2700000">
                <a:srgbClr val="000000">
                  <a:alpha val="43000"/>
                </a:srgbClr>
              </a:outerShdw>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solidFill>
                  <a:schemeClr val="accent2">
                    <a:lumMod val="60000"/>
                    <a:lumOff val="40000"/>
                  </a:schemeClr>
                </a:solidFill>
              </a:endParaRPr>
            </a:p>
          </p:txBody>
        </p:sp>
      </p:grpSp>
      <p:grpSp>
        <p:nvGrpSpPr>
          <p:cNvPr id="4" name="Group 19"/>
          <p:cNvGrpSpPr/>
          <p:nvPr/>
        </p:nvGrpSpPr>
        <p:grpSpPr>
          <a:xfrm>
            <a:off x="203266" y="2680491"/>
            <a:ext cx="1230113" cy="1423508"/>
            <a:chOff x="203266" y="2770183"/>
            <a:chExt cx="1230113" cy="1423508"/>
          </a:xfrm>
        </p:grpSpPr>
        <p:sp>
          <p:nvSpPr>
            <p:cNvPr id="17" name="Oval 16"/>
            <p:cNvSpPr/>
            <p:nvPr/>
          </p:nvSpPr>
          <p:spPr>
            <a:xfrm rot="5400000" flipH="1">
              <a:off x="233989" y="3039780"/>
              <a:ext cx="738351" cy="799798"/>
            </a:xfrm>
            <a:prstGeom prst="ellipse">
              <a:avLst/>
            </a:prstGeom>
            <a:solidFill>
              <a:schemeClr val="accent1">
                <a:alpha val="30000"/>
              </a:schemeClr>
            </a:solidFill>
            <a:ln>
              <a:solidFill>
                <a:schemeClr val="accent1">
                  <a:alpha val="19000"/>
                </a:schemeClr>
              </a:solidFill>
            </a:ln>
            <a:effectLst>
              <a:outerShdw blurRad="50800" dist="38100" dir="2700000">
                <a:srgbClr val="000000">
                  <a:alpha val="43000"/>
                </a:srgbClr>
              </a:outerShdw>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8" name="Oval 17"/>
            <p:cNvSpPr/>
            <p:nvPr/>
          </p:nvSpPr>
          <p:spPr>
            <a:xfrm rot="5400000" flipH="1">
              <a:off x="609736" y="3424617"/>
              <a:ext cx="738351" cy="799798"/>
            </a:xfrm>
            <a:prstGeom prst="ellipse">
              <a:avLst/>
            </a:prstGeom>
            <a:solidFill>
              <a:schemeClr val="accent1">
                <a:alpha val="30000"/>
              </a:schemeClr>
            </a:solidFill>
            <a:ln>
              <a:solidFill>
                <a:schemeClr val="accent1">
                  <a:alpha val="19000"/>
                </a:schemeClr>
              </a:solidFill>
            </a:ln>
            <a:effectLst>
              <a:outerShdw blurRad="50800" dist="38100" dir="2700000">
                <a:srgbClr val="000000">
                  <a:alpha val="43000"/>
                </a:srgbClr>
              </a:outerShdw>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9" name="Oval 18"/>
            <p:cNvSpPr/>
            <p:nvPr/>
          </p:nvSpPr>
          <p:spPr>
            <a:xfrm rot="5400000" flipH="1">
              <a:off x="664304" y="2739460"/>
              <a:ext cx="738351" cy="799798"/>
            </a:xfrm>
            <a:prstGeom prst="ellipse">
              <a:avLst/>
            </a:prstGeom>
            <a:solidFill>
              <a:schemeClr val="accent1">
                <a:alpha val="30000"/>
              </a:schemeClr>
            </a:solidFill>
            <a:ln>
              <a:solidFill>
                <a:schemeClr val="accent1">
                  <a:alpha val="19000"/>
                </a:schemeClr>
              </a:solidFill>
            </a:ln>
            <a:effectLst>
              <a:outerShdw blurRad="50800" dist="38100" dir="2700000">
                <a:srgbClr val="000000">
                  <a:alpha val="43000"/>
                </a:srgbClr>
              </a:outerShdw>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sp>
        <p:nvSpPr>
          <p:cNvPr id="16" name="Left-Right Arrow 15"/>
          <p:cNvSpPr/>
          <p:nvPr/>
        </p:nvSpPr>
        <p:spPr>
          <a:xfrm>
            <a:off x="1600200" y="2820745"/>
            <a:ext cx="5943600" cy="1143000"/>
          </a:xfrm>
          <a:prstGeom prst="leftRightArrow">
            <a:avLst/>
          </a:prstGeom>
          <a:gradFill flip="none" rotWithShape="1">
            <a:gsLst>
              <a:gs pos="1000">
                <a:schemeClr val="accent1">
                  <a:lumMod val="60000"/>
                  <a:lumOff val="40000"/>
                </a:schemeClr>
              </a:gs>
              <a:gs pos="100000">
                <a:srgbClr val="FF0000"/>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Content Placeholder 2"/>
          <p:cNvSpPr txBox="1">
            <a:spLocks/>
          </p:cNvSpPr>
          <p:nvPr/>
        </p:nvSpPr>
        <p:spPr>
          <a:xfrm>
            <a:off x="381000" y="4619094"/>
            <a:ext cx="2895600" cy="1324506"/>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i="1" dirty="0" smtClean="0">
                <a:solidFill>
                  <a:schemeClr val="bg1">
                    <a:lumMod val="65000"/>
                  </a:schemeClr>
                </a:solidFill>
                <a:latin typeface="Arial" charset="0"/>
              </a:rPr>
              <a:t>agr </a:t>
            </a:r>
            <a:r>
              <a:rPr lang="en-US" sz="2400" dirty="0" smtClean="0">
                <a:solidFill>
                  <a:schemeClr val="bg1">
                    <a:lumMod val="65000"/>
                  </a:schemeClr>
                </a:solidFill>
                <a:latin typeface="Arial" charset="0"/>
              </a:rPr>
              <a:t>OFF</a:t>
            </a:r>
            <a:endParaRPr lang="en-US" sz="2400" i="1" dirty="0" smtClean="0">
              <a:solidFill>
                <a:schemeClr val="bg1">
                  <a:lumMod val="65000"/>
                </a:schemeClr>
              </a:solidFill>
              <a:latin typeface="Arial" charset="0"/>
            </a:endParaRPr>
          </a:p>
          <a:p>
            <a:r>
              <a:rPr lang="en-US" sz="2400" dirty="0" smtClean="0">
                <a:solidFill>
                  <a:schemeClr val="bg1">
                    <a:lumMod val="65000"/>
                  </a:schemeClr>
                </a:solidFill>
                <a:latin typeface="Arial" charset="0"/>
              </a:rPr>
              <a:t>Adhesion / evasion</a:t>
            </a:r>
          </a:p>
          <a:p>
            <a:endParaRPr lang="en-US" sz="2400" dirty="0" smtClean="0">
              <a:solidFill>
                <a:schemeClr val="bg1">
                  <a:lumMod val="65000"/>
                </a:schemeClr>
              </a:solidFill>
              <a:latin typeface="Arial" charset="0"/>
            </a:endParaRPr>
          </a:p>
          <a:p>
            <a:endParaRPr lang="en-US" sz="2800" dirty="0" smtClean="0">
              <a:solidFill>
                <a:schemeClr val="bg1">
                  <a:lumMod val="65000"/>
                </a:schemeClr>
              </a:solidFill>
              <a:latin typeface="Arial" charset="0"/>
            </a:endParaRPr>
          </a:p>
        </p:txBody>
      </p:sp>
      <p:sp>
        <p:nvSpPr>
          <p:cNvPr id="20" name="Rectangle 19"/>
          <p:cNvSpPr/>
          <p:nvPr/>
        </p:nvSpPr>
        <p:spPr>
          <a:xfrm>
            <a:off x="6172200" y="2819400"/>
            <a:ext cx="381000" cy="12192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42737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Human Skin Interactions</a:t>
            </a:r>
            <a:endParaRPr lang="en-US" dirty="0"/>
          </a:p>
        </p:txBody>
      </p:sp>
      <p:sp>
        <p:nvSpPr>
          <p:cNvPr id="3" name="Content Placeholder 2"/>
          <p:cNvSpPr>
            <a:spLocks noGrp="1"/>
          </p:cNvSpPr>
          <p:nvPr>
            <p:ph idx="1"/>
          </p:nvPr>
        </p:nvSpPr>
        <p:spPr/>
        <p:txBody>
          <a:bodyPr/>
          <a:lstStyle/>
          <a:p>
            <a:r>
              <a:rPr lang="en-US" i="1" dirty="0" smtClean="0"/>
              <a:t>Corynebacterium </a:t>
            </a:r>
            <a:r>
              <a:rPr lang="en-US" dirty="0" smtClean="0"/>
              <a:t>and </a:t>
            </a:r>
            <a:r>
              <a:rPr lang="en-US" i="1" dirty="0" smtClean="0"/>
              <a:t>Staphylococcus aureus </a:t>
            </a:r>
          </a:p>
          <a:p>
            <a:endParaRPr lang="en-US" i="1" dirty="0"/>
          </a:p>
          <a:p>
            <a:r>
              <a:rPr lang="en-US" dirty="0" smtClean="0"/>
              <a:t>Positive correlation in diabetic foot wound infections</a:t>
            </a:r>
          </a:p>
          <a:p>
            <a:endParaRPr lang="en-US" dirty="0"/>
          </a:p>
          <a:p>
            <a:r>
              <a:rPr lang="en-US" dirty="0" smtClean="0"/>
              <a:t>These species also overlap in the healthy human nasal cavity </a:t>
            </a:r>
            <a:endParaRPr lang="en-US" dirty="0"/>
          </a:p>
        </p:txBody>
      </p:sp>
      <p:sp>
        <p:nvSpPr>
          <p:cNvPr id="4" name="TextBox 3"/>
          <p:cNvSpPr txBox="1"/>
          <p:nvPr/>
        </p:nvSpPr>
        <p:spPr>
          <a:xfrm>
            <a:off x="5410200" y="6457890"/>
            <a:ext cx="3733800" cy="400110"/>
          </a:xfrm>
          <a:prstGeom prst="rect">
            <a:avLst/>
          </a:prstGeom>
          <a:noFill/>
        </p:spPr>
        <p:txBody>
          <a:bodyPr wrap="square" rtlCol="0">
            <a:spAutoFit/>
          </a:bodyPr>
          <a:lstStyle/>
          <a:p>
            <a:pPr algn="r"/>
            <a:r>
              <a:rPr lang="en-US" sz="2000" dirty="0" smtClean="0">
                <a:latin typeface="Arial" panose="020B0604020202020204" pitchFamily="34" charset="0"/>
                <a:cs typeface="Arial" panose="020B0604020202020204" pitchFamily="34" charset="0"/>
              </a:rPr>
              <a:t>Gardner et al. </a:t>
            </a:r>
            <a:r>
              <a:rPr lang="en-US" sz="2000" dirty="0">
                <a:latin typeface="Arial" panose="020B0604020202020204" pitchFamily="34" charset="0"/>
                <a:cs typeface="Arial" panose="020B0604020202020204" pitchFamily="34" charset="0"/>
              </a:rPr>
              <a:t>(2013) </a:t>
            </a:r>
            <a:r>
              <a:rPr lang="en-US" sz="2000" i="1" dirty="0" smtClean="0">
                <a:latin typeface="Arial" panose="020B0604020202020204" pitchFamily="34" charset="0"/>
                <a:cs typeface="Arial" panose="020B0604020202020204" pitchFamily="34" charset="0"/>
              </a:rPr>
              <a:t>Diabetes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983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7421536" y="6505298"/>
            <a:ext cx="1688305" cy="1373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altLang="en-US" sz="1200" b="1" dirty="0" smtClean="0">
                <a:latin typeface="Arial" charset="0"/>
              </a:rPr>
              <a:t>Pocketdentistry.com</a:t>
            </a:r>
          </a:p>
          <a:p>
            <a:r>
              <a:rPr lang="en-GB" altLang="en-US" sz="1200" b="1" dirty="0" smtClean="0">
                <a:latin typeface="Arial" charset="0"/>
              </a:rPr>
              <a:t>c/o </a:t>
            </a:r>
            <a:r>
              <a:rPr lang="en-GB" altLang="en-US" sz="1200" b="1" dirty="0" err="1" smtClean="0">
                <a:latin typeface="Arial" charset="0"/>
              </a:rPr>
              <a:t>Dr.</a:t>
            </a:r>
            <a:r>
              <a:rPr lang="en-GB" altLang="en-US" sz="1200" b="1" dirty="0" smtClean="0">
                <a:latin typeface="Arial" charset="0"/>
              </a:rPr>
              <a:t> Gary Borisy</a:t>
            </a:r>
            <a:endParaRPr lang="en-GB" altLang="en-US" sz="1200" b="1" dirty="0">
              <a:latin typeface="Arial" charset="0"/>
            </a:endParaRPr>
          </a:p>
        </p:txBody>
      </p:sp>
      <p:pic>
        <p:nvPicPr>
          <p:cNvPr id="7" name="Picture 6" descr="slice17.jpg"/>
          <p:cNvPicPr>
            <a:picLocks noChangeAspect="1"/>
          </p:cNvPicPr>
          <p:nvPr/>
        </p:nvPicPr>
        <p:blipFill rotWithShape="1">
          <a:blip r:embed="rId3" cstate="print">
            <a:extLst>
              <a:ext uri="{28A0092B-C50C-407E-A947-70E740481C1C}">
                <a14:useLocalDpi xmlns:a14="http://schemas.microsoft.com/office/drawing/2010/main" val="0"/>
              </a:ext>
            </a:extLst>
          </a:blip>
          <a:srcRect l="15294" r="17754"/>
          <a:stretch/>
        </p:blipFill>
        <p:spPr>
          <a:xfrm rot="5400000">
            <a:off x="2733036" y="145228"/>
            <a:ext cx="3367143" cy="5029200"/>
          </a:xfrm>
          <a:prstGeom prst="rect">
            <a:avLst/>
          </a:prstGeom>
        </p:spPr>
      </p:pic>
      <p:pic>
        <p:nvPicPr>
          <p:cNvPr id="2" name="Picture 2" descr="https://encrypted-tbn2.gstatic.com/images?q=tbn:ANd9GcTqa3VqHgmRmkQWo2q8nYWI4TOY0yuviLS_A3H5US5w4_uW2_HjA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971800"/>
            <a:ext cx="3505200" cy="3505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nidcr.nih.gov/research/ResearchPriorities/StrategicPlan/StrategicPlan14/PublishingImages/humandentalplaqu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0253" y="3416647"/>
            <a:ext cx="3361908" cy="302571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tatic1.squarespace.com/static/55b25377e4b0f48e249afa51/55ca7df1e4b04c85fd8fb66a/55ca7f2be4b078796cbd6ec7/1439334188152/PolymicrobialCommunity.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1752600"/>
            <a:ext cx="5445823" cy="44196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457200" y="76200"/>
            <a:ext cx="8229600" cy="701618"/>
          </a:xfrm>
        </p:spPr>
        <p:txBody>
          <a:bodyPr>
            <a:normAutofit/>
          </a:bodyPr>
          <a:lstStyle/>
          <a:p>
            <a:r>
              <a:rPr lang="en-US" sz="3200" dirty="0" smtClean="0"/>
              <a:t>Polymicrobial communities are common</a:t>
            </a:r>
            <a:endParaRPr lang="en-US" sz="3200" dirty="0"/>
          </a:p>
        </p:txBody>
      </p:sp>
    </p:spTree>
    <p:extLst>
      <p:ext uri="{BB962C8B-B14F-4D97-AF65-F5344CB8AC3E}">
        <p14:creationId xmlns:p14="http://schemas.microsoft.com/office/powerpoint/2010/main" val="1733737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5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0"/>
                                        </p:tgtEl>
                                        <p:attrNameLst>
                                          <p:attrName>style.visibility</p:attrName>
                                        </p:attrNameLst>
                                      </p:cBhvr>
                                      <p:to>
                                        <p:strVal val="visible"/>
                                      </p:to>
                                    </p:set>
                                    <p:animEffect transition="in" filter="fade">
                                      <p:cBhvr>
                                        <p:cTn id="22"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1219200"/>
            <a:ext cx="9144000" cy="2489200"/>
          </a:xfrm>
          <a:prstGeom prst="rect">
            <a:avLst/>
          </a:prstGeom>
        </p:spPr>
        <p:txBody>
          <a:bodyPr>
            <a:noAutofit/>
          </a:bodyPr>
          <a:lstStyle>
            <a:lvl1pPr algn="ctr" defTabSz="914400" rtl="0" eaLnBrk="1" latinLnBrk="0" hangingPunct="1">
              <a:spcBef>
                <a:spcPct val="0"/>
              </a:spcBef>
              <a:buNone/>
              <a:defRPr sz="4400" kern="1200" baseline="0">
                <a:solidFill>
                  <a:schemeClr val="tx1"/>
                </a:solidFill>
                <a:latin typeface="Arial" panose="020B0604020202020204" pitchFamily="34" charset="0"/>
                <a:ea typeface="+mj-ea"/>
                <a:cs typeface="+mj-cs"/>
              </a:defRPr>
            </a:lvl1pPr>
          </a:lstStyle>
          <a:p>
            <a:r>
              <a:rPr lang="en-US" u="sng" dirty="0" smtClean="0">
                <a:solidFill>
                  <a:srgbClr val="0000FF"/>
                </a:solidFill>
              </a:rPr>
              <a:t>Hypothesis</a:t>
            </a:r>
          </a:p>
          <a:p>
            <a:r>
              <a:rPr lang="en-US" i="1" dirty="0" smtClean="0">
                <a:solidFill>
                  <a:srgbClr val="0000FF"/>
                </a:solidFill>
              </a:rPr>
              <a:t>C</a:t>
            </a:r>
            <a:r>
              <a:rPr lang="en-US" i="1" dirty="0">
                <a:solidFill>
                  <a:srgbClr val="0000FF"/>
                </a:solidFill>
              </a:rPr>
              <a:t>. striatum </a:t>
            </a:r>
            <a:r>
              <a:rPr lang="en-US" dirty="0">
                <a:solidFill>
                  <a:srgbClr val="0000FF"/>
                </a:solidFill>
              </a:rPr>
              <a:t>and </a:t>
            </a:r>
            <a:r>
              <a:rPr lang="en-US" i="1" dirty="0">
                <a:solidFill>
                  <a:srgbClr val="0000FF"/>
                </a:solidFill>
              </a:rPr>
              <a:t>S. aureus</a:t>
            </a:r>
            <a:r>
              <a:rPr lang="en-US" dirty="0" smtClean="0">
                <a:solidFill>
                  <a:srgbClr val="0000FF"/>
                </a:solidFill>
              </a:rPr>
              <a:t> directly interact with each other</a:t>
            </a:r>
            <a:endParaRPr lang="en-US" dirty="0">
              <a:solidFill>
                <a:srgbClr val="0000FF"/>
              </a:solidFill>
            </a:endParaRPr>
          </a:p>
        </p:txBody>
      </p:sp>
    </p:spTree>
    <p:extLst>
      <p:ext uri="{BB962C8B-B14F-4D97-AF65-F5344CB8AC3E}">
        <p14:creationId xmlns:p14="http://schemas.microsoft.com/office/powerpoint/2010/main" val="2856360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40080"/>
          </a:xfrm>
        </p:spPr>
        <p:txBody>
          <a:bodyPr>
            <a:noAutofit/>
          </a:bodyPr>
          <a:lstStyle/>
          <a:p>
            <a:r>
              <a:rPr lang="en-US" sz="3600" i="1" dirty="0" smtClean="0">
                <a:solidFill>
                  <a:schemeClr val="accent6">
                    <a:lumMod val="20000"/>
                    <a:lumOff val="80000"/>
                  </a:schemeClr>
                </a:solidFill>
              </a:rPr>
              <a:t>S. aureus-C. striatum </a:t>
            </a:r>
            <a:r>
              <a:rPr lang="en-US" sz="3600" dirty="0" smtClean="0">
                <a:solidFill>
                  <a:schemeClr val="accent6">
                    <a:lumMod val="20000"/>
                    <a:lumOff val="80000"/>
                  </a:schemeClr>
                </a:solidFill>
              </a:rPr>
              <a:t>coculture assay</a:t>
            </a:r>
            <a:endParaRPr lang="en-US" sz="3600" dirty="0">
              <a:solidFill>
                <a:schemeClr val="accent6">
                  <a:lumMod val="20000"/>
                  <a:lumOff val="80000"/>
                </a:schemeClr>
              </a:solidFill>
            </a:endParaRPr>
          </a:p>
        </p:txBody>
      </p:sp>
      <p:pic>
        <p:nvPicPr>
          <p:cNvPr id="4" name="Picture 3" descr="P1040059.JPG"/>
          <p:cNvPicPr>
            <a:picLocks noChangeAspect="1"/>
          </p:cNvPicPr>
          <p:nvPr/>
        </p:nvPicPr>
        <p:blipFill>
          <a:blip r:embed="rId3" cstate="print"/>
          <a:srcRect l="18519" t="14074" r="8333" b="12407"/>
          <a:stretch>
            <a:fillRect/>
          </a:stretch>
        </p:blipFill>
        <p:spPr>
          <a:xfrm>
            <a:off x="2063750" y="1435100"/>
            <a:ext cx="5016500" cy="5041900"/>
          </a:xfrm>
          <a:prstGeom prst="ellipse">
            <a:avLst/>
          </a:prstGeom>
        </p:spPr>
      </p:pic>
      <p:grpSp>
        <p:nvGrpSpPr>
          <p:cNvPr id="5" name="Group 4"/>
          <p:cNvGrpSpPr/>
          <p:nvPr/>
        </p:nvGrpSpPr>
        <p:grpSpPr>
          <a:xfrm>
            <a:off x="411508" y="2133356"/>
            <a:ext cx="2560292" cy="1600444"/>
            <a:chOff x="1607952" y="1142921"/>
            <a:chExt cx="2560292" cy="1600444"/>
          </a:xfrm>
        </p:grpSpPr>
        <p:sp>
          <p:nvSpPr>
            <p:cNvPr id="6" name="TextBox 5"/>
            <p:cNvSpPr txBox="1"/>
            <p:nvPr/>
          </p:nvSpPr>
          <p:spPr>
            <a:xfrm>
              <a:off x="1607952" y="1142921"/>
              <a:ext cx="2194054" cy="830997"/>
            </a:xfrm>
            <a:prstGeom prst="rect">
              <a:avLst/>
            </a:prstGeom>
            <a:noFill/>
          </p:spPr>
          <p:txBody>
            <a:bodyPr wrap="none" rtlCol="0">
              <a:spAutoFit/>
            </a:bodyPr>
            <a:lstStyle/>
            <a:p>
              <a:pPr algn="ctr"/>
              <a:r>
                <a:rPr lang="en-US" sz="2400" i="1" dirty="0" smtClean="0">
                  <a:solidFill>
                    <a:schemeClr val="accent6">
                      <a:lumMod val="75000"/>
                    </a:schemeClr>
                  </a:solidFill>
                  <a:latin typeface="Arial" panose="020B0604020202020204" pitchFamily="34" charset="0"/>
                  <a:cs typeface="Arial" panose="020B0604020202020204" pitchFamily="34" charset="0"/>
                </a:rPr>
                <a:t>S. aureus </a:t>
              </a:r>
              <a:r>
                <a:rPr lang="en-US" sz="2400" dirty="0" smtClean="0">
                  <a:solidFill>
                    <a:schemeClr val="accent6">
                      <a:lumMod val="75000"/>
                    </a:schemeClr>
                  </a:solidFill>
                  <a:latin typeface="Arial" panose="020B0604020202020204" pitchFamily="34" charset="0"/>
                  <a:cs typeface="Arial" panose="020B0604020202020204" pitchFamily="34" charset="0"/>
                </a:rPr>
                <a:t>JE2</a:t>
              </a:r>
              <a:endParaRPr lang="en-US" sz="2400" i="1" dirty="0" smtClean="0">
                <a:solidFill>
                  <a:schemeClr val="accent6">
                    <a:lumMod val="75000"/>
                  </a:schemeClr>
                </a:solidFill>
                <a:latin typeface="Arial" panose="020B0604020202020204" pitchFamily="34" charset="0"/>
                <a:cs typeface="Arial" panose="020B0604020202020204" pitchFamily="34" charset="0"/>
              </a:endParaRPr>
            </a:p>
            <a:p>
              <a:pPr algn="ctr"/>
              <a:r>
                <a:rPr lang="en-US" sz="2400" dirty="0" smtClean="0">
                  <a:solidFill>
                    <a:schemeClr val="accent6">
                      <a:lumMod val="75000"/>
                    </a:schemeClr>
                  </a:solidFill>
                  <a:latin typeface="Arial" panose="020B0604020202020204" pitchFamily="34" charset="0"/>
                  <a:cs typeface="Arial" panose="020B0604020202020204" pitchFamily="34" charset="0"/>
                </a:rPr>
                <a:t>5 </a:t>
              </a:r>
              <a:r>
                <a:rPr lang="en-US" sz="2400" dirty="0" err="1" smtClean="0">
                  <a:solidFill>
                    <a:schemeClr val="accent6">
                      <a:lumMod val="75000"/>
                    </a:schemeClr>
                  </a:solidFill>
                  <a:latin typeface="Arial" panose="020B0604020202020204" pitchFamily="34" charset="0"/>
                  <a:cs typeface="Arial" panose="020B0604020202020204" pitchFamily="34" charset="0"/>
                </a:rPr>
                <a:t>x</a:t>
              </a:r>
              <a:r>
                <a:rPr lang="en-US" sz="2400" dirty="0" smtClean="0">
                  <a:solidFill>
                    <a:schemeClr val="accent6">
                      <a:lumMod val="75000"/>
                    </a:schemeClr>
                  </a:solidFill>
                  <a:latin typeface="Arial" panose="020B0604020202020204" pitchFamily="34" charset="0"/>
                  <a:cs typeface="Arial" panose="020B0604020202020204" pitchFamily="34" charset="0"/>
                </a:rPr>
                <a:t> 10</a:t>
              </a:r>
              <a:r>
                <a:rPr lang="en-US" sz="2400" baseline="30000" dirty="0" smtClean="0">
                  <a:solidFill>
                    <a:schemeClr val="accent6">
                      <a:lumMod val="75000"/>
                    </a:schemeClr>
                  </a:solidFill>
                  <a:latin typeface="Arial" panose="020B0604020202020204" pitchFamily="34" charset="0"/>
                  <a:cs typeface="Arial" panose="020B0604020202020204" pitchFamily="34" charset="0"/>
                </a:rPr>
                <a:t>5</a:t>
              </a:r>
              <a:r>
                <a:rPr lang="en-US" sz="2400" dirty="0" smtClean="0">
                  <a:solidFill>
                    <a:schemeClr val="accent6">
                      <a:lumMod val="75000"/>
                    </a:schemeClr>
                  </a:solidFill>
                  <a:latin typeface="Arial" panose="020B0604020202020204" pitchFamily="34" charset="0"/>
                  <a:cs typeface="Arial" panose="020B0604020202020204" pitchFamily="34" charset="0"/>
                </a:rPr>
                <a:t> </a:t>
              </a:r>
            </a:p>
          </p:txBody>
        </p:sp>
        <p:cxnSp>
          <p:nvCxnSpPr>
            <p:cNvPr id="7" name="Straight Arrow Connector 6"/>
            <p:cNvCxnSpPr/>
            <p:nvPr/>
          </p:nvCxnSpPr>
          <p:spPr>
            <a:xfrm>
              <a:off x="3260194" y="1941868"/>
              <a:ext cx="908050" cy="801497"/>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5791201" y="1211909"/>
            <a:ext cx="2093880" cy="1752444"/>
            <a:chOff x="5185559" y="1104437"/>
            <a:chExt cx="2093880" cy="1752444"/>
          </a:xfrm>
        </p:grpSpPr>
        <p:sp>
          <p:nvSpPr>
            <p:cNvPr id="15" name="TextBox 14"/>
            <p:cNvSpPr txBox="1"/>
            <p:nvPr/>
          </p:nvSpPr>
          <p:spPr>
            <a:xfrm>
              <a:off x="5599812" y="1104437"/>
              <a:ext cx="1679627" cy="830997"/>
            </a:xfrm>
            <a:prstGeom prst="rect">
              <a:avLst/>
            </a:prstGeom>
            <a:noFill/>
          </p:spPr>
          <p:txBody>
            <a:bodyPr wrap="square" rtlCol="0">
              <a:spAutoFit/>
            </a:bodyPr>
            <a:lstStyle/>
            <a:p>
              <a:pPr algn="ctr"/>
              <a:r>
                <a:rPr lang="en-US" sz="2400" i="1" dirty="0" smtClean="0">
                  <a:solidFill>
                    <a:schemeClr val="tx2">
                      <a:lumMod val="60000"/>
                      <a:lumOff val="40000"/>
                    </a:schemeClr>
                  </a:solidFill>
                  <a:latin typeface="Arial" panose="020B0604020202020204" pitchFamily="34" charset="0"/>
                  <a:cs typeface="Arial" panose="020B0604020202020204" pitchFamily="34" charset="0"/>
                </a:rPr>
                <a:t>C. striatum</a:t>
              </a:r>
            </a:p>
            <a:p>
              <a:pPr algn="ctr"/>
              <a:r>
                <a:rPr lang="en-US" sz="2400" dirty="0" smtClean="0">
                  <a:solidFill>
                    <a:schemeClr val="tx2">
                      <a:lumMod val="60000"/>
                      <a:lumOff val="40000"/>
                    </a:schemeClr>
                  </a:solidFill>
                  <a:latin typeface="Arial" panose="020B0604020202020204" pitchFamily="34" charset="0"/>
                  <a:cs typeface="Arial" panose="020B0604020202020204" pitchFamily="34" charset="0"/>
                </a:rPr>
                <a:t>5 </a:t>
              </a:r>
              <a:r>
                <a:rPr lang="en-US" sz="2400" dirty="0" err="1" smtClean="0">
                  <a:solidFill>
                    <a:schemeClr val="tx2">
                      <a:lumMod val="60000"/>
                      <a:lumOff val="40000"/>
                    </a:schemeClr>
                  </a:solidFill>
                  <a:latin typeface="Arial" panose="020B0604020202020204" pitchFamily="34" charset="0"/>
                  <a:cs typeface="Arial" panose="020B0604020202020204" pitchFamily="34" charset="0"/>
                </a:rPr>
                <a:t>x</a:t>
              </a:r>
              <a:r>
                <a:rPr lang="en-US" sz="2400" dirty="0" smtClean="0">
                  <a:solidFill>
                    <a:schemeClr val="tx2">
                      <a:lumMod val="60000"/>
                      <a:lumOff val="40000"/>
                    </a:schemeClr>
                  </a:solidFill>
                  <a:latin typeface="Arial" panose="020B0604020202020204" pitchFamily="34" charset="0"/>
                  <a:cs typeface="Arial" panose="020B0604020202020204" pitchFamily="34" charset="0"/>
                </a:rPr>
                <a:t> 10</a:t>
              </a:r>
              <a:r>
                <a:rPr lang="en-US" sz="2400" baseline="30000" dirty="0" smtClean="0">
                  <a:solidFill>
                    <a:schemeClr val="tx2">
                      <a:lumMod val="60000"/>
                      <a:lumOff val="40000"/>
                    </a:schemeClr>
                  </a:solidFill>
                  <a:latin typeface="Arial" panose="020B0604020202020204" pitchFamily="34" charset="0"/>
                  <a:cs typeface="Arial" panose="020B0604020202020204" pitchFamily="34" charset="0"/>
                </a:rPr>
                <a:t>6</a:t>
              </a:r>
              <a:r>
                <a:rPr lang="en-US" sz="2400" dirty="0" smtClean="0">
                  <a:solidFill>
                    <a:schemeClr val="tx2">
                      <a:lumMod val="60000"/>
                      <a:lumOff val="40000"/>
                    </a:schemeClr>
                  </a:solidFill>
                  <a:latin typeface="Arial" panose="020B0604020202020204" pitchFamily="34" charset="0"/>
                  <a:cs typeface="Arial" panose="020B0604020202020204" pitchFamily="34" charset="0"/>
                </a:rPr>
                <a:t> </a:t>
              </a:r>
            </a:p>
          </p:txBody>
        </p:sp>
        <p:cxnSp>
          <p:nvCxnSpPr>
            <p:cNvPr id="17" name="Straight Arrow Connector 16"/>
            <p:cNvCxnSpPr/>
            <p:nvPr/>
          </p:nvCxnSpPr>
          <p:spPr>
            <a:xfrm flipH="1">
              <a:off x="5185559" y="2025884"/>
              <a:ext cx="838199" cy="830997"/>
            </a:xfrm>
            <a:prstGeom prst="straightConnector1">
              <a:avLst/>
            </a:prstGeom>
            <a:ln w="381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4876801" y="5486400"/>
            <a:ext cx="4254924" cy="766465"/>
            <a:chOff x="4986343" y="2914669"/>
            <a:chExt cx="3926735" cy="766465"/>
          </a:xfrm>
        </p:grpSpPr>
        <p:cxnSp>
          <p:nvCxnSpPr>
            <p:cNvPr id="26" name="Straight Arrow Connector 25"/>
            <p:cNvCxnSpPr>
              <a:stCxn id="27" idx="1"/>
            </p:cNvCxnSpPr>
            <p:nvPr/>
          </p:nvCxnSpPr>
          <p:spPr>
            <a:xfrm flipH="1" flipV="1">
              <a:off x="4986343" y="2914669"/>
              <a:ext cx="1365644" cy="535633"/>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351987" y="3219469"/>
              <a:ext cx="2561091" cy="461665"/>
            </a:xfrm>
            <a:prstGeom prst="rect">
              <a:avLst/>
            </a:prstGeom>
            <a:noFill/>
          </p:spPr>
          <p:txBody>
            <a:bodyPr wrap="square" rtlCol="0">
              <a:spAutoFit/>
            </a:bodyPr>
            <a:lstStyle/>
            <a:p>
              <a:pPr algn="ctr"/>
              <a:r>
                <a:rPr lang="en-US" sz="2400" dirty="0" smtClean="0">
                  <a:solidFill>
                    <a:srgbClr val="FFFF00"/>
                  </a:solidFill>
                  <a:latin typeface="Arial" panose="020B0604020202020204" pitchFamily="34" charset="0"/>
                  <a:cs typeface="Arial" panose="020B0604020202020204" pitchFamily="34" charset="0"/>
                </a:rPr>
                <a:t>Mixed inoculum</a:t>
              </a:r>
            </a:p>
          </p:txBody>
        </p:sp>
      </p:grpSp>
    </p:spTree>
    <p:extLst>
      <p:ext uri="{BB962C8B-B14F-4D97-AF65-F5344CB8AC3E}">
        <p14:creationId xmlns:p14="http://schemas.microsoft.com/office/powerpoint/2010/main" val="100692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descr="C:\Users\Matthew\Google Drive\Lemon Lab\Data\RNASeq-Aug-2014-New Analysis\Scatter-edit1.png"/>
          <p:cNvPicPr>
            <a:picLocks noChangeAspect="1" noChangeArrowheads="1"/>
          </p:cNvPicPr>
          <p:nvPr/>
        </p:nvPicPr>
        <p:blipFill>
          <a:blip r:embed="rId3" cstate="print"/>
          <a:srcRect l="4193" t="8089" b="6560"/>
          <a:stretch>
            <a:fillRect/>
          </a:stretch>
        </p:blipFill>
        <p:spPr bwMode="auto">
          <a:xfrm>
            <a:off x="564484" y="1718911"/>
            <a:ext cx="8483527" cy="4541681"/>
          </a:xfrm>
          <a:prstGeom prst="rect">
            <a:avLst/>
          </a:prstGeom>
          <a:noFill/>
        </p:spPr>
      </p:pic>
      <p:sp>
        <p:nvSpPr>
          <p:cNvPr id="2" name="Title 1"/>
          <p:cNvSpPr>
            <a:spLocks noGrp="1"/>
          </p:cNvSpPr>
          <p:nvPr>
            <p:ph type="title"/>
          </p:nvPr>
        </p:nvSpPr>
        <p:spPr>
          <a:xfrm>
            <a:off x="228600" y="76200"/>
            <a:ext cx="8686800" cy="1097280"/>
          </a:xfrm>
        </p:spPr>
        <p:txBody>
          <a:bodyPr>
            <a:noAutofit/>
          </a:bodyPr>
          <a:lstStyle/>
          <a:p>
            <a:r>
              <a:rPr lang="en-US" sz="3600" dirty="0" smtClean="0"/>
              <a:t>Cocultivation with </a:t>
            </a:r>
            <a:r>
              <a:rPr lang="en-US" sz="3600" i="1" dirty="0" smtClean="0"/>
              <a:t>C. striatum </a:t>
            </a:r>
            <a:r>
              <a:rPr lang="en-US" sz="3600" dirty="0" smtClean="0"/>
              <a:t>induces</a:t>
            </a:r>
            <a:r>
              <a:rPr lang="en-US" sz="3600" i="1" dirty="0" smtClean="0"/>
              <a:t> </a:t>
            </a:r>
            <a:r>
              <a:rPr lang="en-US" sz="3600" dirty="0" smtClean="0"/>
              <a:t>broad changes in</a:t>
            </a:r>
            <a:r>
              <a:rPr lang="en-US" sz="3600" i="1" dirty="0" smtClean="0"/>
              <a:t> S. aureus </a:t>
            </a:r>
            <a:r>
              <a:rPr lang="en-US" sz="3600" dirty="0" smtClean="0"/>
              <a:t>transcription</a:t>
            </a:r>
            <a:endParaRPr lang="en-US" sz="3600" dirty="0"/>
          </a:p>
        </p:txBody>
      </p:sp>
      <p:sp>
        <p:nvSpPr>
          <p:cNvPr id="29" name="TextBox 28"/>
          <p:cNvSpPr txBox="1"/>
          <p:nvPr/>
        </p:nvSpPr>
        <p:spPr>
          <a:xfrm>
            <a:off x="3307772" y="6280883"/>
            <a:ext cx="2528457" cy="461665"/>
          </a:xfrm>
          <a:prstGeom prst="rect">
            <a:avLst/>
          </a:prstGeom>
          <a:noFill/>
        </p:spPr>
        <p:txBody>
          <a:bodyPr wrap="none" rtlCol="0">
            <a:spAutoFit/>
          </a:bodyPr>
          <a:lstStyle/>
          <a:p>
            <a:pPr algn="ctr"/>
            <a:r>
              <a:rPr lang="en-US" sz="2400" dirty="0" smtClean="0"/>
              <a:t>mean expression</a:t>
            </a:r>
            <a:endParaRPr lang="en-US" sz="2400" dirty="0"/>
          </a:p>
        </p:txBody>
      </p:sp>
      <p:sp>
        <p:nvSpPr>
          <p:cNvPr id="30" name="TextBox 29"/>
          <p:cNvSpPr txBox="1"/>
          <p:nvPr/>
        </p:nvSpPr>
        <p:spPr>
          <a:xfrm rot="16200000">
            <a:off x="-715733" y="3547058"/>
            <a:ext cx="2182585" cy="461665"/>
          </a:xfrm>
          <a:prstGeom prst="rect">
            <a:avLst/>
          </a:prstGeom>
          <a:noFill/>
        </p:spPr>
        <p:txBody>
          <a:bodyPr wrap="none" rtlCol="0">
            <a:spAutoFit/>
          </a:bodyPr>
          <a:lstStyle/>
          <a:p>
            <a:pPr algn="ctr"/>
            <a:r>
              <a:rPr lang="en-US" sz="2400" dirty="0" smtClean="0"/>
              <a:t>log</a:t>
            </a:r>
            <a:r>
              <a:rPr lang="en-US" sz="2400" baseline="-25000" dirty="0" smtClean="0"/>
              <a:t>2</a:t>
            </a:r>
            <a:r>
              <a:rPr lang="en-US" sz="2400" dirty="0" smtClean="0"/>
              <a:t> fold change</a:t>
            </a:r>
            <a:endParaRPr lang="en-US" sz="2400" dirty="0"/>
          </a:p>
        </p:txBody>
      </p:sp>
    </p:spTree>
    <p:extLst>
      <p:ext uri="{BB962C8B-B14F-4D97-AF65-F5344CB8AC3E}">
        <p14:creationId xmlns:p14="http://schemas.microsoft.com/office/powerpoint/2010/main" val="36453047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6200"/>
            <a:ext cx="9144000" cy="1200329"/>
          </a:xfrm>
          <a:prstGeom prst="rect">
            <a:avLst/>
          </a:prstGeom>
          <a:noFill/>
        </p:spPr>
        <p:txBody>
          <a:bodyPr wrap="square" rtlCol="0" anchor="t">
            <a:spAutoFit/>
          </a:bodyPr>
          <a:lstStyle/>
          <a:p>
            <a:pPr algn="ctr"/>
            <a:r>
              <a:rPr lang="en-US" sz="3600" i="1" dirty="0" smtClean="0">
                <a:solidFill>
                  <a:schemeClr val="tx2"/>
                </a:solidFill>
                <a:latin typeface="Arial"/>
                <a:cs typeface="Arial"/>
              </a:rPr>
              <a:t>S. aureus agr </a:t>
            </a:r>
            <a:r>
              <a:rPr lang="en-US" sz="3600" dirty="0" smtClean="0">
                <a:solidFill>
                  <a:schemeClr val="tx2"/>
                </a:solidFill>
                <a:latin typeface="Arial"/>
                <a:cs typeface="Arial"/>
              </a:rPr>
              <a:t>regulon is repressed in coculture with </a:t>
            </a:r>
            <a:r>
              <a:rPr lang="en-US" sz="3600" i="1" dirty="0" smtClean="0">
                <a:solidFill>
                  <a:schemeClr val="tx2"/>
                </a:solidFill>
                <a:latin typeface="Arial"/>
                <a:cs typeface="Arial"/>
              </a:rPr>
              <a:t>C. striatum</a:t>
            </a:r>
          </a:p>
        </p:txBody>
      </p:sp>
      <p:sp>
        <p:nvSpPr>
          <p:cNvPr id="3" name="Content Placeholder 2"/>
          <p:cNvSpPr>
            <a:spLocks noGrp="1"/>
          </p:cNvSpPr>
          <p:nvPr>
            <p:ph idx="1"/>
          </p:nvPr>
        </p:nvSpPr>
        <p:spPr/>
        <p:txBody>
          <a:bodyPr/>
          <a:lstStyle/>
          <a:p>
            <a:r>
              <a:rPr lang="en-US" dirty="0" smtClean="0"/>
              <a:t>~50% of the genes differentially expressed belonged to the </a:t>
            </a:r>
            <a:r>
              <a:rPr lang="en-US" i="1" dirty="0" smtClean="0"/>
              <a:t>agr </a:t>
            </a:r>
            <a:r>
              <a:rPr lang="en-US" dirty="0" smtClean="0"/>
              <a:t>regulon</a:t>
            </a:r>
          </a:p>
          <a:p>
            <a:endParaRPr lang="en-US" dirty="0" smtClean="0"/>
          </a:p>
          <a:p>
            <a:r>
              <a:rPr lang="en-US" dirty="0" smtClean="0"/>
              <a:t>Most genes involved in virulence were </a:t>
            </a:r>
            <a:r>
              <a:rPr lang="en-US" dirty="0" smtClean="0">
                <a:solidFill>
                  <a:srgbClr val="C00000"/>
                </a:solidFill>
              </a:rPr>
              <a:t>repressed</a:t>
            </a:r>
          </a:p>
          <a:p>
            <a:endParaRPr lang="en-US" dirty="0" smtClean="0"/>
          </a:p>
          <a:p>
            <a:r>
              <a:rPr lang="en-US" dirty="0" smtClean="0"/>
              <a:t>Many cell surface proteins and genes involved in adherence were </a:t>
            </a:r>
            <a:r>
              <a:rPr lang="en-US" dirty="0" smtClean="0">
                <a:solidFill>
                  <a:schemeClr val="tx2">
                    <a:lumMod val="75000"/>
                  </a:schemeClr>
                </a:solidFill>
              </a:rPr>
              <a:t>induced</a:t>
            </a:r>
            <a:endParaRPr lang="en-US" dirty="0">
              <a:solidFill>
                <a:schemeClr val="tx2">
                  <a:lumMod val="75000"/>
                </a:schemeClr>
              </a:solidFill>
            </a:endParaRPr>
          </a:p>
        </p:txBody>
      </p:sp>
    </p:spTree>
    <p:extLst>
      <p:ext uri="{BB962C8B-B14F-4D97-AF65-F5344CB8AC3E}">
        <p14:creationId xmlns:p14="http://schemas.microsoft.com/office/powerpoint/2010/main" val="816936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00200"/>
            <a:ext cx="7772400" cy="1803400"/>
          </a:xfrm>
        </p:spPr>
        <p:txBody>
          <a:bodyPr>
            <a:noAutofit/>
          </a:bodyPr>
          <a:lstStyle/>
          <a:p>
            <a:r>
              <a:rPr lang="en-US" sz="4000" u="sng" dirty="0" smtClean="0">
                <a:solidFill>
                  <a:srgbClr val="0000FF"/>
                </a:solidFill>
              </a:rPr>
              <a:t>Hypothesis</a:t>
            </a:r>
            <a:r>
              <a:rPr lang="en-US" sz="4000" dirty="0" smtClean="0">
                <a:solidFill>
                  <a:srgbClr val="0000FF"/>
                </a:solidFill>
              </a:rPr>
              <a:t/>
            </a:r>
            <a:br>
              <a:rPr lang="en-US" sz="4000" dirty="0" smtClean="0">
                <a:solidFill>
                  <a:srgbClr val="0000FF"/>
                </a:solidFill>
              </a:rPr>
            </a:br>
            <a:r>
              <a:rPr lang="en-US" sz="4000" i="1" dirty="0" smtClean="0">
                <a:solidFill>
                  <a:srgbClr val="0000FF"/>
                </a:solidFill>
              </a:rPr>
              <a:t>S. aureus </a:t>
            </a:r>
            <a:r>
              <a:rPr lang="en-US" sz="4000" dirty="0" smtClean="0">
                <a:solidFill>
                  <a:srgbClr val="0000FF"/>
                </a:solidFill>
              </a:rPr>
              <a:t>quorum sensing decreases in response to </a:t>
            </a:r>
            <a:r>
              <a:rPr lang="en-US" sz="4000" i="1" dirty="0">
                <a:solidFill>
                  <a:srgbClr val="0000FF"/>
                </a:solidFill>
              </a:rPr>
              <a:t>C. striatum </a:t>
            </a:r>
          </a:p>
        </p:txBody>
      </p:sp>
    </p:spTree>
    <p:extLst>
      <p:ext uri="{BB962C8B-B14F-4D97-AF65-F5344CB8AC3E}">
        <p14:creationId xmlns:p14="http://schemas.microsoft.com/office/powerpoint/2010/main" val="984838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000" dirty="0" smtClean="0"/>
              <a:t>Summary</a:t>
            </a:r>
            <a:endParaRPr lang="en-US" sz="4000" dirty="0"/>
          </a:p>
        </p:txBody>
      </p:sp>
      <p:sp>
        <p:nvSpPr>
          <p:cNvPr id="3" name="Content Placeholder 2"/>
          <p:cNvSpPr>
            <a:spLocks noGrp="1"/>
          </p:cNvSpPr>
          <p:nvPr>
            <p:ph idx="1"/>
          </p:nvPr>
        </p:nvSpPr>
        <p:spPr>
          <a:xfrm>
            <a:off x="457200" y="1646237"/>
            <a:ext cx="8229600" cy="4525963"/>
          </a:xfrm>
        </p:spPr>
        <p:txBody>
          <a:bodyPr/>
          <a:lstStyle/>
          <a:p>
            <a:r>
              <a:rPr lang="en-US" dirty="0" smtClean="0"/>
              <a:t>All </a:t>
            </a:r>
            <a:r>
              <a:rPr lang="en-US" i="1" dirty="0" err="1" smtClean="0"/>
              <a:t>Corynebacterium</a:t>
            </a:r>
            <a:r>
              <a:rPr lang="en-US" i="1" dirty="0" smtClean="0"/>
              <a:t> </a:t>
            </a:r>
            <a:r>
              <a:rPr lang="en-US" dirty="0" smtClean="0"/>
              <a:t>spp. tested inhibit </a:t>
            </a:r>
            <a:r>
              <a:rPr lang="en-US" i="1" dirty="0" smtClean="0"/>
              <a:t>S. aureus agr</a:t>
            </a:r>
            <a:r>
              <a:rPr lang="en-US" dirty="0" smtClean="0"/>
              <a:t> QS activity</a:t>
            </a:r>
          </a:p>
          <a:p>
            <a:endParaRPr lang="en-US" dirty="0"/>
          </a:p>
          <a:p>
            <a:r>
              <a:rPr lang="en-US" dirty="0" smtClean="0"/>
              <a:t>Other </a:t>
            </a:r>
            <a:r>
              <a:rPr lang="en-US" i="1" dirty="0" smtClean="0"/>
              <a:t>S. aureus agr</a:t>
            </a:r>
            <a:r>
              <a:rPr lang="en-US" dirty="0" smtClean="0"/>
              <a:t> types are inhibited</a:t>
            </a:r>
          </a:p>
          <a:p>
            <a:pPr marL="0" indent="0">
              <a:buNone/>
            </a:pPr>
            <a:endParaRPr lang="en-US" dirty="0" smtClean="0"/>
          </a:p>
          <a:p>
            <a:r>
              <a:rPr lang="en-US" dirty="0" smtClean="0"/>
              <a:t>Purifying and identifying inhibitor in collaboration</a:t>
            </a:r>
          </a:p>
          <a:p>
            <a:endParaRPr lang="en-US" dirty="0"/>
          </a:p>
          <a:p>
            <a:endParaRPr lang="en-US" dirty="0"/>
          </a:p>
        </p:txBody>
      </p:sp>
    </p:spTree>
    <p:extLst>
      <p:ext uri="{BB962C8B-B14F-4D97-AF65-F5344CB8AC3E}">
        <p14:creationId xmlns:p14="http://schemas.microsoft.com/office/powerpoint/2010/main" val="2816567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87600"/>
            <a:ext cx="9144000" cy="1803400"/>
          </a:xfrm>
        </p:spPr>
        <p:txBody>
          <a:bodyPr>
            <a:noAutofit/>
          </a:bodyPr>
          <a:lstStyle/>
          <a:p>
            <a:r>
              <a:rPr lang="en-US" sz="4000" u="sng" dirty="0" smtClean="0">
                <a:solidFill>
                  <a:srgbClr val="0000FF"/>
                </a:solidFill>
              </a:rPr>
              <a:t>Hypothesis</a:t>
            </a:r>
            <a:r>
              <a:rPr lang="en-US" sz="4000" dirty="0" smtClean="0">
                <a:solidFill>
                  <a:srgbClr val="0000FF"/>
                </a:solidFill>
              </a:rPr>
              <a:t/>
            </a:r>
            <a:br>
              <a:rPr lang="en-US" sz="4000" dirty="0" smtClean="0">
                <a:solidFill>
                  <a:srgbClr val="0000FF"/>
                </a:solidFill>
              </a:rPr>
            </a:br>
            <a:r>
              <a:rPr lang="en-US" sz="4000" i="1" dirty="0" smtClean="0">
                <a:solidFill>
                  <a:srgbClr val="0000FF"/>
                </a:solidFill>
              </a:rPr>
              <a:t>C. striatum </a:t>
            </a:r>
            <a:r>
              <a:rPr lang="en-US" sz="4000" dirty="0" smtClean="0">
                <a:solidFill>
                  <a:srgbClr val="0000FF"/>
                </a:solidFill>
              </a:rPr>
              <a:t>induces </a:t>
            </a:r>
            <a:r>
              <a:rPr lang="en-US" sz="4000" i="1" dirty="0" smtClean="0">
                <a:solidFill>
                  <a:srgbClr val="0000FF"/>
                </a:solidFill>
              </a:rPr>
              <a:t>S. aureus </a:t>
            </a:r>
            <a:r>
              <a:rPr lang="en-US" sz="4000" dirty="0" smtClean="0">
                <a:solidFill>
                  <a:srgbClr val="0000FF"/>
                </a:solidFill>
              </a:rPr>
              <a:t>commensal behavior</a:t>
            </a:r>
            <a:endParaRPr lang="en-US" sz="4000" i="1" dirty="0">
              <a:solidFill>
                <a:srgbClr val="0000FF"/>
              </a:solidFill>
            </a:endParaRPr>
          </a:p>
        </p:txBody>
      </p:sp>
      <p:sp>
        <p:nvSpPr>
          <p:cNvPr id="3" name="TextBox 2"/>
          <p:cNvSpPr txBox="1"/>
          <p:nvPr/>
        </p:nvSpPr>
        <p:spPr>
          <a:xfrm>
            <a:off x="-1" y="657761"/>
            <a:ext cx="9144001" cy="1323439"/>
          </a:xfrm>
          <a:prstGeom prst="rect">
            <a:avLst/>
          </a:prstGeom>
          <a:noFill/>
        </p:spPr>
        <p:txBody>
          <a:bodyPr wrap="square" rtlCol="0">
            <a:spAutoFit/>
          </a:bodyPr>
          <a:lstStyle/>
          <a:p>
            <a:pPr algn="ctr"/>
            <a:r>
              <a:rPr lang="en-US" sz="4000" i="1" dirty="0" smtClean="0">
                <a:latin typeface="Arial" panose="020B0604020202020204" pitchFamily="34" charset="0"/>
                <a:cs typeface="Arial" panose="020B0604020202020204" pitchFamily="34" charset="0"/>
              </a:rPr>
              <a:t>S. aureus agr </a:t>
            </a:r>
            <a:r>
              <a:rPr lang="en-US" sz="4000" dirty="0" smtClean="0">
                <a:latin typeface="Arial" panose="020B0604020202020204" pitchFamily="34" charset="0"/>
                <a:cs typeface="Arial" panose="020B0604020202020204" pitchFamily="34" charset="0"/>
              </a:rPr>
              <a:t>null mutants display decreased virulence</a:t>
            </a:r>
            <a:endParaRPr lang="en-US" sz="4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603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914400"/>
          </a:xfrm>
        </p:spPr>
        <p:txBody>
          <a:bodyPr>
            <a:normAutofit fontScale="90000"/>
          </a:bodyPr>
          <a:lstStyle/>
          <a:p>
            <a:r>
              <a:rPr lang="en-US" sz="3600" i="1" dirty="0" smtClean="0"/>
              <a:t>S. aureus </a:t>
            </a:r>
            <a:r>
              <a:rPr lang="en-US" sz="3600" dirty="0" smtClean="0"/>
              <a:t>hemolysis is inhibited by </a:t>
            </a:r>
            <a:r>
              <a:rPr lang="en-US" sz="3600" i="1" dirty="0" smtClean="0"/>
              <a:t>C. striatum</a:t>
            </a:r>
            <a:endParaRPr lang="en-US" sz="3600" i="1" dirty="0"/>
          </a:p>
        </p:txBody>
      </p:sp>
      <p:sp>
        <p:nvSpPr>
          <p:cNvPr id="7" name="TextBox 6"/>
          <p:cNvSpPr txBox="1"/>
          <p:nvPr/>
        </p:nvSpPr>
        <p:spPr>
          <a:xfrm>
            <a:off x="5867400" y="6429345"/>
            <a:ext cx="3200400" cy="400110"/>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*p &lt; 0.05, **p &lt; 0.01 n = 8</a:t>
            </a:r>
            <a:endParaRPr lang="en-US" sz="200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1800" y="1858305"/>
            <a:ext cx="1828700" cy="3428813"/>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800" y="1858305"/>
            <a:ext cx="1828700" cy="3428813"/>
          </a:xfrm>
          <a:prstGeom prst="rect">
            <a:avLst/>
          </a:prstGeom>
        </p:spPr>
      </p:pic>
      <p:sp>
        <p:nvSpPr>
          <p:cNvPr id="11" name="TextBox 10"/>
          <p:cNvSpPr txBox="1"/>
          <p:nvPr/>
        </p:nvSpPr>
        <p:spPr>
          <a:xfrm>
            <a:off x="7215890" y="5486212"/>
            <a:ext cx="1024639" cy="369332"/>
          </a:xfrm>
          <a:prstGeom prst="rect">
            <a:avLst/>
          </a:prstGeom>
          <a:noFill/>
        </p:spPr>
        <p:txBody>
          <a:bodyPr wrap="none" rtlCol="0">
            <a:spAutoFit/>
          </a:bodyPr>
          <a:lstStyle/>
          <a:p>
            <a:r>
              <a:rPr lang="en-US" dirty="0" err="1" smtClean="0">
                <a:latin typeface="Arial" panose="020B0604020202020204" pitchFamily="34" charset="0"/>
                <a:cs typeface="Arial" panose="020B0604020202020204" pitchFamily="34" charset="0"/>
              </a:rPr>
              <a:t>WT+</a:t>
            </a:r>
            <a:r>
              <a:rPr lang="en-US" i="1" dirty="0" err="1" smtClean="0">
                <a:latin typeface="Arial" panose="020B0604020202020204" pitchFamily="34" charset="0"/>
                <a:cs typeface="Arial" panose="020B0604020202020204" pitchFamily="34" charset="0"/>
              </a:rPr>
              <a:t>Cst</a:t>
            </a:r>
            <a:endParaRPr lang="en-US" dirty="0">
              <a:latin typeface="Arial" panose="020B0604020202020204" pitchFamily="34" charset="0"/>
              <a:cs typeface="Arial" panose="020B0604020202020204" pitchFamily="34" charset="0"/>
            </a:endParaRPr>
          </a:p>
        </p:txBody>
      </p:sp>
      <p:sp>
        <p:nvSpPr>
          <p:cNvPr id="12" name="TextBox 11"/>
          <p:cNvSpPr txBox="1"/>
          <p:nvPr/>
        </p:nvSpPr>
        <p:spPr>
          <a:xfrm>
            <a:off x="5138280" y="5486400"/>
            <a:ext cx="543739"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WT</a:t>
            </a:r>
            <a:endParaRPr lang="en-US"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1143000"/>
            <a:ext cx="3505200" cy="5613147"/>
          </a:xfrm>
          <a:prstGeom prst="rect">
            <a:avLst/>
          </a:prstGeom>
        </p:spPr>
      </p:pic>
      <p:sp>
        <p:nvSpPr>
          <p:cNvPr id="4" name="Rectangle 3"/>
          <p:cNvSpPr/>
          <p:nvPr/>
        </p:nvSpPr>
        <p:spPr>
          <a:xfrm>
            <a:off x="2573866" y="1849837"/>
            <a:ext cx="694267" cy="4906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200400" y="1752600"/>
            <a:ext cx="838200" cy="4906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462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i="1" dirty="0" smtClean="0"/>
              <a:t>S. aureus </a:t>
            </a:r>
            <a:r>
              <a:rPr lang="en-US" dirty="0" smtClean="0"/>
              <a:t>epithelial cell attachment</a:t>
            </a:r>
            <a:endParaRPr lang="en-US" i="1" dirty="0"/>
          </a:p>
        </p:txBody>
      </p:sp>
      <p:pic>
        <p:nvPicPr>
          <p:cNvPr id="1026" name="Picture 2" descr="C:\Users\Matthew\Dropbox\For Matthew\MMR2015_SauCor_manuscript\2016_Materials for PLoS Pathogens Submission\Figure SVGs Ordered for PPAT\Temp PNG for Fig Summarysheet\Fig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1370859"/>
            <a:ext cx="3048000" cy="4648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7535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457200" y="32426"/>
            <a:ext cx="8229600" cy="1143000"/>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3600" dirty="0" smtClean="0">
                <a:solidFill>
                  <a:schemeClr val="tx2"/>
                </a:solidFill>
                <a:latin typeface="Arial" panose="020B0604020202020204" pitchFamily="34" charset="0"/>
                <a:ea typeface="+mj-ea"/>
                <a:cs typeface="Arial" panose="020B0604020202020204" pitchFamily="34" charset="0"/>
              </a:rPr>
              <a:t>Mouse subcutaneous abscess infection</a:t>
            </a:r>
          </a:p>
        </p:txBody>
      </p:sp>
      <p:sp>
        <p:nvSpPr>
          <p:cNvPr id="5" name="Title 1"/>
          <p:cNvSpPr txBox="1">
            <a:spLocks/>
          </p:cNvSpPr>
          <p:nvPr/>
        </p:nvSpPr>
        <p:spPr>
          <a:xfrm>
            <a:off x="0" y="76200"/>
            <a:ext cx="9144000" cy="1084262"/>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3600" dirty="0" smtClean="0">
                <a:solidFill>
                  <a:schemeClr val="tx2"/>
                </a:solidFill>
                <a:latin typeface="Arial" panose="020B0604020202020204" pitchFamily="34" charset="0"/>
                <a:ea typeface="+mj-ea"/>
                <a:cs typeface="Arial" panose="020B0604020202020204" pitchFamily="34" charset="0"/>
              </a:rPr>
              <a:t>Survival of wild-type </a:t>
            </a:r>
            <a:r>
              <a:rPr lang="en-US" sz="3600" i="1" dirty="0" smtClean="0">
                <a:solidFill>
                  <a:schemeClr val="tx2"/>
                </a:solidFill>
                <a:latin typeface="Arial" panose="020B0604020202020204" pitchFamily="34" charset="0"/>
                <a:ea typeface="+mj-ea"/>
                <a:cs typeface="Arial" panose="020B0604020202020204" pitchFamily="34" charset="0"/>
              </a:rPr>
              <a:t>S. aureus</a:t>
            </a:r>
            <a:r>
              <a:rPr lang="en-US" sz="3600" dirty="0" smtClean="0">
                <a:solidFill>
                  <a:schemeClr val="tx2"/>
                </a:solidFill>
                <a:latin typeface="Arial" panose="020B0604020202020204" pitchFamily="34" charset="0"/>
                <a:ea typeface="+mj-ea"/>
                <a:cs typeface="Arial" panose="020B0604020202020204" pitchFamily="34" charset="0"/>
              </a:rPr>
              <a:t> decreases in abscesses with </a:t>
            </a:r>
            <a:r>
              <a:rPr lang="en-US" sz="3600" i="1" dirty="0" smtClean="0">
                <a:solidFill>
                  <a:schemeClr val="tx2"/>
                </a:solidFill>
                <a:latin typeface="Arial" panose="020B0604020202020204" pitchFamily="34" charset="0"/>
                <a:ea typeface="+mj-ea"/>
                <a:cs typeface="Arial" panose="020B0604020202020204" pitchFamily="34" charset="0"/>
              </a:rPr>
              <a:t>C. striatum</a:t>
            </a:r>
            <a:endParaRPr kumimoji="0" lang="en-US" sz="3600" b="0" i="1" u="none" strike="noStrike" kern="1200" cap="none" spc="0" normalizeH="0" baseline="0" noProof="0" dirty="0">
              <a:ln>
                <a:noFill/>
              </a:ln>
              <a:solidFill>
                <a:schemeClr val="tx2"/>
              </a:solidFill>
              <a:effectLst/>
              <a:uLnTx/>
              <a:uFillTx/>
              <a:latin typeface="Arial" panose="020B0604020202020204" pitchFamily="34" charset="0"/>
              <a:ea typeface="+mj-ea"/>
              <a:cs typeface="Arial" panose="020B0604020202020204" pitchFamily="34" charset="0"/>
            </a:endParaRPr>
          </a:p>
        </p:txBody>
      </p:sp>
      <p:sp>
        <p:nvSpPr>
          <p:cNvPr id="6" name="Title 1"/>
          <p:cNvSpPr txBox="1">
            <a:spLocks/>
          </p:cNvSpPr>
          <p:nvPr/>
        </p:nvSpPr>
        <p:spPr>
          <a:xfrm>
            <a:off x="0" y="58738"/>
            <a:ext cx="9144000" cy="1084262"/>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3600" dirty="0" smtClean="0">
                <a:solidFill>
                  <a:schemeClr val="tx2"/>
                </a:solidFill>
                <a:latin typeface="Arial" panose="020B0604020202020204" pitchFamily="34" charset="0"/>
                <a:ea typeface="+mj-ea"/>
                <a:cs typeface="Arial" panose="020B0604020202020204" pitchFamily="34" charset="0"/>
              </a:rPr>
              <a:t>Survival of </a:t>
            </a:r>
            <a:r>
              <a:rPr lang="en-US" sz="3600" i="1" dirty="0" smtClean="0">
                <a:solidFill>
                  <a:schemeClr val="tx2"/>
                </a:solidFill>
                <a:latin typeface="Arial" panose="020B0604020202020204" pitchFamily="34" charset="0"/>
                <a:ea typeface="+mj-ea"/>
                <a:cs typeface="Arial" panose="020B0604020202020204" pitchFamily="34" charset="0"/>
              </a:rPr>
              <a:t>C. striatum </a:t>
            </a:r>
            <a:r>
              <a:rPr lang="en-US" sz="3600" dirty="0" smtClean="0">
                <a:solidFill>
                  <a:schemeClr val="tx2"/>
                </a:solidFill>
                <a:latin typeface="Arial" panose="020B0604020202020204" pitchFamily="34" charset="0"/>
                <a:ea typeface="+mj-ea"/>
                <a:cs typeface="Arial" panose="020B0604020202020204" pitchFamily="34" charset="0"/>
              </a:rPr>
              <a:t>increases in abscesses with wild-type </a:t>
            </a:r>
            <a:r>
              <a:rPr lang="en-US" sz="3600" i="1" dirty="0" smtClean="0">
                <a:solidFill>
                  <a:schemeClr val="tx2"/>
                </a:solidFill>
                <a:latin typeface="Arial" panose="020B0604020202020204" pitchFamily="34" charset="0"/>
                <a:ea typeface="+mj-ea"/>
                <a:cs typeface="Arial" panose="020B0604020202020204" pitchFamily="34" charset="0"/>
              </a:rPr>
              <a:t>S. aureus</a:t>
            </a:r>
            <a:endParaRPr kumimoji="0" lang="en-US" sz="3600" b="0" i="1" u="none" strike="noStrike" kern="1200" cap="none" spc="0" normalizeH="0" baseline="0" noProof="0" dirty="0">
              <a:ln>
                <a:noFill/>
              </a:ln>
              <a:solidFill>
                <a:schemeClr val="tx2"/>
              </a:solidFill>
              <a:effectLst/>
              <a:uLnTx/>
              <a:uFillTx/>
              <a:latin typeface="Arial" panose="020B0604020202020204" pitchFamily="34" charset="0"/>
              <a:ea typeface="+mj-ea"/>
              <a:cs typeface="Arial" panose="020B060402020202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6400" y="1408306"/>
            <a:ext cx="5638800" cy="5062908"/>
          </a:xfrm>
          <a:prstGeom prst="rect">
            <a:avLst/>
          </a:prstGeom>
        </p:spPr>
      </p:pic>
      <p:sp>
        <p:nvSpPr>
          <p:cNvPr id="8" name="Rectangle 7"/>
          <p:cNvSpPr/>
          <p:nvPr/>
        </p:nvSpPr>
        <p:spPr>
          <a:xfrm>
            <a:off x="3790122" y="3064566"/>
            <a:ext cx="990600" cy="3124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501887" y="2057400"/>
            <a:ext cx="9906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151493" y="3067879"/>
            <a:ext cx="1210917" cy="3124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951883" y="2050774"/>
            <a:ext cx="1210917"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385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xit" presetSubtype="0" fill="hold" grpId="0" nodeType="with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xit" presetSubtype="0" fill="hold" grpId="1" nodeType="withEffect">
                                  <p:stCondLst>
                                    <p:cond delay="0"/>
                                  </p:stCondLst>
                                  <p:childTnLst>
                                    <p:animEffect transition="out" filter="fade">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11"/>
                                        </p:tgtEl>
                                      </p:cBhvr>
                                    </p:animEffect>
                                    <p:set>
                                      <p:cBhvr>
                                        <p:cTn id="30"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P spid="6" grpId="0"/>
      <p:bldP spid="8" grpId="0" animBg="1"/>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Outline</a:t>
            </a:r>
            <a:endParaRPr lang="en-US" dirty="0"/>
          </a:p>
        </p:txBody>
      </p:sp>
      <p:sp>
        <p:nvSpPr>
          <p:cNvPr id="3" name="Content Placeholder 2"/>
          <p:cNvSpPr>
            <a:spLocks noGrp="1"/>
          </p:cNvSpPr>
          <p:nvPr>
            <p:ph idx="1"/>
          </p:nvPr>
        </p:nvSpPr>
        <p:spPr/>
        <p:txBody>
          <a:bodyPr/>
          <a:lstStyle/>
          <a:p>
            <a:r>
              <a:rPr lang="en-US" dirty="0" smtClean="0"/>
              <a:t>Identifying molecular interactions in polymicrobial infections</a:t>
            </a:r>
          </a:p>
          <a:p>
            <a:pPr lvl="1"/>
            <a:r>
              <a:rPr lang="en-US" dirty="0" smtClean="0"/>
              <a:t>Human periodontal infection</a:t>
            </a:r>
          </a:p>
          <a:p>
            <a:pPr lvl="1"/>
            <a:r>
              <a:rPr lang="en-US" dirty="0" smtClean="0"/>
              <a:t>Human skin chronic infection</a:t>
            </a:r>
          </a:p>
          <a:p>
            <a:r>
              <a:rPr lang="en-US" dirty="0" smtClean="0"/>
              <a:t>Future Work</a:t>
            </a:r>
            <a:endParaRPr lang="en-US" dirty="0"/>
          </a:p>
          <a:p>
            <a:pPr lvl="1"/>
            <a:r>
              <a:rPr lang="en-US" dirty="0" smtClean="0"/>
              <a:t>Commensal interactions</a:t>
            </a:r>
          </a:p>
          <a:p>
            <a:pPr lvl="1"/>
            <a:r>
              <a:rPr lang="en-US" dirty="0" smtClean="0"/>
              <a:t>Hybrid community interactions</a:t>
            </a:r>
          </a:p>
        </p:txBody>
      </p:sp>
      <p:pic>
        <p:nvPicPr>
          <p:cNvPr id="5" name="Picture 2" descr="http://www.clker.com/cliparts/c/9/8/9/1237099922676360396kelan_Human_figure.svg.hi.png"/>
          <p:cNvPicPr>
            <a:picLocks noChangeAspect="1" noChangeArrowheads="1"/>
          </p:cNvPicPr>
          <p:nvPr/>
        </p:nvPicPr>
        <p:blipFill>
          <a:blip r:embed="rId2" cstate="print"/>
          <a:srcRect/>
          <a:stretch>
            <a:fillRect/>
          </a:stretch>
        </p:blipFill>
        <p:spPr bwMode="auto">
          <a:xfrm>
            <a:off x="7086600" y="2364727"/>
            <a:ext cx="1102730" cy="3299992"/>
          </a:xfrm>
          <a:prstGeom prst="rect">
            <a:avLst/>
          </a:prstGeom>
          <a:noFill/>
        </p:spPr>
      </p:pic>
      <p:sp>
        <p:nvSpPr>
          <p:cNvPr id="8" name="Oval 7"/>
          <p:cNvSpPr/>
          <p:nvPr/>
        </p:nvSpPr>
        <p:spPr>
          <a:xfrm>
            <a:off x="7322899" y="5432546"/>
            <a:ext cx="315066" cy="287164"/>
          </a:xfrm>
          <a:prstGeom prst="ellipse">
            <a:avLst/>
          </a:prstGeom>
          <a:solidFill>
            <a:srgbClr val="FF0000">
              <a:alpha val="52000"/>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007833" y="3048000"/>
            <a:ext cx="315066" cy="838200"/>
          </a:xfrm>
          <a:prstGeom prst="ellipse">
            <a:avLst/>
          </a:prstGeom>
          <a:solidFill>
            <a:srgbClr val="FF0000">
              <a:alpha val="52000"/>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554066" y="2713307"/>
            <a:ext cx="162666" cy="143582"/>
          </a:xfrm>
          <a:prstGeom prst="ellipse">
            <a:avLst/>
          </a:prstGeom>
          <a:solidFill>
            <a:srgbClr val="FF0000">
              <a:alpha val="52000"/>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556632" y="2569725"/>
            <a:ext cx="162666" cy="143582"/>
          </a:xfrm>
          <a:prstGeom prst="ellipse">
            <a:avLst/>
          </a:prstGeom>
          <a:solidFill>
            <a:srgbClr val="FF0000">
              <a:alpha val="52000"/>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17536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sz="3600" dirty="0" smtClean="0"/>
              <a:t>What about nasal colonization?</a:t>
            </a:r>
            <a:endParaRPr lang="en-US" sz="3600" dirty="0"/>
          </a:p>
        </p:txBody>
      </p:sp>
      <p:sp>
        <p:nvSpPr>
          <p:cNvPr id="4" name="TextBox 3"/>
          <p:cNvSpPr txBox="1"/>
          <p:nvPr/>
        </p:nvSpPr>
        <p:spPr>
          <a:xfrm>
            <a:off x="5439471" y="5526542"/>
            <a:ext cx="3701654" cy="1323439"/>
          </a:xfrm>
          <a:prstGeom prst="rect">
            <a:avLst/>
          </a:prstGeom>
          <a:noFill/>
        </p:spPr>
        <p:txBody>
          <a:bodyPr wrap="none" rtlCol="0">
            <a:spAutoFit/>
          </a:bodyPr>
          <a:lstStyle/>
          <a:p>
            <a:pPr algn="r"/>
            <a:r>
              <a:rPr lang="en-US" sz="2000" dirty="0" err="1" smtClean="0">
                <a:latin typeface="Arial" panose="020B0604020202020204" pitchFamily="34" charset="0"/>
                <a:cs typeface="Arial" panose="020B0604020202020204" pitchFamily="34" charset="0"/>
              </a:rPr>
              <a:t>Krismer</a:t>
            </a:r>
            <a:r>
              <a:rPr lang="en-US" sz="2000" dirty="0" smtClean="0">
                <a:latin typeface="Arial" panose="020B0604020202020204" pitchFamily="34" charset="0"/>
                <a:cs typeface="Arial" panose="020B0604020202020204" pitchFamily="34" charset="0"/>
              </a:rPr>
              <a:t> et al. </a:t>
            </a:r>
            <a:r>
              <a:rPr lang="en-US" sz="2000" dirty="0" err="1" smtClean="0">
                <a:latin typeface="Arial" panose="020B0604020202020204" pitchFamily="34" charset="0"/>
                <a:cs typeface="Arial" panose="020B0604020202020204" pitchFamily="34" charset="0"/>
              </a:rPr>
              <a:t>PLoS</a:t>
            </a:r>
            <a:r>
              <a:rPr lang="en-US" sz="2000" dirty="0" smtClean="0">
                <a:latin typeface="Arial" panose="020B0604020202020204" pitchFamily="34" charset="0"/>
                <a:cs typeface="Arial" panose="020B0604020202020204" pitchFamily="34" charset="0"/>
              </a:rPr>
              <a:t> Path. 2014</a:t>
            </a:r>
          </a:p>
          <a:p>
            <a:pPr algn="r"/>
            <a:r>
              <a:rPr lang="en-US" sz="2000" dirty="0" err="1" smtClean="0">
                <a:latin typeface="Arial" panose="020B0604020202020204" pitchFamily="34" charset="0"/>
                <a:cs typeface="Arial" panose="020B0604020202020204" pitchFamily="34" charset="0"/>
              </a:rPr>
              <a:t>Burian</a:t>
            </a:r>
            <a:r>
              <a:rPr lang="en-US" sz="2000" dirty="0" smtClean="0">
                <a:latin typeface="Arial" panose="020B0604020202020204" pitchFamily="34" charset="0"/>
                <a:cs typeface="Arial" panose="020B0604020202020204" pitchFamily="34" charset="0"/>
              </a:rPr>
              <a:t> et al. JID. 2010</a:t>
            </a:r>
          </a:p>
          <a:p>
            <a:pPr algn="r"/>
            <a:r>
              <a:rPr lang="en-US" sz="2000" dirty="0" err="1" smtClean="0">
                <a:latin typeface="Arial" panose="020B0604020202020204" pitchFamily="34" charset="0"/>
                <a:cs typeface="Arial" panose="020B0604020202020204" pitchFamily="34" charset="0"/>
              </a:rPr>
              <a:t>Burian</a:t>
            </a:r>
            <a:r>
              <a:rPr lang="en-US" sz="2000" dirty="0" smtClean="0">
                <a:latin typeface="Arial" panose="020B0604020202020204" pitchFamily="34" charset="0"/>
                <a:cs typeface="Arial" panose="020B0604020202020204" pitchFamily="34" charset="0"/>
              </a:rPr>
              <a:t> et al. </a:t>
            </a:r>
            <a:r>
              <a:rPr lang="en-US" sz="2000" dirty="0" err="1" smtClean="0">
                <a:latin typeface="Arial" panose="020B0604020202020204" pitchFamily="34" charset="0"/>
                <a:cs typeface="Arial" panose="020B0604020202020204" pitchFamily="34" charset="0"/>
              </a:rPr>
              <a:t>PLoS</a:t>
            </a:r>
            <a:r>
              <a:rPr lang="en-US" sz="2000" dirty="0" smtClean="0">
                <a:latin typeface="Arial" panose="020B0604020202020204" pitchFamily="34" charset="0"/>
                <a:cs typeface="Arial" panose="020B0604020202020204" pitchFamily="34" charset="0"/>
              </a:rPr>
              <a:t> One 2010</a:t>
            </a:r>
          </a:p>
          <a:p>
            <a:pPr algn="r"/>
            <a:r>
              <a:rPr lang="en-US" sz="2000" dirty="0" smtClean="0">
                <a:latin typeface="Arial" panose="020B0604020202020204" pitchFamily="34" charset="0"/>
                <a:cs typeface="Arial" panose="020B0604020202020204" pitchFamily="34" charset="0"/>
              </a:rPr>
              <a:t>Kiser et al. </a:t>
            </a:r>
            <a:r>
              <a:rPr lang="en-US" sz="2000" dirty="0" err="1" smtClean="0">
                <a:latin typeface="Arial" panose="020B0604020202020204" pitchFamily="34" charset="0"/>
                <a:cs typeface="Arial" panose="020B0604020202020204" pitchFamily="34" charset="0"/>
              </a:rPr>
              <a:t>InI</a:t>
            </a:r>
            <a:r>
              <a:rPr lang="en-US" sz="2000" dirty="0" smtClean="0">
                <a:latin typeface="Arial" panose="020B0604020202020204" pitchFamily="34" charset="0"/>
                <a:cs typeface="Arial" panose="020B0604020202020204" pitchFamily="34" charset="0"/>
              </a:rPr>
              <a:t>. 1999</a:t>
            </a:r>
            <a:endParaRPr lang="en-US" sz="2000" dirty="0">
              <a:latin typeface="Arial" panose="020B0604020202020204" pitchFamily="34" charset="0"/>
              <a:cs typeface="Arial" panose="020B0604020202020204" pitchFamily="34" charset="0"/>
            </a:endParaRPr>
          </a:p>
        </p:txBody>
      </p:sp>
      <p:sp>
        <p:nvSpPr>
          <p:cNvPr id="57" name="Rounded Rectangle 56"/>
          <p:cNvSpPr/>
          <p:nvPr/>
        </p:nvSpPr>
        <p:spPr>
          <a:xfrm>
            <a:off x="1066800" y="2970384"/>
            <a:ext cx="3810000" cy="3582816"/>
          </a:xfrm>
          <a:prstGeom prst="roundRect">
            <a:avLst/>
          </a:prstGeom>
          <a:solidFill>
            <a:schemeClr val="accent1">
              <a:alpha val="2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a:off x="1066800" y="990600"/>
            <a:ext cx="3810000" cy="3382536"/>
          </a:xfrm>
          <a:prstGeom prst="roundRect">
            <a:avLst/>
          </a:prstGeom>
          <a:solidFill>
            <a:schemeClr val="accent2">
              <a:alpha val="20000"/>
            </a:schemeClr>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rot="5400000">
            <a:off x="3678585" y="5105768"/>
            <a:ext cx="697081" cy="1071563"/>
          </a:xfrm>
          <a:prstGeom prst="roundRec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5400000">
            <a:off x="4051656" y="5638666"/>
            <a:ext cx="232360" cy="238125"/>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rot="5400000">
            <a:off x="2573556" y="5105768"/>
            <a:ext cx="697081" cy="1071563"/>
          </a:xfrm>
          <a:prstGeom prst="roundRec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rot="5400000">
            <a:off x="2980093" y="5638666"/>
            <a:ext cx="232360" cy="238125"/>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5400000">
            <a:off x="1535460" y="5105768"/>
            <a:ext cx="697081" cy="1071563"/>
          </a:xfrm>
          <a:prstGeom prst="roundRec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rot="5400000">
            <a:off x="1908531" y="5638666"/>
            <a:ext cx="232360" cy="238125"/>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1794517" y="5990089"/>
            <a:ext cx="2268570" cy="400110"/>
          </a:xfrm>
          <a:prstGeom prst="rect">
            <a:avLst/>
          </a:prstGeom>
          <a:noFill/>
        </p:spPr>
        <p:txBody>
          <a:bodyPr wrap="none" rtlCol="0">
            <a:spAutoFit/>
          </a:bodyPr>
          <a:lstStyle/>
          <a:p>
            <a:pPr algn="ctr"/>
            <a:r>
              <a:rPr lang="en-US" sz="2000" dirty="0" smtClean="0">
                <a:latin typeface="Arial" panose="020B0604020202020204" pitchFamily="34" charset="0"/>
                <a:cs typeface="Arial" panose="020B0604020202020204" pitchFamily="34" charset="0"/>
              </a:rPr>
              <a:t>Nasal colonization</a:t>
            </a:r>
            <a:endParaRPr lang="en-US" sz="2000" dirty="0">
              <a:latin typeface="Arial" panose="020B0604020202020204" pitchFamily="34" charset="0"/>
              <a:cs typeface="Arial" panose="020B0604020202020204" pitchFamily="34" charset="0"/>
            </a:endParaRPr>
          </a:p>
        </p:txBody>
      </p:sp>
      <p:sp>
        <p:nvSpPr>
          <p:cNvPr id="66" name="Oval 65"/>
          <p:cNvSpPr/>
          <p:nvPr/>
        </p:nvSpPr>
        <p:spPr>
          <a:xfrm rot="5400000">
            <a:off x="3591782" y="4870980"/>
            <a:ext cx="418249" cy="428625"/>
          </a:xfrm>
          <a:prstGeom prst="ellipse">
            <a:avLst/>
          </a:prstGeom>
          <a:solidFill>
            <a:schemeClr val="accent6">
              <a:lumMod val="75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rot="5400000">
            <a:off x="3117696" y="4869572"/>
            <a:ext cx="418249" cy="428625"/>
          </a:xfrm>
          <a:prstGeom prst="ellipse">
            <a:avLst/>
          </a:prstGeom>
          <a:solidFill>
            <a:schemeClr val="accent6">
              <a:lumMod val="75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rot="5400000">
            <a:off x="4020407" y="4858306"/>
            <a:ext cx="418249" cy="428625"/>
          </a:xfrm>
          <a:prstGeom prst="ellipse">
            <a:avLst/>
          </a:prstGeom>
          <a:solidFill>
            <a:schemeClr val="accent6">
              <a:lumMod val="75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5400000">
            <a:off x="3425094" y="4649182"/>
            <a:ext cx="418249" cy="428625"/>
          </a:xfrm>
          <a:prstGeom prst="ellipse">
            <a:avLst/>
          </a:prstGeom>
          <a:solidFill>
            <a:schemeClr val="accent6">
              <a:lumMod val="75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5400000">
            <a:off x="3806094" y="4452732"/>
            <a:ext cx="418249" cy="428625"/>
          </a:xfrm>
          <a:prstGeom prst="ellipse">
            <a:avLst/>
          </a:prstGeom>
          <a:solidFill>
            <a:schemeClr val="accent6">
              <a:lumMod val="75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5400000">
            <a:off x="3117696" y="4454141"/>
            <a:ext cx="418249" cy="428625"/>
          </a:xfrm>
          <a:prstGeom prst="ellipse">
            <a:avLst/>
          </a:prstGeom>
          <a:solidFill>
            <a:schemeClr val="accent6">
              <a:lumMod val="75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rot="5400000">
            <a:off x="2732727" y="4879430"/>
            <a:ext cx="418249" cy="428625"/>
          </a:xfrm>
          <a:prstGeom prst="ellipse">
            <a:avLst/>
          </a:prstGeom>
          <a:solidFill>
            <a:schemeClr val="accent6">
              <a:lumMod val="75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p:cNvSpPr txBox="1"/>
          <p:nvPr/>
        </p:nvSpPr>
        <p:spPr>
          <a:xfrm>
            <a:off x="1814786" y="3106140"/>
            <a:ext cx="684803" cy="1200329"/>
          </a:xfrm>
          <a:prstGeom prst="rect">
            <a:avLst/>
          </a:prstGeom>
          <a:noFill/>
        </p:spPr>
        <p:txBody>
          <a:bodyPr wrap="none" rtlCol="0">
            <a:spAutoFit/>
          </a:bodyPr>
          <a:lstStyle/>
          <a:p>
            <a:r>
              <a:rPr lang="en-US" i="1" dirty="0" smtClean="0">
                <a:latin typeface="Arial" panose="020B0604020202020204" pitchFamily="34" charset="0"/>
                <a:cs typeface="Arial" panose="020B0604020202020204" pitchFamily="34" charset="0"/>
              </a:rPr>
              <a:t>cap†</a:t>
            </a:r>
          </a:p>
          <a:p>
            <a:r>
              <a:rPr lang="en-US" i="1" dirty="0" err="1" smtClean="0">
                <a:latin typeface="Arial" panose="020B0604020202020204" pitchFamily="34" charset="0"/>
                <a:cs typeface="Arial" panose="020B0604020202020204" pitchFamily="34" charset="0"/>
              </a:rPr>
              <a:t>clfB</a:t>
            </a:r>
            <a:endParaRPr lang="en-US" i="1" dirty="0" smtClean="0">
              <a:latin typeface="Arial" panose="020B0604020202020204" pitchFamily="34" charset="0"/>
              <a:cs typeface="Arial" panose="020B0604020202020204" pitchFamily="34" charset="0"/>
            </a:endParaRPr>
          </a:p>
          <a:p>
            <a:r>
              <a:rPr lang="en-US" i="1" dirty="0" err="1" smtClean="0">
                <a:latin typeface="Arial" panose="020B0604020202020204" pitchFamily="34" charset="0"/>
                <a:cs typeface="Arial" panose="020B0604020202020204" pitchFamily="34" charset="0"/>
              </a:rPr>
              <a:t>isdA</a:t>
            </a:r>
            <a:endParaRPr lang="en-US" i="1" dirty="0">
              <a:latin typeface="Arial" panose="020B0604020202020204" pitchFamily="34" charset="0"/>
              <a:cs typeface="Arial" panose="020B0604020202020204" pitchFamily="34" charset="0"/>
            </a:endParaRPr>
          </a:p>
          <a:p>
            <a:r>
              <a:rPr lang="en-US" i="1" dirty="0" smtClean="0">
                <a:latin typeface="Arial" panose="020B0604020202020204" pitchFamily="34" charset="0"/>
                <a:cs typeface="Arial" panose="020B0604020202020204" pitchFamily="34" charset="0"/>
              </a:rPr>
              <a:t>met*</a:t>
            </a:r>
            <a:endParaRPr lang="en-US" i="1" dirty="0">
              <a:latin typeface="Arial" panose="020B0604020202020204" pitchFamily="34" charset="0"/>
              <a:cs typeface="Arial" panose="020B0604020202020204" pitchFamily="34" charset="0"/>
            </a:endParaRPr>
          </a:p>
        </p:txBody>
      </p:sp>
      <p:sp>
        <p:nvSpPr>
          <p:cNvPr id="74" name="TextBox 73"/>
          <p:cNvSpPr txBox="1"/>
          <p:nvPr/>
        </p:nvSpPr>
        <p:spPr>
          <a:xfrm>
            <a:off x="2585173" y="3106138"/>
            <a:ext cx="723275" cy="1200329"/>
          </a:xfrm>
          <a:prstGeom prst="rect">
            <a:avLst/>
          </a:prstGeom>
          <a:noFill/>
        </p:spPr>
        <p:txBody>
          <a:bodyPr wrap="none" rtlCol="0">
            <a:spAutoFit/>
          </a:bodyPr>
          <a:lstStyle/>
          <a:p>
            <a:r>
              <a:rPr lang="en-US" i="1" dirty="0" err="1" smtClean="0">
                <a:latin typeface="Arial" panose="020B0604020202020204" pitchFamily="34" charset="0"/>
                <a:cs typeface="Arial" panose="020B0604020202020204" pitchFamily="34" charset="0"/>
              </a:rPr>
              <a:t>oatA</a:t>
            </a:r>
            <a:endParaRPr lang="en-US" i="1" dirty="0" smtClean="0">
              <a:latin typeface="Arial" panose="020B0604020202020204" pitchFamily="34" charset="0"/>
              <a:cs typeface="Arial" panose="020B0604020202020204" pitchFamily="34" charset="0"/>
            </a:endParaRPr>
          </a:p>
          <a:p>
            <a:r>
              <a:rPr lang="en-US" i="1" dirty="0" err="1" smtClean="0">
                <a:latin typeface="Arial" panose="020B0604020202020204" pitchFamily="34" charset="0"/>
                <a:cs typeface="Arial" panose="020B0604020202020204" pitchFamily="34" charset="0"/>
              </a:rPr>
              <a:t>opp</a:t>
            </a:r>
            <a:r>
              <a:rPr lang="en-US" i="1" dirty="0" smtClean="0">
                <a:latin typeface="Arial" panose="020B0604020202020204" pitchFamily="34" charset="0"/>
                <a:cs typeface="Arial" panose="020B0604020202020204" pitchFamily="34" charset="0"/>
              </a:rPr>
              <a:t>*</a:t>
            </a:r>
          </a:p>
          <a:p>
            <a:r>
              <a:rPr lang="en-US" i="1" dirty="0" err="1" smtClean="0">
                <a:latin typeface="Arial" panose="020B0604020202020204" pitchFamily="34" charset="0"/>
                <a:cs typeface="Arial" panose="020B0604020202020204" pitchFamily="34" charset="0"/>
              </a:rPr>
              <a:t>sbnC</a:t>
            </a:r>
            <a:endParaRPr lang="en-US" i="1" dirty="0" smtClean="0">
              <a:latin typeface="Arial" panose="020B0604020202020204" pitchFamily="34" charset="0"/>
              <a:cs typeface="Arial" panose="020B0604020202020204" pitchFamily="34" charset="0"/>
            </a:endParaRPr>
          </a:p>
          <a:p>
            <a:r>
              <a:rPr lang="en-US" i="1" dirty="0" smtClean="0">
                <a:latin typeface="Arial" panose="020B0604020202020204" pitchFamily="34" charset="0"/>
                <a:cs typeface="Arial" panose="020B0604020202020204" pitchFamily="34" charset="0"/>
              </a:rPr>
              <a:t>spa</a:t>
            </a:r>
            <a:endParaRPr lang="en-US" i="1" dirty="0">
              <a:latin typeface="Arial" panose="020B0604020202020204" pitchFamily="34" charset="0"/>
              <a:cs typeface="Arial" panose="020B0604020202020204" pitchFamily="34" charset="0"/>
            </a:endParaRPr>
          </a:p>
        </p:txBody>
      </p:sp>
      <p:cxnSp>
        <p:nvCxnSpPr>
          <p:cNvPr id="75" name="Straight Arrow Connector 74"/>
          <p:cNvCxnSpPr/>
          <p:nvPr/>
        </p:nvCxnSpPr>
        <p:spPr>
          <a:xfrm flipV="1">
            <a:off x="1675831" y="3106138"/>
            <a:ext cx="0" cy="115081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3606448" y="3086564"/>
            <a:ext cx="0" cy="115081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3664445" y="3106141"/>
            <a:ext cx="710451" cy="646331"/>
          </a:xfrm>
          <a:prstGeom prst="rect">
            <a:avLst/>
          </a:prstGeom>
          <a:noFill/>
        </p:spPr>
        <p:txBody>
          <a:bodyPr wrap="none" rtlCol="0">
            <a:spAutoFit/>
          </a:bodyPr>
          <a:lstStyle/>
          <a:p>
            <a:r>
              <a:rPr lang="en-US" i="1" dirty="0" err="1" smtClean="0">
                <a:latin typeface="Arial" panose="020B0604020202020204" pitchFamily="34" charset="0"/>
                <a:cs typeface="Arial" panose="020B0604020202020204" pitchFamily="34" charset="0"/>
              </a:rPr>
              <a:t>eap</a:t>
            </a:r>
            <a:endParaRPr lang="en-US" i="1" dirty="0" smtClean="0">
              <a:latin typeface="Arial" panose="020B0604020202020204" pitchFamily="34" charset="0"/>
              <a:cs typeface="Arial" panose="020B0604020202020204" pitchFamily="34" charset="0"/>
            </a:endParaRPr>
          </a:p>
          <a:p>
            <a:r>
              <a:rPr lang="en-US" i="1" dirty="0" err="1" smtClean="0">
                <a:latin typeface="Arial" panose="020B0604020202020204" pitchFamily="34" charset="0"/>
                <a:cs typeface="Arial" panose="020B0604020202020204" pitchFamily="34" charset="0"/>
              </a:rPr>
              <a:t>psm</a:t>
            </a:r>
            <a:r>
              <a:rPr lang="en-US" i="1" dirty="0" smtClean="0">
                <a:latin typeface="Arial" panose="020B0604020202020204" pitchFamily="34" charset="0"/>
                <a:cs typeface="Arial" panose="020B0604020202020204" pitchFamily="34" charset="0"/>
              </a:rPr>
              <a:t>*</a:t>
            </a:r>
          </a:p>
        </p:txBody>
      </p:sp>
      <p:sp>
        <p:nvSpPr>
          <p:cNvPr id="78" name="Oval 77"/>
          <p:cNvSpPr/>
          <p:nvPr/>
        </p:nvSpPr>
        <p:spPr>
          <a:xfrm rot="16200000" flipV="1">
            <a:off x="3172055" y="1513396"/>
            <a:ext cx="418249" cy="428625"/>
          </a:xfrm>
          <a:prstGeom prst="ellipse">
            <a:avLst/>
          </a:prstGeom>
          <a:solidFill>
            <a:schemeClr val="accent6">
              <a:lumMod val="75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rot="16200000" flipV="1">
            <a:off x="2697969" y="1514804"/>
            <a:ext cx="418249" cy="428625"/>
          </a:xfrm>
          <a:prstGeom prst="ellipse">
            <a:avLst/>
          </a:prstGeom>
          <a:solidFill>
            <a:schemeClr val="accent6">
              <a:lumMod val="75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rot="16200000" flipV="1">
            <a:off x="3600680" y="1526070"/>
            <a:ext cx="418249" cy="428625"/>
          </a:xfrm>
          <a:prstGeom prst="ellipse">
            <a:avLst/>
          </a:prstGeom>
          <a:solidFill>
            <a:schemeClr val="accent6">
              <a:lumMod val="75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rot="16200000" flipV="1">
            <a:off x="3005368" y="1735194"/>
            <a:ext cx="418249" cy="428625"/>
          </a:xfrm>
          <a:prstGeom prst="ellipse">
            <a:avLst/>
          </a:prstGeom>
          <a:solidFill>
            <a:schemeClr val="accent6">
              <a:lumMod val="75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rot="16200000" flipV="1">
            <a:off x="3386368" y="1931644"/>
            <a:ext cx="418249" cy="428625"/>
          </a:xfrm>
          <a:prstGeom prst="ellipse">
            <a:avLst/>
          </a:prstGeom>
          <a:solidFill>
            <a:schemeClr val="accent6">
              <a:lumMod val="75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rot="16200000" flipV="1">
            <a:off x="2697969" y="1930235"/>
            <a:ext cx="418249" cy="428625"/>
          </a:xfrm>
          <a:prstGeom prst="ellipse">
            <a:avLst/>
          </a:prstGeom>
          <a:solidFill>
            <a:schemeClr val="accent6">
              <a:lumMod val="75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rot="16200000" flipV="1">
            <a:off x="2313001" y="1504946"/>
            <a:ext cx="418249" cy="428625"/>
          </a:xfrm>
          <a:prstGeom prst="ellipse">
            <a:avLst/>
          </a:prstGeom>
          <a:solidFill>
            <a:schemeClr val="accent6">
              <a:lumMod val="75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5" name="Straight Connector 84"/>
          <p:cNvCxnSpPr/>
          <p:nvPr/>
        </p:nvCxnSpPr>
        <p:spPr>
          <a:xfrm>
            <a:off x="1348219" y="1510134"/>
            <a:ext cx="324111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Oval 85"/>
          <p:cNvSpPr/>
          <p:nvPr/>
        </p:nvSpPr>
        <p:spPr>
          <a:xfrm>
            <a:off x="2338233" y="1891414"/>
            <a:ext cx="446673" cy="230249"/>
          </a:xfrm>
          <a:prstGeom prst="ellipse">
            <a:avLst/>
          </a:prstGeom>
          <a:solidFill>
            <a:schemeClr val="tx2">
              <a:lumMod val="60000"/>
              <a:lumOff val="40000"/>
            </a:schemeClr>
          </a:solidFill>
          <a:ln w="12700">
            <a:solidFill>
              <a:schemeClr val="tx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7" name="Oval 86"/>
          <p:cNvSpPr/>
          <p:nvPr/>
        </p:nvSpPr>
        <p:spPr>
          <a:xfrm rot="19470728">
            <a:off x="3234541" y="1776289"/>
            <a:ext cx="446673" cy="230249"/>
          </a:xfrm>
          <a:prstGeom prst="ellipse">
            <a:avLst/>
          </a:prstGeom>
          <a:solidFill>
            <a:schemeClr val="tx2">
              <a:lumMod val="60000"/>
              <a:lumOff val="40000"/>
            </a:schemeClr>
          </a:solidFill>
          <a:ln w="12700">
            <a:solidFill>
              <a:schemeClr val="tx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8" name="Oval 87"/>
          <p:cNvSpPr/>
          <p:nvPr/>
        </p:nvSpPr>
        <p:spPr>
          <a:xfrm rot="2816496">
            <a:off x="1963166" y="1601277"/>
            <a:ext cx="435860" cy="235961"/>
          </a:xfrm>
          <a:prstGeom prst="ellipse">
            <a:avLst/>
          </a:prstGeom>
          <a:solidFill>
            <a:schemeClr val="tx2">
              <a:lumMod val="60000"/>
              <a:lumOff val="40000"/>
            </a:schemeClr>
          </a:solidFill>
          <a:ln w="12700">
            <a:solidFill>
              <a:schemeClr val="tx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9" name="Oval 88"/>
          <p:cNvSpPr/>
          <p:nvPr/>
        </p:nvSpPr>
        <p:spPr>
          <a:xfrm rot="19592132">
            <a:off x="1988041" y="1893526"/>
            <a:ext cx="446673" cy="230249"/>
          </a:xfrm>
          <a:prstGeom prst="ellipse">
            <a:avLst/>
          </a:prstGeom>
          <a:solidFill>
            <a:schemeClr val="tx2">
              <a:lumMod val="60000"/>
              <a:lumOff val="40000"/>
            </a:schemeClr>
          </a:solidFill>
          <a:ln w="12700">
            <a:solidFill>
              <a:schemeClr val="tx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0" name="Oval 89"/>
          <p:cNvSpPr/>
          <p:nvPr/>
        </p:nvSpPr>
        <p:spPr>
          <a:xfrm rot="1717905">
            <a:off x="3737442" y="1549343"/>
            <a:ext cx="446673" cy="230249"/>
          </a:xfrm>
          <a:prstGeom prst="ellipse">
            <a:avLst/>
          </a:prstGeom>
          <a:solidFill>
            <a:schemeClr val="tx2">
              <a:lumMod val="60000"/>
              <a:lumOff val="40000"/>
            </a:schemeClr>
          </a:solidFill>
          <a:ln w="12700">
            <a:solidFill>
              <a:schemeClr val="tx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1" name="Oval 90"/>
          <p:cNvSpPr/>
          <p:nvPr/>
        </p:nvSpPr>
        <p:spPr>
          <a:xfrm rot="3956564">
            <a:off x="2335594" y="2136272"/>
            <a:ext cx="435860" cy="237045"/>
          </a:xfrm>
          <a:prstGeom prst="ellipse">
            <a:avLst/>
          </a:prstGeom>
          <a:solidFill>
            <a:schemeClr val="tx2">
              <a:lumMod val="60000"/>
              <a:lumOff val="40000"/>
            </a:schemeClr>
          </a:solidFill>
          <a:ln w="12700">
            <a:solidFill>
              <a:schemeClr val="tx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2" name="Oval 91"/>
          <p:cNvSpPr/>
          <p:nvPr/>
        </p:nvSpPr>
        <p:spPr>
          <a:xfrm rot="4307504">
            <a:off x="2860918" y="1610203"/>
            <a:ext cx="435860" cy="235961"/>
          </a:xfrm>
          <a:prstGeom prst="ellipse">
            <a:avLst/>
          </a:prstGeom>
          <a:solidFill>
            <a:schemeClr val="tx2">
              <a:lumMod val="60000"/>
              <a:lumOff val="40000"/>
            </a:schemeClr>
          </a:solidFill>
          <a:ln w="12700">
            <a:solidFill>
              <a:schemeClr val="tx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3" name="Oval 92"/>
          <p:cNvSpPr/>
          <p:nvPr/>
        </p:nvSpPr>
        <p:spPr>
          <a:xfrm rot="1555513">
            <a:off x="3040380" y="2187001"/>
            <a:ext cx="446673" cy="230249"/>
          </a:xfrm>
          <a:prstGeom prst="ellipse">
            <a:avLst/>
          </a:prstGeom>
          <a:solidFill>
            <a:schemeClr val="tx2">
              <a:lumMod val="60000"/>
              <a:lumOff val="40000"/>
            </a:schemeClr>
          </a:solidFill>
          <a:ln w="12700">
            <a:solidFill>
              <a:schemeClr val="tx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4" name="Oval 93"/>
          <p:cNvSpPr/>
          <p:nvPr/>
        </p:nvSpPr>
        <p:spPr>
          <a:xfrm rot="17962120">
            <a:off x="1666069" y="1611136"/>
            <a:ext cx="435860" cy="235961"/>
          </a:xfrm>
          <a:prstGeom prst="ellipse">
            <a:avLst/>
          </a:prstGeom>
          <a:solidFill>
            <a:schemeClr val="tx2">
              <a:lumMod val="60000"/>
              <a:lumOff val="40000"/>
            </a:schemeClr>
          </a:solidFill>
          <a:ln w="12700">
            <a:solidFill>
              <a:schemeClr val="tx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5" name="Oval 94"/>
          <p:cNvSpPr/>
          <p:nvPr/>
        </p:nvSpPr>
        <p:spPr>
          <a:xfrm>
            <a:off x="4073898" y="1531258"/>
            <a:ext cx="446673" cy="230249"/>
          </a:xfrm>
          <a:prstGeom prst="ellipse">
            <a:avLst/>
          </a:prstGeom>
          <a:solidFill>
            <a:schemeClr val="tx2">
              <a:lumMod val="60000"/>
              <a:lumOff val="40000"/>
            </a:schemeClr>
          </a:solidFill>
          <a:ln w="12700">
            <a:solidFill>
              <a:schemeClr val="tx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6" name="Oval 95"/>
          <p:cNvSpPr/>
          <p:nvPr/>
        </p:nvSpPr>
        <p:spPr>
          <a:xfrm rot="21304452">
            <a:off x="1773638" y="5046662"/>
            <a:ext cx="446673" cy="230249"/>
          </a:xfrm>
          <a:prstGeom prst="ellipse">
            <a:avLst/>
          </a:prstGeom>
          <a:solidFill>
            <a:schemeClr val="tx2">
              <a:lumMod val="60000"/>
              <a:lumOff val="40000"/>
              <a:alpha val="37000"/>
            </a:schemeClr>
          </a:solidFill>
          <a:ln w="12700">
            <a:solidFill>
              <a:schemeClr val="tx2">
                <a:lumMod val="60000"/>
                <a:lumOff val="4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7" name="Oval 96"/>
          <p:cNvSpPr/>
          <p:nvPr/>
        </p:nvSpPr>
        <p:spPr>
          <a:xfrm rot="3633961">
            <a:off x="2120302" y="5054654"/>
            <a:ext cx="435860" cy="235961"/>
          </a:xfrm>
          <a:prstGeom prst="ellipse">
            <a:avLst/>
          </a:prstGeom>
          <a:solidFill>
            <a:schemeClr val="tx2">
              <a:lumMod val="60000"/>
              <a:lumOff val="40000"/>
              <a:alpha val="37000"/>
            </a:schemeClr>
          </a:solidFill>
          <a:ln w="12700">
            <a:solidFill>
              <a:schemeClr val="tx2">
                <a:lumMod val="60000"/>
                <a:lumOff val="4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8" name="Oval 97"/>
          <p:cNvSpPr/>
          <p:nvPr/>
        </p:nvSpPr>
        <p:spPr>
          <a:xfrm rot="2745581">
            <a:off x="1790075" y="4708138"/>
            <a:ext cx="435860" cy="235961"/>
          </a:xfrm>
          <a:prstGeom prst="ellipse">
            <a:avLst/>
          </a:prstGeom>
          <a:solidFill>
            <a:schemeClr val="tx2">
              <a:lumMod val="60000"/>
              <a:lumOff val="40000"/>
              <a:alpha val="37000"/>
            </a:schemeClr>
          </a:solidFill>
          <a:ln w="12700">
            <a:solidFill>
              <a:schemeClr val="tx2">
                <a:lumMod val="60000"/>
                <a:lumOff val="4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9" name="Oval 98"/>
          <p:cNvSpPr/>
          <p:nvPr/>
        </p:nvSpPr>
        <p:spPr>
          <a:xfrm rot="8496206">
            <a:off x="2114894" y="4714521"/>
            <a:ext cx="446673" cy="230249"/>
          </a:xfrm>
          <a:prstGeom prst="ellipse">
            <a:avLst/>
          </a:prstGeom>
          <a:solidFill>
            <a:schemeClr val="tx2">
              <a:lumMod val="60000"/>
              <a:lumOff val="40000"/>
              <a:alpha val="37000"/>
            </a:schemeClr>
          </a:solidFill>
          <a:ln w="12700">
            <a:solidFill>
              <a:schemeClr val="tx2">
                <a:lumMod val="60000"/>
                <a:lumOff val="4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0" name="TextBox 99"/>
          <p:cNvSpPr txBox="1"/>
          <p:nvPr/>
        </p:nvSpPr>
        <p:spPr>
          <a:xfrm>
            <a:off x="1918115" y="4648338"/>
            <a:ext cx="466794" cy="646331"/>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3600" b="1" dirty="0" smtClean="0">
                <a:latin typeface="Arial" panose="020B0604020202020204" pitchFamily="34" charset="0"/>
                <a:cs typeface="Arial" panose="020B0604020202020204" pitchFamily="34" charset="0"/>
              </a:rPr>
              <a:t>?</a:t>
            </a:r>
            <a:endParaRPr lang="en-US" sz="3600" b="1" dirty="0">
              <a:latin typeface="Arial" panose="020B0604020202020204" pitchFamily="34" charset="0"/>
              <a:cs typeface="Arial" panose="020B0604020202020204" pitchFamily="34" charset="0"/>
            </a:endParaRPr>
          </a:p>
        </p:txBody>
      </p:sp>
      <p:sp>
        <p:nvSpPr>
          <p:cNvPr id="101" name="TextBox 100"/>
          <p:cNvSpPr txBox="1"/>
          <p:nvPr/>
        </p:nvSpPr>
        <p:spPr>
          <a:xfrm>
            <a:off x="1943496" y="1008391"/>
            <a:ext cx="2050561" cy="400110"/>
          </a:xfrm>
          <a:prstGeom prst="rect">
            <a:avLst/>
          </a:prstGeom>
          <a:noFill/>
        </p:spPr>
        <p:txBody>
          <a:bodyPr wrap="none" rtlCol="0">
            <a:spAutoFit/>
          </a:bodyPr>
          <a:lstStyle/>
          <a:p>
            <a:pPr algn="ctr"/>
            <a:r>
              <a:rPr lang="en-US" sz="2000" i="1" dirty="0" smtClean="0">
                <a:latin typeface="Arial" panose="020B0604020202020204" pitchFamily="34" charset="0"/>
                <a:cs typeface="Arial" panose="020B0604020202020204" pitchFamily="34" charset="0"/>
              </a:rPr>
              <a:t>in vitro</a:t>
            </a:r>
            <a:r>
              <a:rPr lang="en-US" sz="2000" dirty="0" smtClean="0">
                <a:latin typeface="Arial" panose="020B0604020202020204" pitchFamily="34" charset="0"/>
                <a:cs typeface="Arial" panose="020B0604020202020204" pitchFamily="34" charset="0"/>
              </a:rPr>
              <a:t> coculture</a:t>
            </a:r>
            <a:endParaRPr lang="en-US" sz="2000" i="1" dirty="0">
              <a:latin typeface="Arial" panose="020B0604020202020204" pitchFamily="34" charset="0"/>
              <a:cs typeface="Arial" panose="020B0604020202020204" pitchFamily="34" charset="0"/>
            </a:endParaRPr>
          </a:p>
        </p:txBody>
      </p:sp>
      <p:sp>
        <p:nvSpPr>
          <p:cNvPr id="102" name="TextBox 101"/>
          <p:cNvSpPr txBox="1"/>
          <p:nvPr/>
        </p:nvSpPr>
        <p:spPr>
          <a:xfrm>
            <a:off x="1337646" y="2571690"/>
            <a:ext cx="3235181" cy="400110"/>
          </a:xfrm>
          <a:prstGeom prst="rect">
            <a:avLst/>
          </a:prstGeom>
          <a:noFill/>
        </p:spPr>
        <p:txBody>
          <a:bodyPr wrap="none" rtlCol="0">
            <a:spAutoFit/>
          </a:bodyPr>
          <a:lstStyle/>
          <a:p>
            <a:pPr algn="ctr"/>
            <a:r>
              <a:rPr lang="en-US" sz="2000" dirty="0" smtClean="0">
                <a:latin typeface="Arial" panose="020B0604020202020204" pitchFamily="34" charset="0"/>
                <a:cs typeface="Arial" panose="020B0604020202020204" pitchFamily="34" charset="0"/>
              </a:rPr>
              <a:t>shared between conditions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4034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500"/>
                                        <p:tgtEl>
                                          <p:spTgt spid="9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7"/>
                                        </p:tgtEl>
                                        <p:attrNameLst>
                                          <p:attrName>style.visibility</p:attrName>
                                        </p:attrNameLst>
                                      </p:cBhvr>
                                      <p:to>
                                        <p:strVal val="visible"/>
                                      </p:to>
                                    </p:set>
                                    <p:animEffect transition="in" filter="fade">
                                      <p:cBhvr>
                                        <p:cTn id="10" dur="500"/>
                                        <p:tgtEl>
                                          <p:spTgt spid="9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8"/>
                                        </p:tgtEl>
                                        <p:attrNameLst>
                                          <p:attrName>style.visibility</p:attrName>
                                        </p:attrNameLst>
                                      </p:cBhvr>
                                      <p:to>
                                        <p:strVal val="visible"/>
                                      </p:to>
                                    </p:set>
                                    <p:animEffect transition="in" filter="fade">
                                      <p:cBhvr>
                                        <p:cTn id="13" dur="500"/>
                                        <p:tgtEl>
                                          <p:spTgt spid="9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9"/>
                                        </p:tgtEl>
                                        <p:attrNameLst>
                                          <p:attrName>style.visibility</p:attrName>
                                        </p:attrNameLst>
                                      </p:cBhvr>
                                      <p:to>
                                        <p:strVal val="visible"/>
                                      </p:to>
                                    </p:set>
                                    <p:animEffect transition="in" filter="fade">
                                      <p:cBhvr>
                                        <p:cTn id="16" dur="500"/>
                                        <p:tgtEl>
                                          <p:spTgt spid="9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0"/>
                                        </p:tgtEl>
                                        <p:attrNameLst>
                                          <p:attrName>style.visibility</p:attrName>
                                        </p:attrNameLst>
                                      </p:cBhvr>
                                      <p:to>
                                        <p:strVal val="visible"/>
                                      </p:to>
                                    </p:set>
                                    <p:animEffect transition="in" filter="fade">
                                      <p:cBhvr>
                                        <p:cTn id="1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97" grpId="0" animBg="1"/>
      <p:bldP spid="98" grpId="0" animBg="1"/>
      <p:bldP spid="99" grpId="0" animBg="1"/>
      <p:bldP spid="10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Autofit/>
          </a:bodyPr>
          <a:lstStyle/>
          <a:p>
            <a:r>
              <a:rPr lang="en-US" sz="3600" i="1" dirty="0" smtClean="0"/>
              <a:t>S. aureus </a:t>
            </a:r>
            <a:r>
              <a:rPr lang="en-US" sz="3600" dirty="0" smtClean="0"/>
              <a:t>colonization</a:t>
            </a:r>
            <a:endParaRPr lang="en-US" sz="3600" i="1" dirty="0"/>
          </a:p>
        </p:txBody>
      </p:sp>
      <p:sp>
        <p:nvSpPr>
          <p:cNvPr id="6" name="TextBox 5"/>
          <p:cNvSpPr txBox="1"/>
          <p:nvPr/>
        </p:nvSpPr>
        <p:spPr>
          <a:xfrm>
            <a:off x="76200" y="1726912"/>
            <a:ext cx="2510824" cy="584776"/>
          </a:xfrm>
          <a:prstGeom prst="rect">
            <a:avLst/>
          </a:prstGeom>
          <a:noFill/>
        </p:spPr>
        <p:txBody>
          <a:bodyPr wrap="none" rtlCol="0">
            <a:spAutoFit/>
          </a:bodyPr>
          <a:lstStyle/>
          <a:p>
            <a:r>
              <a:rPr lang="en-US" sz="3200" b="1" dirty="0" smtClean="0">
                <a:solidFill>
                  <a:srgbClr val="0000FF"/>
                </a:solidFill>
                <a:latin typeface="Arial" panose="020B0604020202020204" pitchFamily="34" charset="0"/>
                <a:cs typeface="Arial" panose="020B0604020202020204" pitchFamily="34" charset="0"/>
              </a:rPr>
              <a:t>Commensal</a:t>
            </a:r>
            <a:endParaRPr lang="en-US" sz="3200" b="1" dirty="0">
              <a:solidFill>
                <a:srgbClr val="0000FF"/>
              </a:solidFill>
              <a:latin typeface="Arial" panose="020B0604020202020204" pitchFamily="34" charset="0"/>
              <a:cs typeface="Arial" panose="020B0604020202020204" pitchFamily="34" charset="0"/>
            </a:endParaRPr>
          </a:p>
        </p:txBody>
      </p:sp>
      <p:sp>
        <p:nvSpPr>
          <p:cNvPr id="7" name="TextBox 6"/>
          <p:cNvSpPr txBox="1"/>
          <p:nvPr/>
        </p:nvSpPr>
        <p:spPr>
          <a:xfrm>
            <a:off x="6858000" y="1726912"/>
            <a:ext cx="2054168" cy="584776"/>
          </a:xfrm>
          <a:prstGeom prst="rect">
            <a:avLst/>
          </a:prstGeom>
          <a:noFill/>
        </p:spPr>
        <p:txBody>
          <a:bodyPr wrap="none" rtlCol="0">
            <a:spAutoFit/>
          </a:bodyPr>
          <a:lstStyle/>
          <a:p>
            <a:pPr algn="r"/>
            <a:r>
              <a:rPr lang="en-US" sz="3200" b="1" dirty="0" smtClean="0">
                <a:solidFill>
                  <a:srgbClr val="FF0000"/>
                </a:solidFill>
                <a:latin typeface="Arial" panose="020B0604020202020204" pitchFamily="34" charset="0"/>
                <a:cs typeface="Arial" panose="020B0604020202020204" pitchFamily="34" charset="0"/>
              </a:rPr>
              <a:t>Pathogen</a:t>
            </a:r>
            <a:endParaRPr lang="en-US" sz="3200" b="1" dirty="0">
              <a:solidFill>
                <a:srgbClr val="FF0000"/>
              </a:solidFill>
              <a:latin typeface="Arial" panose="020B0604020202020204" pitchFamily="34" charset="0"/>
              <a:cs typeface="Arial" panose="020B0604020202020204" pitchFamily="34" charset="0"/>
            </a:endParaRPr>
          </a:p>
        </p:txBody>
      </p:sp>
      <p:sp>
        <p:nvSpPr>
          <p:cNvPr id="9" name="Content Placeholder 2"/>
          <p:cNvSpPr txBox="1">
            <a:spLocks/>
          </p:cNvSpPr>
          <p:nvPr/>
        </p:nvSpPr>
        <p:spPr>
          <a:xfrm>
            <a:off x="7162800" y="4619094"/>
            <a:ext cx="1981200" cy="1324506"/>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i="1" dirty="0" smtClean="0">
                <a:latin typeface="Arial" charset="0"/>
              </a:rPr>
              <a:t>agr</a:t>
            </a:r>
            <a:r>
              <a:rPr lang="en-US" sz="2400" dirty="0" smtClean="0">
                <a:latin typeface="Arial" charset="0"/>
              </a:rPr>
              <a:t> ON</a:t>
            </a:r>
          </a:p>
          <a:p>
            <a:r>
              <a:rPr lang="en-US" sz="2400" dirty="0" smtClean="0">
                <a:latin typeface="Arial" charset="0"/>
              </a:rPr>
              <a:t>Invasion</a:t>
            </a:r>
          </a:p>
          <a:p>
            <a:endParaRPr lang="en-US" sz="2800" dirty="0" smtClean="0">
              <a:latin typeface="Arial" charset="0"/>
            </a:endParaRPr>
          </a:p>
        </p:txBody>
      </p:sp>
      <p:grpSp>
        <p:nvGrpSpPr>
          <p:cNvPr id="21" name="Group 20"/>
          <p:cNvGrpSpPr/>
          <p:nvPr/>
        </p:nvGrpSpPr>
        <p:grpSpPr>
          <a:xfrm>
            <a:off x="7761488" y="2680491"/>
            <a:ext cx="1230113" cy="1423508"/>
            <a:chOff x="7761488" y="2590800"/>
            <a:chExt cx="1230113" cy="1423508"/>
          </a:xfrm>
        </p:grpSpPr>
        <p:sp>
          <p:nvSpPr>
            <p:cNvPr id="11" name="Oval 10"/>
            <p:cNvSpPr/>
            <p:nvPr/>
          </p:nvSpPr>
          <p:spPr>
            <a:xfrm rot="5400000" flipH="1">
              <a:off x="7792211" y="2860397"/>
              <a:ext cx="738351" cy="799798"/>
            </a:xfrm>
            <a:prstGeom prst="ellipse">
              <a:avLst/>
            </a:prstGeom>
            <a:solidFill>
              <a:srgbClr val="800000"/>
            </a:solidFill>
            <a:ln>
              <a:solidFill>
                <a:srgbClr val="800000"/>
              </a:solidFill>
            </a:ln>
            <a:effectLst>
              <a:outerShdw blurRad="50800" dist="38100" dir="2700000">
                <a:srgbClr val="000000">
                  <a:alpha val="43000"/>
                </a:srgbClr>
              </a:outerShdw>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solidFill>
                  <a:schemeClr val="accent2">
                    <a:lumMod val="60000"/>
                    <a:lumOff val="40000"/>
                  </a:schemeClr>
                </a:solidFill>
              </a:endParaRPr>
            </a:p>
          </p:txBody>
        </p:sp>
        <p:sp>
          <p:nvSpPr>
            <p:cNvPr id="12" name="Oval 11"/>
            <p:cNvSpPr/>
            <p:nvPr/>
          </p:nvSpPr>
          <p:spPr>
            <a:xfrm rot="5400000" flipH="1">
              <a:off x="8167958" y="3245234"/>
              <a:ext cx="738351" cy="799798"/>
            </a:xfrm>
            <a:prstGeom prst="ellipse">
              <a:avLst/>
            </a:prstGeom>
            <a:solidFill>
              <a:srgbClr val="800000"/>
            </a:solidFill>
            <a:ln>
              <a:solidFill>
                <a:srgbClr val="800000"/>
              </a:solidFill>
            </a:ln>
            <a:effectLst>
              <a:outerShdw blurRad="50800" dist="38100" dir="2700000">
                <a:srgbClr val="000000">
                  <a:alpha val="43000"/>
                </a:srgbClr>
              </a:outerShdw>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solidFill>
                  <a:schemeClr val="accent2">
                    <a:lumMod val="60000"/>
                    <a:lumOff val="40000"/>
                  </a:schemeClr>
                </a:solidFill>
              </a:endParaRPr>
            </a:p>
          </p:txBody>
        </p:sp>
        <p:sp>
          <p:nvSpPr>
            <p:cNvPr id="13" name="Oval 12"/>
            <p:cNvSpPr/>
            <p:nvPr/>
          </p:nvSpPr>
          <p:spPr>
            <a:xfrm rot="5400000" flipH="1">
              <a:off x="8222526" y="2560077"/>
              <a:ext cx="738351" cy="799798"/>
            </a:xfrm>
            <a:prstGeom prst="ellipse">
              <a:avLst/>
            </a:prstGeom>
            <a:solidFill>
              <a:srgbClr val="800000"/>
            </a:solidFill>
            <a:ln>
              <a:solidFill>
                <a:srgbClr val="800000"/>
              </a:solidFill>
            </a:ln>
            <a:effectLst>
              <a:outerShdw blurRad="50800" dist="38100" dir="2700000">
                <a:srgbClr val="000000">
                  <a:alpha val="43000"/>
                </a:srgbClr>
              </a:outerShdw>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solidFill>
                  <a:schemeClr val="accent2">
                    <a:lumMod val="60000"/>
                    <a:lumOff val="40000"/>
                  </a:schemeClr>
                </a:solidFill>
              </a:endParaRPr>
            </a:p>
          </p:txBody>
        </p:sp>
      </p:grpSp>
      <p:grpSp>
        <p:nvGrpSpPr>
          <p:cNvPr id="20" name="Group 19"/>
          <p:cNvGrpSpPr/>
          <p:nvPr/>
        </p:nvGrpSpPr>
        <p:grpSpPr>
          <a:xfrm>
            <a:off x="203266" y="2680491"/>
            <a:ext cx="1230113" cy="1423508"/>
            <a:chOff x="203266" y="2770183"/>
            <a:chExt cx="1230113" cy="1423508"/>
          </a:xfrm>
        </p:grpSpPr>
        <p:sp>
          <p:nvSpPr>
            <p:cNvPr id="17" name="Oval 16"/>
            <p:cNvSpPr/>
            <p:nvPr/>
          </p:nvSpPr>
          <p:spPr>
            <a:xfrm rot="5400000" flipH="1">
              <a:off x="233989" y="3039780"/>
              <a:ext cx="738351" cy="799798"/>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8" name="Oval 17"/>
            <p:cNvSpPr/>
            <p:nvPr/>
          </p:nvSpPr>
          <p:spPr>
            <a:xfrm rot="5400000" flipH="1">
              <a:off x="609736" y="3424617"/>
              <a:ext cx="738351" cy="799798"/>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9" name="Oval 18"/>
            <p:cNvSpPr/>
            <p:nvPr/>
          </p:nvSpPr>
          <p:spPr>
            <a:xfrm rot="5400000" flipH="1">
              <a:off x="664304" y="2739460"/>
              <a:ext cx="738351" cy="799798"/>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sp>
        <p:nvSpPr>
          <p:cNvPr id="16" name="Left-Right Arrow 15"/>
          <p:cNvSpPr/>
          <p:nvPr/>
        </p:nvSpPr>
        <p:spPr>
          <a:xfrm>
            <a:off x="1600200" y="2820745"/>
            <a:ext cx="5943600" cy="1143000"/>
          </a:xfrm>
          <a:prstGeom prst="leftRightArrow">
            <a:avLst/>
          </a:prstGeom>
          <a:gradFill flip="none" rotWithShape="1">
            <a:gsLst>
              <a:gs pos="1000">
                <a:srgbClr val="0000FF"/>
              </a:gs>
              <a:gs pos="100000">
                <a:srgbClr val="FF0000"/>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Content Placeholder 2"/>
          <p:cNvSpPr txBox="1">
            <a:spLocks/>
          </p:cNvSpPr>
          <p:nvPr/>
        </p:nvSpPr>
        <p:spPr>
          <a:xfrm>
            <a:off x="381000" y="4619094"/>
            <a:ext cx="2895600" cy="1553106"/>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i="1" dirty="0" smtClean="0">
                <a:latin typeface="Arial" charset="0"/>
              </a:rPr>
              <a:t>agr</a:t>
            </a:r>
            <a:r>
              <a:rPr lang="en-US" sz="2400" dirty="0" smtClean="0">
                <a:latin typeface="Arial" charset="0"/>
              </a:rPr>
              <a:t> OFF</a:t>
            </a:r>
          </a:p>
          <a:p>
            <a:r>
              <a:rPr lang="en-US" sz="2400" dirty="0" smtClean="0">
                <a:latin typeface="Arial" charset="0"/>
              </a:rPr>
              <a:t>Colonization</a:t>
            </a:r>
          </a:p>
          <a:p>
            <a:r>
              <a:rPr lang="en-US" sz="2400" dirty="0" smtClean="0">
                <a:latin typeface="Arial" charset="0"/>
              </a:rPr>
              <a:t>Elevated attachment</a:t>
            </a:r>
          </a:p>
        </p:txBody>
      </p:sp>
      <p:sp>
        <p:nvSpPr>
          <p:cNvPr id="30" name="Rectangle 29"/>
          <p:cNvSpPr/>
          <p:nvPr/>
        </p:nvSpPr>
        <p:spPr>
          <a:xfrm>
            <a:off x="2590800" y="2819400"/>
            <a:ext cx="381000" cy="12192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5452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7"/>
                                        </p:tgtEl>
                                        <p:attrNameLst>
                                          <p:attrName>style.opacity</p:attrName>
                                        </p:attrNameLst>
                                      </p:cBhvr>
                                      <p:to>
                                        <p:strVal val="0.5"/>
                                      </p:to>
                                    </p:set>
                                    <p:animEffect filter="image" prLst="opacity: 0.5">
                                      <p:cBhvr rctx="IE">
                                        <p:cTn id="7" dur="indefinite"/>
                                        <p:tgtEl>
                                          <p:spTgt spid="7"/>
                                        </p:tgtEl>
                                      </p:cBhvr>
                                    </p:animEffect>
                                  </p:childTnLst>
                                </p:cTn>
                              </p:par>
                              <p:par>
                                <p:cTn id="8" presetID="9" presetClass="emph" presetSubtype="0" grpId="0" nodeType="withEffect">
                                  <p:stCondLst>
                                    <p:cond delay="0"/>
                                  </p:stCondLst>
                                  <p:childTnLst>
                                    <p:set>
                                      <p:cBhvr rctx="PPT">
                                        <p:cTn id="9" dur="indefinite"/>
                                        <p:tgtEl>
                                          <p:spTgt spid="9"/>
                                        </p:tgtEl>
                                        <p:attrNameLst>
                                          <p:attrName>style.opacity</p:attrName>
                                        </p:attrNameLst>
                                      </p:cBhvr>
                                      <p:to>
                                        <p:strVal val="0.5"/>
                                      </p:to>
                                    </p:set>
                                    <p:animEffect filter="image" prLst="opacity: 0.5">
                                      <p:cBhvr rctx="IE">
                                        <p:cTn id="10" dur="indefinite"/>
                                        <p:tgtEl>
                                          <p:spTgt spid="9"/>
                                        </p:tgtEl>
                                      </p:cBhvr>
                                    </p:animEffect>
                                  </p:childTnLst>
                                </p:cTn>
                              </p:par>
                              <p:par>
                                <p:cTn id="11" presetID="9" presetClass="emph" presetSubtype="0" nodeType="withEffect">
                                  <p:stCondLst>
                                    <p:cond delay="0"/>
                                  </p:stCondLst>
                                  <p:childTnLst>
                                    <p:set>
                                      <p:cBhvr rctx="PPT">
                                        <p:cTn id="12" dur="indefinite"/>
                                        <p:tgtEl>
                                          <p:spTgt spid="21"/>
                                        </p:tgtEl>
                                        <p:attrNameLst>
                                          <p:attrName>style.opacity</p:attrName>
                                        </p:attrNameLst>
                                      </p:cBhvr>
                                      <p:to>
                                        <p:strVal val="0.5"/>
                                      </p:to>
                                    </p:set>
                                    <p:animEffect filter="image" prLst="opacity: 0.5">
                                      <p:cBhvr rctx="IE">
                                        <p:cTn id="13" dur="indefinite"/>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Autofit/>
          </a:bodyPr>
          <a:lstStyle/>
          <a:p>
            <a:r>
              <a:rPr lang="en-US" sz="3600" i="1" dirty="0" smtClean="0"/>
              <a:t>S. aureus </a:t>
            </a:r>
            <a:r>
              <a:rPr lang="en-US" sz="3600" dirty="0" smtClean="0"/>
              <a:t>pathogenesis</a:t>
            </a:r>
            <a:endParaRPr lang="en-US" sz="3600" i="1" dirty="0"/>
          </a:p>
        </p:txBody>
      </p:sp>
      <p:sp>
        <p:nvSpPr>
          <p:cNvPr id="6" name="TextBox 5"/>
          <p:cNvSpPr txBox="1"/>
          <p:nvPr/>
        </p:nvSpPr>
        <p:spPr>
          <a:xfrm>
            <a:off x="76200" y="1726912"/>
            <a:ext cx="2510824" cy="584776"/>
          </a:xfrm>
          <a:prstGeom prst="rect">
            <a:avLst/>
          </a:prstGeom>
          <a:noFill/>
        </p:spPr>
        <p:txBody>
          <a:bodyPr wrap="none" rtlCol="0">
            <a:spAutoFit/>
          </a:bodyPr>
          <a:lstStyle/>
          <a:p>
            <a:r>
              <a:rPr lang="en-US" sz="3200" b="1" dirty="0" smtClean="0">
                <a:solidFill>
                  <a:srgbClr val="0000FF"/>
                </a:solidFill>
                <a:latin typeface="Arial" panose="020B0604020202020204" pitchFamily="34" charset="0"/>
                <a:cs typeface="Arial" panose="020B0604020202020204" pitchFamily="34" charset="0"/>
              </a:rPr>
              <a:t>Commensal</a:t>
            </a:r>
            <a:endParaRPr lang="en-US" sz="3200" b="1" dirty="0">
              <a:solidFill>
                <a:srgbClr val="0000FF"/>
              </a:solidFill>
              <a:latin typeface="Arial" panose="020B0604020202020204" pitchFamily="34" charset="0"/>
              <a:cs typeface="Arial" panose="020B0604020202020204" pitchFamily="34" charset="0"/>
            </a:endParaRPr>
          </a:p>
        </p:txBody>
      </p:sp>
      <p:sp>
        <p:nvSpPr>
          <p:cNvPr id="7" name="TextBox 6"/>
          <p:cNvSpPr txBox="1"/>
          <p:nvPr/>
        </p:nvSpPr>
        <p:spPr>
          <a:xfrm>
            <a:off x="6858000" y="1726912"/>
            <a:ext cx="2054168" cy="584776"/>
          </a:xfrm>
          <a:prstGeom prst="rect">
            <a:avLst/>
          </a:prstGeom>
          <a:noFill/>
        </p:spPr>
        <p:txBody>
          <a:bodyPr wrap="none" rtlCol="0">
            <a:spAutoFit/>
          </a:bodyPr>
          <a:lstStyle/>
          <a:p>
            <a:pPr algn="r"/>
            <a:r>
              <a:rPr lang="en-US" sz="3200" b="1" dirty="0" smtClean="0">
                <a:solidFill>
                  <a:srgbClr val="FF0000"/>
                </a:solidFill>
                <a:latin typeface="Arial" panose="020B0604020202020204" pitchFamily="34" charset="0"/>
                <a:cs typeface="Arial" panose="020B0604020202020204" pitchFamily="34" charset="0"/>
              </a:rPr>
              <a:t>Pathogen</a:t>
            </a:r>
            <a:endParaRPr lang="en-US" sz="3200" b="1" dirty="0">
              <a:solidFill>
                <a:srgbClr val="FF0000"/>
              </a:solidFill>
              <a:latin typeface="Arial" panose="020B0604020202020204" pitchFamily="34" charset="0"/>
              <a:cs typeface="Arial" panose="020B0604020202020204" pitchFamily="34" charset="0"/>
            </a:endParaRPr>
          </a:p>
        </p:txBody>
      </p:sp>
      <p:sp>
        <p:nvSpPr>
          <p:cNvPr id="9" name="Content Placeholder 2"/>
          <p:cNvSpPr txBox="1">
            <a:spLocks/>
          </p:cNvSpPr>
          <p:nvPr/>
        </p:nvSpPr>
        <p:spPr>
          <a:xfrm>
            <a:off x="6858000" y="4619094"/>
            <a:ext cx="2286000" cy="1934106"/>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i="1" dirty="0" smtClean="0">
                <a:latin typeface="Arial" charset="0"/>
              </a:rPr>
              <a:t>agr</a:t>
            </a:r>
            <a:r>
              <a:rPr lang="en-US" sz="2400" dirty="0" smtClean="0">
                <a:latin typeface="Arial" charset="0"/>
              </a:rPr>
              <a:t> ON</a:t>
            </a:r>
          </a:p>
          <a:p>
            <a:r>
              <a:rPr lang="en-US" sz="2400" dirty="0" smtClean="0">
                <a:latin typeface="Arial" charset="0"/>
              </a:rPr>
              <a:t>Invasion</a:t>
            </a:r>
          </a:p>
          <a:p>
            <a:r>
              <a:rPr lang="en-US" sz="2400" dirty="0" smtClean="0">
                <a:latin typeface="Arial" charset="0"/>
              </a:rPr>
              <a:t>Extracellular virulence factors</a:t>
            </a:r>
          </a:p>
          <a:p>
            <a:endParaRPr lang="en-US" sz="2800" dirty="0" smtClean="0">
              <a:latin typeface="Arial" charset="0"/>
            </a:endParaRPr>
          </a:p>
        </p:txBody>
      </p:sp>
      <p:grpSp>
        <p:nvGrpSpPr>
          <p:cNvPr id="21" name="Group 20"/>
          <p:cNvGrpSpPr/>
          <p:nvPr/>
        </p:nvGrpSpPr>
        <p:grpSpPr>
          <a:xfrm>
            <a:off x="7761488" y="2680491"/>
            <a:ext cx="1230113" cy="1423508"/>
            <a:chOff x="7761488" y="2590800"/>
            <a:chExt cx="1230113" cy="1423508"/>
          </a:xfrm>
        </p:grpSpPr>
        <p:sp>
          <p:nvSpPr>
            <p:cNvPr id="11" name="Oval 10"/>
            <p:cNvSpPr/>
            <p:nvPr/>
          </p:nvSpPr>
          <p:spPr>
            <a:xfrm rot="5400000" flipH="1">
              <a:off x="7792211" y="2860397"/>
              <a:ext cx="738351" cy="799798"/>
            </a:xfrm>
            <a:prstGeom prst="ellipse">
              <a:avLst/>
            </a:prstGeom>
            <a:solidFill>
              <a:srgbClr val="800000"/>
            </a:solidFill>
            <a:ln>
              <a:solidFill>
                <a:srgbClr val="800000"/>
              </a:solidFill>
            </a:ln>
            <a:effectLst>
              <a:outerShdw blurRad="50800" dist="38100" dir="2700000">
                <a:srgbClr val="000000">
                  <a:alpha val="43000"/>
                </a:srgbClr>
              </a:outerShdw>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solidFill>
                  <a:schemeClr val="accent2">
                    <a:lumMod val="60000"/>
                    <a:lumOff val="40000"/>
                  </a:schemeClr>
                </a:solidFill>
              </a:endParaRPr>
            </a:p>
          </p:txBody>
        </p:sp>
        <p:sp>
          <p:nvSpPr>
            <p:cNvPr id="12" name="Oval 11"/>
            <p:cNvSpPr/>
            <p:nvPr/>
          </p:nvSpPr>
          <p:spPr>
            <a:xfrm rot="5400000" flipH="1">
              <a:off x="8167958" y="3245234"/>
              <a:ext cx="738351" cy="799798"/>
            </a:xfrm>
            <a:prstGeom prst="ellipse">
              <a:avLst/>
            </a:prstGeom>
            <a:solidFill>
              <a:srgbClr val="800000"/>
            </a:solidFill>
            <a:ln>
              <a:solidFill>
                <a:srgbClr val="800000"/>
              </a:solidFill>
            </a:ln>
            <a:effectLst>
              <a:outerShdw blurRad="50800" dist="38100" dir="2700000">
                <a:srgbClr val="000000">
                  <a:alpha val="43000"/>
                </a:srgbClr>
              </a:outerShdw>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solidFill>
                  <a:schemeClr val="accent2">
                    <a:lumMod val="60000"/>
                    <a:lumOff val="40000"/>
                  </a:schemeClr>
                </a:solidFill>
              </a:endParaRPr>
            </a:p>
          </p:txBody>
        </p:sp>
        <p:sp>
          <p:nvSpPr>
            <p:cNvPr id="13" name="Oval 12"/>
            <p:cNvSpPr/>
            <p:nvPr/>
          </p:nvSpPr>
          <p:spPr>
            <a:xfrm rot="5400000" flipH="1">
              <a:off x="8222526" y="2560077"/>
              <a:ext cx="738351" cy="799798"/>
            </a:xfrm>
            <a:prstGeom prst="ellipse">
              <a:avLst/>
            </a:prstGeom>
            <a:solidFill>
              <a:srgbClr val="800000"/>
            </a:solidFill>
            <a:ln>
              <a:solidFill>
                <a:srgbClr val="800000"/>
              </a:solidFill>
            </a:ln>
            <a:effectLst>
              <a:outerShdw blurRad="50800" dist="38100" dir="2700000">
                <a:srgbClr val="000000">
                  <a:alpha val="43000"/>
                </a:srgbClr>
              </a:outerShdw>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solidFill>
                  <a:schemeClr val="accent2">
                    <a:lumMod val="60000"/>
                    <a:lumOff val="40000"/>
                  </a:schemeClr>
                </a:solidFill>
              </a:endParaRPr>
            </a:p>
          </p:txBody>
        </p:sp>
      </p:grpSp>
      <p:grpSp>
        <p:nvGrpSpPr>
          <p:cNvPr id="20" name="Group 19"/>
          <p:cNvGrpSpPr/>
          <p:nvPr/>
        </p:nvGrpSpPr>
        <p:grpSpPr>
          <a:xfrm>
            <a:off x="203266" y="2680491"/>
            <a:ext cx="1230113" cy="1423508"/>
            <a:chOff x="203266" y="2770183"/>
            <a:chExt cx="1230113" cy="1423508"/>
          </a:xfrm>
        </p:grpSpPr>
        <p:sp>
          <p:nvSpPr>
            <p:cNvPr id="17" name="Oval 16"/>
            <p:cNvSpPr/>
            <p:nvPr/>
          </p:nvSpPr>
          <p:spPr>
            <a:xfrm rot="5400000" flipH="1">
              <a:off x="233989" y="3039780"/>
              <a:ext cx="738351" cy="799798"/>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8" name="Oval 17"/>
            <p:cNvSpPr/>
            <p:nvPr/>
          </p:nvSpPr>
          <p:spPr>
            <a:xfrm rot="5400000" flipH="1">
              <a:off x="609736" y="3424617"/>
              <a:ext cx="738351" cy="799798"/>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9" name="Oval 18"/>
            <p:cNvSpPr/>
            <p:nvPr/>
          </p:nvSpPr>
          <p:spPr>
            <a:xfrm rot="5400000" flipH="1">
              <a:off x="664304" y="2739460"/>
              <a:ext cx="738351" cy="799798"/>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sp>
        <p:nvSpPr>
          <p:cNvPr id="16" name="Left-Right Arrow 15"/>
          <p:cNvSpPr/>
          <p:nvPr/>
        </p:nvSpPr>
        <p:spPr>
          <a:xfrm>
            <a:off x="1600200" y="2820745"/>
            <a:ext cx="5943600" cy="1143000"/>
          </a:xfrm>
          <a:prstGeom prst="leftRightArrow">
            <a:avLst/>
          </a:prstGeom>
          <a:gradFill flip="none" rotWithShape="1">
            <a:gsLst>
              <a:gs pos="1000">
                <a:srgbClr val="0000FF"/>
              </a:gs>
              <a:gs pos="100000">
                <a:srgbClr val="FF0000"/>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Content Placeholder 2"/>
          <p:cNvSpPr txBox="1">
            <a:spLocks/>
          </p:cNvSpPr>
          <p:nvPr/>
        </p:nvSpPr>
        <p:spPr>
          <a:xfrm>
            <a:off x="381000" y="4619094"/>
            <a:ext cx="2895600" cy="1553106"/>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i="1" dirty="0" smtClean="0">
                <a:latin typeface="Arial" charset="0"/>
              </a:rPr>
              <a:t>agr</a:t>
            </a:r>
            <a:r>
              <a:rPr lang="en-US" sz="2400" dirty="0" smtClean="0">
                <a:latin typeface="Arial" charset="0"/>
              </a:rPr>
              <a:t> OFF</a:t>
            </a:r>
          </a:p>
          <a:p>
            <a:r>
              <a:rPr lang="en-US" sz="2400" dirty="0" smtClean="0">
                <a:latin typeface="Arial" charset="0"/>
              </a:rPr>
              <a:t>Colonization</a:t>
            </a:r>
          </a:p>
          <a:p>
            <a:r>
              <a:rPr lang="en-US" sz="2400" dirty="0" smtClean="0">
                <a:latin typeface="Arial" charset="0"/>
              </a:rPr>
              <a:t>Elevated attachment</a:t>
            </a:r>
          </a:p>
        </p:txBody>
      </p:sp>
      <p:sp>
        <p:nvSpPr>
          <p:cNvPr id="23" name="Rectangle 22"/>
          <p:cNvSpPr/>
          <p:nvPr/>
        </p:nvSpPr>
        <p:spPr>
          <a:xfrm>
            <a:off x="6248400" y="2819400"/>
            <a:ext cx="381000" cy="12192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7533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6"/>
                                        </p:tgtEl>
                                        <p:attrNameLst>
                                          <p:attrName>style.opacity</p:attrName>
                                        </p:attrNameLst>
                                      </p:cBhvr>
                                      <p:to>
                                        <p:strVal val="0.5"/>
                                      </p:to>
                                    </p:set>
                                    <p:animEffect filter="image" prLst="opacity: 0.5">
                                      <p:cBhvr rctx="IE">
                                        <p:cTn id="7" dur="indefinite"/>
                                        <p:tgtEl>
                                          <p:spTgt spid="6"/>
                                        </p:tgtEl>
                                      </p:cBhvr>
                                    </p:animEffect>
                                  </p:childTnLst>
                                </p:cTn>
                              </p:par>
                              <p:par>
                                <p:cTn id="8" presetID="9" presetClass="emph" presetSubtype="0" nodeType="withEffect">
                                  <p:stCondLst>
                                    <p:cond delay="0"/>
                                  </p:stCondLst>
                                  <p:childTnLst>
                                    <p:set>
                                      <p:cBhvr rctx="PPT">
                                        <p:cTn id="9" dur="indefinite"/>
                                        <p:tgtEl>
                                          <p:spTgt spid="20"/>
                                        </p:tgtEl>
                                        <p:attrNameLst>
                                          <p:attrName>style.opacity</p:attrName>
                                        </p:attrNameLst>
                                      </p:cBhvr>
                                      <p:to>
                                        <p:strVal val="0.5"/>
                                      </p:to>
                                    </p:set>
                                    <p:animEffect filter="image" prLst="opacity: 0.5">
                                      <p:cBhvr rctx="IE">
                                        <p:cTn id="10" dur="indefinite"/>
                                        <p:tgtEl>
                                          <p:spTgt spid="20"/>
                                        </p:tgtEl>
                                      </p:cBhvr>
                                    </p:animEffect>
                                  </p:childTnLst>
                                </p:cTn>
                              </p:par>
                              <p:par>
                                <p:cTn id="11" presetID="9" presetClass="emph" presetSubtype="0" grpId="0" nodeType="withEffect">
                                  <p:stCondLst>
                                    <p:cond delay="0"/>
                                  </p:stCondLst>
                                  <p:childTnLst>
                                    <p:set>
                                      <p:cBhvr rctx="PPT">
                                        <p:cTn id="12" dur="indefinite"/>
                                        <p:tgtEl>
                                          <p:spTgt spid="22"/>
                                        </p:tgtEl>
                                        <p:attrNameLst>
                                          <p:attrName>style.opacity</p:attrName>
                                        </p:attrNameLst>
                                      </p:cBhvr>
                                      <p:to>
                                        <p:strVal val="0.5"/>
                                      </p:to>
                                    </p:set>
                                    <p:animEffect filter="image" prLst="opacity: 0.5">
                                      <p:cBhvr rctx="IE">
                                        <p:cTn id="13" dur="indefinite"/>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Autofit/>
          </a:bodyPr>
          <a:lstStyle/>
          <a:p>
            <a:r>
              <a:rPr lang="en-US" sz="3600" dirty="0" smtClean="0"/>
              <a:t>Chronic infection in diabetic foot wounds</a:t>
            </a:r>
            <a:endParaRPr lang="en-US" sz="3600" i="1" dirty="0"/>
          </a:p>
        </p:txBody>
      </p:sp>
      <p:sp>
        <p:nvSpPr>
          <p:cNvPr id="6" name="TextBox 5"/>
          <p:cNvSpPr txBox="1"/>
          <p:nvPr/>
        </p:nvSpPr>
        <p:spPr>
          <a:xfrm>
            <a:off x="76200" y="1726912"/>
            <a:ext cx="2510824" cy="584776"/>
          </a:xfrm>
          <a:prstGeom prst="rect">
            <a:avLst/>
          </a:prstGeom>
          <a:noFill/>
        </p:spPr>
        <p:txBody>
          <a:bodyPr wrap="none" rtlCol="0">
            <a:spAutoFit/>
          </a:bodyPr>
          <a:lstStyle/>
          <a:p>
            <a:r>
              <a:rPr lang="en-US" sz="3200" b="1" dirty="0" smtClean="0">
                <a:solidFill>
                  <a:srgbClr val="0000FF"/>
                </a:solidFill>
                <a:latin typeface="Arial" panose="020B0604020202020204" pitchFamily="34" charset="0"/>
                <a:cs typeface="Arial" panose="020B0604020202020204" pitchFamily="34" charset="0"/>
              </a:rPr>
              <a:t>Commensal</a:t>
            </a:r>
            <a:endParaRPr lang="en-US" sz="3200" b="1" dirty="0">
              <a:solidFill>
                <a:srgbClr val="0000FF"/>
              </a:solidFill>
              <a:latin typeface="Arial" panose="020B0604020202020204" pitchFamily="34" charset="0"/>
              <a:cs typeface="Arial" panose="020B0604020202020204" pitchFamily="34" charset="0"/>
            </a:endParaRPr>
          </a:p>
        </p:txBody>
      </p:sp>
      <p:sp>
        <p:nvSpPr>
          <p:cNvPr id="7" name="TextBox 6"/>
          <p:cNvSpPr txBox="1"/>
          <p:nvPr/>
        </p:nvSpPr>
        <p:spPr>
          <a:xfrm>
            <a:off x="6858000" y="1726912"/>
            <a:ext cx="2054168" cy="584776"/>
          </a:xfrm>
          <a:prstGeom prst="rect">
            <a:avLst/>
          </a:prstGeom>
          <a:noFill/>
        </p:spPr>
        <p:txBody>
          <a:bodyPr wrap="none" rtlCol="0">
            <a:spAutoFit/>
          </a:bodyPr>
          <a:lstStyle/>
          <a:p>
            <a:pPr algn="r"/>
            <a:r>
              <a:rPr lang="en-US" sz="3200" b="1" dirty="0" smtClean="0">
                <a:solidFill>
                  <a:srgbClr val="FF0000"/>
                </a:solidFill>
                <a:latin typeface="Arial" panose="020B0604020202020204" pitchFamily="34" charset="0"/>
                <a:cs typeface="Arial" panose="020B0604020202020204" pitchFamily="34" charset="0"/>
              </a:rPr>
              <a:t>Pathogen</a:t>
            </a:r>
            <a:endParaRPr lang="en-US" sz="3200" b="1" dirty="0">
              <a:solidFill>
                <a:srgbClr val="FF0000"/>
              </a:solidFill>
              <a:latin typeface="Arial" panose="020B0604020202020204" pitchFamily="34" charset="0"/>
              <a:cs typeface="Arial" panose="020B0604020202020204" pitchFamily="34" charset="0"/>
            </a:endParaRPr>
          </a:p>
        </p:txBody>
      </p:sp>
      <p:sp>
        <p:nvSpPr>
          <p:cNvPr id="9" name="Content Placeholder 2"/>
          <p:cNvSpPr txBox="1">
            <a:spLocks/>
          </p:cNvSpPr>
          <p:nvPr/>
        </p:nvSpPr>
        <p:spPr>
          <a:xfrm>
            <a:off x="7162800" y="4619094"/>
            <a:ext cx="1981200" cy="1324506"/>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i="1" dirty="0" smtClean="0">
                <a:latin typeface="Arial" charset="0"/>
              </a:rPr>
              <a:t>agr</a:t>
            </a:r>
            <a:r>
              <a:rPr lang="en-US" sz="2400" dirty="0" smtClean="0">
                <a:latin typeface="Arial" charset="0"/>
              </a:rPr>
              <a:t> ON</a:t>
            </a:r>
          </a:p>
          <a:p>
            <a:r>
              <a:rPr lang="en-US" sz="2400" dirty="0" smtClean="0">
                <a:latin typeface="Arial" charset="0"/>
              </a:rPr>
              <a:t>Invasion</a:t>
            </a:r>
          </a:p>
          <a:p>
            <a:endParaRPr lang="en-US" sz="2800" dirty="0" smtClean="0">
              <a:latin typeface="Arial" charset="0"/>
            </a:endParaRPr>
          </a:p>
        </p:txBody>
      </p:sp>
      <p:grpSp>
        <p:nvGrpSpPr>
          <p:cNvPr id="21" name="Group 20"/>
          <p:cNvGrpSpPr/>
          <p:nvPr/>
        </p:nvGrpSpPr>
        <p:grpSpPr>
          <a:xfrm>
            <a:off x="7761488" y="2680491"/>
            <a:ext cx="1230113" cy="1423508"/>
            <a:chOff x="7761488" y="2590800"/>
            <a:chExt cx="1230113" cy="1423508"/>
          </a:xfrm>
        </p:grpSpPr>
        <p:sp>
          <p:nvSpPr>
            <p:cNvPr id="11" name="Oval 10"/>
            <p:cNvSpPr/>
            <p:nvPr/>
          </p:nvSpPr>
          <p:spPr>
            <a:xfrm rot="5400000" flipH="1">
              <a:off x="7792211" y="2860397"/>
              <a:ext cx="738351" cy="799798"/>
            </a:xfrm>
            <a:prstGeom prst="ellipse">
              <a:avLst/>
            </a:prstGeom>
            <a:solidFill>
              <a:srgbClr val="800000"/>
            </a:solidFill>
            <a:ln>
              <a:solidFill>
                <a:srgbClr val="800000"/>
              </a:solidFill>
            </a:ln>
            <a:effectLst>
              <a:outerShdw blurRad="50800" dist="38100" dir="2700000">
                <a:srgbClr val="000000">
                  <a:alpha val="43000"/>
                </a:srgbClr>
              </a:outerShdw>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solidFill>
                  <a:schemeClr val="accent2">
                    <a:lumMod val="60000"/>
                    <a:lumOff val="40000"/>
                  </a:schemeClr>
                </a:solidFill>
              </a:endParaRPr>
            </a:p>
          </p:txBody>
        </p:sp>
        <p:sp>
          <p:nvSpPr>
            <p:cNvPr id="12" name="Oval 11"/>
            <p:cNvSpPr/>
            <p:nvPr/>
          </p:nvSpPr>
          <p:spPr>
            <a:xfrm rot="5400000" flipH="1">
              <a:off x="8167958" y="3245234"/>
              <a:ext cx="738351" cy="799798"/>
            </a:xfrm>
            <a:prstGeom prst="ellipse">
              <a:avLst/>
            </a:prstGeom>
            <a:solidFill>
              <a:srgbClr val="800000"/>
            </a:solidFill>
            <a:ln>
              <a:solidFill>
                <a:srgbClr val="800000"/>
              </a:solidFill>
            </a:ln>
            <a:effectLst>
              <a:outerShdw blurRad="50800" dist="38100" dir="2700000">
                <a:srgbClr val="000000">
                  <a:alpha val="43000"/>
                </a:srgbClr>
              </a:outerShdw>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solidFill>
                  <a:schemeClr val="accent2">
                    <a:lumMod val="60000"/>
                    <a:lumOff val="40000"/>
                  </a:schemeClr>
                </a:solidFill>
              </a:endParaRPr>
            </a:p>
          </p:txBody>
        </p:sp>
        <p:sp>
          <p:nvSpPr>
            <p:cNvPr id="13" name="Oval 12"/>
            <p:cNvSpPr/>
            <p:nvPr/>
          </p:nvSpPr>
          <p:spPr>
            <a:xfrm rot="5400000" flipH="1">
              <a:off x="8222526" y="2560077"/>
              <a:ext cx="738351" cy="799798"/>
            </a:xfrm>
            <a:prstGeom prst="ellipse">
              <a:avLst/>
            </a:prstGeom>
            <a:solidFill>
              <a:srgbClr val="800000"/>
            </a:solidFill>
            <a:ln>
              <a:solidFill>
                <a:srgbClr val="800000"/>
              </a:solidFill>
            </a:ln>
            <a:effectLst>
              <a:outerShdw blurRad="50800" dist="38100" dir="2700000">
                <a:srgbClr val="000000">
                  <a:alpha val="43000"/>
                </a:srgbClr>
              </a:outerShdw>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solidFill>
                  <a:schemeClr val="accent2">
                    <a:lumMod val="60000"/>
                    <a:lumOff val="40000"/>
                  </a:schemeClr>
                </a:solidFill>
              </a:endParaRPr>
            </a:p>
          </p:txBody>
        </p:sp>
      </p:grpSp>
      <p:grpSp>
        <p:nvGrpSpPr>
          <p:cNvPr id="20" name="Group 19"/>
          <p:cNvGrpSpPr/>
          <p:nvPr/>
        </p:nvGrpSpPr>
        <p:grpSpPr>
          <a:xfrm>
            <a:off x="203266" y="2680491"/>
            <a:ext cx="1230113" cy="1423508"/>
            <a:chOff x="203266" y="2770183"/>
            <a:chExt cx="1230113" cy="1423508"/>
          </a:xfrm>
        </p:grpSpPr>
        <p:sp>
          <p:nvSpPr>
            <p:cNvPr id="17" name="Oval 16"/>
            <p:cNvSpPr/>
            <p:nvPr/>
          </p:nvSpPr>
          <p:spPr>
            <a:xfrm rot="5400000" flipH="1">
              <a:off x="233989" y="3039780"/>
              <a:ext cx="738351" cy="799798"/>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8" name="Oval 17"/>
            <p:cNvSpPr/>
            <p:nvPr/>
          </p:nvSpPr>
          <p:spPr>
            <a:xfrm rot="5400000" flipH="1">
              <a:off x="609736" y="3424617"/>
              <a:ext cx="738351" cy="799798"/>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9" name="Oval 18"/>
            <p:cNvSpPr/>
            <p:nvPr/>
          </p:nvSpPr>
          <p:spPr>
            <a:xfrm rot="5400000" flipH="1">
              <a:off x="664304" y="2739460"/>
              <a:ext cx="738351" cy="799798"/>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sp>
        <p:nvSpPr>
          <p:cNvPr id="16" name="Left-Right Arrow 15"/>
          <p:cNvSpPr/>
          <p:nvPr/>
        </p:nvSpPr>
        <p:spPr>
          <a:xfrm>
            <a:off x="1600200" y="2820745"/>
            <a:ext cx="5943600" cy="1143000"/>
          </a:xfrm>
          <a:prstGeom prst="leftRightArrow">
            <a:avLst/>
          </a:prstGeom>
          <a:gradFill flip="none" rotWithShape="1">
            <a:gsLst>
              <a:gs pos="1000">
                <a:srgbClr val="0000FF"/>
              </a:gs>
              <a:gs pos="100000">
                <a:srgbClr val="FF0000"/>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Content Placeholder 2"/>
          <p:cNvSpPr txBox="1">
            <a:spLocks/>
          </p:cNvSpPr>
          <p:nvPr/>
        </p:nvSpPr>
        <p:spPr>
          <a:xfrm>
            <a:off x="381000" y="4619094"/>
            <a:ext cx="2895600" cy="1324506"/>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i="1" dirty="0" smtClean="0">
                <a:latin typeface="Arial" charset="0"/>
              </a:rPr>
              <a:t>agr</a:t>
            </a:r>
            <a:r>
              <a:rPr lang="en-US" sz="2400" dirty="0" smtClean="0">
                <a:latin typeface="Arial" charset="0"/>
              </a:rPr>
              <a:t> OFF</a:t>
            </a:r>
          </a:p>
          <a:p>
            <a:r>
              <a:rPr lang="en-US" sz="2400" dirty="0" smtClean="0">
                <a:latin typeface="Arial" charset="0"/>
              </a:rPr>
              <a:t>Colonization</a:t>
            </a:r>
          </a:p>
        </p:txBody>
      </p:sp>
      <p:sp>
        <p:nvSpPr>
          <p:cNvPr id="23" name="Rectangle 22"/>
          <p:cNvSpPr/>
          <p:nvPr/>
        </p:nvSpPr>
        <p:spPr>
          <a:xfrm>
            <a:off x="4381500" y="2819400"/>
            <a:ext cx="381000" cy="12192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4" name="Group 23"/>
          <p:cNvGrpSpPr/>
          <p:nvPr/>
        </p:nvGrpSpPr>
        <p:grpSpPr>
          <a:xfrm>
            <a:off x="3656227" y="4273310"/>
            <a:ext cx="1831546" cy="691568"/>
            <a:chOff x="7024309" y="3101806"/>
            <a:chExt cx="1831546" cy="691568"/>
          </a:xfrm>
        </p:grpSpPr>
        <p:sp>
          <p:nvSpPr>
            <p:cNvPr id="25" name="Oval 13"/>
            <p:cNvSpPr/>
            <p:nvPr/>
          </p:nvSpPr>
          <p:spPr>
            <a:xfrm rot="20549683">
              <a:off x="7024309" y="3101806"/>
              <a:ext cx="1055029" cy="40128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rot="1841215">
              <a:off x="7800826" y="3123580"/>
              <a:ext cx="1055029" cy="40128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rot="8783773">
              <a:off x="7343629" y="3392092"/>
              <a:ext cx="1055029" cy="40128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8" name="TextBox 27"/>
          <p:cNvSpPr txBox="1"/>
          <p:nvPr/>
        </p:nvSpPr>
        <p:spPr>
          <a:xfrm>
            <a:off x="2795717" y="2095715"/>
            <a:ext cx="3552576" cy="584775"/>
          </a:xfrm>
          <a:prstGeom prst="rect">
            <a:avLst/>
          </a:prstGeom>
          <a:noFill/>
        </p:spPr>
        <p:txBody>
          <a:bodyPr wrap="none" rtlCol="0">
            <a:spAutoFit/>
          </a:bodyPr>
          <a:lstStyle/>
          <a:p>
            <a:pPr algn="ctr"/>
            <a:r>
              <a:rPr lang="en-US" sz="3200" b="1" dirty="0" smtClean="0">
                <a:solidFill>
                  <a:schemeClr val="accent6">
                    <a:lumMod val="75000"/>
                  </a:schemeClr>
                </a:solidFill>
                <a:latin typeface="Arial" panose="020B0604020202020204" pitchFamily="34" charset="0"/>
                <a:cs typeface="Arial" panose="020B0604020202020204" pitchFamily="34" charset="0"/>
              </a:rPr>
              <a:t>Chronic infection</a:t>
            </a:r>
            <a:endParaRPr lang="en-US" sz="3200" b="1" dirty="0">
              <a:solidFill>
                <a:schemeClr val="accent6">
                  <a:lumMod val="75000"/>
                </a:schemeClr>
              </a:solidFill>
              <a:latin typeface="Arial" panose="020B0604020202020204" pitchFamily="34" charset="0"/>
              <a:cs typeface="Arial" panose="020B0604020202020204" pitchFamily="34" charset="0"/>
            </a:endParaRPr>
          </a:p>
        </p:txBody>
      </p:sp>
      <p:sp>
        <p:nvSpPr>
          <p:cNvPr id="29" name="Content Placeholder 2"/>
          <p:cNvSpPr txBox="1">
            <a:spLocks/>
          </p:cNvSpPr>
          <p:nvPr/>
        </p:nvSpPr>
        <p:spPr>
          <a:xfrm>
            <a:off x="2975430" y="5281347"/>
            <a:ext cx="3193139" cy="1324506"/>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latin typeface="Arial" charset="0"/>
              </a:rPr>
              <a:t>Poor circulation</a:t>
            </a:r>
          </a:p>
          <a:p>
            <a:r>
              <a:rPr lang="en-US" sz="2400" dirty="0" smtClean="0">
                <a:latin typeface="Arial" charset="0"/>
              </a:rPr>
              <a:t>Poor immune function</a:t>
            </a:r>
          </a:p>
        </p:txBody>
      </p:sp>
    </p:spTree>
    <p:extLst>
      <p:ext uri="{BB962C8B-B14F-4D97-AF65-F5344CB8AC3E}">
        <p14:creationId xmlns:p14="http://schemas.microsoft.com/office/powerpoint/2010/main" val="76181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par>
                                <p:cTn id="16" presetID="9" presetClass="emph" presetSubtype="0" grpId="0" nodeType="withEffect">
                                  <p:stCondLst>
                                    <p:cond delay="0"/>
                                  </p:stCondLst>
                                  <p:childTnLst>
                                    <p:set>
                                      <p:cBhvr rctx="PPT">
                                        <p:cTn id="17" dur="indefinite"/>
                                        <p:tgtEl>
                                          <p:spTgt spid="6"/>
                                        </p:tgtEl>
                                        <p:attrNameLst>
                                          <p:attrName>style.opacity</p:attrName>
                                        </p:attrNameLst>
                                      </p:cBhvr>
                                      <p:to>
                                        <p:strVal val="0.25"/>
                                      </p:to>
                                    </p:set>
                                    <p:animEffect filter="image" prLst="opacity: 0.25">
                                      <p:cBhvr rctx="IE">
                                        <p:cTn id="18" dur="indefinite"/>
                                        <p:tgtEl>
                                          <p:spTgt spid="6"/>
                                        </p:tgtEl>
                                      </p:cBhvr>
                                    </p:animEffect>
                                  </p:childTnLst>
                                </p:cTn>
                              </p:par>
                              <p:par>
                                <p:cTn id="19" presetID="9" presetClass="emph" presetSubtype="0" nodeType="withEffect">
                                  <p:stCondLst>
                                    <p:cond delay="0"/>
                                  </p:stCondLst>
                                  <p:childTnLst>
                                    <p:set>
                                      <p:cBhvr rctx="PPT">
                                        <p:cTn id="20" dur="indefinite"/>
                                        <p:tgtEl>
                                          <p:spTgt spid="20"/>
                                        </p:tgtEl>
                                        <p:attrNameLst>
                                          <p:attrName>style.opacity</p:attrName>
                                        </p:attrNameLst>
                                      </p:cBhvr>
                                      <p:to>
                                        <p:strVal val="0.25"/>
                                      </p:to>
                                    </p:set>
                                    <p:animEffect filter="image" prLst="opacity: 0.25">
                                      <p:cBhvr rctx="IE">
                                        <p:cTn id="21" dur="indefinite"/>
                                        <p:tgtEl>
                                          <p:spTgt spid="20"/>
                                        </p:tgtEl>
                                      </p:cBhvr>
                                    </p:animEffect>
                                  </p:childTnLst>
                                </p:cTn>
                              </p:par>
                              <p:par>
                                <p:cTn id="22" presetID="9" presetClass="emph" presetSubtype="0" grpId="0" nodeType="withEffect">
                                  <p:stCondLst>
                                    <p:cond delay="0"/>
                                  </p:stCondLst>
                                  <p:childTnLst>
                                    <p:set>
                                      <p:cBhvr rctx="PPT">
                                        <p:cTn id="23" dur="indefinite"/>
                                        <p:tgtEl>
                                          <p:spTgt spid="22"/>
                                        </p:tgtEl>
                                        <p:attrNameLst>
                                          <p:attrName>style.opacity</p:attrName>
                                        </p:attrNameLst>
                                      </p:cBhvr>
                                      <p:to>
                                        <p:strVal val="0.25"/>
                                      </p:to>
                                    </p:set>
                                    <p:animEffect filter="image" prLst="opacity: 0.25">
                                      <p:cBhvr rctx="IE">
                                        <p:cTn id="24" dur="indefinite"/>
                                        <p:tgtEl>
                                          <p:spTgt spid="22"/>
                                        </p:tgtEl>
                                      </p:cBhvr>
                                    </p:animEffect>
                                  </p:childTnLst>
                                </p:cTn>
                              </p:par>
                              <p:par>
                                <p:cTn id="25" presetID="9" presetClass="emph" presetSubtype="0" grpId="0" nodeType="withEffect">
                                  <p:stCondLst>
                                    <p:cond delay="0"/>
                                  </p:stCondLst>
                                  <p:childTnLst>
                                    <p:set>
                                      <p:cBhvr rctx="PPT">
                                        <p:cTn id="26" dur="indefinite"/>
                                        <p:tgtEl>
                                          <p:spTgt spid="7"/>
                                        </p:tgtEl>
                                        <p:attrNameLst>
                                          <p:attrName>style.opacity</p:attrName>
                                        </p:attrNameLst>
                                      </p:cBhvr>
                                      <p:to>
                                        <p:strVal val="0.25"/>
                                      </p:to>
                                    </p:set>
                                    <p:animEffect filter="image" prLst="opacity: 0.25">
                                      <p:cBhvr rctx="IE">
                                        <p:cTn id="27" dur="indefinite"/>
                                        <p:tgtEl>
                                          <p:spTgt spid="7"/>
                                        </p:tgtEl>
                                      </p:cBhvr>
                                    </p:animEffect>
                                  </p:childTnLst>
                                </p:cTn>
                              </p:par>
                              <p:par>
                                <p:cTn id="28" presetID="9" presetClass="emph" presetSubtype="0" nodeType="withEffect">
                                  <p:stCondLst>
                                    <p:cond delay="0"/>
                                  </p:stCondLst>
                                  <p:childTnLst>
                                    <p:set>
                                      <p:cBhvr rctx="PPT">
                                        <p:cTn id="29" dur="indefinite"/>
                                        <p:tgtEl>
                                          <p:spTgt spid="21"/>
                                        </p:tgtEl>
                                        <p:attrNameLst>
                                          <p:attrName>style.opacity</p:attrName>
                                        </p:attrNameLst>
                                      </p:cBhvr>
                                      <p:to>
                                        <p:strVal val="0.25"/>
                                      </p:to>
                                    </p:set>
                                    <p:animEffect filter="image" prLst="opacity: 0.25">
                                      <p:cBhvr rctx="IE">
                                        <p:cTn id="30" dur="indefinite"/>
                                        <p:tgtEl>
                                          <p:spTgt spid="21"/>
                                        </p:tgtEl>
                                      </p:cBhvr>
                                    </p:animEffect>
                                  </p:childTnLst>
                                </p:cTn>
                              </p:par>
                              <p:par>
                                <p:cTn id="31" presetID="9" presetClass="emph" presetSubtype="0" grpId="0" nodeType="withEffect">
                                  <p:stCondLst>
                                    <p:cond delay="0"/>
                                  </p:stCondLst>
                                  <p:childTnLst>
                                    <p:set>
                                      <p:cBhvr rctx="PPT">
                                        <p:cTn id="32" dur="indefinite"/>
                                        <p:tgtEl>
                                          <p:spTgt spid="9"/>
                                        </p:tgtEl>
                                        <p:attrNameLst>
                                          <p:attrName>style.opacity</p:attrName>
                                        </p:attrNameLst>
                                      </p:cBhvr>
                                      <p:to>
                                        <p:strVal val="0.25"/>
                                      </p:to>
                                    </p:set>
                                    <p:animEffect filter="image" prLst="opacity: 0.25">
                                      <p:cBhvr rctx="IE">
                                        <p:cTn id="33" dur="indefinite"/>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22" grpId="0"/>
      <p:bldP spid="28" grpId="0"/>
      <p:bldP spid="2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Outline</a:t>
            </a:r>
            <a:endParaRPr lang="en-US" dirty="0"/>
          </a:p>
        </p:txBody>
      </p:sp>
      <p:sp>
        <p:nvSpPr>
          <p:cNvPr id="3" name="Content Placeholder 2"/>
          <p:cNvSpPr>
            <a:spLocks noGrp="1"/>
          </p:cNvSpPr>
          <p:nvPr>
            <p:ph idx="1"/>
          </p:nvPr>
        </p:nvSpPr>
        <p:spPr/>
        <p:txBody>
          <a:bodyPr/>
          <a:lstStyle/>
          <a:p>
            <a:r>
              <a:rPr lang="en-US" dirty="0" smtClean="0">
                <a:solidFill>
                  <a:schemeClr val="bg1">
                    <a:lumMod val="75000"/>
                  </a:schemeClr>
                </a:solidFill>
              </a:rPr>
              <a:t>Identifying molecular interactions in polymicrobial infections</a:t>
            </a:r>
          </a:p>
          <a:p>
            <a:pPr lvl="1"/>
            <a:r>
              <a:rPr lang="en-US" dirty="0" smtClean="0">
                <a:solidFill>
                  <a:schemeClr val="bg1">
                    <a:lumMod val="75000"/>
                  </a:schemeClr>
                </a:solidFill>
              </a:rPr>
              <a:t>Human periodontal infection</a:t>
            </a:r>
          </a:p>
          <a:p>
            <a:pPr lvl="1"/>
            <a:r>
              <a:rPr lang="en-US" dirty="0" smtClean="0">
                <a:solidFill>
                  <a:schemeClr val="bg1">
                    <a:lumMod val="75000"/>
                  </a:schemeClr>
                </a:solidFill>
              </a:rPr>
              <a:t>Human skin chronic infection</a:t>
            </a:r>
          </a:p>
          <a:p>
            <a:r>
              <a:rPr lang="en-US" dirty="0" smtClean="0"/>
              <a:t>Future Work</a:t>
            </a:r>
            <a:endParaRPr lang="en-US" dirty="0"/>
          </a:p>
          <a:p>
            <a:pPr lvl="1"/>
            <a:r>
              <a:rPr lang="en-US" dirty="0" smtClean="0"/>
              <a:t>Commensal interactions</a:t>
            </a:r>
          </a:p>
          <a:p>
            <a:pPr lvl="1"/>
            <a:r>
              <a:rPr lang="en-US" dirty="0" smtClean="0"/>
              <a:t>Hybrid community interactions</a:t>
            </a:r>
          </a:p>
        </p:txBody>
      </p:sp>
      <p:pic>
        <p:nvPicPr>
          <p:cNvPr id="4" name="Picture 2" descr="http://www.clker.com/cliparts/c/9/8/9/1237099922676360396kelan_Human_figure.svg.hi.png"/>
          <p:cNvPicPr>
            <a:picLocks noChangeAspect="1" noChangeArrowheads="1"/>
          </p:cNvPicPr>
          <p:nvPr/>
        </p:nvPicPr>
        <p:blipFill>
          <a:blip r:embed="rId2" cstate="print"/>
          <a:srcRect/>
          <a:stretch>
            <a:fillRect/>
          </a:stretch>
        </p:blipFill>
        <p:spPr bwMode="auto">
          <a:xfrm>
            <a:off x="7086600" y="2364727"/>
            <a:ext cx="1102730" cy="3299992"/>
          </a:xfrm>
          <a:prstGeom prst="rect">
            <a:avLst/>
          </a:prstGeom>
          <a:noFill/>
        </p:spPr>
      </p:pic>
      <p:sp>
        <p:nvSpPr>
          <p:cNvPr id="7" name="Oval 6"/>
          <p:cNvSpPr/>
          <p:nvPr/>
        </p:nvSpPr>
        <p:spPr>
          <a:xfrm>
            <a:off x="7554066" y="2713307"/>
            <a:ext cx="162666" cy="143582"/>
          </a:xfrm>
          <a:prstGeom prst="ellipse">
            <a:avLst/>
          </a:prstGeom>
          <a:solidFill>
            <a:srgbClr val="FF0000">
              <a:alpha val="52000"/>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680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lh3.googleusercontent.com/b5DG9I8StrfK_nY1Jg3q1wVPWele6umIqFnZDgRAquKKLT-pPdtp49tN0mx44xnYSabPvfwbPkqHIPbg0spiE618njlc-sPuw_W1L99Xz-l11RYxoXVJvOXzQMLdeZFicev6NGkFaqhsNcLv46r7xQVSLD7AfDBw_IWq7POiBZyjpGrqIdyv5xdZJ86yHx8LS9jdoYrQ5QDIeJq1ky1XFsfO__TYsj6yhpGn3OrzOx4HXe_xNzeOro6VAaKWHt5ss60DFGEvJdNMxEkiVQKFcoDQ1AqF4_3PqulNSnPg9bx8khUkjVAl8owi_o4x3e5uBGnDiw8E9d3czkTm4Y9NFbz2R8d18jtoEIJZnHOzeGbE5-yA6XTk0A75MXeb_ZcCC2G-g20uNfSNIr3KknZZt8S5doYTzJ8ldCouSdLEnc0-h6zZEJzspor3oHGu15uj4AnxpC_FatGV7s_7crLswa_gBTrEdkESmT8_9nf6a_NcptWZmsULwRozRcvac9PA47I-Z-hRWpa_aOYGOGJoo7RTRk4fEOkO9GnYTvVlVi5ACXNW4dSzK3Bf0HgP-usxDLVY=w543-h965-no"/>
          <p:cNvPicPr>
            <a:picLocks noChangeAspect="1" noChangeArrowheads="1"/>
          </p:cNvPicPr>
          <p:nvPr/>
        </p:nvPicPr>
        <p:blipFill rotWithShape="1">
          <a:blip r:embed="rId3">
            <a:extLst>
              <a:ext uri="{28A0092B-C50C-407E-A947-70E740481C1C}">
                <a14:useLocalDpi xmlns:a14="http://schemas.microsoft.com/office/drawing/2010/main" val="0"/>
              </a:ext>
            </a:extLst>
          </a:blip>
          <a:srcRect l="6448" t="10792" r="13319" b="22113"/>
          <a:stretch/>
        </p:blipFill>
        <p:spPr bwMode="auto">
          <a:xfrm>
            <a:off x="533400" y="1752600"/>
            <a:ext cx="2628900" cy="390698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76200"/>
            <a:ext cx="8229600" cy="1143000"/>
          </a:xfrm>
        </p:spPr>
        <p:txBody>
          <a:bodyPr/>
          <a:lstStyle/>
          <a:p>
            <a:r>
              <a:rPr lang="en-US" dirty="0" smtClean="0"/>
              <a:t>Human Tongue Dorsum</a:t>
            </a:r>
            <a:endParaRPr lang="en-US" dirty="0"/>
          </a:p>
        </p:txBody>
      </p:sp>
      <p:sp>
        <p:nvSpPr>
          <p:cNvPr id="4" name="Content Placeholder 3"/>
          <p:cNvSpPr>
            <a:spLocks noGrp="1"/>
          </p:cNvSpPr>
          <p:nvPr>
            <p:ph idx="1"/>
          </p:nvPr>
        </p:nvSpPr>
        <p:spPr>
          <a:xfrm>
            <a:off x="3429000" y="1600200"/>
            <a:ext cx="5257800" cy="4525963"/>
          </a:xfrm>
        </p:spPr>
        <p:txBody>
          <a:bodyPr/>
          <a:lstStyle/>
          <a:p>
            <a:r>
              <a:rPr lang="en-US" dirty="0" smtClean="0"/>
              <a:t>Microbiota overlaps with other oral sites</a:t>
            </a:r>
          </a:p>
          <a:p>
            <a:r>
              <a:rPr lang="en-US" dirty="0" smtClean="0"/>
              <a:t>High bacterial species diversity</a:t>
            </a:r>
          </a:p>
          <a:p>
            <a:r>
              <a:rPr lang="en-US" dirty="0" smtClean="0"/>
              <a:t>High biomass</a:t>
            </a:r>
          </a:p>
          <a:p>
            <a:r>
              <a:rPr lang="en-US" dirty="0" smtClean="0"/>
              <a:t>Microbiota varies in halitosis </a:t>
            </a:r>
            <a:endParaRPr lang="en-US" dirty="0"/>
          </a:p>
        </p:txBody>
      </p:sp>
    </p:spTree>
    <p:extLst>
      <p:ext uri="{BB962C8B-B14F-4D97-AF65-F5344CB8AC3E}">
        <p14:creationId xmlns:p14="http://schemas.microsoft.com/office/powerpoint/2010/main" val="26322334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98454" y="198434"/>
            <a:ext cx="8811588" cy="6658408"/>
          </a:xfrm>
          <a:prstGeom prst="rect">
            <a:avLst/>
          </a:prstGeom>
        </p:spPr>
      </p:pic>
      <p:cxnSp>
        <p:nvCxnSpPr>
          <p:cNvPr id="5" name="Straight Connector 4"/>
          <p:cNvCxnSpPr/>
          <p:nvPr/>
        </p:nvCxnSpPr>
        <p:spPr>
          <a:xfrm>
            <a:off x="7280277" y="5602878"/>
            <a:ext cx="1224102"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792118" y="5614180"/>
            <a:ext cx="2312193" cy="369332"/>
          </a:xfrm>
          <a:prstGeom prst="rect">
            <a:avLst/>
          </a:prstGeom>
          <a:noFill/>
        </p:spPr>
        <p:txBody>
          <a:bodyPr wrap="square" rtlCol="0">
            <a:spAutoFit/>
          </a:bodyPr>
          <a:lstStyle/>
          <a:p>
            <a:pPr algn="ctr"/>
            <a:r>
              <a:rPr lang="en-US" dirty="0" smtClean="0">
                <a:solidFill>
                  <a:schemeClr val="bg1"/>
                </a:solidFill>
              </a:rPr>
              <a:t>20  microns</a:t>
            </a:r>
            <a:endParaRPr lang="en-US" dirty="0">
              <a:solidFill>
                <a:schemeClr val="bg1"/>
              </a:solidFill>
            </a:endParaRPr>
          </a:p>
        </p:txBody>
      </p:sp>
      <p:sp>
        <p:nvSpPr>
          <p:cNvPr id="4" name="TextBox 3"/>
          <p:cNvSpPr txBox="1"/>
          <p:nvPr/>
        </p:nvSpPr>
        <p:spPr>
          <a:xfrm>
            <a:off x="216110" y="2552880"/>
            <a:ext cx="1749057" cy="2031325"/>
          </a:xfrm>
          <a:prstGeom prst="rect">
            <a:avLst/>
          </a:prstGeom>
          <a:noFill/>
        </p:spPr>
        <p:txBody>
          <a:bodyPr wrap="square" rtlCol="0">
            <a:spAutoFit/>
          </a:bodyPr>
          <a:lstStyle/>
          <a:p>
            <a:r>
              <a:rPr lang="en-US" dirty="0" smtClean="0">
                <a:solidFill>
                  <a:srgbClr val="00FF00"/>
                </a:solidFill>
              </a:rPr>
              <a:t>Streptococcus</a:t>
            </a:r>
          </a:p>
          <a:p>
            <a:r>
              <a:rPr lang="en-US" dirty="0" err="1" smtClean="0">
                <a:solidFill>
                  <a:srgbClr val="00B0F0"/>
                </a:solidFill>
              </a:rPr>
              <a:t>Rothia</a:t>
            </a:r>
            <a:endParaRPr lang="en-US" dirty="0" smtClean="0">
              <a:solidFill>
                <a:srgbClr val="00B0F0"/>
              </a:solidFill>
            </a:endParaRPr>
          </a:p>
          <a:p>
            <a:r>
              <a:rPr lang="en-US" dirty="0" err="1" smtClean="0">
                <a:solidFill>
                  <a:srgbClr val="FF00FF"/>
                </a:solidFill>
              </a:rPr>
              <a:t>Veillonella</a:t>
            </a:r>
            <a:endParaRPr lang="en-US" dirty="0" smtClean="0">
              <a:solidFill>
                <a:srgbClr val="FF00FF"/>
              </a:solidFill>
            </a:endParaRPr>
          </a:p>
          <a:p>
            <a:r>
              <a:rPr lang="en-US" dirty="0" err="1" smtClean="0">
                <a:solidFill>
                  <a:srgbClr val="0000FF"/>
                </a:solidFill>
              </a:rPr>
              <a:t>Neisseriaceae</a:t>
            </a:r>
            <a:endParaRPr lang="en-US" dirty="0" smtClean="0">
              <a:solidFill>
                <a:srgbClr val="0000FF"/>
              </a:solidFill>
            </a:endParaRPr>
          </a:p>
          <a:p>
            <a:r>
              <a:rPr lang="en-US" dirty="0" err="1">
                <a:solidFill>
                  <a:srgbClr val="FFFF00"/>
                </a:solidFill>
              </a:rPr>
              <a:t>Prevotella</a:t>
            </a:r>
            <a:endParaRPr lang="en-US" dirty="0">
              <a:solidFill>
                <a:srgbClr val="FFFF00"/>
              </a:solidFill>
            </a:endParaRPr>
          </a:p>
          <a:p>
            <a:r>
              <a:rPr lang="en-US" dirty="0">
                <a:solidFill>
                  <a:srgbClr val="FF0000"/>
                </a:solidFill>
              </a:rPr>
              <a:t>TM7</a:t>
            </a:r>
          </a:p>
          <a:p>
            <a:endParaRPr lang="en-US" dirty="0" smtClean="0"/>
          </a:p>
        </p:txBody>
      </p:sp>
      <p:sp>
        <p:nvSpPr>
          <p:cNvPr id="10" name="TextBox 9"/>
          <p:cNvSpPr txBox="1"/>
          <p:nvPr/>
        </p:nvSpPr>
        <p:spPr>
          <a:xfrm>
            <a:off x="575532" y="337319"/>
            <a:ext cx="4286715" cy="584776"/>
          </a:xfrm>
          <a:prstGeom prst="rect">
            <a:avLst/>
          </a:prstGeom>
          <a:noFill/>
        </p:spPr>
        <p:txBody>
          <a:bodyPr wrap="square" rtlCol="0">
            <a:spAutoFit/>
          </a:bodyPr>
          <a:lstStyle/>
          <a:p>
            <a:pPr algn="ctr"/>
            <a:r>
              <a:rPr lang="en-US" sz="3200" dirty="0" smtClean="0">
                <a:solidFill>
                  <a:schemeClr val="bg1"/>
                </a:solidFill>
                <a:latin typeface="Arial"/>
                <a:cs typeface="Arial"/>
              </a:rPr>
              <a:t>Tongue Dorsum</a:t>
            </a:r>
            <a:endParaRPr lang="en-US" sz="3200" dirty="0">
              <a:solidFill>
                <a:schemeClr val="bg1"/>
              </a:solidFill>
              <a:latin typeface="Arial"/>
              <a:cs typeface="Arial"/>
            </a:endParaRPr>
          </a:p>
        </p:txBody>
      </p:sp>
    </p:spTree>
    <p:extLst>
      <p:ext uri="{BB962C8B-B14F-4D97-AF65-F5344CB8AC3E}">
        <p14:creationId xmlns:p14="http://schemas.microsoft.com/office/powerpoint/2010/main" val="9197758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smtClean="0">
                <a:solidFill>
                  <a:schemeClr val="tx2"/>
                </a:solidFill>
              </a:rPr>
              <a:t>Tongue Dorsum Data</a:t>
            </a:r>
            <a:endParaRPr lang="en-US" dirty="0">
              <a:solidFill>
                <a:schemeClr val="tx2"/>
              </a:solidFill>
            </a:endParaRPr>
          </a:p>
        </p:txBody>
      </p:sp>
      <p:sp>
        <p:nvSpPr>
          <p:cNvPr id="3" name="Content Placeholder 2"/>
          <p:cNvSpPr>
            <a:spLocks noGrp="1"/>
          </p:cNvSpPr>
          <p:nvPr>
            <p:ph idx="1"/>
          </p:nvPr>
        </p:nvSpPr>
        <p:spPr/>
        <p:txBody>
          <a:bodyPr/>
          <a:lstStyle/>
          <a:p>
            <a:r>
              <a:rPr lang="en-US" dirty="0" smtClean="0"/>
              <a:t>Human Microbiome Project (HMP) tongue dorsum data from 77 subjects</a:t>
            </a:r>
          </a:p>
          <a:p>
            <a:endParaRPr lang="en-US" dirty="0" smtClean="0"/>
          </a:p>
          <a:p>
            <a:r>
              <a:rPr lang="en-US" dirty="0" smtClean="0"/>
              <a:t>16S rRNA gene V1-V3 region</a:t>
            </a:r>
          </a:p>
          <a:p>
            <a:endParaRPr lang="en-US" dirty="0" smtClean="0"/>
          </a:p>
          <a:p>
            <a:endParaRPr lang="en-US" dirty="0"/>
          </a:p>
        </p:txBody>
      </p:sp>
    </p:spTree>
    <p:extLst>
      <p:ext uri="{BB962C8B-B14F-4D97-AF65-F5344CB8AC3E}">
        <p14:creationId xmlns:p14="http://schemas.microsoft.com/office/powerpoint/2010/main" val="1698263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The bacterial 16S rRNA gene</a:t>
            </a:r>
            <a:endParaRPr lang="en-US" dirty="0"/>
          </a:p>
        </p:txBody>
      </p:sp>
      <p:pic>
        <p:nvPicPr>
          <p:cNvPr id="2050" name="Picture 2" descr="http://www.alimetrics.com/en/images/stories/content/M_00-06%20DNA%20based%20kuva%2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209800"/>
            <a:ext cx="8410575" cy="2819401"/>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a:off x="381000" y="2667000"/>
            <a:ext cx="3048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3276600" y="2667000"/>
            <a:ext cx="3048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467600" y="6488668"/>
            <a:ext cx="1685077"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Alimetrics.com</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788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solidFill>
                  <a:schemeClr val="tx2"/>
                </a:solidFill>
              </a:rPr>
              <a:t>Selecting species level interactions</a:t>
            </a:r>
            <a:endParaRPr lang="en-US" dirty="0">
              <a:solidFill>
                <a:schemeClr val="tx2"/>
              </a:solidFill>
            </a:endParaRPr>
          </a:p>
        </p:txBody>
      </p:sp>
      <p:sp>
        <p:nvSpPr>
          <p:cNvPr id="3" name="Content Placeholder 2"/>
          <p:cNvSpPr>
            <a:spLocks noGrp="1"/>
          </p:cNvSpPr>
          <p:nvPr>
            <p:ph idx="1"/>
          </p:nvPr>
        </p:nvSpPr>
        <p:spPr/>
        <p:txBody>
          <a:bodyPr/>
          <a:lstStyle/>
          <a:p>
            <a:r>
              <a:rPr lang="en-US" dirty="0"/>
              <a:t>Often, for clinical relevance we need to get to species level  </a:t>
            </a:r>
          </a:p>
          <a:p>
            <a:endParaRPr lang="en-US" dirty="0" smtClean="0"/>
          </a:p>
          <a:p>
            <a:r>
              <a:rPr lang="en-US" dirty="0" smtClean="0"/>
              <a:t>Oligotyping can identify at 98.5%</a:t>
            </a:r>
          </a:p>
          <a:p>
            <a:pPr lvl="1"/>
            <a:r>
              <a:rPr lang="en-US" b="1" u="sng" dirty="0" smtClean="0"/>
              <a:t>Species adequate</a:t>
            </a:r>
          </a:p>
          <a:p>
            <a:pPr lvl="2"/>
            <a:r>
              <a:rPr lang="en-US" dirty="0" smtClean="0"/>
              <a:t>Depends on 16S Variable regions sequenced</a:t>
            </a:r>
          </a:p>
          <a:p>
            <a:pPr lvl="2"/>
            <a:r>
              <a:rPr lang="en-US" dirty="0" smtClean="0"/>
              <a:t>Depends on sequence database used</a:t>
            </a:r>
          </a:p>
          <a:p>
            <a:endParaRPr lang="en-US" dirty="0" smtClean="0"/>
          </a:p>
          <a:p>
            <a:endParaRPr lang="en-US" dirty="0"/>
          </a:p>
        </p:txBody>
      </p:sp>
      <p:sp>
        <p:nvSpPr>
          <p:cNvPr id="5" name="TextBox 4"/>
          <p:cNvSpPr txBox="1"/>
          <p:nvPr/>
        </p:nvSpPr>
        <p:spPr>
          <a:xfrm>
            <a:off x="4495800" y="5842337"/>
            <a:ext cx="4652513" cy="1015663"/>
          </a:xfrm>
          <a:prstGeom prst="rect">
            <a:avLst/>
          </a:prstGeom>
          <a:noFill/>
        </p:spPr>
        <p:txBody>
          <a:bodyPr wrap="square" rtlCol="0">
            <a:spAutoFit/>
          </a:bodyPr>
          <a:lstStyle/>
          <a:p>
            <a:r>
              <a:rPr lang="en-US" sz="2000" dirty="0" err="1" smtClean="0">
                <a:latin typeface="Arial" panose="020B0604020202020204" pitchFamily="34" charset="0"/>
                <a:cs typeface="Arial" panose="020B0604020202020204" pitchFamily="34" charset="0"/>
              </a:rPr>
              <a:t>Eren</a:t>
            </a:r>
            <a:r>
              <a:rPr lang="en-US" sz="2000" dirty="0" smtClean="0">
                <a:latin typeface="Arial" panose="020B0604020202020204" pitchFamily="34" charset="0"/>
                <a:cs typeface="Arial" panose="020B0604020202020204" pitchFamily="34" charset="0"/>
              </a:rPr>
              <a:t> M, et al (2015) </a:t>
            </a:r>
            <a:r>
              <a:rPr lang="en-US" sz="2000" i="1" dirty="0" smtClean="0">
                <a:latin typeface="Arial" panose="020B0604020202020204" pitchFamily="34" charset="0"/>
                <a:cs typeface="Arial" panose="020B0604020202020204" pitchFamily="34" charset="0"/>
              </a:rPr>
              <a:t>ISME</a:t>
            </a:r>
          </a:p>
          <a:p>
            <a:r>
              <a:rPr lang="en-US" sz="2000" dirty="0" err="1" smtClean="0">
                <a:latin typeface="Arial" panose="020B0604020202020204" pitchFamily="34" charset="0"/>
                <a:cs typeface="Arial" panose="020B0604020202020204" pitchFamily="34" charset="0"/>
              </a:rPr>
              <a:t>Eren</a:t>
            </a:r>
            <a:r>
              <a:rPr lang="en-US" sz="2000" dirty="0" smtClean="0">
                <a:latin typeface="Arial" panose="020B0604020202020204" pitchFamily="34" charset="0"/>
                <a:cs typeface="Arial" panose="020B0604020202020204" pitchFamily="34" charset="0"/>
              </a:rPr>
              <a:t> M, et al (2014) </a:t>
            </a:r>
            <a:r>
              <a:rPr lang="en-US" sz="2000" i="1" dirty="0" smtClean="0">
                <a:latin typeface="Arial" panose="020B0604020202020204" pitchFamily="34" charset="0"/>
                <a:cs typeface="Arial" panose="020B0604020202020204" pitchFamily="34" charset="0"/>
              </a:rPr>
              <a:t>PNAS</a:t>
            </a:r>
          </a:p>
          <a:p>
            <a:r>
              <a:rPr lang="en-US" sz="2000" dirty="0" err="1" smtClean="0">
                <a:latin typeface="Arial" panose="020B0604020202020204" pitchFamily="34" charset="0"/>
                <a:cs typeface="Arial" panose="020B0604020202020204" pitchFamily="34" charset="0"/>
              </a:rPr>
              <a:t>Eren</a:t>
            </a:r>
            <a:r>
              <a:rPr lang="en-US" sz="2000" dirty="0" smtClean="0">
                <a:latin typeface="Arial" panose="020B0604020202020204" pitchFamily="34" charset="0"/>
                <a:cs typeface="Arial" panose="020B0604020202020204" pitchFamily="34" charset="0"/>
              </a:rPr>
              <a:t> M, et al (2013) </a:t>
            </a:r>
            <a:r>
              <a:rPr lang="en-US" sz="2000" i="1" dirty="0" smtClean="0">
                <a:latin typeface="Arial" panose="020B0604020202020204" pitchFamily="34" charset="0"/>
                <a:cs typeface="Arial" panose="020B0604020202020204" pitchFamily="34" charset="0"/>
              </a:rPr>
              <a:t>Met. Eco. and </a:t>
            </a:r>
            <a:r>
              <a:rPr lang="en-US" sz="2000" i="1" dirty="0" err="1" smtClean="0">
                <a:latin typeface="Arial" panose="020B0604020202020204" pitchFamily="34" charset="0"/>
                <a:cs typeface="Arial" panose="020B0604020202020204" pitchFamily="34" charset="0"/>
              </a:rPr>
              <a:t>Evo</a:t>
            </a:r>
            <a:r>
              <a:rPr lang="en-US" sz="2000" i="1"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18330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3866"/>
            <a:ext cx="8991600" cy="1109133"/>
          </a:xfrm>
        </p:spPr>
        <p:txBody>
          <a:bodyPr>
            <a:normAutofit fontScale="90000"/>
          </a:bodyPr>
          <a:lstStyle/>
          <a:p>
            <a:r>
              <a:rPr lang="en-US" dirty="0" smtClean="0"/>
              <a:t>A top down view of a complex community</a:t>
            </a:r>
            <a:endParaRPr lang="en-US" dirty="0"/>
          </a:p>
        </p:txBody>
      </p:sp>
      <p:sp>
        <p:nvSpPr>
          <p:cNvPr id="10" name="Oval 9"/>
          <p:cNvSpPr/>
          <p:nvPr/>
        </p:nvSpPr>
        <p:spPr>
          <a:xfrm>
            <a:off x="1115289" y="3709554"/>
            <a:ext cx="304800" cy="38100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3" name="Oval 12"/>
          <p:cNvSpPr/>
          <p:nvPr/>
        </p:nvSpPr>
        <p:spPr>
          <a:xfrm>
            <a:off x="1378525" y="3713018"/>
            <a:ext cx="304800" cy="38100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4" name="Oval 13"/>
          <p:cNvSpPr/>
          <p:nvPr/>
        </p:nvSpPr>
        <p:spPr>
          <a:xfrm>
            <a:off x="1132607" y="4055918"/>
            <a:ext cx="304800" cy="38100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5" name="Oval 14"/>
          <p:cNvSpPr/>
          <p:nvPr/>
        </p:nvSpPr>
        <p:spPr>
          <a:xfrm>
            <a:off x="1406234" y="4052455"/>
            <a:ext cx="304800" cy="38100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2" name="Rounded Rectangle 11"/>
          <p:cNvSpPr/>
          <p:nvPr/>
        </p:nvSpPr>
        <p:spPr>
          <a:xfrm rot="3780000">
            <a:off x="2635661" y="2053019"/>
            <a:ext cx="228600" cy="6096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 name="Rounded Rectangle 16"/>
          <p:cNvSpPr/>
          <p:nvPr/>
        </p:nvSpPr>
        <p:spPr>
          <a:xfrm rot="3780000">
            <a:off x="2864262" y="2211229"/>
            <a:ext cx="228600" cy="6096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6" name="Oval 15"/>
          <p:cNvSpPr/>
          <p:nvPr/>
        </p:nvSpPr>
        <p:spPr>
          <a:xfrm>
            <a:off x="4349093" y="1780763"/>
            <a:ext cx="304800" cy="31642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9" name="Oval 18"/>
          <p:cNvSpPr/>
          <p:nvPr/>
        </p:nvSpPr>
        <p:spPr>
          <a:xfrm>
            <a:off x="4577693" y="1774953"/>
            <a:ext cx="304800" cy="31642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0" name="Oval 19"/>
          <p:cNvSpPr/>
          <p:nvPr/>
        </p:nvSpPr>
        <p:spPr>
          <a:xfrm>
            <a:off x="4806293" y="1692943"/>
            <a:ext cx="304800" cy="31642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1" name="Oval 20"/>
          <p:cNvSpPr/>
          <p:nvPr/>
        </p:nvSpPr>
        <p:spPr>
          <a:xfrm>
            <a:off x="4958693" y="1862772"/>
            <a:ext cx="304800" cy="31642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nvGrpSpPr>
          <p:cNvPr id="22" name="Group 21"/>
          <p:cNvGrpSpPr/>
          <p:nvPr/>
        </p:nvGrpSpPr>
        <p:grpSpPr>
          <a:xfrm rot="18880393">
            <a:off x="7009834" y="2035440"/>
            <a:ext cx="315191" cy="1170710"/>
            <a:chOff x="5410200" y="2438399"/>
            <a:chExt cx="315191" cy="1170710"/>
          </a:xfrm>
        </p:grpSpPr>
        <p:sp>
          <p:nvSpPr>
            <p:cNvPr id="18" name="Rounded Rectangle 17"/>
            <p:cNvSpPr/>
            <p:nvPr/>
          </p:nvSpPr>
          <p:spPr>
            <a:xfrm>
              <a:off x="5410200" y="2438399"/>
              <a:ext cx="304800" cy="574965"/>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3" name="Rounded Rectangle 22"/>
            <p:cNvSpPr/>
            <p:nvPr/>
          </p:nvSpPr>
          <p:spPr>
            <a:xfrm>
              <a:off x="5420591" y="3034144"/>
              <a:ext cx="304800" cy="574965"/>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sp>
        <p:nvSpPr>
          <p:cNvPr id="24" name="Oval 23"/>
          <p:cNvSpPr/>
          <p:nvPr/>
        </p:nvSpPr>
        <p:spPr>
          <a:xfrm>
            <a:off x="6792735" y="4672446"/>
            <a:ext cx="561719" cy="3810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6" name="Oval 25"/>
          <p:cNvSpPr/>
          <p:nvPr/>
        </p:nvSpPr>
        <p:spPr>
          <a:xfrm>
            <a:off x="7265805" y="4679373"/>
            <a:ext cx="561719" cy="3810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5" name="Rectangle 24"/>
          <p:cNvSpPr/>
          <p:nvPr/>
        </p:nvSpPr>
        <p:spPr>
          <a:xfrm rot="-2760000">
            <a:off x="4885041" y="5390593"/>
            <a:ext cx="152400" cy="10287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8" name="Rectangle 27"/>
          <p:cNvSpPr/>
          <p:nvPr/>
        </p:nvSpPr>
        <p:spPr>
          <a:xfrm rot="3660000">
            <a:off x="4720319" y="5095368"/>
            <a:ext cx="152400" cy="10287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9" name="Rectangle 28"/>
          <p:cNvSpPr/>
          <p:nvPr/>
        </p:nvSpPr>
        <p:spPr>
          <a:xfrm rot="1380000">
            <a:off x="4882493" y="5460933"/>
            <a:ext cx="152400" cy="10287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7" name="Oval 26"/>
          <p:cNvSpPr/>
          <p:nvPr/>
        </p:nvSpPr>
        <p:spPr>
          <a:xfrm>
            <a:off x="2103021" y="5504427"/>
            <a:ext cx="646940" cy="671943"/>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cxnSp>
        <p:nvCxnSpPr>
          <p:cNvPr id="31" name="Straight Arrow Connector 30"/>
          <p:cNvCxnSpPr/>
          <p:nvPr/>
        </p:nvCxnSpPr>
        <p:spPr>
          <a:xfrm flipV="1">
            <a:off x="5715000" y="5053446"/>
            <a:ext cx="838200" cy="47625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5867400" y="5410200"/>
            <a:ext cx="772967" cy="430199"/>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7265805" y="3429000"/>
            <a:ext cx="0" cy="100791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1488457" y="2756248"/>
            <a:ext cx="938034" cy="767699"/>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1406234" y="4811807"/>
            <a:ext cx="551240" cy="66024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5410200" y="2009363"/>
            <a:ext cx="1066800" cy="169829"/>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038" name="Group 1037"/>
          <p:cNvGrpSpPr/>
          <p:nvPr/>
        </p:nvGrpSpPr>
        <p:grpSpPr>
          <a:xfrm rot="20563489">
            <a:off x="3350080" y="1996914"/>
            <a:ext cx="810210" cy="246156"/>
            <a:chOff x="3538885" y="3713018"/>
            <a:chExt cx="810210" cy="246156"/>
          </a:xfrm>
        </p:grpSpPr>
        <p:cxnSp>
          <p:nvCxnSpPr>
            <p:cNvPr id="1035" name="Straight Connector 1034"/>
            <p:cNvCxnSpPr/>
            <p:nvPr/>
          </p:nvCxnSpPr>
          <p:spPr>
            <a:xfrm>
              <a:off x="3538885" y="3836096"/>
              <a:ext cx="80451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flipV="1">
              <a:off x="4349093" y="3713018"/>
              <a:ext cx="2" cy="2461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3200400" y="5729127"/>
            <a:ext cx="810210" cy="246156"/>
            <a:chOff x="3538885" y="3713018"/>
            <a:chExt cx="810210" cy="246156"/>
          </a:xfrm>
        </p:grpSpPr>
        <p:cxnSp>
          <p:nvCxnSpPr>
            <p:cNvPr id="54" name="Straight Connector 53"/>
            <p:cNvCxnSpPr/>
            <p:nvPr/>
          </p:nvCxnSpPr>
          <p:spPr>
            <a:xfrm>
              <a:off x="3538885" y="3836096"/>
              <a:ext cx="80451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flipV="1">
              <a:off x="4349093" y="3713018"/>
              <a:ext cx="2" cy="2461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6" name="Group 55"/>
          <p:cNvGrpSpPr/>
          <p:nvPr/>
        </p:nvGrpSpPr>
        <p:grpSpPr>
          <a:xfrm flipH="1">
            <a:off x="3230781" y="6010726"/>
            <a:ext cx="810210" cy="246156"/>
            <a:chOff x="3538885" y="3713018"/>
            <a:chExt cx="810210" cy="246156"/>
          </a:xfrm>
        </p:grpSpPr>
        <p:cxnSp>
          <p:nvCxnSpPr>
            <p:cNvPr id="57" name="Straight Connector 56"/>
            <p:cNvCxnSpPr/>
            <p:nvPr/>
          </p:nvCxnSpPr>
          <p:spPr>
            <a:xfrm>
              <a:off x="3538885" y="3836096"/>
              <a:ext cx="80451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flipV="1">
              <a:off x="4349093" y="3713018"/>
              <a:ext cx="2" cy="2461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9" name="Straight Arrow Connector 58"/>
          <p:cNvCxnSpPr/>
          <p:nvPr/>
        </p:nvCxnSpPr>
        <p:spPr>
          <a:xfrm flipV="1">
            <a:off x="4806293" y="2415066"/>
            <a:ext cx="0" cy="262075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2103021" y="4242955"/>
            <a:ext cx="2398472" cy="104861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H="1">
            <a:off x="2655092" y="2415066"/>
            <a:ext cx="1846402" cy="2726861"/>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H="1">
            <a:off x="5263493" y="3048000"/>
            <a:ext cx="1376875" cy="176380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732876" y="6247686"/>
            <a:ext cx="1811714" cy="461665"/>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Antagonism</a:t>
            </a:r>
            <a:endParaRPr lang="en-US" sz="2400" dirty="0">
              <a:latin typeface="Arial" panose="020B0604020202020204" pitchFamily="34" charset="0"/>
              <a:cs typeface="Arial" panose="020B0604020202020204" pitchFamily="34" charset="0"/>
            </a:endParaRPr>
          </a:p>
        </p:txBody>
      </p:sp>
      <p:sp>
        <p:nvSpPr>
          <p:cNvPr id="43" name="TextBox 42"/>
          <p:cNvSpPr txBox="1"/>
          <p:nvPr/>
        </p:nvSpPr>
        <p:spPr>
          <a:xfrm>
            <a:off x="6477000" y="5680779"/>
            <a:ext cx="1314784" cy="461665"/>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Synergy</a:t>
            </a:r>
            <a:endParaRPr lang="en-US" sz="2400" dirty="0">
              <a:latin typeface="Arial" panose="020B0604020202020204" pitchFamily="34" charset="0"/>
              <a:cs typeface="Arial" panose="020B0604020202020204" pitchFamily="34" charset="0"/>
            </a:endParaRPr>
          </a:p>
        </p:txBody>
      </p:sp>
      <p:sp>
        <p:nvSpPr>
          <p:cNvPr id="4" name="TextBox 3"/>
          <p:cNvSpPr txBox="1"/>
          <p:nvPr/>
        </p:nvSpPr>
        <p:spPr>
          <a:xfrm>
            <a:off x="296982" y="1836003"/>
            <a:ext cx="1760418" cy="830997"/>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Metabolites</a:t>
            </a:r>
          </a:p>
          <a:p>
            <a:r>
              <a:rPr lang="en-US" sz="2400" dirty="0" smtClean="0">
                <a:latin typeface="Arial" panose="020B0604020202020204" pitchFamily="34" charset="0"/>
                <a:cs typeface="Arial" panose="020B0604020202020204" pitchFamily="34" charset="0"/>
              </a:rPr>
              <a:t>or Signals</a:t>
            </a:r>
          </a:p>
        </p:txBody>
      </p:sp>
    </p:spTree>
    <p:extLst>
      <p:ext uri="{BB962C8B-B14F-4D97-AF65-F5344CB8AC3E}">
        <p14:creationId xmlns:p14="http://schemas.microsoft.com/office/powerpoint/2010/main" val="111374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nodeType="withEffect">
                                  <p:stCondLst>
                                    <p:cond delay="0"/>
                                  </p:stCondLst>
                                  <p:childTnLst>
                                    <p:set>
                                      <p:cBhvr>
                                        <p:cTn id="9" dur="1" fill="hold">
                                          <p:stCondLst>
                                            <p:cond delay="0"/>
                                          </p:stCondLst>
                                        </p:cTn>
                                        <p:tgtEl>
                                          <p:spTgt spid="1038"/>
                                        </p:tgtEl>
                                        <p:attrNameLst>
                                          <p:attrName>style.visibility</p:attrName>
                                        </p:attrNameLst>
                                      </p:cBhvr>
                                      <p:to>
                                        <p:strVal val="visible"/>
                                      </p:to>
                                    </p:set>
                                    <p:animEffect transition="in" filter="fade">
                                      <p:cBhvr>
                                        <p:cTn id="10" dur="500"/>
                                        <p:tgtEl>
                                          <p:spTgt spid="1038"/>
                                        </p:tgtEl>
                                      </p:cBhvr>
                                    </p:animEffect>
                                  </p:childTnLst>
                                </p:cTn>
                              </p:par>
                              <p:par>
                                <p:cTn id="11" presetID="10" presetClass="entr" presetSubtype="0"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10" presetClass="entr" presetSubtype="0"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par>
                                <p:cTn id="17" presetID="10"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par>
                                <p:cTn id="20" presetID="10" presetClass="entr" presetSubtype="0"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par>
                                <p:cTn id="23" presetID="10" presetClass="entr" presetSubtype="0" fill="hold" nodeType="with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fade">
                                      <p:cBhvr>
                                        <p:cTn id="25" dur="500"/>
                                        <p:tgtEl>
                                          <p:spTgt spid="53"/>
                                        </p:tgtEl>
                                      </p:cBhvr>
                                    </p:animEffect>
                                  </p:childTnLst>
                                </p:cTn>
                              </p:par>
                              <p:par>
                                <p:cTn id="26" presetID="10" presetClass="entr" presetSubtype="0" fill="hold" nodeType="with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fade">
                                      <p:cBhvr>
                                        <p:cTn id="28" dur="500"/>
                                        <p:tgtEl>
                                          <p:spTgt spid="56"/>
                                        </p:tgtEl>
                                      </p:cBhvr>
                                    </p:animEffect>
                                  </p:childTnLst>
                                </p:cTn>
                              </p:par>
                              <p:par>
                                <p:cTn id="29" presetID="10" presetClass="entr" presetSubtype="0"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1"/>
                                        </p:tgtEl>
                                        <p:attrNameLst>
                                          <p:attrName>style.visibility</p:attrName>
                                        </p:attrNameLst>
                                      </p:cBhvr>
                                      <p:to>
                                        <p:strVal val="visible"/>
                                      </p:to>
                                    </p:set>
                                    <p:animEffect transition="in" filter="fade">
                                      <p:cBhvr>
                                        <p:cTn id="39" dur="500"/>
                                        <p:tgtEl>
                                          <p:spTgt spid="61"/>
                                        </p:tgtEl>
                                      </p:cBhvr>
                                    </p:animEffect>
                                  </p:childTnLst>
                                </p:cTn>
                              </p:par>
                              <p:par>
                                <p:cTn id="40" presetID="10" presetClass="entr" presetSubtype="0" fill="hold" nodeType="with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fade">
                                      <p:cBhvr>
                                        <p:cTn id="42" dur="500"/>
                                        <p:tgtEl>
                                          <p:spTgt spid="65"/>
                                        </p:tgtEl>
                                      </p:cBhvr>
                                    </p:animEffect>
                                  </p:childTnLst>
                                </p:cTn>
                              </p:par>
                              <p:par>
                                <p:cTn id="43" presetID="10" presetClass="entr" presetSubtype="0" fill="hold" nodeType="with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fade">
                                      <p:cBhvr>
                                        <p:cTn id="45" dur="500"/>
                                        <p:tgtEl>
                                          <p:spTgt spid="59"/>
                                        </p:tgtEl>
                                      </p:cBhvr>
                                    </p:animEffect>
                                  </p:childTnLst>
                                </p:cTn>
                              </p:par>
                              <p:par>
                                <p:cTn id="46" presetID="10" presetClass="entr" presetSubtype="0" fill="hold" nodeType="with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500"/>
                                        <p:tgtEl>
                                          <p:spTgt spid="69"/>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500"/>
                                        <p:tgtEl>
                                          <p:spTgt spid="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3" grpId="0"/>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solidFill>
                  <a:schemeClr val="tx2"/>
                </a:solidFill>
              </a:rPr>
              <a:t>Correlation based interactions</a:t>
            </a:r>
            <a:endParaRPr lang="en-US" dirty="0">
              <a:solidFill>
                <a:schemeClr val="tx2"/>
              </a:solidFill>
            </a:endParaRPr>
          </a:p>
        </p:txBody>
      </p:sp>
      <p:sp>
        <p:nvSpPr>
          <p:cNvPr id="3" name="Content Placeholder 2"/>
          <p:cNvSpPr>
            <a:spLocks noGrp="1"/>
          </p:cNvSpPr>
          <p:nvPr>
            <p:ph idx="1"/>
          </p:nvPr>
        </p:nvSpPr>
        <p:spPr/>
        <p:txBody>
          <a:bodyPr>
            <a:normAutofit/>
          </a:bodyPr>
          <a:lstStyle/>
          <a:p>
            <a:r>
              <a:rPr lang="en-US" dirty="0" smtClean="0"/>
              <a:t>Positive and negative correlations can be calculated between different species</a:t>
            </a:r>
          </a:p>
          <a:p>
            <a:endParaRPr lang="en-US" dirty="0" smtClean="0"/>
          </a:p>
          <a:p>
            <a:r>
              <a:rPr lang="en-US" dirty="0" smtClean="0"/>
              <a:t>Account for multiple comparisons</a:t>
            </a:r>
          </a:p>
          <a:p>
            <a:pPr lvl="1"/>
            <a:r>
              <a:rPr lang="en-US" dirty="0" smtClean="0"/>
              <a:t>False discovery rate</a:t>
            </a:r>
            <a:endParaRPr lang="en-US" dirty="0"/>
          </a:p>
        </p:txBody>
      </p:sp>
      <p:sp>
        <p:nvSpPr>
          <p:cNvPr id="4" name="TextBox 3"/>
          <p:cNvSpPr txBox="1"/>
          <p:nvPr/>
        </p:nvSpPr>
        <p:spPr>
          <a:xfrm>
            <a:off x="4162893" y="6465332"/>
            <a:ext cx="4981107"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http://huttenhower.sph.harvard.edu/ccrepe</a:t>
            </a:r>
          </a:p>
        </p:txBody>
      </p:sp>
    </p:spTree>
    <p:extLst>
      <p:ext uri="{BB962C8B-B14F-4D97-AF65-F5344CB8AC3E}">
        <p14:creationId xmlns:p14="http://schemas.microsoft.com/office/powerpoint/2010/main" val="33258436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251" y="-152400"/>
            <a:ext cx="7698539" cy="7010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6477000" y="1193800"/>
            <a:ext cx="11430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6561666" y="2480733"/>
            <a:ext cx="973667"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561666" y="3810000"/>
            <a:ext cx="973667" cy="1905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646333" y="6324600"/>
            <a:ext cx="973667"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0"/>
            <a:ext cx="1154483" cy="1015663"/>
          </a:xfrm>
          <a:prstGeom prst="rect">
            <a:avLst/>
          </a:prstGeom>
          <a:noFill/>
        </p:spPr>
        <p:txBody>
          <a:bodyPr wrap="none" rtlCol="0">
            <a:spAutoFit/>
          </a:bodyPr>
          <a:lstStyle/>
          <a:p>
            <a:r>
              <a:rPr lang="en-US" sz="2000" b="1" dirty="0" smtClean="0">
                <a:solidFill>
                  <a:schemeClr val="tx2"/>
                </a:solidFill>
                <a:latin typeface="Arial" panose="020B0604020202020204" pitchFamily="34" charset="0"/>
                <a:cs typeface="Arial" panose="020B0604020202020204" pitchFamily="34" charset="0"/>
              </a:rPr>
              <a:t>Species</a:t>
            </a:r>
          </a:p>
          <a:p>
            <a:r>
              <a:rPr lang="en-US" sz="2000" b="1" dirty="0" smtClean="0">
                <a:solidFill>
                  <a:schemeClr val="tx2"/>
                </a:solidFill>
                <a:latin typeface="Arial" panose="020B0604020202020204" pitchFamily="34" charset="0"/>
                <a:cs typeface="Arial" panose="020B0604020202020204" pitchFamily="34" charset="0"/>
              </a:rPr>
              <a:t>vs</a:t>
            </a:r>
          </a:p>
          <a:p>
            <a:r>
              <a:rPr lang="en-US" sz="2000" b="1" dirty="0" smtClean="0">
                <a:solidFill>
                  <a:schemeClr val="tx2"/>
                </a:solidFill>
                <a:latin typeface="Arial" panose="020B0604020202020204" pitchFamily="34" charset="0"/>
                <a:cs typeface="Arial" panose="020B0604020202020204" pitchFamily="34" charset="0"/>
              </a:rPr>
              <a:t>Species</a:t>
            </a:r>
            <a:endParaRPr lang="en-US" sz="2000"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638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10" presetClass="entr" presetSubtype="0" fill="hold" grpId="0" nodeType="afterEffect">
                                  <p:stCondLst>
                                    <p:cond delay="20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par>
                          <p:cTn id="12" fill="hold">
                            <p:stCondLst>
                              <p:cond delay="6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par>
                          <p:cTn id="16" fill="hold">
                            <p:stCondLst>
                              <p:cond delay="80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00" y="1303169"/>
            <a:ext cx="9024606" cy="3642061"/>
          </a:xfrm>
          <a:prstGeom prst="rect">
            <a:avLst/>
          </a:prstGeom>
        </p:spPr>
      </p:pic>
      <p:sp>
        <p:nvSpPr>
          <p:cNvPr id="3" name="TextBox 2"/>
          <p:cNvSpPr txBox="1"/>
          <p:nvPr/>
        </p:nvSpPr>
        <p:spPr>
          <a:xfrm>
            <a:off x="-8897" y="0"/>
            <a:ext cx="9144000" cy="1077218"/>
          </a:xfrm>
          <a:prstGeom prst="rect">
            <a:avLst/>
          </a:prstGeom>
          <a:noFill/>
        </p:spPr>
        <p:txBody>
          <a:bodyPr wrap="square" rtlCol="0">
            <a:spAutoFit/>
          </a:bodyPr>
          <a:lstStyle/>
          <a:p>
            <a:pPr algn="ctr"/>
            <a:r>
              <a:rPr lang="en-US" sz="3200" b="1" dirty="0" smtClean="0">
                <a:solidFill>
                  <a:schemeClr val="tx2"/>
                </a:solidFill>
                <a:latin typeface="Arial" panose="020B0604020202020204" pitchFamily="34" charset="0"/>
                <a:cs typeface="Arial" panose="020B0604020202020204" pitchFamily="34" charset="0"/>
              </a:rPr>
              <a:t>Hypothesis: Two distinct community types are present</a:t>
            </a:r>
            <a:endParaRPr lang="en-US" sz="3200" b="1" dirty="0">
              <a:solidFill>
                <a:schemeClr val="tx2"/>
              </a:solidFill>
              <a:latin typeface="Arial" panose="020B0604020202020204" pitchFamily="34" charset="0"/>
              <a:cs typeface="Arial" panose="020B0604020202020204" pitchFamily="34" charset="0"/>
            </a:endParaRPr>
          </a:p>
        </p:txBody>
      </p:sp>
      <p:sp>
        <p:nvSpPr>
          <p:cNvPr id="4" name="Rectangle 3"/>
          <p:cNvSpPr/>
          <p:nvPr/>
        </p:nvSpPr>
        <p:spPr>
          <a:xfrm>
            <a:off x="0" y="4424966"/>
            <a:ext cx="9144000" cy="548640"/>
          </a:xfrm>
          <a:prstGeom prst="rect">
            <a:avLst/>
          </a:prstGeom>
          <a:noFill/>
          <a:ln w="38100" cap="flat" cmpd="sng" algn="ctr">
            <a:solidFill>
              <a:srgbClr val="0000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8897" y="3547240"/>
            <a:ext cx="9144000" cy="838200"/>
          </a:xfrm>
          <a:prstGeom prst="rect">
            <a:avLst/>
          </a:prstGeom>
          <a:noFill/>
          <a:ln w="381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0979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229600" cy="1143000"/>
          </a:xfrm>
        </p:spPr>
        <p:txBody>
          <a:bodyPr>
            <a:normAutofit fontScale="90000"/>
          </a:bodyPr>
          <a:lstStyle/>
          <a:p>
            <a:r>
              <a:rPr lang="en-US" dirty="0" smtClean="0">
                <a:solidFill>
                  <a:schemeClr val="tx2"/>
                </a:solidFill>
              </a:rPr>
              <a:t>Are these data indicative of multiple community types?</a:t>
            </a:r>
            <a:endParaRPr lang="en-US" dirty="0">
              <a:solidFill>
                <a:schemeClr val="tx2"/>
              </a:solidFill>
            </a:endParaRPr>
          </a:p>
        </p:txBody>
      </p:sp>
    </p:spTree>
    <p:extLst>
      <p:ext uri="{BB962C8B-B14F-4D97-AF65-F5344CB8AC3E}">
        <p14:creationId xmlns:p14="http://schemas.microsoft.com/office/powerpoint/2010/main" val="35859968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95400" y="4876800"/>
            <a:ext cx="6460423" cy="523220"/>
          </a:xfrm>
          <a:prstGeom prst="rect">
            <a:avLst/>
          </a:prstGeom>
          <a:noFill/>
        </p:spPr>
        <p:txBody>
          <a:bodyPr wrap="none" rtlCol="0">
            <a:spAutoFit/>
          </a:bodyPr>
          <a:lstStyle/>
          <a:p>
            <a:r>
              <a:rPr lang="en-US" sz="2800" dirty="0" smtClean="0">
                <a:latin typeface="Arial" panose="020B0604020202020204" pitchFamily="34" charset="0"/>
                <a:cs typeface="Arial" panose="020B0604020202020204" pitchFamily="34" charset="0"/>
              </a:rPr>
              <a:t>There are at least two community types</a:t>
            </a:r>
            <a:endParaRPr lang="en-US" sz="2800" dirty="0">
              <a:latin typeface="Arial" panose="020B0604020202020204" pitchFamily="34" charset="0"/>
              <a:cs typeface="Arial" panose="020B0604020202020204" pitchFamily="34" charset="0"/>
            </a:endParaRPr>
          </a:p>
        </p:txBody>
      </p:sp>
      <p:sp>
        <p:nvSpPr>
          <p:cNvPr id="8" name="TextBox 7"/>
          <p:cNvSpPr txBox="1"/>
          <p:nvPr/>
        </p:nvSpPr>
        <p:spPr>
          <a:xfrm>
            <a:off x="2507270" y="5400020"/>
            <a:ext cx="4036682" cy="523220"/>
          </a:xfrm>
          <a:prstGeom prst="rect">
            <a:avLst/>
          </a:prstGeom>
          <a:noFill/>
        </p:spPr>
        <p:txBody>
          <a:bodyPr wrap="none" rtlCol="0">
            <a:spAutoFit/>
          </a:bodyPr>
          <a:lstStyle/>
          <a:p>
            <a:r>
              <a:rPr lang="en-US" sz="2800" b="1" dirty="0" smtClean="0">
                <a:solidFill>
                  <a:schemeClr val="tx2"/>
                </a:solidFill>
                <a:latin typeface="Arial" panose="020B0604020202020204" pitchFamily="34" charset="0"/>
                <a:cs typeface="Arial" panose="020B0604020202020204" pitchFamily="34" charset="0"/>
              </a:rPr>
              <a:t>Who is in each group?</a:t>
            </a:r>
            <a:endParaRPr lang="en-US" sz="2800" b="1" dirty="0">
              <a:solidFill>
                <a:schemeClr val="tx2"/>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027" y="194712"/>
            <a:ext cx="9089572" cy="4377288"/>
          </a:xfrm>
          <a:prstGeom prst="rect">
            <a:avLst/>
          </a:prstGeom>
        </p:spPr>
      </p:pic>
    </p:spTree>
    <p:extLst>
      <p:ext uri="{BB962C8B-B14F-4D97-AF65-F5344CB8AC3E}">
        <p14:creationId xmlns:p14="http://schemas.microsoft.com/office/powerpoint/2010/main" val="39235865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3967" y="0"/>
            <a:ext cx="8229600" cy="918105"/>
          </a:xfrm>
        </p:spPr>
        <p:txBody>
          <a:bodyPr/>
          <a:lstStyle/>
          <a:p>
            <a:r>
              <a:rPr lang="en-US" dirty="0" smtClean="0">
                <a:solidFill>
                  <a:schemeClr val="tx2"/>
                </a:solidFill>
              </a:rPr>
              <a:t>Who is enriched in each group?</a:t>
            </a:r>
            <a:endParaRPr lang="en-US" dirty="0">
              <a:solidFill>
                <a:schemeClr val="tx2"/>
              </a:solidFill>
            </a:endParaRPr>
          </a:p>
        </p:txBody>
      </p:sp>
      <p:sp>
        <p:nvSpPr>
          <p:cNvPr id="8" name="Content Placeholder 7"/>
          <p:cNvSpPr>
            <a:spLocks noGrp="1"/>
          </p:cNvSpPr>
          <p:nvPr>
            <p:ph idx="1"/>
          </p:nvPr>
        </p:nvSpPr>
        <p:spPr>
          <a:xfrm>
            <a:off x="0" y="1066801"/>
            <a:ext cx="9144000" cy="1066800"/>
          </a:xfrm>
        </p:spPr>
        <p:txBody>
          <a:bodyPr>
            <a:normAutofit/>
          </a:bodyPr>
          <a:lstStyle/>
          <a:p>
            <a:r>
              <a:rPr lang="en-US" dirty="0" smtClean="0"/>
              <a:t>Use Linear Discriminate Analysis Effect Size, (LEfSe) to measure associations </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481293"/>
            <a:ext cx="9144000" cy="3309907"/>
          </a:xfrm>
          <a:prstGeom prst="rect">
            <a:avLst/>
          </a:prstGeom>
        </p:spPr>
      </p:pic>
      <p:cxnSp>
        <p:nvCxnSpPr>
          <p:cNvPr id="5" name="Straight Arrow Connector 4"/>
          <p:cNvCxnSpPr/>
          <p:nvPr/>
        </p:nvCxnSpPr>
        <p:spPr>
          <a:xfrm>
            <a:off x="719668" y="2290793"/>
            <a:ext cx="0" cy="381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7137399" y="2824193"/>
            <a:ext cx="0" cy="38100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099735" y="2514600"/>
            <a:ext cx="0" cy="381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8534400" y="2895600"/>
            <a:ext cx="0" cy="38100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275440" y="6457890"/>
            <a:ext cx="3868560" cy="400110"/>
          </a:xfrm>
          <a:prstGeom prst="rect">
            <a:avLst/>
          </a:prstGeom>
          <a:noFill/>
        </p:spPr>
        <p:txBody>
          <a:bodyPr wrap="none" rtlCol="0">
            <a:spAutoFit/>
          </a:bodyPr>
          <a:lstStyle/>
          <a:p>
            <a:r>
              <a:rPr lang="en-US" sz="2000" dirty="0" err="1" smtClean="0">
                <a:latin typeface="Arial" panose="020B0604020202020204" pitchFamily="34" charset="0"/>
                <a:cs typeface="Arial" panose="020B0604020202020204" pitchFamily="34" charset="0"/>
              </a:rPr>
              <a:t>Segata</a:t>
            </a:r>
            <a:r>
              <a:rPr lang="en-US" sz="2000" dirty="0" smtClean="0">
                <a:latin typeface="Arial" panose="020B0604020202020204" pitchFamily="34" charset="0"/>
                <a:cs typeface="Arial" panose="020B0604020202020204" pitchFamily="34" charset="0"/>
              </a:rPr>
              <a:t> et al. Genome Biol. 2011</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8235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00" y="1310939"/>
            <a:ext cx="9024606" cy="3642061"/>
          </a:xfrm>
          <a:prstGeom prst="rect">
            <a:avLst/>
          </a:prstGeom>
        </p:spPr>
      </p:pic>
      <p:sp>
        <p:nvSpPr>
          <p:cNvPr id="3" name="Rectangle 2"/>
          <p:cNvSpPr/>
          <p:nvPr/>
        </p:nvSpPr>
        <p:spPr>
          <a:xfrm>
            <a:off x="0" y="4424966"/>
            <a:ext cx="9144000" cy="548640"/>
          </a:xfrm>
          <a:prstGeom prst="rect">
            <a:avLst/>
          </a:prstGeom>
          <a:noFill/>
          <a:ln w="38100" cap="flat" cmpd="sng" algn="ctr">
            <a:solidFill>
              <a:srgbClr val="0000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8897" y="3547240"/>
            <a:ext cx="9144000" cy="838200"/>
          </a:xfrm>
          <a:prstGeom prst="rect">
            <a:avLst/>
          </a:prstGeom>
          <a:noFill/>
          <a:ln w="381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457200" y="76200"/>
            <a:ext cx="8229600" cy="1143000"/>
          </a:xfrm>
          <a:prstGeom prst="rect">
            <a:avLst/>
          </a:prstGeom>
        </p:spPr>
        <p:txBody>
          <a:bodyPr>
            <a:normAutofit fontScale="90000"/>
          </a:bodyPr>
          <a:lstStyle>
            <a:lvl1pPr algn="ctr" defTabSz="914400" rtl="0" eaLnBrk="1" latinLnBrk="0" hangingPunct="1">
              <a:spcBef>
                <a:spcPct val="0"/>
              </a:spcBef>
              <a:buNone/>
              <a:defRPr sz="4400" kern="1200">
                <a:solidFill>
                  <a:schemeClr val="tx2"/>
                </a:solidFill>
                <a:latin typeface="Arial" panose="020B0604020202020204" pitchFamily="34" charset="0"/>
                <a:ea typeface="+mj-ea"/>
                <a:cs typeface="Arial" panose="020B0604020202020204" pitchFamily="34" charset="0"/>
              </a:defRPr>
            </a:lvl1pPr>
          </a:lstStyle>
          <a:p>
            <a:r>
              <a:rPr lang="en-US" i="1" dirty="0" err="1" smtClean="0"/>
              <a:t>Veillonella</a:t>
            </a:r>
            <a:r>
              <a:rPr lang="en-US" i="1" dirty="0" smtClean="0"/>
              <a:t> </a:t>
            </a:r>
            <a:r>
              <a:rPr lang="en-US" dirty="0" smtClean="0"/>
              <a:t>interspecies</a:t>
            </a:r>
            <a:r>
              <a:rPr lang="en-US" i="1" dirty="0" smtClean="0"/>
              <a:t> </a:t>
            </a:r>
            <a:r>
              <a:rPr lang="en-US" dirty="0" smtClean="0"/>
              <a:t>interactions</a:t>
            </a:r>
            <a:endParaRPr lang="en-US" i="1" dirty="0"/>
          </a:p>
        </p:txBody>
      </p:sp>
    </p:spTree>
    <p:extLst>
      <p:ext uri="{BB962C8B-B14F-4D97-AF65-F5344CB8AC3E}">
        <p14:creationId xmlns:p14="http://schemas.microsoft.com/office/powerpoint/2010/main" val="6854134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i="1" dirty="0" smtClean="0">
                <a:solidFill>
                  <a:schemeClr val="tx2"/>
                </a:solidFill>
              </a:rPr>
              <a:t>Veillonella </a:t>
            </a:r>
            <a:r>
              <a:rPr lang="en-US" dirty="0" smtClean="0">
                <a:solidFill>
                  <a:schemeClr val="tx2"/>
                </a:solidFill>
              </a:rPr>
              <a:t>interspecies</a:t>
            </a:r>
            <a:r>
              <a:rPr lang="en-US" i="1" dirty="0" smtClean="0">
                <a:solidFill>
                  <a:schemeClr val="tx2"/>
                </a:solidFill>
              </a:rPr>
              <a:t> </a:t>
            </a:r>
            <a:r>
              <a:rPr lang="en-US" dirty="0" smtClean="0">
                <a:solidFill>
                  <a:schemeClr val="tx2"/>
                </a:solidFill>
              </a:rPr>
              <a:t>interactions</a:t>
            </a:r>
            <a:endParaRPr lang="en-US" i="1" dirty="0">
              <a:solidFill>
                <a:schemeClr val="tx2"/>
              </a:solidFill>
            </a:endParaRPr>
          </a:p>
        </p:txBody>
      </p:sp>
      <p:sp>
        <p:nvSpPr>
          <p:cNvPr id="3" name="Content Placeholder 2"/>
          <p:cNvSpPr>
            <a:spLocks noGrp="1"/>
          </p:cNvSpPr>
          <p:nvPr>
            <p:ph idx="1"/>
          </p:nvPr>
        </p:nvSpPr>
        <p:spPr/>
        <p:txBody>
          <a:bodyPr/>
          <a:lstStyle/>
          <a:p>
            <a:r>
              <a:rPr lang="en-US" dirty="0" smtClean="0"/>
              <a:t>What metabolic differences exist between </a:t>
            </a:r>
            <a:r>
              <a:rPr lang="en-US" i="1" dirty="0" smtClean="0"/>
              <a:t>V. </a:t>
            </a:r>
            <a:r>
              <a:rPr lang="en-US" i="1" dirty="0" err="1" smtClean="0"/>
              <a:t>rogosae</a:t>
            </a:r>
            <a:r>
              <a:rPr lang="en-US" i="1" dirty="0" smtClean="0"/>
              <a:t> </a:t>
            </a:r>
            <a:r>
              <a:rPr lang="en-US" dirty="0" smtClean="0"/>
              <a:t>versus </a:t>
            </a:r>
            <a:r>
              <a:rPr lang="en-US" i="1" dirty="0" smtClean="0"/>
              <a:t>V. </a:t>
            </a:r>
            <a:r>
              <a:rPr lang="en-US" i="1" dirty="0" err="1" smtClean="0"/>
              <a:t>parvula</a:t>
            </a:r>
            <a:r>
              <a:rPr lang="en-US" i="1" dirty="0" smtClean="0"/>
              <a:t> / V. </a:t>
            </a:r>
            <a:r>
              <a:rPr lang="en-US" i="1" dirty="0" err="1" smtClean="0"/>
              <a:t>atypica</a:t>
            </a:r>
            <a:r>
              <a:rPr lang="en-US" dirty="0" smtClean="0"/>
              <a:t>?</a:t>
            </a:r>
          </a:p>
          <a:p>
            <a:endParaRPr lang="en-US" dirty="0"/>
          </a:p>
          <a:p>
            <a:r>
              <a:rPr lang="en-US" dirty="0" err="1"/>
              <a:t>Reannotated</a:t>
            </a:r>
            <a:r>
              <a:rPr lang="en-US" dirty="0"/>
              <a:t> the genomes of </a:t>
            </a:r>
            <a:r>
              <a:rPr lang="en-US" i="1" dirty="0"/>
              <a:t>V. </a:t>
            </a:r>
            <a:r>
              <a:rPr lang="en-US" i="1" dirty="0" err="1"/>
              <a:t>parvula</a:t>
            </a:r>
            <a:r>
              <a:rPr lang="en-US" i="1" dirty="0"/>
              <a:t> </a:t>
            </a:r>
            <a:r>
              <a:rPr lang="en-US" dirty="0"/>
              <a:t>DSM 2008 and </a:t>
            </a:r>
            <a:r>
              <a:rPr lang="en-US" i="1" dirty="0"/>
              <a:t>V. </a:t>
            </a:r>
            <a:r>
              <a:rPr lang="en-US" i="1" dirty="0" err="1"/>
              <a:t>rogosae</a:t>
            </a:r>
            <a:r>
              <a:rPr lang="en-US" i="1" dirty="0"/>
              <a:t> </a:t>
            </a:r>
            <a:r>
              <a:rPr lang="en-US" dirty="0"/>
              <a:t>JCM15642</a:t>
            </a:r>
          </a:p>
          <a:p>
            <a:pPr lvl="1"/>
            <a:r>
              <a:rPr lang="en-US" dirty="0"/>
              <a:t>Genomes similar in size</a:t>
            </a:r>
          </a:p>
          <a:p>
            <a:endParaRPr lang="en-US" dirty="0"/>
          </a:p>
        </p:txBody>
      </p:sp>
    </p:spTree>
    <p:extLst>
      <p:ext uri="{BB962C8B-B14F-4D97-AF65-F5344CB8AC3E}">
        <p14:creationId xmlns:p14="http://schemas.microsoft.com/office/powerpoint/2010/main" val="29949886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rmAutofit fontScale="90000"/>
          </a:bodyPr>
          <a:lstStyle/>
          <a:p>
            <a:r>
              <a:rPr lang="en-US" dirty="0" smtClean="0"/>
              <a:t>G</a:t>
            </a:r>
            <a:r>
              <a:rPr lang="en-US" dirty="0" smtClean="0">
                <a:solidFill>
                  <a:schemeClr val="tx2"/>
                </a:solidFill>
              </a:rPr>
              <a:t>enome comparisons generate </a:t>
            </a:r>
            <a:r>
              <a:rPr lang="en-US" dirty="0" smtClean="0"/>
              <a:t>new hypotheses re: interaction mechanisms</a:t>
            </a:r>
            <a:endParaRPr lang="en-US" dirty="0">
              <a:solidFill>
                <a:schemeClr val="tx2"/>
              </a:solidFill>
            </a:endParaRPr>
          </a:p>
        </p:txBody>
      </p:sp>
      <p:sp>
        <p:nvSpPr>
          <p:cNvPr id="5" name="Text Placeholder 4"/>
          <p:cNvSpPr>
            <a:spLocks noGrp="1"/>
          </p:cNvSpPr>
          <p:nvPr>
            <p:ph type="body" idx="1"/>
          </p:nvPr>
        </p:nvSpPr>
        <p:spPr>
          <a:xfrm>
            <a:off x="457200" y="1809750"/>
            <a:ext cx="4040188" cy="639762"/>
          </a:xfrm>
        </p:spPr>
        <p:txBody>
          <a:bodyPr/>
          <a:lstStyle/>
          <a:p>
            <a:r>
              <a:rPr lang="en-US" i="1" dirty="0" smtClean="0">
                <a:solidFill>
                  <a:srgbClr val="0000FF"/>
                </a:solidFill>
              </a:rPr>
              <a:t>V. </a:t>
            </a:r>
            <a:r>
              <a:rPr lang="en-US" i="1" dirty="0" err="1" smtClean="0">
                <a:solidFill>
                  <a:srgbClr val="0000FF"/>
                </a:solidFill>
              </a:rPr>
              <a:t>rogosae</a:t>
            </a:r>
            <a:endParaRPr lang="en-US" i="1" dirty="0">
              <a:solidFill>
                <a:srgbClr val="0000FF"/>
              </a:solidFill>
            </a:endParaRPr>
          </a:p>
        </p:txBody>
      </p:sp>
      <p:sp>
        <p:nvSpPr>
          <p:cNvPr id="6" name="Content Placeholder 5"/>
          <p:cNvSpPr>
            <a:spLocks noGrp="1"/>
          </p:cNvSpPr>
          <p:nvPr>
            <p:ph sz="half" idx="2"/>
          </p:nvPr>
        </p:nvSpPr>
        <p:spPr>
          <a:xfrm>
            <a:off x="457200" y="2449512"/>
            <a:ext cx="4040188" cy="3951288"/>
          </a:xfrm>
        </p:spPr>
        <p:txBody>
          <a:bodyPr/>
          <a:lstStyle/>
          <a:p>
            <a:r>
              <a:rPr lang="en-US" dirty="0" smtClean="0"/>
              <a:t>Ni/Fe Hydrogenase</a:t>
            </a:r>
          </a:p>
          <a:p>
            <a:r>
              <a:rPr lang="en-US" dirty="0" smtClean="0"/>
              <a:t>At least 1 phage</a:t>
            </a:r>
            <a:endParaRPr lang="en-US" dirty="0"/>
          </a:p>
        </p:txBody>
      </p:sp>
      <p:sp>
        <p:nvSpPr>
          <p:cNvPr id="7" name="Text Placeholder 6"/>
          <p:cNvSpPr>
            <a:spLocks noGrp="1"/>
          </p:cNvSpPr>
          <p:nvPr>
            <p:ph type="body" sz="quarter" idx="3"/>
          </p:nvPr>
        </p:nvSpPr>
        <p:spPr>
          <a:xfrm>
            <a:off x="4645025" y="1809750"/>
            <a:ext cx="4041775" cy="639762"/>
          </a:xfrm>
        </p:spPr>
        <p:txBody>
          <a:bodyPr/>
          <a:lstStyle/>
          <a:p>
            <a:r>
              <a:rPr lang="en-US" i="1" dirty="0" smtClean="0">
                <a:solidFill>
                  <a:srgbClr val="FF0000"/>
                </a:solidFill>
              </a:rPr>
              <a:t>V. </a:t>
            </a:r>
            <a:r>
              <a:rPr lang="en-US" i="1" dirty="0" err="1" smtClean="0">
                <a:solidFill>
                  <a:srgbClr val="FF0000"/>
                </a:solidFill>
              </a:rPr>
              <a:t>parvula</a:t>
            </a:r>
            <a:endParaRPr lang="en-US" i="1" dirty="0">
              <a:solidFill>
                <a:srgbClr val="FF0000"/>
              </a:solidFill>
            </a:endParaRPr>
          </a:p>
        </p:txBody>
      </p:sp>
      <p:sp>
        <p:nvSpPr>
          <p:cNvPr id="8" name="Content Placeholder 7"/>
          <p:cNvSpPr>
            <a:spLocks noGrp="1"/>
          </p:cNvSpPr>
          <p:nvPr>
            <p:ph sz="quarter" idx="4"/>
          </p:nvPr>
        </p:nvSpPr>
        <p:spPr>
          <a:xfrm>
            <a:off x="4645025" y="2449512"/>
            <a:ext cx="4041775" cy="3951288"/>
          </a:xfrm>
        </p:spPr>
        <p:txBody>
          <a:bodyPr/>
          <a:lstStyle/>
          <a:p>
            <a:r>
              <a:rPr lang="en-US" dirty="0" smtClean="0"/>
              <a:t>Histidine biosynthesis</a:t>
            </a:r>
          </a:p>
          <a:p>
            <a:r>
              <a:rPr lang="en-US" dirty="0" smtClean="0"/>
              <a:t>Vitamin B12 </a:t>
            </a:r>
          </a:p>
          <a:p>
            <a:r>
              <a:rPr lang="en-US" dirty="0" smtClean="0"/>
              <a:t>CRISPR system</a:t>
            </a:r>
          </a:p>
          <a:p>
            <a:r>
              <a:rPr lang="en-US" dirty="0" smtClean="0"/>
              <a:t>Catalase</a:t>
            </a:r>
            <a:endParaRPr lang="en-US" dirty="0"/>
          </a:p>
        </p:txBody>
      </p:sp>
    </p:spTree>
    <p:extLst>
      <p:ext uri="{BB962C8B-B14F-4D97-AF65-F5344CB8AC3E}">
        <p14:creationId xmlns:p14="http://schemas.microsoft.com/office/powerpoint/2010/main" val="22964111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50" y="1959739"/>
            <a:ext cx="8893306" cy="3602860"/>
          </a:xfrm>
          <a:prstGeom prst="rect">
            <a:avLst/>
          </a:prstGeom>
        </p:spPr>
      </p:pic>
      <p:sp>
        <p:nvSpPr>
          <p:cNvPr id="5" name="Title 4"/>
          <p:cNvSpPr>
            <a:spLocks noGrp="1"/>
          </p:cNvSpPr>
          <p:nvPr>
            <p:ph type="title"/>
          </p:nvPr>
        </p:nvSpPr>
        <p:spPr>
          <a:xfrm>
            <a:off x="457200" y="76200"/>
            <a:ext cx="8229600" cy="1143000"/>
          </a:xfrm>
        </p:spPr>
        <p:txBody>
          <a:bodyPr>
            <a:normAutofit fontScale="90000"/>
          </a:bodyPr>
          <a:lstStyle/>
          <a:p>
            <a:r>
              <a:rPr lang="en-US" i="1" dirty="0" smtClean="0"/>
              <a:t>Streptococcus -</a:t>
            </a:r>
            <a:r>
              <a:rPr lang="en-US" i="1" dirty="0" err="1" smtClean="0"/>
              <a:t>Veillonella</a:t>
            </a:r>
            <a:r>
              <a:rPr lang="en-US" i="1" dirty="0" smtClean="0"/>
              <a:t> </a:t>
            </a:r>
            <a:r>
              <a:rPr lang="en-US" dirty="0" smtClean="0"/>
              <a:t>interactions</a:t>
            </a:r>
            <a:endParaRPr lang="en-US" dirty="0"/>
          </a:p>
        </p:txBody>
      </p:sp>
    </p:spTree>
    <p:extLst>
      <p:ext uri="{BB962C8B-B14F-4D97-AF65-F5344CB8AC3E}">
        <p14:creationId xmlns:p14="http://schemas.microsoft.com/office/powerpoint/2010/main" val="2283576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3866"/>
            <a:ext cx="8991600" cy="1109133"/>
          </a:xfrm>
        </p:spPr>
        <p:txBody>
          <a:bodyPr>
            <a:normAutofit fontScale="90000"/>
          </a:bodyPr>
          <a:lstStyle/>
          <a:p>
            <a:r>
              <a:rPr lang="en-US" dirty="0" smtClean="0"/>
              <a:t>A reductionist approach to reveal interactions</a:t>
            </a:r>
            <a:endParaRPr lang="en-US" dirty="0"/>
          </a:p>
        </p:txBody>
      </p:sp>
      <p:sp>
        <p:nvSpPr>
          <p:cNvPr id="24" name="Oval 23"/>
          <p:cNvSpPr/>
          <p:nvPr/>
        </p:nvSpPr>
        <p:spPr>
          <a:xfrm>
            <a:off x="5797788" y="2941199"/>
            <a:ext cx="561719" cy="3810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6" name="Oval 25"/>
          <p:cNvSpPr/>
          <p:nvPr/>
        </p:nvSpPr>
        <p:spPr>
          <a:xfrm>
            <a:off x="6270858" y="2948126"/>
            <a:ext cx="561719" cy="3810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5" name="Rectangle 24"/>
          <p:cNvSpPr/>
          <p:nvPr/>
        </p:nvSpPr>
        <p:spPr>
          <a:xfrm rot="-2760000">
            <a:off x="2864463" y="2722074"/>
            <a:ext cx="152400" cy="10287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8" name="Rectangle 27"/>
          <p:cNvSpPr/>
          <p:nvPr/>
        </p:nvSpPr>
        <p:spPr>
          <a:xfrm rot="3660000">
            <a:off x="2699741" y="2426849"/>
            <a:ext cx="152400" cy="10287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9" name="Rectangle 28"/>
          <p:cNvSpPr/>
          <p:nvPr/>
        </p:nvSpPr>
        <p:spPr>
          <a:xfrm rot="1380000">
            <a:off x="2861915" y="2792414"/>
            <a:ext cx="152400" cy="10287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cxnSp>
        <p:nvCxnSpPr>
          <p:cNvPr id="31" name="Straight Arrow Connector 30"/>
          <p:cNvCxnSpPr/>
          <p:nvPr/>
        </p:nvCxnSpPr>
        <p:spPr>
          <a:xfrm>
            <a:off x="4102351" y="2958577"/>
            <a:ext cx="9906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4102351" y="3315331"/>
            <a:ext cx="925368"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901790" y="1831913"/>
            <a:ext cx="1391728" cy="584775"/>
          </a:xfrm>
          <a:prstGeom prst="rect">
            <a:avLst/>
          </a:prstGeom>
          <a:noFill/>
        </p:spPr>
        <p:txBody>
          <a:bodyPr wrap="none" rtlCol="0">
            <a:spAutoFit/>
          </a:bodyPr>
          <a:lstStyle/>
          <a:p>
            <a:pPr algn="ctr"/>
            <a:r>
              <a:rPr lang="en-US" sz="3200" i="1" dirty="0" smtClean="0">
                <a:latin typeface="Arial" panose="020B0604020202020204" pitchFamily="34" charset="0"/>
                <a:cs typeface="Arial" panose="020B0604020202020204" pitchFamily="34" charset="0"/>
              </a:rPr>
              <a:t>in vitro</a:t>
            </a:r>
          </a:p>
        </p:txBody>
      </p:sp>
      <p:sp>
        <p:nvSpPr>
          <p:cNvPr id="7" name="TextBox 6"/>
          <p:cNvSpPr txBox="1"/>
          <p:nvPr/>
        </p:nvSpPr>
        <p:spPr>
          <a:xfrm>
            <a:off x="2725187" y="4114800"/>
            <a:ext cx="3865161" cy="2677656"/>
          </a:xfrm>
          <a:prstGeom prst="rect">
            <a:avLst/>
          </a:prstGeom>
          <a:noFill/>
        </p:spPr>
        <p:txBody>
          <a:bodyPr wrap="none" rtlCol="0">
            <a:spAutoFit/>
          </a:bodyPr>
          <a:lstStyle/>
          <a:p>
            <a:pPr algn="ctr"/>
            <a:r>
              <a:rPr lang="en-US" sz="2800" dirty="0">
                <a:latin typeface="Arial" panose="020B0604020202020204" pitchFamily="34" charset="0"/>
                <a:cs typeface="Arial" panose="020B0604020202020204" pitchFamily="34" charset="0"/>
              </a:rPr>
              <a:t>“omics</a:t>
            </a:r>
            <a:r>
              <a:rPr lang="en-US" sz="2800" dirty="0" smtClean="0">
                <a:latin typeface="Arial" panose="020B0604020202020204" pitchFamily="34" charset="0"/>
                <a:cs typeface="Arial" panose="020B0604020202020204" pitchFamily="34" charset="0"/>
              </a:rPr>
              <a:t>” approaches</a:t>
            </a:r>
          </a:p>
          <a:p>
            <a:pPr algn="ctr"/>
            <a:endParaRPr lang="en-US" sz="2800" dirty="0">
              <a:latin typeface="Arial" panose="020B0604020202020204" pitchFamily="34" charset="0"/>
              <a:cs typeface="Arial" panose="020B0604020202020204" pitchFamily="34" charset="0"/>
            </a:endParaRPr>
          </a:p>
          <a:p>
            <a:pPr algn="ctr"/>
            <a:r>
              <a:rPr lang="en-US" sz="2800" dirty="0">
                <a:latin typeface="Arial" panose="020B0604020202020204" pitchFamily="34" charset="0"/>
                <a:cs typeface="Arial" panose="020B0604020202020204" pitchFamily="34" charset="0"/>
              </a:rPr>
              <a:t>m</a:t>
            </a:r>
            <a:r>
              <a:rPr lang="en-US" sz="2800" dirty="0" smtClean="0">
                <a:latin typeface="Arial" panose="020B0604020202020204" pitchFamily="34" charset="0"/>
                <a:cs typeface="Arial" panose="020B0604020202020204" pitchFamily="34" charset="0"/>
              </a:rPr>
              <a:t>olecular mechanisms</a:t>
            </a:r>
          </a:p>
          <a:p>
            <a:pPr algn="ctr"/>
            <a:endParaRPr lang="en-US" sz="2800" dirty="0">
              <a:latin typeface="Arial" panose="020B0604020202020204" pitchFamily="34" charset="0"/>
              <a:cs typeface="Arial" panose="020B0604020202020204" pitchFamily="34" charset="0"/>
            </a:endParaRPr>
          </a:p>
          <a:p>
            <a:pPr algn="ctr"/>
            <a:r>
              <a:rPr lang="en-US" sz="2800" dirty="0" smtClean="0">
                <a:latin typeface="Arial" panose="020B0604020202020204" pitchFamily="34" charset="0"/>
                <a:cs typeface="Arial" panose="020B0604020202020204" pitchFamily="34" charset="0"/>
              </a:rPr>
              <a:t>extrapolate</a:t>
            </a:r>
            <a:r>
              <a:rPr lang="en-US" sz="2800" i="1" dirty="0" smtClean="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to </a:t>
            </a:r>
            <a:r>
              <a:rPr lang="en-US" sz="2800" i="1" dirty="0" smtClean="0">
                <a:latin typeface="Arial" panose="020B0604020202020204" pitchFamily="34" charset="0"/>
                <a:cs typeface="Arial" panose="020B0604020202020204" pitchFamily="34" charset="0"/>
              </a:rPr>
              <a:t>in vivo</a:t>
            </a:r>
            <a:endParaRPr lang="en-US" sz="2800" i="1" dirty="0">
              <a:latin typeface="Arial" panose="020B0604020202020204" pitchFamily="34" charset="0"/>
              <a:cs typeface="Arial" panose="020B0604020202020204" pitchFamily="34" charset="0"/>
            </a:endParaRPr>
          </a:p>
          <a:p>
            <a:endParaRPr lang="en-US" sz="2800" dirty="0"/>
          </a:p>
        </p:txBody>
      </p:sp>
    </p:spTree>
    <p:extLst>
      <p:ext uri="{BB962C8B-B14F-4D97-AF65-F5344CB8AC3E}">
        <p14:creationId xmlns:p14="http://schemas.microsoft.com/office/powerpoint/2010/main" val="344634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Correlations let us hypothesize about community structure</a:t>
            </a:r>
          </a:p>
          <a:p>
            <a:endParaRPr lang="en-US" dirty="0" smtClean="0"/>
          </a:p>
          <a:p>
            <a:r>
              <a:rPr lang="en-US" dirty="0" smtClean="0"/>
              <a:t>These data inform species pair selection for mono- vs. coculture studies</a:t>
            </a:r>
          </a:p>
          <a:p>
            <a:endParaRPr lang="en-US" dirty="0" smtClean="0"/>
          </a:p>
          <a:p>
            <a:r>
              <a:rPr lang="en-US" dirty="0" smtClean="0"/>
              <a:t>Immediately testable hypotheses</a:t>
            </a:r>
            <a:endParaRPr lang="en-US" dirty="0"/>
          </a:p>
        </p:txBody>
      </p:sp>
    </p:spTree>
    <p:extLst>
      <p:ext uri="{BB962C8B-B14F-4D97-AF65-F5344CB8AC3E}">
        <p14:creationId xmlns:p14="http://schemas.microsoft.com/office/powerpoint/2010/main" val="42588831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Outline</a:t>
            </a:r>
            <a:endParaRPr lang="en-US" dirty="0"/>
          </a:p>
        </p:txBody>
      </p:sp>
      <p:sp>
        <p:nvSpPr>
          <p:cNvPr id="3" name="Content Placeholder 2"/>
          <p:cNvSpPr>
            <a:spLocks noGrp="1"/>
          </p:cNvSpPr>
          <p:nvPr>
            <p:ph idx="1"/>
          </p:nvPr>
        </p:nvSpPr>
        <p:spPr/>
        <p:txBody>
          <a:bodyPr/>
          <a:lstStyle/>
          <a:p>
            <a:r>
              <a:rPr lang="en-US" dirty="0" smtClean="0">
                <a:solidFill>
                  <a:schemeClr val="bg1">
                    <a:lumMod val="75000"/>
                  </a:schemeClr>
                </a:solidFill>
              </a:rPr>
              <a:t>Identifying molecular interactions in polymicrobial infections</a:t>
            </a:r>
          </a:p>
          <a:p>
            <a:pPr lvl="1"/>
            <a:r>
              <a:rPr lang="en-US" dirty="0" smtClean="0">
                <a:solidFill>
                  <a:schemeClr val="bg1">
                    <a:lumMod val="75000"/>
                  </a:schemeClr>
                </a:solidFill>
              </a:rPr>
              <a:t>Human periodontal infection</a:t>
            </a:r>
          </a:p>
          <a:p>
            <a:pPr lvl="1"/>
            <a:r>
              <a:rPr lang="en-US" dirty="0" smtClean="0">
                <a:solidFill>
                  <a:schemeClr val="bg1">
                    <a:lumMod val="75000"/>
                  </a:schemeClr>
                </a:solidFill>
              </a:rPr>
              <a:t>Human skin chronic infection</a:t>
            </a:r>
          </a:p>
          <a:p>
            <a:r>
              <a:rPr lang="en-US" dirty="0" smtClean="0">
                <a:solidFill>
                  <a:schemeClr val="bg1">
                    <a:lumMod val="75000"/>
                  </a:schemeClr>
                </a:solidFill>
              </a:rPr>
              <a:t>Future Work</a:t>
            </a:r>
            <a:endParaRPr lang="en-US" dirty="0">
              <a:solidFill>
                <a:schemeClr val="bg1">
                  <a:lumMod val="75000"/>
                </a:schemeClr>
              </a:solidFill>
            </a:endParaRPr>
          </a:p>
          <a:p>
            <a:pPr lvl="1"/>
            <a:r>
              <a:rPr lang="en-US" dirty="0" smtClean="0">
                <a:solidFill>
                  <a:schemeClr val="bg1">
                    <a:lumMod val="75000"/>
                  </a:schemeClr>
                </a:solidFill>
              </a:rPr>
              <a:t>Commensal interactions</a:t>
            </a:r>
          </a:p>
          <a:p>
            <a:pPr lvl="1"/>
            <a:r>
              <a:rPr lang="en-US" dirty="0" smtClean="0"/>
              <a:t>Hybrid community interactions</a:t>
            </a:r>
          </a:p>
        </p:txBody>
      </p:sp>
      <p:pic>
        <p:nvPicPr>
          <p:cNvPr id="4" name="Picture 2" descr="http://www.clker.com/cliparts/c/9/8/9/1237099922676360396kelan_Human_figure.svg.hi.png"/>
          <p:cNvPicPr>
            <a:picLocks noChangeAspect="1" noChangeArrowheads="1"/>
          </p:cNvPicPr>
          <p:nvPr/>
        </p:nvPicPr>
        <p:blipFill>
          <a:blip r:embed="rId2" cstate="print"/>
          <a:srcRect/>
          <a:stretch>
            <a:fillRect/>
          </a:stretch>
        </p:blipFill>
        <p:spPr bwMode="auto">
          <a:xfrm>
            <a:off x="7086600" y="2364727"/>
            <a:ext cx="1102730" cy="3299992"/>
          </a:xfrm>
          <a:prstGeom prst="rect">
            <a:avLst/>
          </a:prstGeom>
          <a:noFill/>
        </p:spPr>
      </p:pic>
      <p:sp>
        <p:nvSpPr>
          <p:cNvPr id="5" name="Oval 4"/>
          <p:cNvSpPr/>
          <p:nvPr/>
        </p:nvSpPr>
        <p:spPr>
          <a:xfrm>
            <a:off x="7322899" y="5432546"/>
            <a:ext cx="315066" cy="287164"/>
          </a:xfrm>
          <a:prstGeom prst="ellipse">
            <a:avLst/>
          </a:prstGeom>
          <a:solidFill>
            <a:srgbClr val="FF0000">
              <a:alpha val="52000"/>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554066" y="2713307"/>
            <a:ext cx="162666" cy="143582"/>
          </a:xfrm>
          <a:prstGeom prst="ellipse">
            <a:avLst/>
          </a:prstGeom>
          <a:solidFill>
            <a:srgbClr val="FF0000">
              <a:alpha val="52000"/>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5552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38138" y="242888"/>
            <a:ext cx="8467725" cy="640080"/>
          </a:xfrm>
        </p:spPr>
        <p:txBody>
          <a:bodyPr>
            <a:normAutofit fontScale="90000"/>
          </a:bodyPr>
          <a:lstStyle/>
          <a:p>
            <a:r>
              <a:rPr lang="en-US" u="sng" dirty="0" smtClean="0">
                <a:latin typeface="Arial" charset="0"/>
              </a:rPr>
              <a:t>D</a:t>
            </a:r>
            <a:r>
              <a:rPr lang="en-US" dirty="0" smtClean="0">
                <a:latin typeface="Arial" charset="0"/>
              </a:rPr>
              <a:t>iabetic </a:t>
            </a:r>
            <a:r>
              <a:rPr lang="en-US" u="sng" dirty="0" smtClean="0">
                <a:latin typeface="Arial" charset="0"/>
              </a:rPr>
              <a:t>f</a:t>
            </a:r>
            <a:r>
              <a:rPr lang="en-US" dirty="0" smtClean="0">
                <a:latin typeface="Arial" charset="0"/>
              </a:rPr>
              <a:t>oot ulcer </a:t>
            </a:r>
            <a:r>
              <a:rPr lang="en-US" u="sng" dirty="0" smtClean="0">
                <a:latin typeface="Arial" charset="0"/>
              </a:rPr>
              <a:t>i</a:t>
            </a:r>
            <a:r>
              <a:rPr lang="en-US" dirty="0" smtClean="0">
                <a:latin typeface="Arial" charset="0"/>
              </a:rPr>
              <a:t>nfections (</a:t>
            </a:r>
            <a:r>
              <a:rPr lang="en-US" dirty="0" err="1" smtClean="0">
                <a:latin typeface="Arial" charset="0"/>
              </a:rPr>
              <a:t>DFIs</a:t>
            </a:r>
            <a:r>
              <a:rPr lang="en-US" dirty="0" smtClean="0">
                <a:latin typeface="Arial" charset="0"/>
              </a:rPr>
              <a:t>)</a:t>
            </a:r>
            <a:endParaRPr lang="en-US" sz="3600" dirty="0" smtClean="0">
              <a:latin typeface="Arial" charset="0"/>
            </a:endParaRPr>
          </a:p>
        </p:txBody>
      </p:sp>
      <p:sp>
        <p:nvSpPr>
          <p:cNvPr id="5" name="Content Placeholder 4"/>
          <p:cNvSpPr>
            <a:spLocks noGrp="1"/>
          </p:cNvSpPr>
          <p:nvPr>
            <p:ph idx="1"/>
          </p:nvPr>
        </p:nvSpPr>
        <p:spPr>
          <a:xfrm>
            <a:off x="457200" y="1333500"/>
            <a:ext cx="8305800" cy="5067300"/>
          </a:xfrm>
        </p:spPr>
        <p:txBody>
          <a:bodyPr>
            <a:normAutofit/>
          </a:bodyPr>
          <a:lstStyle/>
          <a:p>
            <a:r>
              <a:rPr lang="en-US" dirty="0" smtClean="0"/>
              <a:t>Chronic polymicrobial infections</a:t>
            </a:r>
          </a:p>
          <a:p>
            <a:endParaRPr lang="en-US" dirty="0" smtClean="0"/>
          </a:p>
          <a:p>
            <a:r>
              <a:rPr lang="en-US" dirty="0"/>
              <a:t>Microbiota is variable</a:t>
            </a:r>
          </a:p>
          <a:p>
            <a:pPr lvl="1"/>
            <a:r>
              <a:rPr lang="en-US" dirty="0"/>
              <a:t>Most attention given to major pathogens</a:t>
            </a:r>
          </a:p>
          <a:p>
            <a:pPr lvl="1"/>
            <a:r>
              <a:rPr lang="en-US" dirty="0">
                <a:solidFill>
                  <a:srgbClr val="C00000"/>
                </a:solidFill>
              </a:rPr>
              <a:t>Many studies have identified potential oral taxa</a:t>
            </a:r>
          </a:p>
          <a:p>
            <a:r>
              <a:rPr lang="en-US" dirty="0" smtClean="0">
                <a:solidFill>
                  <a:srgbClr val="C00000"/>
                </a:solidFill>
              </a:rPr>
              <a:t>Diabetics are 3x more likely to develop periodontal infections</a:t>
            </a:r>
          </a:p>
          <a:p>
            <a:endParaRPr lang="en-US" dirty="0" smtClean="0"/>
          </a:p>
        </p:txBody>
      </p:sp>
    </p:spTree>
    <p:extLst>
      <p:ext uri="{BB962C8B-B14F-4D97-AF65-F5344CB8AC3E}">
        <p14:creationId xmlns:p14="http://schemas.microsoft.com/office/powerpoint/2010/main" val="3541767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Isolated infection flora is diverse</a:t>
            </a:r>
            <a:endParaRPr lang="en-US" dirty="0"/>
          </a:p>
        </p:txBody>
      </p:sp>
      <p:sp>
        <p:nvSpPr>
          <p:cNvPr id="13" name="Content Placeholder 12"/>
          <p:cNvSpPr>
            <a:spLocks noGrp="1"/>
          </p:cNvSpPr>
          <p:nvPr>
            <p:ph idx="1"/>
          </p:nvPr>
        </p:nvSpPr>
        <p:spPr>
          <a:xfrm>
            <a:off x="457200" y="1371600"/>
            <a:ext cx="8229600" cy="4754563"/>
          </a:xfrm>
        </p:spPr>
        <p:txBody>
          <a:bodyPr/>
          <a:lstStyle/>
          <a:p>
            <a:r>
              <a:rPr lang="en-US" dirty="0" smtClean="0"/>
              <a:t>Many genera that contain oral species are present in DFIs</a:t>
            </a:r>
          </a:p>
          <a:p>
            <a:endParaRPr lang="en-US" dirty="0"/>
          </a:p>
          <a:p>
            <a:r>
              <a:rPr lang="en-US" dirty="0" smtClean="0"/>
              <a:t>These include: </a:t>
            </a:r>
            <a:r>
              <a:rPr lang="en-US" i="1" dirty="0" smtClean="0"/>
              <a:t>Prevotella, Porphyromonas, Fusobacterium, Streptococcus </a:t>
            </a:r>
            <a:r>
              <a:rPr lang="en-US" dirty="0" smtClean="0"/>
              <a:t>and many more</a:t>
            </a:r>
            <a:endParaRPr lang="en-US" dirty="0"/>
          </a:p>
        </p:txBody>
      </p:sp>
      <p:sp>
        <p:nvSpPr>
          <p:cNvPr id="9" name="TextBox 8"/>
          <p:cNvSpPr txBox="1"/>
          <p:nvPr/>
        </p:nvSpPr>
        <p:spPr>
          <a:xfrm>
            <a:off x="4980317" y="5536295"/>
            <a:ext cx="4163683" cy="1323439"/>
          </a:xfrm>
          <a:prstGeom prst="rect">
            <a:avLst/>
          </a:prstGeom>
          <a:noFill/>
        </p:spPr>
        <p:txBody>
          <a:bodyPr wrap="square" rtlCol="0">
            <a:spAutoFit/>
          </a:bodyPr>
          <a:lstStyle/>
          <a:p>
            <a:pPr algn="r"/>
            <a:r>
              <a:rPr lang="en-US" sz="2000" dirty="0" smtClean="0">
                <a:latin typeface="Arial" panose="020B0604020202020204" pitchFamily="34" charset="0"/>
                <a:cs typeface="Arial" panose="020B0604020202020204" pitchFamily="34" charset="0"/>
              </a:rPr>
              <a:t>Bowler et al. (1999) </a:t>
            </a:r>
            <a:r>
              <a:rPr lang="en-US" sz="2000" i="1" dirty="0" smtClean="0">
                <a:latin typeface="Arial" panose="020B0604020202020204" pitchFamily="34" charset="0"/>
                <a:cs typeface="Arial" panose="020B0604020202020204" pitchFamily="34" charset="0"/>
              </a:rPr>
              <a:t>Int. J. </a:t>
            </a:r>
            <a:r>
              <a:rPr lang="en-US" sz="2000" i="1" dirty="0" err="1" smtClean="0">
                <a:latin typeface="Arial" panose="020B0604020202020204" pitchFamily="34" charset="0"/>
                <a:cs typeface="Arial" panose="020B0604020202020204" pitchFamily="34" charset="0"/>
              </a:rPr>
              <a:t>Derm</a:t>
            </a:r>
            <a:r>
              <a:rPr lang="en-US" sz="2000" i="1" dirty="0" smtClean="0">
                <a:latin typeface="Arial" panose="020B0604020202020204" pitchFamily="34" charset="0"/>
                <a:cs typeface="Arial" panose="020B0604020202020204" pitchFamily="34" charset="0"/>
              </a:rPr>
              <a:t>.</a:t>
            </a:r>
          </a:p>
          <a:p>
            <a:pPr algn="r"/>
            <a:r>
              <a:rPr lang="en-US" sz="2000" dirty="0" smtClean="0">
                <a:latin typeface="Arial" panose="020B0604020202020204" pitchFamily="34" charset="0"/>
                <a:cs typeface="Arial" panose="020B0604020202020204" pitchFamily="34" charset="0"/>
              </a:rPr>
              <a:t>Dowd et al. (2008) </a:t>
            </a:r>
            <a:r>
              <a:rPr lang="en-US" sz="2000" dirty="0" err="1" smtClean="0">
                <a:latin typeface="Arial" panose="020B0604020202020204" pitchFamily="34" charset="0"/>
                <a:cs typeface="Arial" panose="020B0604020202020204" pitchFamily="34" charset="0"/>
              </a:rPr>
              <a:t>PLoS</a:t>
            </a:r>
            <a:r>
              <a:rPr lang="en-US" sz="2000" dirty="0" smtClean="0">
                <a:latin typeface="Arial" panose="020B0604020202020204" pitchFamily="34" charset="0"/>
                <a:cs typeface="Arial" panose="020B0604020202020204" pitchFamily="34" charset="0"/>
              </a:rPr>
              <a:t> One</a:t>
            </a:r>
          </a:p>
          <a:p>
            <a:pPr algn="r"/>
            <a:r>
              <a:rPr lang="en-US" sz="2000" dirty="0" smtClean="0">
                <a:latin typeface="Arial" panose="020B0604020202020204" pitchFamily="34" charset="0"/>
                <a:cs typeface="Arial" panose="020B0604020202020204" pitchFamily="34" charset="0"/>
              </a:rPr>
              <a:t>Gardner et al. (2013) </a:t>
            </a:r>
            <a:r>
              <a:rPr lang="en-US" sz="2000" i="1" dirty="0" smtClean="0">
                <a:latin typeface="Arial" panose="020B0604020202020204" pitchFamily="34" charset="0"/>
                <a:cs typeface="Arial" panose="020B0604020202020204" pitchFamily="34" charset="0"/>
              </a:rPr>
              <a:t>Diabetes</a:t>
            </a:r>
          </a:p>
          <a:p>
            <a:pPr algn="r"/>
            <a:r>
              <a:rPr lang="en-US" sz="2000" dirty="0">
                <a:latin typeface="Arial" panose="020B0604020202020204" pitchFamily="34" charset="0"/>
                <a:cs typeface="Arial" panose="020B0604020202020204" pitchFamily="34" charset="0"/>
              </a:rPr>
              <a:t>Citron et al (2007) </a:t>
            </a:r>
            <a:r>
              <a:rPr lang="en-US" sz="2000" i="1" dirty="0">
                <a:latin typeface="Arial" panose="020B0604020202020204" pitchFamily="34" charset="0"/>
                <a:cs typeface="Arial" panose="020B0604020202020204" pitchFamily="34" charset="0"/>
              </a:rPr>
              <a:t>J. of </a:t>
            </a:r>
            <a:r>
              <a:rPr lang="en-US" sz="2000" i="1" dirty="0" err="1">
                <a:latin typeface="Arial" panose="020B0604020202020204" pitchFamily="34" charset="0"/>
                <a:cs typeface="Arial" panose="020B0604020202020204" pitchFamily="34" charset="0"/>
              </a:rPr>
              <a:t>Clin</a:t>
            </a:r>
            <a:r>
              <a:rPr lang="en-US" sz="2000" i="1" dirty="0">
                <a:latin typeface="Arial" panose="020B0604020202020204" pitchFamily="34" charset="0"/>
                <a:cs typeface="Arial" panose="020B0604020202020204" pitchFamily="34" charset="0"/>
              </a:rPr>
              <a:t>. </a:t>
            </a:r>
            <a:r>
              <a:rPr lang="en-US" sz="2000" i="1" dirty="0" smtClean="0">
                <a:latin typeface="Arial" panose="020B0604020202020204" pitchFamily="34" charset="0"/>
                <a:cs typeface="Arial" panose="020B0604020202020204" pitchFamily="34" charset="0"/>
              </a:rPr>
              <a:t>Micro</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831125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1371600"/>
            <a:ext cx="8991600" cy="1200329"/>
          </a:xfrm>
          <a:prstGeom prst="rect">
            <a:avLst/>
          </a:prstGeom>
          <a:noFill/>
        </p:spPr>
        <p:txBody>
          <a:bodyPr wrap="square" rtlCol="0">
            <a:spAutoFit/>
          </a:bodyPr>
          <a:lstStyle/>
          <a:p>
            <a:pPr algn="ctr"/>
            <a:r>
              <a:rPr lang="en-US" sz="3600" dirty="0" smtClean="0">
                <a:solidFill>
                  <a:schemeClr val="tx2"/>
                </a:solidFill>
                <a:latin typeface="Arial" panose="020B0604020202020204" pitchFamily="34" charset="0"/>
                <a:cs typeface="Arial" panose="020B0604020202020204" pitchFamily="34" charset="0"/>
              </a:rPr>
              <a:t>Are oral species present in DFIs in a meaningful context?</a:t>
            </a:r>
            <a:endParaRPr lang="en-US" sz="36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70085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066800"/>
            <a:ext cx="4038600" cy="5059363"/>
          </a:xfrm>
        </p:spPr>
        <p:txBody>
          <a:bodyPr>
            <a:normAutofit fontScale="92500" lnSpcReduction="10000"/>
          </a:bodyPr>
          <a:lstStyle/>
          <a:p>
            <a:r>
              <a:rPr lang="en-US" dirty="0" smtClean="0"/>
              <a:t>52 patients</a:t>
            </a:r>
          </a:p>
          <a:p>
            <a:endParaRPr lang="en-US" dirty="0" smtClean="0"/>
          </a:p>
          <a:p>
            <a:r>
              <a:rPr lang="en-US" dirty="0" smtClean="0"/>
              <a:t>~160 species, 83 genera</a:t>
            </a:r>
          </a:p>
          <a:p>
            <a:endParaRPr lang="en-US" dirty="0" smtClean="0"/>
          </a:p>
          <a:p>
            <a:r>
              <a:rPr lang="en-US" dirty="0" smtClean="0"/>
              <a:t>4 clusters determined by Bray-Curtis dissimilarity</a:t>
            </a:r>
          </a:p>
          <a:p>
            <a:endParaRPr lang="en-US" dirty="0" smtClean="0"/>
          </a:p>
          <a:p>
            <a:r>
              <a:rPr lang="en-US" dirty="0" smtClean="0"/>
              <a:t>Cluster 3 (18 patients) enriched in anaerobes / oral taxa</a:t>
            </a:r>
            <a:endParaRPr lang="en-US" dirty="0"/>
          </a:p>
        </p:txBody>
      </p:sp>
      <p:pic>
        <p:nvPicPr>
          <p:cNvPr id="3074" name="Picture 2" descr="C:\Users\matthew\Google Drive\Lemon Lab\K99_Resubmission\Data For Final Analysis  comparisons\Figure specific data\BCtest.pn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60379"/>
            <a:ext cx="4114800" cy="6445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34696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33400"/>
            <a:ext cx="9144000" cy="1569660"/>
          </a:xfrm>
          <a:prstGeom prst="rect">
            <a:avLst/>
          </a:prstGeom>
          <a:noFill/>
        </p:spPr>
        <p:txBody>
          <a:bodyPr wrap="square" rtlCol="0">
            <a:spAutoFit/>
          </a:bodyPr>
          <a:lstStyle/>
          <a:p>
            <a:pPr algn="ctr"/>
            <a:r>
              <a:rPr lang="en-US" sz="3200" dirty="0" smtClean="0">
                <a:latin typeface="Arial" panose="020B0604020202020204" pitchFamily="34" charset="0"/>
                <a:cs typeface="Arial" panose="020B0604020202020204" pitchFamily="34" charset="0"/>
              </a:rPr>
              <a:t>Many oral species were present at relative abundances similar to those observed in oral studies </a:t>
            </a:r>
            <a:endParaRPr lang="en-US" sz="3200" dirty="0">
              <a:latin typeface="Arial" panose="020B0604020202020204" pitchFamily="34" charset="0"/>
              <a:cs typeface="Arial" panose="020B0604020202020204" pitchFamily="34" charset="0"/>
            </a:endParaRPr>
          </a:p>
        </p:txBody>
      </p:sp>
      <p:sp>
        <p:nvSpPr>
          <p:cNvPr id="3" name="TextBox 2"/>
          <p:cNvSpPr txBox="1"/>
          <p:nvPr/>
        </p:nvSpPr>
        <p:spPr>
          <a:xfrm>
            <a:off x="0" y="2885182"/>
            <a:ext cx="9144000" cy="1077218"/>
          </a:xfrm>
          <a:prstGeom prst="rect">
            <a:avLst/>
          </a:prstGeom>
          <a:noFill/>
        </p:spPr>
        <p:txBody>
          <a:bodyPr wrap="square" rtlCol="0">
            <a:spAutoFit/>
          </a:bodyPr>
          <a:lstStyle/>
          <a:p>
            <a:pPr algn="ctr"/>
            <a:r>
              <a:rPr lang="en-US" sz="3200" dirty="0" smtClean="0">
                <a:latin typeface="Arial" panose="020B0604020202020204" pitchFamily="34" charset="0"/>
                <a:cs typeface="Arial" panose="020B0604020202020204" pitchFamily="34" charset="0"/>
              </a:rPr>
              <a:t>Non-oral species in the same genera were also often present</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929312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958833"/>
          </a:xfrm>
        </p:spPr>
        <p:txBody>
          <a:bodyPr>
            <a:normAutofit/>
          </a:bodyPr>
          <a:lstStyle/>
          <a:p>
            <a:pPr algn="l"/>
            <a:r>
              <a:rPr lang="en-US" sz="4000" dirty="0" smtClean="0"/>
              <a:t>Two Hypotheses</a:t>
            </a:r>
            <a:endParaRPr lang="en-US" sz="4000" dirty="0"/>
          </a:p>
        </p:txBody>
      </p:sp>
      <p:grpSp>
        <p:nvGrpSpPr>
          <p:cNvPr id="4" name="Group 3"/>
          <p:cNvGrpSpPr/>
          <p:nvPr/>
        </p:nvGrpSpPr>
        <p:grpSpPr>
          <a:xfrm>
            <a:off x="5410200" y="2328208"/>
            <a:ext cx="1102730" cy="3354983"/>
            <a:chOff x="3352800" y="1524000"/>
            <a:chExt cx="533400" cy="1780514"/>
          </a:xfrm>
        </p:grpSpPr>
        <p:pic>
          <p:nvPicPr>
            <p:cNvPr id="54" name="Picture 2" descr="http://www.clker.com/cliparts/c/9/8/9/1237099922676360396kelan_Human_figure.svg.hi.png"/>
            <p:cNvPicPr>
              <a:picLocks noChangeAspect="1" noChangeArrowheads="1"/>
            </p:cNvPicPr>
            <p:nvPr/>
          </p:nvPicPr>
          <p:blipFill>
            <a:blip r:embed="rId2" cstate="print"/>
            <a:srcRect/>
            <a:stretch>
              <a:fillRect/>
            </a:stretch>
          </p:blipFill>
          <p:spPr bwMode="auto">
            <a:xfrm>
              <a:off x="3352800" y="1524000"/>
              <a:ext cx="533400" cy="1751330"/>
            </a:xfrm>
            <a:prstGeom prst="rect">
              <a:avLst/>
            </a:prstGeom>
            <a:noFill/>
          </p:spPr>
        </p:pic>
        <p:sp>
          <p:nvSpPr>
            <p:cNvPr id="55" name="Oval 54"/>
            <p:cNvSpPr/>
            <p:nvPr/>
          </p:nvSpPr>
          <p:spPr>
            <a:xfrm>
              <a:off x="3619500" y="3152114"/>
              <a:ext cx="152400" cy="152400"/>
            </a:xfrm>
            <a:prstGeom prst="ellipse">
              <a:avLst/>
            </a:prstGeom>
            <a:solidFill>
              <a:srgbClr val="FF0000">
                <a:alpha val="52000"/>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3505200" y="1628114"/>
              <a:ext cx="152400" cy="152400"/>
            </a:xfrm>
            <a:prstGeom prst="ellipse">
              <a:avLst/>
            </a:prstGeom>
            <a:solidFill>
              <a:srgbClr val="FF0000">
                <a:alpha val="52000"/>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3467100" y="3152114"/>
              <a:ext cx="152400" cy="152400"/>
            </a:xfrm>
            <a:prstGeom prst="ellipse">
              <a:avLst/>
            </a:prstGeom>
            <a:solidFill>
              <a:srgbClr val="FF0000">
                <a:alpha val="52000"/>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Arc 4"/>
          <p:cNvSpPr/>
          <p:nvPr/>
        </p:nvSpPr>
        <p:spPr>
          <a:xfrm rot="13507279">
            <a:off x="4592149" y="2943273"/>
            <a:ext cx="3797268" cy="2744769"/>
          </a:xfrm>
          <a:prstGeom prst="arc">
            <a:avLst>
              <a:gd name="adj1" fmla="val 16200000"/>
              <a:gd name="adj2" fmla="val 1023804"/>
            </a:avLst>
          </a:prstGeom>
          <a:ln w="19050">
            <a:headEnd type="triangl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nvGrpSpPr>
          <p:cNvPr id="69" name="Group 68"/>
          <p:cNvGrpSpPr/>
          <p:nvPr/>
        </p:nvGrpSpPr>
        <p:grpSpPr>
          <a:xfrm>
            <a:off x="5932046" y="953455"/>
            <a:ext cx="2768808" cy="1746325"/>
            <a:chOff x="5994192" y="727037"/>
            <a:chExt cx="2768808" cy="1746325"/>
          </a:xfrm>
        </p:grpSpPr>
        <p:cxnSp>
          <p:nvCxnSpPr>
            <p:cNvPr id="28" name="Straight Connector 27"/>
            <p:cNvCxnSpPr>
              <a:stCxn id="29" idx="1"/>
              <a:endCxn id="56" idx="7"/>
            </p:cNvCxnSpPr>
            <p:nvPr/>
          </p:nvCxnSpPr>
          <p:spPr>
            <a:xfrm flipH="1">
              <a:off x="5994192" y="975427"/>
              <a:ext cx="1399932" cy="13964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7159262" y="727037"/>
              <a:ext cx="1603738" cy="1696116"/>
            </a:xfrm>
            <a:prstGeom prst="ellipse">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a:stCxn id="29" idx="4"/>
              <a:endCxn id="56" idx="6"/>
            </p:cNvCxnSpPr>
            <p:nvPr/>
          </p:nvCxnSpPr>
          <p:spPr>
            <a:xfrm flipH="1">
              <a:off x="6040332" y="2423153"/>
              <a:ext cx="1920799" cy="502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rot="18360000">
              <a:off x="7576052" y="1611067"/>
              <a:ext cx="225248" cy="699017"/>
            </a:xfrm>
            <a:prstGeom prst="roundRect">
              <a:avLst/>
            </a:prstGeom>
            <a:ln w="1270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000" dirty="0" smtClean="0"/>
                <a:t>Oral</a:t>
              </a:r>
              <a:endParaRPr lang="en-US" sz="2000" dirty="0"/>
            </a:p>
          </p:txBody>
        </p:sp>
        <p:sp>
          <p:nvSpPr>
            <p:cNvPr id="32" name="Oval 31"/>
            <p:cNvSpPr/>
            <p:nvPr/>
          </p:nvSpPr>
          <p:spPr>
            <a:xfrm rot="20006760">
              <a:off x="7472644" y="1019154"/>
              <a:ext cx="579961" cy="138257"/>
            </a:xfrm>
            <a:prstGeom prst="ellipse">
              <a:avLst/>
            </a:prstGeom>
            <a:solidFill>
              <a:schemeClr val="accent6">
                <a:lumMod val="40000"/>
                <a:lumOff val="6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7888234" y="1343806"/>
              <a:ext cx="461546" cy="280559"/>
              <a:chOff x="1282771" y="2804715"/>
              <a:chExt cx="587048" cy="381934"/>
            </a:xfrm>
          </p:grpSpPr>
          <p:sp>
            <p:nvSpPr>
              <p:cNvPr id="50" name="Block Arc 49"/>
              <p:cNvSpPr/>
              <p:nvPr/>
            </p:nvSpPr>
            <p:spPr>
              <a:xfrm rot="1232285">
                <a:off x="1282771" y="2804715"/>
                <a:ext cx="194587" cy="235810"/>
              </a:xfrm>
              <a:prstGeom prst="blockArc">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Block Arc 50"/>
              <p:cNvSpPr/>
              <p:nvPr/>
            </p:nvSpPr>
            <p:spPr>
              <a:xfrm rot="12032285">
                <a:off x="1421525" y="2835714"/>
                <a:ext cx="194587" cy="235810"/>
              </a:xfrm>
              <a:prstGeom prst="blockArc">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Block Arc 51"/>
              <p:cNvSpPr/>
              <p:nvPr/>
            </p:nvSpPr>
            <p:spPr>
              <a:xfrm rot="1232285">
                <a:off x="1536478" y="2919840"/>
                <a:ext cx="194587" cy="235810"/>
              </a:xfrm>
              <a:prstGeom prst="blockArc">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Block Arc 52"/>
              <p:cNvSpPr/>
              <p:nvPr/>
            </p:nvSpPr>
            <p:spPr>
              <a:xfrm rot="12032285">
                <a:off x="1675232" y="2950839"/>
                <a:ext cx="194587" cy="235810"/>
              </a:xfrm>
              <a:prstGeom prst="blockArc">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4" name="Oval 33"/>
            <p:cNvSpPr/>
            <p:nvPr/>
          </p:nvSpPr>
          <p:spPr>
            <a:xfrm>
              <a:off x="8229600" y="1830961"/>
              <a:ext cx="195372" cy="182032"/>
            </a:xfrm>
            <a:prstGeom prst="ellipse">
              <a:avLst/>
            </a:prstGeom>
            <a:ln w="9525"/>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5" name="Oval 34"/>
            <p:cNvSpPr/>
            <p:nvPr/>
          </p:nvSpPr>
          <p:spPr>
            <a:xfrm>
              <a:off x="8338942" y="1752600"/>
              <a:ext cx="195372" cy="182032"/>
            </a:xfrm>
            <a:prstGeom prst="ellipse">
              <a:avLst/>
            </a:prstGeom>
            <a:ln w="9525"/>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6" name="Oval 35"/>
            <p:cNvSpPr/>
            <p:nvPr/>
          </p:nvSpPr>
          <p:spPr>
            <a:xfrm>
              <a:off x="8430058" y="1676400"/>
              <a:ext cx="195372" cy="182032"/>
            </a:xfrm>
            <a:prstGeom prst="ellipse">
              <a:avLst/>
            </a:prstGeom>
            <a:ln w="9525"/>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7" name="Oval 36"/>
            <p:cNvSpPr/>
            <p:nvPr/>
          </p:nvSpPr>
          <p:spPr>
            <a:xfrm>
              <a:off x="8493849" y="1570568"/>
              <a:ext cx="195372" cy="182032"/>
            </a:xfrm>
            <a:prstGeom prst="ellipse">
              <a:avLst/>
            </a:prstGeom>
            <a:ln w="9525"/>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8" name="Oval 37"/>
            <p:cNvSpPr/>
            <p:nvPr/>
          </p:nvSpPr>
          <p:spPr>
            <a:xfrm>
              <a:off x="8539415" y="1447800"/>
              <a:ext cx="195372" cy="182032"/>
            </a:xfrm>
            <a:prstGeom prst="ellipse">
              <a:avLst/>
            </a:prstGeom>
            <a:ln w="9525"/>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9" name="Oval 38"/>
            <p:cNvSpPr/>
            <p:nvPr/>
          </p:nvSpPr>
          <p:spPr>
            <a:xfrm rot="20922178">
              <a:off x="7446318" y="891899"/>
              <a:ext cx="657129" cy="133868"/>
            </a:xfrm>
            <a:prstGeom prst="ellipse">
              <a:avLst/>
            </a:prstGeom>
            <a:solidFill>
              <a:schemeClr val="accent6">
                <a:lumMod val="40000"/>
                <a:lumOff val="6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p:cNvGrpSpPr/>
            <p:nvPr/>
          </p:nvGrpSpPr>
          <p:grpSpPr>
            <a:xfrm rot="19381023">
              <a:off x="8118889" y="1182273"/>
              <a:ext cx="485704" cy="277156"/>
              <a:chOff x="1282771" y="2804715"/>
              <a:chExt cx="617778" cy="377301"/>
            </a:xfrm>
          </p:grpSpPr>
          <p:sp>
            <p:nvSpPr>
              <p:cNvPr id="46" name="Block Arc 45"/>
              <p:cNvSpPr/>
              <p:nvPr/>
            </p:nvSpPr>
            <p:spPr>
              <a:xfrm rot="1232285">
                <a:off x="1282771" y="2804715"/>
                <a:ext cx="194587" cy="235810"/>
              </a:xfrm>
              <a:prstGeom prst="blockArc">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Block Arc 46"/>
              <p:cNvSpPr/>
              <p:nvPr/>
            </p:nvSpPr>
            <p:spPr>
              <a:xfrm rot="12032285">
                <a:off x="1421525" y="2835714"/>
                <a:ext cx="194587" cy="235810"/>
              </a:xfrm>
              <a:prstGeom prst="blockArc">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Block Arc 47"/>
              <p:cNvSpPr/>
              <p:nvPr/>
            </p:nvSpPr>
            <p:spPr>
              <a:xfrm rot="1232285">
                <a:off x="1558663" y="2902630"/>
                <a:ext cx="194586" cy="235808"/>
              </a:xfrm>
              <a:prstGeom prst="blockArc">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Block Arc 48"/>
              <p:cNvSpPr/>
              <p:nvPr/>
            </p:nvSpPr>
            <p:spPr>
              <a:xfrm rot="12032285">
                <a:off x="1705962" y="2946206"/>
                <a:ext cx="194587" cy="235810"/>
              </a:xfrm>
              <a:prstGeom prst="blockArc">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41" name="Straight Arrow Connector 40"/>
            <p:cNvCxnSpPr/>
            <p:nvPr/>
          </p:nvCxnSpPr>
          <p:spPr>
            <a:xfrm flipH="1">
              <a:off x="7596645" y="1345245"/>
              <a:ext cx="23643" cy="249118"/>
            </a:xfrm>
            <a:prstGeom prst="straightConnector1">
              <a:avLst/>
            </a:prstGeom>
            <a:ln w="19050">
              <a:solidFill>
                <a:schemeClr val="tx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rot="2460000">
              <a:off x="7906460" y="1536535"/>
              <a:ext cx="0" cy="308401"/>
              <a:chOff x="4495800" y="1419222"/>
              <a:chExt cx="0" cy="152408"/>
            </a:xfrm>
          </p:grpSpPr>
          <p:cxnSp>
            <p:nvCxnSpPr>
              <p:cNvPr id="44" name="Straight Arrow Connector 43"/>
              <p:cNvCxnSpPr/>
              <p:nvPr/>
            </p:nvCxnSpPr>
            <p:spPr>
              <a:xfrm>
                <a:off x="4495800" y="1419222"/>
                <a:ext cx="0" cy="152400"/>
              </a:xfrm>
              <a:prstGeom prst="straightConnector1">
                <a:avLst/>
              </a:prstGeom>
              <a:ln w="19050">
                <a:solidFill>
                  <a:schemeClr val="tx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4495800" y="1419230"/>
                <a:ext cx="0" cy="152400"/>
              </a:xfrm>
              <a:prstGeom prst="straightConnector1">
                <a:avLst/>
              </a:prstGeom>
              <a:ln w="19050">
                <a:solidFill>
                  <a:schemeClr val="tx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cxnSp>
          <p:nvCxnSpPr>
            <p:cNvPr id="43" name="Straight Arrow Connector 42"/>
            <p:cNvCxnSpPr/>
            <p:nvPr/>
          </p:nvCxnSpPr>
          <p:spPr>
            <a:xfrm flipH="1">
              <a:off x="7971800" y="1864180"/>
              <a:ext cx="228746" cy="57797"/>
            </a:xfrm>
            <a:prstGeom prst="straightConnector1">
              <a:avLst/>
            </a:prstGeom>
            <a:ln w="19050">
              <a:solidFill>
                <a:schemeClr val="tx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p:cNvGrpSpPr/>
          <p:nvPr/>
        </p:nvGrpSpPr>
        <p:grpSpPr>
          <a:xfrm>
            <a:off x="6161402" y="3962912"/>
            <a:ext cx="2780883" cy="1901286"/>
            <a:chOff x="6125890" y="3692104"/>
            <a:chExt cx="2780883" cy="1901286"/>
          </a:xfrm>
        </p:grpSpPr>
        <p:cxnSp>
          <p:nvCxnSpPr>
            <p:cNvPr id="14" name="Straight Connector 13"/>
            <p:cNvCxnSpPr>
              <a:stCxn id="15" idx="1"/>
            </p:cNvCxnSpPr>
            <p:nvPr/>
          </p:nvCxnSpPr>
          <p:spPr>
            <a:xfrm flipH="1">
              <a:off x="6125890" y="3970540"/>
              <a:ext cx="1271017" cy="12182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7137854" y="3692104"/>
              <a:ext cx="1768919" cy="1901286"/>
            </a:xfrm>
            <a:prstGeom prst="ellipse">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a:stCxn id="15" idx="4"/>
            </p:cNvCxnSpPr>
            <p:nvPr/>
          </p:nvCxnSpPr>
          <p:spPr>
            <a:xfrm flipH="1" flipV="1">
              <a:off x="6172989" y="5311019"/>
              <a:ext cx="1849324" cy="2823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rot="18360000">
              <a:off x="7595549" y="4689350"/>
              <a:ext cx="252495" cy="771014"/>
            </a:xfrm>
            <a:prstGeom prst="roundRect">
              <a:avLst/>
            </a:prstGeom>
            <a:ln w="1270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000" dirty="0" smtClean="0"/>
                <a:t>Oral</a:t>
              </a:r>
              <a:endParaRPr lang="en-US" sz="2000" dirty="0"/>
            </a:p>
          </p:txBody>
        </p:sp>
        <p:cxnSp>
          <p:nvCxnSpPr>
            <p:cNvPr id="18" name="Straight Arrow Connector 17"/>
            <p:cNvCxnSpPr/>
            <p:nvPr/>
          </p:nvCxnSpPr>
          <p:spPr>
            <a:xfrm flipH="1">
              <a:off x="7643549" y="4419600"/>
              <a:ext cx="45128" cy="326525"/>
            </a:xfrm>
            <a:prstGeom prst="straightConnector1">
              <a:avLst/>
            </a:prstGeom>
            <a:ln w="19050">
              <a:solidFill>
                <a:schemeClr val="tx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rot="2460000">
              <a:off x="7962012" y="4599522"/>
              <a:ext cx="0" cy="345707"/>
              <a:chOff x="4495800" y="1419222"/>
              <a:chExt cx="0" cy="152408"/>
            </a:xfrm>
          </p:grpSpPr>
          <p:cxnSp>
            <p:nvCxnSpPr>
              <p:cNvPr id="26" name="Straight Arrow Connector 25"/>
              <p:cNvCxnSpPr/>
              <p:nvPr/>
            </p:nvCxnSpPr>
            <p:spPr>
              <a:xfrm>
                <a:off x="4495800" y="1419222"/>
                <a:ext cx="0" cy="152400"/>
              </a:xfrm>
              <a:prstGeom prst="straightConnector1">
                <a:avLst/>
              </a:prstGeom>
              <a:ln w="19050">
                <a:solidFill>
                  <a:schemeClr val="tx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4495800" y="1419230"/>
                <a:ext cx="0" cy="152400"/>
              </a:xfrm>
              <a:prstGeom prst="straightConnector1">
                <a:avLst/>
              </a:prstGeom>
              <a:ln w="19050">
                <a:solidFill>
                  <a:schemeClr val="tx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cxnSp>
          <p:nvCxnSpPr>
            <p:cNvPr id="20" name="Straight Arrow Connector 19"/>
            <p:cNvCxnSpPr/>
            <p:nvPr/>
          </p:nvCxnSpPr>
          <p:spPr>
            <a:xfrm flipH="1">
              <a:off x="8102719" y="4902013"/>
              <a:ext cx="321622" cy="172844"/>
            </a:xfrm>
            <a:prstGeom prst="straightConnector1">
              <a:avLst/>
            </a:prstGeom>
            <a:ln w="19050">
              <a:solidFill>
                <a:schemeClr val="tx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7623446" y="3781138"/>
              <a:ext cx="212657" cy="231584"/>
            </a:xfrm>
            <a:prstGeom prst="ellipse">
              <a:avLst/>
            </a:prstGeom>
            <a:solidFill>
              <a:srgbClr val="FFFF00"/>
            </a:solidFill>
            <a:ln w="9525">
              <a:solidFill>
                <a:schemeClr val="accent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2" name="Oval 21"/>
            <p:cNvSpPr/>
            <p:nvPr/>
          </p:nvSpPr>
          <p:spPr>
            <a:xfrm>
              <a:off x="7543800" y="3959416"/>
              <a:ext cx="212657" cy="231584"/>
            </a:xfrm>
            <a:prstGeom prst="ellipse">
              <a:avLst/>
            </a:prstGeom>
            <a:solidFill>
              <a:srgbClr val="FFFF00"/>
            </a:solidFill>
            <a:ln w="9525">
              <a:solidFill>
                <a:schemeClr val="accent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3" name="Oval 22"/>
            <p:cNvSpPr/>
            <p:nvPr/>
          </p:nvSpPr>
          <p:spPr>
            <a:xfrm>
              <a:off x="7712143" y="3959416"/>
              <a:ext cx="212657" cy="231584"/>
            </a:xfrm>
            <a:prstGeom prst="ellipse">
              <a:avLst/>
            </a:prstGeom>
            <a:solidFill>
              <a:srgbClr val="FFFF00"/>
            </a:solidFill>
            <a:ln w="9525">
              <a:solidFill>
                <a:schemeClr val="accent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4" name="Oval 23"/>
            <p:cNvSpPr/>
            <p:nvPr/>
          </p:nvSpPr>
          <p:spPr>
            <a:xfrm>
              <a:off x="7643549" y="4111816"/>
              <a:ext cx="212657" cy="231584"/>
            </a:xfrm>
            <a:prstGeom prst="ellipse">
              <a:avLst/>
            </a:prstGeom>
            <a:solidFill>
              <a:srgbClr val="FFFF00"/>
            </a:solidFill>
            <a:ln w="9525">
              <a:solidFill>
                <a:schemeClr val="accent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25" name="TextBox 24"/>
          <p:cNvSpPr txBox="1"/>
          <p:nvPr/>
        </p:nvSpPr>
        <p:spPr>
          <a:xfrm>
            <a:off x="8162915" y="4291042"/>
            <a:ext cx="466794" cy="646331"/>
          </a:xfrm>
          <a:prstGeom prst="rect">
            <a:avLst/>
          </a:prstGeom>
          <a:noFill/>
        </p:spPr>
        <p:txBody>
          <a:bodyPr wrap="none" rtlCol="0">
            <a:spAutoFit/>
          </a:bodyPr>
          <a:lstStyle/>
          <a:p>
            <a:pPr algn="ctr"/>
            <a:r>
              <a:rPr lang="en-US" sz="3600" b="1" dirty="0" smtClean="0">
                <a:solidFill>
                  <a:srgbClr val="FF0000"/>
                </a:solidFill>
                <a:latin typeface="Arial" panose="020B0604020202020204" pitchFamily="34" charset="0"/>
                <a:cs typeface="Arial" panose="020B0604020202020204" pitchFamily="34" charset="0"/>
              </a:rPr>
              <a:t>?</a:t>
            </a:r>
            <a:endParaRPr lang="en-US" sz="3600" b="1" dirty="0">
              <a:solidFill>
                <a:srgbClr val="FF0000"/>
              </a:solidFill>
              <a:latin typeface="Arial" panose="020B0604020202020204" pitchFamily="34" charset="0"/>
              <a:cs typeface="Arial" panose="020B0604020202020204" pitchFamily="34" charset="0"/>
            </a:endParaRPr>
          </a:p>
        </p:txBody>
      </p:sp>
      <p:sp>
        <p:nvSpPr>
          <p:cNvPr id="68" name="TextBox 67"/>
          <p:cNvSpPr txBox="1"/>
          <p:nvPr/>
        </p:nvSpPr>
        <p:spPr>
          <a:xfrm>
            <a:off x="4343400" y="2824877"/>
            <a:ext cx="466794" cy="646331"/>
          </a:xfrm>
          <a:prstGeom prst="rect">
            <a:avLst/>
          </a:prstGeom>
          <a:noFill/>
        </p:spPr>
        <p:txBody>
          <a:bodyPr wrap="none" rtlCol="0">
            <a:spAutoFit/>
          </a:bodyPr>
          <a:lstStyle/>
          <a:p>
            <a:pPr algn="ctr"/>
            <a:r>
              <a:rPr lang="en-US" sz="3600" b="1" dirty="0" smtClean="0">
                <a:solidFill>
                  <a:srgbClr val="FF0000"/>
                </a:solidFill>
                <a:latin typeface="Arial" panose="020B0604020202020204" pitchFamily="34" charset="0"/>
                <a:cs typeface="Arial" panose="020B0604020202020204" pitchFamily="34" charset="0"/>
              </a:rPr>
              <a:t>?</a:t>
            </a:r>
            <a:endParaRPr lang="en-US" sz="3600" b="1" dirty="0">
              <a:solidFill>
                <a:srgbClr val="FF0000"/>
              </a:solidFill>
              <a:latin typeface="Arial" panose="020B0604020202020204" pitchFamily="34" charset="0"/>
              <a:cs typeface="Arial" panose="020B0604020202020204" pitchFamily="34" charset="0"/>
            </a:endParaRPr>
          </a:p>
        </p:txBody>
      </p:sp>
      <p:sp>
        <p:nvSpPr>
          <p:cNvPr id="70" name="TextBox 69"/>
          <p:cNvSpPr txBox="1"/>
          <p:nvPr/>
        </p:nvSpPr>
        <p:spPr>
          <a:xfrm>
            <a:off x="56882" y="1954411"/>
            <a:ext cx="6062216" cy="830997"/>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Oral bacteria autoinfect DFIs within individuals</a:t>
            </a:r>
            <a:endParaRPr lang="en-US" sz="2400" dirty="0">
              <a:latin typeface="Arial" panose="020B0604020202020204" pitchFamily="34" charset="0"/>
              <a:cs typeface="Arial" panose="020B0604020202020204" pitchFamily="34" charset="0"/>
            </a:endParaRPr>
          </a:p>
        </p:txBody>
      </p:sp>
      <p:sp>
        <p:nvSpPr>
          <p:cNvPr id="72" name="TextBox 71"/>
          <p:cNvSpPr txBox="1"/>
          <p:nvPr/>
        </p:nvSpPr>
        <p:spPr>
          <a:xfrm>
            <a:off x="150269" y="4157008"/>
            <a:ext cx="4650331" cy="1938992"/>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“Hybrid Community”</a:t>
            </a:r>
          </a:p>
          <a:p>
            <a:r>
              <a:rPr lang="en-US" sz="2400" dirty="0" smtClean="0">
                <a:latin typeface="Arial" panose="020B0604020202020204" pitchFamily="34" charset="0"/>
                <a:cs typeface="Arial" panose="020B0604020202020204" pitchFamily="34" charset="0"/>
              </a:rPr>
              <a:t>Oral </a:t>
            </a:r>
            <a:r>
              <a:rPr lang="en-US" sz="2400" dirty="0">
                <a:latin typeface="Arial" panose="020B0604020202020204" pitchFamily="34" charset="0"/>
                <a:cs typeface="Arial" panose="020B0604020202020204" pitchFamily="34" charset="0"/>
              </a:rPr>
              <a:t>bacteria maintain molecular mechanistic relationships with non-oral microbes in DFIs</a:t>
            </a: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961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fade">
                                      <p:cBhvr>
                                        <p:cTn id="15" dur="500"/>
                                        <p:tgtEl>
                                          <p:spTgt spid="6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0"/>
                                        </p:tgtEl>
                                        <p:attrNameLst>
                                          <p:attrName>style.visibility</p:attrName>
                                        </p:attrNameLst>
                                      </p:cBhvr>
                                      <p:to>
                                        <p:strVal val="visible"/>
                                      </p:to>
                                    </p:set>
                                    <p:animEffect transition="in" filter="fade">
                                      <p:cBhvr>
                                        <p:cTn id="18" dur="500"/>
                                        <p:tgtEl>
                                          <p:spTgt spid="7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1"/>
                                        </p:tgtEl>
                                        <p:attrNameLst>
                                          <p:attrName>style.visibility</p:attrName>
                                        </p:attrNameLst>
                                      </p:cBhvr>
                                      <p:to>
                                        <p:strVal val="visible"/>
                                      </p:to>
                                    </p:set>
                                    <p:animEffect transition="in" filter="fade">
                                      <p:cBhvr>
                                        <p:cTn id="23" dur="500"/>
                                        <p:tgtEl>
                                          <p:spTgt spid="7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fade">
                                      <p:cBhvr>
                                        <p:cTn id="31"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5" grpId="0"/>
      <p:bldP spid="68" grpId="0"/>
      <p:bldP spid="70" grpId="0"/>
      <p:bldP spid="7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this?</a:t>
            </a:r>
            <a:endParaRPr lang="en-US" dirty="0"/>
          </a:p>
        </p:txBody>
      </p:sp>
      <p:sp>
        <p:nvSpPr>
          <p:cNvPr id="3" name="Content Placeholder 2"/>
          <p:cNvSpPr>
            <a:spLocks noGrp="1"/>
          </p:cNvSpPr>
          <p:nvPr>
            <p:ph idx="1"/>
          </p:nvPr>
        </p:nvSpPr>
        <p:spPr/>
        <p:txBody>
          <a:bodyPr/>
          <a:lstStyle/>
          <a:p>
            <a:r>
              <a:rPr lang="en-US" dirty="0" smtClean="0"/>
              <a:t>Proving autoinfection might allow for better containment / </a:t>
            </a:r>
            <a:r>
              <a:rPr lang="en-US" dirty="0" err="1" smtClean="0"/>
              <a:t>hygeine</a:t>
            </a:r>
            <a:r>
              <a:rPr lang="en-US" dirty="0" smtClean="0"/>
              <a:t> practices</a:t>
            </a:r>
          </a:p>
          <a:p>
            <a:endParaRPr lang="en-US" dirty="0"/>
          </a:p>
          <a:p>
            <a:r>
              <a:rPr lang="en-US" dirty="0" smtClean="0"/>
              <a:t>Identification of conserved mechanistic relationships in oral bacteria highlight necessary pathways for </a:t>
            </a:r>
            <a:r>
              <a:rPr lang="en-US" i="1" dirty="0" smtClean="0"/>
              <a:t>in vivo </a:t>
            </a:r>
            <a:r>
              <a:rPr lang="en-US" dirty="0" smtClean="0"/>
              <a:t>survival that can be exploited</a:t>
            </a:r>
            <a:endParaRPr lang="en-US" dirty="0"/>
          </a:p>
        </p:txBody>
      </p:sp>
    </p:spTree>
    <p:extLst>
      <p:ext uri="{BB962C8B-B14F-4D97-AF65-F5344CB8AC3E}">
        <p14:creationId xmlns:p14="http://schemas.microsoft.com/office/powerpoint/2010/main" val="15528384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Oral species are enriched in a subset of DFIs</a:t>
            </a:r>
          </a:p>
          <a:p>
            <a:endParaRPr lang="en-US" dirty="0" smtClean="0"/>
          </a:p>
          <a:p>
            <a:r>
              <a:rPr lang="en-US" dirty="0" smtClean="0"/>
              <a:t>Oral species appear to form “hybrid communities” with non-oral DFI residents</a:t>
            </a:r>
          </a:p>
          <a:p>
            <a:endParaRPr lang="en-US" dirty="0" smtClean="0"/>
          </a:p>
        </p:txBody>
      </p:sp>
    </p:spTree>
    <p:extLst>
      <p:ext uri="{BB962C8B-B14F-4D97-AF65-F5344CB8AC3E}">
        <p14:creationId xmlns:p14="http://schemas.microsoft.com/office/powerpoint/2010/main" val="25242956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3866"/>
            <a:ext cx="8991600" cy="1109133"/>
          </a:xfrm>
        </p:spPr>
        <p:txBody>
          <a:bodyPr>
            <a:normAutofit fontScale="90000"/>
          </a:bodyPr>
          <a:lstStyle/>
          <a:p>
            <a:r>
              <a:rPr lang="en-US" dirty="0" smtClean="0"/>
              <a:t>A reductionist approach to reveal interactions within a complex network</a:t>
            </a:r>
            <a:endParaRPr lang="en-US" dirty="0"/>
          </a:p>
        </p:txBody>
      </p:sp>
      <p:sp>
        <p:nvSpPr>
          <p:cNvPr id="10" name="Oval 9"/>
          <p:cNvSpPr/>
          <p:nvPr/>
        </p:nvSpPr>
        <p:spPr>
          <a:xfrm>
            <a:off x="1115289" y="3709554"/>
            <a:ext cx="304800" cy="38100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3" name="Oval 12"/>
          <p:cNvSpPr/>
          <p:nvPr/>
        </p:nvSpPr>
        <p:spPr>
          <a:xfrm>
            <a:off x="1378525" y="3713018"/>
            <a:ext cx="304800" cy="38100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4" name="Oval 13"/>
          <p:cNvSpPr/>
          <p:nvPr/>
        </p:nvSpPr>
        <p:spPr>
          <a:xfrm>
            <a:off x="1132607" y="4055918"/>
            <a:ext cx="304800" cy="38100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5" name="Oval 14"/>
          <p:cNvSpPr/>
          <p:nvPr/>
        </p:nvSpPr>
        <p:spPr>
          <a:xfrm>
            <a:off x="1406234" y="4052455"/>
            <a:ext cx="304800" cy="38100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2" name="Rounded Rectangle 11"/>
          <p:cNvSpPr/>
          <p:nvPr/>
        </p:nvSpPr>
        <p:spPr>
          <a:xfrm rot="3780000">
            <a:off x="2635661" y="2053019"/>
            <a:ext cx="228600" cy="6096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 name="Rounded Rectangle 16"/>
          <p:cNvSpPr/>
          <p:nvPr/>
        </p:nvSpPr>
        <p:spPr>
          <a:xfrm rot="3780000">
            <a:off x="2864262" y="2211229"/>
            <a:ext cx="228600" cy="6096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6" name="Oval 15"/>
          <p:cNvSpPr/>
          <p:nvPr/>
        </p:nvSpPr>
        <p:spPr>
          <a:xfrm>
            <a:off x="4349093" y="1780763"/>
            <a:ext cx="304800" cy="31642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9" name="Oval 18"/>
          <p:cNvSpPr/>
          <p:nvPr/>
        </p:nvSpPr>
        <p:spPr>
          <a:xfrm>
            <a:off x="4577693" y="1774953"/>
            <a:ext cx="304800" cy="31642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0" name="Oval 19"/>
          <p:cNvSpPr/>
          <p:nvPr/>
        </p:nvSpPr>
        <p:spPr>
          <a:xfrm>
            <a:off x="4806293" y="1692943"/>
            <a:ext cx="304800" cy="31642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1" name="Oval 20"/>
          <p:cNvSpPr/>
          <p:nvPr/>
        </p:nvSpPr>
        <p:spPr>
          <a:xfrm>
            <a:off x="4958693" y="1862772"/>
            <a:ext cx="304800" cy="31642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nvGrpSpPr>
          <p:cNvPr id="22" name="Group 21"/>
          <p:cNvGrpSpPr/>
          <p:nvPr/>
        </p:nvGrpSpPr>
        <p:grpSpPr>
          <a:xfrm rot="18880393">
            <a:off x="7009834" y="2035440"/>
            <a:ext cx="315191" cy="1170710"/>
            <a:chOff x="5410200" y="2438399"/>
            <a:chExt cx="315191" cy="1170710"/>
          </a:xfrm>
        </p:grpSpPr>
        <p:sp>
          <p:nvSpPr>
            <p:cNvPr id="18" name="Rounded Rectangle 17"/>
            <p:cNvSpPr/>
            <p:nvPr/>
          </p:nvSpPr>
          <p:spPr>
            <a:xfrm>
              <a:off x="5410200" y="2438399"/>
              <a:ext cx="304800" cy="574965"/>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3" name="Rounded Rectangle 22"/>
            <p:cNvSpPr/>
            <p:nvPr/>
          </p:nvSpPr>
          <p:spPr>
            <a:xfrm>
              <a:off x="5420591" y="3034144"/>
              <a:ext cx="304800" cy="574965"/>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sp>
        <p:nvSpPr>
          <p:cNvPr id="24" name="Oval 23"/>
          <p:cNvSpPr/>
          <p:nvPr/>
        </p:nvSpPr>
        <p:spPr>
          <a:xfrm>
            <a:off x="6792735" y="4672446"/>
            <a:ext cx="561719" cy="3810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6" name="Oval 25"/>
          <p:cNvSpPr/>
          <p:nvPr/>
        </p:nvSpPr>
        <p:spPr>
          <a:xfrm>
            <a:off x="7265805" y="4679373"/>
            <a:ext cx="561719" cy="3810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5" name="Rectangle 24"/>
          <p:cNvSpPr/>
          <p:nvPr/>
        </p:nvSpPr>
        <p:spPr>
          <a:xfrm rot="-2760000">
            <a:off x="4885041" y="5390593"/>
            <a:ext cx="152400" cy="10287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8" name="Rectangle 27"/>
          <p:cNvSpPr/>
          <p:nvPr/>
        </p:nvSpPr>
        <p:spPr>
          <a:xfrm rot="3660000">
            <a:off x="4720319" y="5095368"/>
            <a:ext cx="152400" cy="10287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9" name="Rectangle 28"/>
          <p:cNvSpPr/>
          <p:nvPr/>
        </p:nvSpPr>
        <p:spPr>
          <a:xfrm rot="1380000">
            <a:off x="4882493" y="5460933"/>
            <a:ext cx="152400" cy="10287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7" name="Oval 26"/>
          <p:cNvSpPr/>
          <p:nvPr/>
        </p:nvSpPr>
        <p:spPr>
          <a:xfrm>
            <a:off x="2103021" y="5504427"/>
            <a:ext cx="646940" cy="671943"/>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cxnSp>
        <p:nvCxnSpPr>
          <p:cNvPr id="31" name="Straight Arrow Connector 30"/>
          <p:cNvCxnSpPr/>
          <p:nvPr/>
        </p:nvCxnSpPr>
        <p:spPr>
          <a:xfrm flipV="1">
            <a:off x="5715000" y="5053446"/>
            <a:ext cx="838200" cy="476250"/>
          </a:xfrm>
          <a:prstGeom prst="straightConnector1">
            <a:avLst/>
          </a:prstGeom>
          <a:ln w="571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5867400" y="5410200"/>
            <a:ext cx="772967" cy="430199"/>
          </a:xfrm>
          <a:prstGeom prst="straightConnector1">
            <a:avLst/>
          </a:prstGeom>
          <a:ln w="571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7265805" y="3429000"/>
            <a:ext cx="0" cy="100791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1488457" y="2756248"/>
            <a:ext cx="938034" cy="767699"/>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1406234" y="4811807"/>
            <a:ext cx="551240" cy="66024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5410200" y="2009363"/>
            <a:ext cx="1066800" cy="169829"/>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038" name="Group 1037"/>
          <p:cNvGrpSpPr/>
          <p:nvPr/>
        </p:nvGrpSpPr>
        <p:grpSpPr>
          <a:xfrm rot="20563489">
            <a:off x="3350080" y="1996914"/>
            <a:ext cx="810210" cy="246156"/>
            <a:chOff x="3538885" y="3713018"/>
            <a:chExt cx="810210" cy="246156"/>
          </a:xfrm>
        </p:grpSpPr>
        <p:cxnSp>
          <p:nvCxnSpPr>
            <p:cNvPr id="1035" name="Straight Connector 1034"/>
            <p:cNvCxnSpPr/>
            <p:nvPr/>
          </p:nvCxnSpPr>
          <p:spPr>
            <a:xfrm>
              <a:off x="3538885" y="3836096"/>
              <a:ext cx="80451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flipV="1">
              <a:off x="4349093" y="3713018"/>
              <a:ext cx="2" cy="2461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3200400" y="5729127"/>
            <a:ext cx="810210" cy="246156"/>
            <a:chOff x="3538885" y="3713018"/>
            <a:chExt cx="810210" cy="246156"/>
          </a:xfrm>
        </p:grpSpPr>
        <p:cxnSp>
          <p:nvCxnSpPr>
            <p:cNvPr id="54" name="Straight Connector 53"/>
            <p:cNvCxnSpPr/>
            <p:nvPr/>
          </p:nvCxnSpPr>
          <p:spPr>
            <a:xfrm>
              <a:off x="3538885" y="3836096"/>
              <a:ext cx="80451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flipV="1">
              <a:off x="4349093" y="3713018"/>
              <a:ext cx="2" cy="2461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6" name="Group 55"/>
          <p:cNvGrpSpPr/>
          <p:nvPr/>
        </p:nvGrpSpPr>
        <p:grpSpPr>
          <a:xfrm flipH="1">
            <a:off x="3230781" y="6010726"/>
            <a:ext cx="810210" cy="246156"/>
            <a:chOff x="3538885" y="3713018"/>
            <a:chExt cx="810210" cy="246156"/>
          </a:xfrm>
        </p:grpSpPr>
        <p:cxnSp>
          <p:nvCxnSpPr>
            <p:cNvPr id="57" name="Straight Connector 56"/>
            <p:cNvCxnSpPr/>
            <p:nvPr/>
          </p:nvCxnSpPr>
          <p:spPr>
            <a:xfrm>
              <a:off x="3538885" y="3836096"/>
              <a:ext cx="80451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flipV="1">
              <a:off x="4349093" y="3713018"/>
              <a:ext cx="2" cy="2461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9" name="Straight Arrow Connector 58"/>
          <p:cNvCxnSpPr/>
          <p:nvPr/>
        </p:nvCxnSpPr>
        <p:spPr>
          <a:xfrm flipV="1">
            <a:off x="4806293" y="2415066"/>
            <a:ext cx="0" cy="262075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2103021" y="4242955"/>
            <a:ext cx="2398472" cy="104861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H="1">
            <a:off x="2655092" y="2415066"/>
            <a:ext cx="1846402" cy="2726861"/>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H="1">
            <a:off x="5263493" y="3048000"/>
            <a:ext cx="1376875" cy="176380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469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25" grpId="0" animBg="1"/>
      <p:bldP spid="28" grpId="0" animBg="1"/>
      <p:bldP spid="29"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rot="20390415">
            <a:off x="3937563" y="4421522"/>
            <a:ext cx="4232357" cy="2048843"/>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 y="33866"/>
            <a:ext cx="8991600" cy="1109133"/>
          </a:xfrm>
        </p:spPr>
        <p:txBody>
          <a:bodyPr>
            <a:normAutofit fontScale="90000"/>
          </a:bodyPr>
          <a:lstStyle/>
          <a:p>
            <a:r>
              <a:rPr lang="en-US" dirty="0" smtClean="0"/>
              <a:t>Mechanistic detail of a complex community</a:t>
            </a:r>
            <a:endParaRPr lang="en-US" dirty="0"/>
          </a:p>
        </p:txBody>
      </p:sp>
      <p:sp>
        <p:nvSpPr>
          <p:cNvPr id="10" name="Oval 9"/>
          <p:cNvSpPr/>
          <p:nvPr/>
        </p:nvSpPr>
        <p:spPr>
          <a:xfrm>
            <a:off x="1115289" y="3709554"/>
            <a:ext cx="304800" cy="38100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3" name="Oval 12"/>
          <p:cNvSpPr/>
          <p:nvPr/>
        </p:nvSpPr>
        <p:spPr>
          <a:xfrm>
            <a:off x="1378525" y="3713018"/>
            <a:ext cx="304800" cy="38100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4" name="Oval 13"/>
          <p:cNvSpPr/>
          <p:nvPr/>
        </p:nvSpPr>
        <p:spPr>
          <a:xfrm>
            <a:off x="1132607" y="4055918"/>
            <a:ext cx="304800" cy="38100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5" name="Oval 14"/>
          <p:cNvSpPr/>
          <p:nvPr/>
        </p:nvSpPr>
        <p:spPr>
          <a:xfrm>
            <a:off x="1406234" y="4052455"/>
            <a:ext cx="304800" cy="38100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2" name="Rounded Rectangle 11"/>
          <p:cNvSpPr/>
          <p:nvPr/>
        </p:nvSpPr>
        <p:spPr>
          <a:xfrm rot="3780000">
            <a:off x="2635661" y="2053019"/>
            <a:ext cx="228600" cy="6096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 name="Rounded Rectangle 16"/>
          <p:cNvSpPr/>
          <p:nvPr/>
        </p:nvSpPr>
        <p:spPr>
          <a:xfrm rot="3780000">
            <a:off x="2864262" y="2211229"/>
            <a:ext cx="228600" cy="6096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6" name="Oval 15"/>
          <p:cNvSpPr/>
          <p:nvPr/>
        </p:nvSpPr>
        <p:spPr>
          <a:xfrm>
            <a:off x="4349093" y="1780763"/>
            <a:ext cx="304800" cy="31642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9" name="Oval 18"/>
          <p:cNvSpPr/>
          <p:nvPr/>
        </p:nvSpPr>
        <p:spPr>
          <a:xfrm>
            <a:off x="4577693" y="1774953"/>
            <a:ext cx="304800" cy="31642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0" name="Oval 19"/>
          <p:cNvSpPr/>
          <p:nvPr/>
        </p:nvSpPr>
        <p:spPr>
          <a:xfrm>
            <a:off x="4806293" y="1692943"/>
            <a:ext cx="304800" cy="31642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1" name="Oval 20"/>
          <p:cNvSpPr/>
          <p:nvPr/>
        </p:nvSpPr>
        <p:spPr>
          <a:xfrm>
            <a:off x="4958693" y="1862772"/>
            <a:ext cx="304800" cy="31642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nvGrpSpPr>
          <p:cNvPr id="22" name="Group 21"/>
          <p:cNvGrpSpPr/>
          <p:nvPr/>
        </p:nvGrpSpPr>
        <p:grpSpPr>
          <a:xfrm rot="18880393">
            <a:off x="7009834" y="2035440"/>
            <a:ext cx="315191" cy="1170710"/>
            <a:chOff x="5410200" y="2438399"/>
            <a:chExt cx="315191" cy="1170710"/>
          </a:xfrm>
        </p:grpSpPr>
        <p:sp>
          <p:nvSpPr>
            <p:cNvPr id="18" name="Rounded Rectangle 17"/>
            <p:cNvSpPr/>
            <p:nvPr/>
          </p:nvSpPr>
          <p:spPr>
            <a:xfrm>
              <a:off x="5410200" y="2438399"/>
              <a:ext cx="304800" cy="574965"/>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3" name="Rounded Rectangle 22"/>
            <p:cNvSpPr/>
            <p:nvPr/>
          </p:nvSpPr>
          <p:spPr>
            <a:xfrm>
              <a:off x="5420591" y="3034144"/>
              <a:ext cx="304800" cy="574965"/>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sp>
        <p:nvSpPr>
          <p:cNvPr id="24" name="Oval 23"/>
          <p:cNvSpPr/>
          <p:nvPr/>
        </p:nvSpPr>
        <p:spPr>
          <a:xfrm>
            <a:off x="6792735" y="4672446"/>
            <a:ext cx="561719" cy="3810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6" name="Oval 25"/>
          <p:cNvSpPr/>
          <p:nvPr/>
        </p:nvSpPr>
        <p:spPr>
          <a:xfrm>
            <a:off x="7265805" y="4679373"/>
            <a:ext cx="561719" cy="3810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5" name="Rectangle 24"/>
          <p:cNvSpPr/>
          <p:nvPr/>
        </p:nvSpPr>
        <p:spPr>
          <a:xfrm rot="-2760000">
            <a:off x="4885041" y="5390593"/>
            <a:ext cx="152400" cy="10287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8" name="Rectangle 27"/>
          <p:cNvSpPr/>
          <p:nvPr/>
        </p:nvSpPr>
        <p:spPr>
          <a:xfrm rot="3660000">
            <a:off x="4720319" y="5095368"/>
            <a:ext cx="152400" cy="10287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9" name="Rectangle 28"/>
          <p:cNvSpPr/>
          <p:nvPr/>
        </p:nvSpPr>
        <p:spPr>
          <a:xfrm rot="1380000">
            <a:off x="4882493" y="5460933"/>
            <a:ext cx="152400" cy="10287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7" name="Oval 26"/>
          <p:cNvSpPr/>
          <p:nvPr/>
        </p:nvSpPr>
        <p:spPr>
          <a:xfrm>
            <a:off x="2103021" y="5504427"/>
            <a:ext cx="646940" cy="671943"/>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cxnSp>
        <p:nvCxnSpPr>
          <p:cNvPr id="31" name="Straight Arrow Connector 30"/>
          <p:cNvCxnSpPr/>
          <p:nvPr/>
        </p:nvCxnSpPr>
        <p:spPr>
          <a:xfrm flipV="1">
            <a:off x="5715000" y="5053446"/>
            <a:ext cx="838200" cy="47625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5867400" y="5410200"/>
            <a:ext cx="772967" cy="430199"/>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7265805" y="3429000"/>
            <a:ext cx="0" cy="100791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1488457" y="2756248"/>
            <a:ext cx="938034" cy="767699"/>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1406234" y="4811807"/>
            <a:ext cx="551240" cy="66024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5410200" y="2009363"/>
            <a:ext cx="1066800" cy="169829"/>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038" name="Group 1037"/>
          <p:cNvGrpSpPr/>
          <p:nvPr/>
        </p:nvGrpSpPr>
        <p:grpSpPr>
          <a:xfrm rot="20563489">
            <a:off x="3350080" y="1996914"/>
            <a:ext cx="810210" cy="246156"/>
            <a:chOff x="3538885" y="3713018"/>
            <a:chExt cx="810210" cy="246156"/>
          </a:xfrm>
        </p:grpSpPr>
        <p:cxnSp>
          <p:nvCxnSpPr>
            <p:cNvPr id="1035" name="Straight Connector 1034"/>
            <p:cNvCxnSpPr/>
            <p:nvPr/>
          </p:nvCxnSpPr>
          <p:spPr>
            <a:xfrm>
              <a:off x="3538885" y="3836096"/>
              <a:ext cx="80451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flipV="1">
              <a:off x="4349093" y="3713018"/>
              <a:ext cx="2" cy="2461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3200400" y="5729127"/>
            <a:ext cx="810210" cy="246156"/>
            <a:chOff x="3538885" y="3713018"/>
            <a:chExt cx="810210" cy="246156"/>
          </a:xfrm>
        </p:grpSpPr>
        <p:cxnSp>
          <p:nvCxnSpPr>
            <p:cNvPr id="54" name="Straight Connector 53"/>
            <p:cNvCxnSpPr/>
            <p:nvPr/>
          </p:nvCxnSpPr>
          <p:spPr>
            <a:xfrm>
              <a:off x="3538885" y="3836096"/>
              <a:ext cx="80451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flipV="1">
              <a:off x="4349093" y="3713018"/>
              <a:ext cx="2" cy="2461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6" name="Group 55"/>
          <p:cNvGrpSpPr/>
          <p:nvPr/>
        </p:nvGrpSpPr>
        <p:grpSpPr>
          <a:xfrm flipH="1">
            <a:off x="3230781" y="6010726"/>
            <a:ext cx="810210" cy="246156"/>
            <a:chOff x="3538885" y="3713018"/>
            <a:chExt cx="810210" cy="246156"/>
          </a:xfrm>
        </p:grpSpPr>
        <p:cxnSp>
          <p:nvCxnSpPr>
            <p:cNvPr id="57" name="Straight Connector 56"/>
            <p:cNvCxnSpPr/>
            <p:nvPr/>
          </p:nvCxnSpPr>
          <p:spPr>
            <a:xfrm>
              <a:off x="3538885" y="3836096"/>
              <a:ext cx="80451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flipV="1">
              <a:off x="4349093" y="3713018"/>
              <a:ext cx="2" cy="2461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9" name="Straight Arrow Connector 58"/>
          <p:cNvCxnSpPr/>
          <p:nvPr/>
        </p:nvCxnSpPr>
        <p:spPr>
          <a:xfrm flipV="1">
            <a:off x="4806293" y="2415066"/>
            <a:ext cx="0" cy="262075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2103021" y="4242955"/>
            <a:ext cx="2398472" cy="104861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H="1">
            <a:off x="2655092" y="2415066"/>
            <a:ext cx="1846402" cy="2726861"/>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H="1">
            <a:off x="5263493" y="3048000"/>
            <a:ext cx="1376875" cy="176380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96982" y="1836003"/>
            <a:ext cx="1760418" cy="830997"/>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Metabolites</a:t>
            </a:r>
          </a:p>
          <a:p>
            <a:r>
              <a:rPr lang="en-US" sz="2400" dirty="0" smtClean="0">
                <a:latin typeface="Arial" panose="020B0604020202020204" pitchFamily="34" charset="0"/>
                <a:cs typeface="Arial" panose="020B0604020202020204" pitchFamily="34" charset="0"/>
              </a:rPr>
              <a:t>or Signals</a:t>
            </a:r>
          </a:p>
        </p:txBody>
      </p:sp>
    </p:spTree>
    <p:extLst>
      <p:ext uri="{BB962C8B-B14F-4D97-AF65-F5344CB8AC3E}">
        <p14:creationId xmlns:p14="http://schemas.microsoft.com/office/powerpoint/2010/main" val="871280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nodeType="withEffect">
                                  <p:stCondLst>
                                    <p:cond delay="0"/>
                                  </p:stCondLst>
                                  <p:childTnLst>
                                    <p:set>
                                      <p:cBhvr>
                                        <p:cTn id="9" dur="1" fill="hold">
                                          <p:stCondLst>
                                            <p:cond delay="0"/>
                                          </p:stCondLst>
                                        </p:cTn>
                                        <p:tgtEl>
                                          <p:spTgt spid="1038"/>
                                        </p:tgtEl>
                                        <p:attrNameLst>
                                          <p:attrName>style.visibility</p:attrName>
                                        </p:attrNameLst>
                                      </p:cBhvr>
                                      <p:to>
                                        <p:strVal val="visible"/>
                                      </p:to>
                                    </p:set>
                                    <p:animEffect transition="in" filter="fade">
                                      <p:cBhvr>
                                        <p:cTn id="10" dur="500"/>
                                        <p:tgtEl>
                                          <p:spTgt spid="1038"/>
                                        </p:tgtEl>
                                      </p:cBhvr>
                                    </p:animEffect>
                                  </p:childTnLst>
                                </p:cTn>
                              </p:par>
                              <p:par>
                                <p:cTn id="11" presetID="10" presetClass="entr" presetSubtype="0"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10" presetClass="entr" presetSubtype="0"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par>
                                <p:cTn id="17" presetID="10"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par>
                                <p:cTn id="20" presetID="10" presetClass="entr" presetSubtype="0"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par>
                                <p:cTn id="23" presetID="10" presetClass="entr" presetSubtype="0" fill="hold" nodeType="with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fade">
                                      <p:cBhvr>
                                        <p:cTn id="25" dur="500"/>
                                        <p:tgtEl>
                                          <p:spTgt spid="53"/>
                                        </p:tgtEl>
                                      </p:cBhvr>
                                    </p:animEffect>
                                  </p:childTnLst>
                                </p:cTn>
                              </p:par>
                              <p:par>
                                <p:cTn id="26" presetID="10" presetClass="entr" presetSubtype="0" fill="hold" nodeType="with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fade">
                                      <p:cBhvr>
                                        <p:cTn id="28" dur="500"/>
                                        <p:tgtEl>
                                          <p:spTgt spid="56"/>
                                        </p:tgtEl>
                                      </p:cBhvr>
                                    </p:animEffect>
                                  </p:childTnLst>
                                </p:cTn>
                              </p:par>
                              <p:par>
                                <p:cTn id="29" presetID="10" presetClass="entr" presetSubtype="0"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1"/>
                                        </p:tgtEl>
                                        <p:attrNameLst>
                                          <p:attrName>style.visibility</p:attrName>
                                        </p:attrNameLst>
                                      </p:cBhvr>
                                      <p:to>
                                        <p:strVal val="visible"/>
                                      </p:to>
                                    </p:set>
                                    <p:animEffect transition="in" filter="fade">
                                      <p:cBhvr>
                                        <p:cTn id="39" dur="500"/>
                                        <p:tgtEl>
                                          <p:spTgt spid="61"/>
                                        </p:tgtEl>
                                      </p:cBhvr>
                                    </p:animEffect>
                                  </p:childTnLst>
                                </p:cTn>
                              </p:par>
                              <p:par>
                                <p:cTn id="40" presetID="10" presetClass="entr" presetSubtype="0" fill="hold" nodeType="with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fade">
                                      <p:cBhvr>
                                        <p:cTn id="42" dur="500"/>
                                        <p:tgtEl>
                                          <p:spTgt spid="65"/>
                                        </p:tgtEl>
                                      </p:cBhvr>
                                    </p:animEffect>
                                  </p:childTnLst>
                                </p:cTn>
                              </p:par>
                              <p:par>
                                <p:cTn id="43" presetID="10" presetClass="entr" presetSubtype="0" fill="hold" nodeType="with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fade">
                                      <p:cBhvr>
                                        <p:cTn id="45" dur="500"/>
                                        <p:tgtEl>
                                          <p:spTgt spid="59"/>
                                        </p:tgtEl>
                                      </p:cBhvr>
                                    </p:animEffect>
                                  </p:childTnLst>
                                </p:cTn>
                              </p:par>
                              <p:par>
                                <p:cTn id="46" presetID="10" presetClass="entr" presetSubtype="0" fill="hold" nodeType="with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Conclusion</a:t>
            </a:r>
            <a:endParaRPr lang="en-US" dirty="0"/>
          </a:p>
        </p:txBody>
      </p:sp>
      <p:sp>
        <p:nvSpPr>
          <p:cNvPr id="3" name="Content Placeholder 2"/>
          <p:cNvSpPr>
            <a:spLocks noGrp="1"/>
          </p:cNvSpPr>
          <p:nvPr>
            <p:ph idx="1"/>
          </p:nvPr>
        </p:nvSpPr>
        <p:spPr/>
        <p:txBody>
          <a:bodyPr>
            <a:normAutofit/>
          </a:bodyPr>
          <a:lstStyle/>
          <a:p>
            <a:r>
              <a:rPr lang="en-US" dirty="0" smtClean="0"/>
              <a:t>Reductionist approaches reveal molecular mechanisms</a:t>
            </a:r>
          </a:p>
          <a:p>
            <a:endParaRPr lang="en-US" dirty="0" smtClean="0"/>
          </a:p>
          <a:p>
            <a:r>
              <a:rPr lang="en-US" dirty="0" smtClean="0"/>
              <a:t>These can influence the transition from health to disease</a:t>
            </a:r>
          </a:p>
          <a:p>
            <a:endParaRPr lang="en-US" dirty="0" smtClean="0"/>
          </a:p>
          <a:p>
            <a:r>
              <a:rPr lang="en-US" dirty="0" smtClean="0"/>
              <a:t>Will reveal targets and therapeutics to prevent infection</a:t>
            </a:r>
            <a:endParaRPr lang="en-US" dirty="0"/>
          </a:p>
        </p:txBody>
      </p:sp>
    </p:spTree>
    <p:extLst>
      <p:ext uri="{BB962C8B-B14F-4D97-AF65-F5344CB8AC3E}">
        <p14:creationId xmlns:p14="http://schemas.microsoft.com/office/powerpoint/2010/main" val="312950158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6"/>
          <p:cNvSpPr txBox="1">
            <a:spLocks noChangeArrowheads="1"/>
          </p:cNvSpPr>
          <p:nvPr/>
        </p:nvSpPr>
        <p:spPr bwMode="auto">
          <a:xfrm>
            <a:off x="282037" y="3008055"/>
            <a:ext cx="4023360" cy="2554545"/>
          </a:xfrm>
          <a:prstGeom prst="rect">
            <a:avLst/>
          </a:prstGeom>
          <a:noFill/>
          <a:ln w="9525">
            <a:noFill/>
            <a:miter lim="800000"/>
            <a:headEnd/>
            <a:tailEnd/>
          </a:ln>
        </p:spPr>
        <p:txBody>
          <a:bodyPr wrap="square">
            <a:prstTxWarp prst="textNoShape">
              <a:avLst/>
            </a:prstTxWarp>
            <a:spAutoFit/>
          </a:bodyPr>
          <a:lstStyle/>
          <a:p>
            <a:pPr algn="ctr"/>
            <a:r>
              <a:rPr lang="en-US" sz="2000" b="1" u="sng" dirty="0" smtClean="0">
                <a:latin typeface="Arial"/>
                <a:ea typeface="Arial" charset="0"/>
                <a:cs typeface="Arial"/>
              </a:rPr>
              <a:t>The Lemon Lab</a:t>
            </a:r>
          </a:p>
          <a:p>
            <a:pPr algn="ctr"/>
            <a:r>
              <a:rPr lang="en-US" sz="2000" dirty="0" smtClean="0">
                <a:latin typeface="Arial" panose="020B0604020202020204" pitchFamily="34" charset="0"/>
                <a:ea typeface="Arial" charset="0"/>
                <a:cs typeface="Arial" panose="020B0604020202020204" pitchFamily="34" charset="0"/>
              </a:rPr>
              <a:t>Lindsey Bomar</a:t>
            </a:r>
          </a:p>
          <a:p>
            <a:pPr algn="ctr"/>
            <a:r>
              <a:rPr lang="en-US" sz="2000" dirty="0" smtClean="0">
                <a:latin typeface="Arial" panose="020B0604020202020204" pitchFamily="34" charset="0"/>
                <a:ea typeface="Arial" charset="0"/>
                <a:cs typeface="Arial" panose="020B0604020202020204" pitchFamily="34" charset="0"/>
              </a:rPr>
              <a:t>Isabel Fernandez Escapa</a:t>
            </a:r>
          </a:p>
          <a:p>
            <a:pPr algn="ctr"/>
            <a:r>
              <a:rPr lang="en-US" sz="2000" dirty="0" smtClean="0">
                <a:latin typeface="Arial" panose="020B0604020202020204" pitchFamily="34" charset="0"/>
                <a:ea typeface="Arial" charset="0"/>
                <a:cs typeface="Arial" panose="020B0604020202020204" pitchFamily="34" charset="0"/>
              </a:rPr>
              <a:t>Matthew Ramsey</a:t>
            </a:r>
          </a:p>
          <a:p>
            <a:pPr algn="ctr"/>
            <a:r>
              <a:rPr lang="en-US" sz="2000" dirty="0" smtClean="0">
                <a:latin typeface="Arial" panose="020B0604020202020204" pitchFamily="34" charset="0"/>
                <a:ea typeface="Arial" charset="0"/>
                <a:cs typeface="Arial" panose="020B0604020202020204" pitchFamily="34" charset="0"/>
              </a:rPr>
              <a:t>Jennifer Spagnolo</a:t>
            </a:r>
          </a:p>
          <a:p>
            <a:pPr algn="ctr"/>
            <a:r>
              <a:rPr lang="en-US" sz="2000" dirty="0" smtClean="0">
                <a:latin typeface="Arial" panose="020B0604020202020204" pitchFamily="34" charset="0"/>
                <a:ea typeface="Arial" charset="0"/>
                <a:cs typeface="Arial" panose="020B0604020202020204" pitchFamily="34" charset="0"/>
              </a:rPr>
              <a:t>Silvio Brugger</a:t>
            </a:r>
          </a:p>
          <a:p>
            <a:pPr algn="ctr"/>
            <a:r>
              <a:rPr lang="en-US" sz="2000" dirty="0" smtClean="0">
                <a:latin typeface="Arial" panose="020B0604020202020204" pitchFamily="34" charset="0"/>
                <a:ea typeface="Arial" charset="0"/>
                <a:cs typeface="Arial" panose="020B0604020202020204" pitchFamily="34" charset="0"/>
              </a:rPr>
              <a:t>Megan Lambert</a:t>
            </a:r>
          </a:p>
          <a:p>
            <a:pPr algn="ctr"/>
            <a:r>
              <a:rPr lang="en-US" sz="2000" dirty="0" smtClean="0">
                <a:latin typeface="Arial" panose="020B0604020202020204" pitchFamily="34" charset="0"/>
                <a:ea typeface="Arial" charset="0"/>
                <a:cs typeface="Arial" panose="020B0604020202020204" pitchFamily="34" charset="0"/>
              </a:rPr>
              <a:t>Brian Klein</a:t>
            </a:r>
          </a:p>
        </p:txBody>
      </p:sp>
      <p:pic>
        <p:nvPicPr>
          <p:cNvPr id="19" name="Picture 18" descr="logo_nih.g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61" y="5248467"/>
            <a:ext cx="1259621" cy="1259621"/>
          </a:xfrm>
          <a:prstGeom prst="rect">
            <a:avLst/>
          </a:prstGeom>
          <a:noFill/>
          <a:ln>
            <a:noFill/>
          </a:ln>
        </p:spPr>
      </p:pic>
      <p:pic>
        <p:nvPicPr>
          <p:cNvPr id="21" name="Picture 20" descr="logo-niaid.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7083" y="5286567"/>
            <a:ext cx="982117" cy="1250562"/>
          </a:xfrm>
          <a:prstGeom prst="rect">
            <a:avLst/>
          </a:prstGeom>
          <a:noFill/>
          <a:ln>
            <a:noFill/>
          </a:ln>
        </p:spPr>
      </p:pic>
      <p:pic>
        <p:nvPicPr>
          <p:cNvPr id="26" name="Picture 25" descr="500px-US-NIH-NIDCR-Logo.svg.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24666" y="5312500"/>
            <a:ext cx="1287033" cy="1240700"/>
          </a:xfrm>
          <a:prstGeom prst="rect">
            <a:avLst/>
          </a:prstGeom>
          <a:noFill/>
          <a:ln>
            <a:noFill/>
          </a:ln>
        </p:spPr>
      </p:pic>
      <p:sp>
        <p:nvSpPr>
          <p:cNvPr id="69637" name="TextBox 6"/>
          <p:cNvSpPr txBox="1">
            <a:spLocks noChangeArrowheads="1"/>
          </p:cNvSpPr>
          <p:nvPr/>
        </p:nvSpPr>
        <p:spPr bwMode="auto">
          <a:xfrm>
            <a:off x="4392121" y="3505200"/>
            <a:ext cx="4231928" cy="1446550"/>
          </a:xfrm>
          <a:prstGeom prst="rect">
            <a:avLst/>
          </a:prstGeom>
          <a:noFill/>
          <a:ln w="9525">
            <a:noFill/>
            <a:miter lim="800000"/>
            <a:headEnd/>
            <a:tailEnd/>
          </a:ln>
        </p:spPr>
        <p:txBody>
          <a:bodyPr wrap="none">
            <a:prstTxWarp prst="textNoShape">
              <a:avLst/>
            </a:prstTxWarp>
            <a:spAutoFit/>
          </a:bodyPr>
          <a:lstStyle/>
          <a:p>
            <a:pPr algn="ctr"/>
            <a:r>
              <a:rPr lang="en-US" sz="2200" b="1" u="sng" dirty="0" smtClean="0">
                <a:latin typeface="Arial"/>
                <a:ea typeface="Arial" charset="0"/>
                <a:cs typeface="Arial"/>
              </a:rPr>
              <a:t>Collaborators</a:t>
            </a:r>
          </a:p>
          <a:p>
            <a:pPr algn="ctr"/>
            <a:r>
              <a:rPr lang="en-US" sz="2200" dirty="0" smtClean="0">
                <a:latin typeface="Arial"/>
                <a:ea typeface="Arial" charset="0"/>
                <a:cs typeface="Arial"/>
              </a:rPr>
              <a:t>Kendra Rumbaugh (Texas Tech)</a:t>
            </a:r>
          </a:p>
          <a:p>
            <a:pPr algn="ctr"/>
            <a:r>
              <a:rPr lang="en-US" sz="2200" dirty="0" smtClean="0">
                <a:latin typeface="Arial"/>
                <a:ea typeface="Arial" charset="0"/>
                <a:cs typeface="Arial"/>
              </a:rPr>
              <a:t>Marcelo </a:t>
            </a:r>
            <a:r>
              <a:rPr lang="en-US" sz="2200" dirty="0" err="1" smtClean="0">
                <a:latin typeface="Arial"/>
                <a:ea typeface="Arial" charset="0"/>
                <a:cs typeface="Arial"/>
              </a:rPr>
              <a:t>Freire</a:t>
            </a:r>
            <a:r>
              <a:rPr lang="en-US" sz="2200" dirty="0" smtClean="0">
                <a:latin typeface="Arial"/>
                <a:ea typeface="Arial" charset="0"/>
                <a:cs typeface="Arial"/>
              </a:rPr>
              <a:t> (Forsyth)</a:t>
            </a:r>
          </a:p>
          <a:p>
            <a:pPr algn="ctr"/>
            <a:r>
              <a:rPr lang="en-US" sz="2200" dirty="0" smtClean="0">
                <a:latin typeface="Arial"/>
                <a:ea typeface="Arial" charset="0"/>
                <a:cs typeface="Arial"/>
              </a:rPr>
              <a:t>Markus </a:t>
            </a:r>
            <a:r>
              <a:rPr lang="en-US" sz="2200" dirty="0" err="1" smtClean="0">
                <a:latin typeface="Arial"/>
                <a:ea typeface="Arial" charset="0"/>
                <a:cs typeface="Arial"/>
              </a:rPr>
              <a:t>Hardt</a:t>
            </a:r>
            <a:r>
              <a:rPr lang="en-US" sz="2200" dirty="0" smtClean="0">
                <a:latin typeface="Arial"/>
                <a:ea typeface="Arial" charset="0"/>
                <a:cs typeface="Arial"/>
              </a:rPr>
              <a:t> (Forsyth)</a:t>
            </a:r>
          </a:p>
        </p:txBody>
      </p:sp>
      <p:pic>
        <p:nvPicPr>
          <p:cNvPr id="29"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39472" r="9937"/>
          <a:stretch/>
        </p:blipFill>
        <p:spPr bwMode="auto">
          <a:xfrm>
            <a:off x="6705600" y="533399"/>
            <a:ext cx="1918449" cy="2743200"/>
          </a:xfrm>
          <a:prstGeom prst="rect">
            <a:avLst/>
          </a:prstGeom>
          <a:noFill/>
          <a:ln w="3810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6" name="TextBox 6"/>
          <p:cNvSpPr txBox="1">
            <a:spLocks noChangeArrowheads="1"/>
          </p:cNvSpPr>
          <p:nvPr/>
        </p:nvSpPr>
        <p:spPr bwMode="auto">
          <a:xfrm>
            <a:off x="432999" y="76200"/>
            <a:ext cx="4023360" cy="2862322"/>
          </a:xfrm>
          <a:prstGeom prst="rect">
            <a:avLst/>
          </a:prstGeom>
          <a:noFill/>
          <a:ln w="9525">
            <a:noFill/>
            <a:miter lim="800000"/>
            <a:headEnd/>
            <a:tailEnd/>
          </a:ln>
        </p:spPr>
        <p:txBody>
          <a:bodyPr wrap="square">
            <a:prstTxWarp prst="textNoShape">
              <a:avLst/>
            </a:prstTxWarp>
            <a:spAutoFit/>
          </a:bodyPr>
          <a:lstStyle/>
          <a:p>
            <a:pPr algn="ctr"/>
            <a:r>
              <a:rPr lang="en-US" sz="2000" b="1" u="sng" dirty="0" smtClean="0">
                <a:latin typeface="Arial"/>
                <a:ea typeface="Arial" charset="0"/>
                <a:cs typeface="Arial"/>
              </a:rPr>
              <a:t>The Whiteley Lab</a:t>
            </a:r>
          </a:p>
          <a:p>
            <a:pPr algn="ctr"/>
            <a:r>
              <a:rPr lang="en-US" sz="2000" dirty="0" smtClean="0">
                <a:latin typeface="Arial" panose="020B0604020202020204" pitchFamily="34" charset="0"/>
                <a:ea typeface="Arial" charset="0"/>
                <a:cs typeface="Arial" panose="020B0604020202020204" pitchFamily="34" charset="0"/>
              </a:rPr>
              <a:t>Kelli Palmer</a:t>
            </a:r>
          </a:p>
          <a:p>
            <a:pPr algn="ctr"/>
            <a:r>
              <a:rPr lang="en-US" sz="2000" dirty="0" smtClean="0">
                <a:latin typeface="Arial" panose="020B0604020202020204" pitchFamily="34" charset="0"/>
                <a:ea typeface="Arial" charset="0"/>
                <a:cs typeface="Arial" panose="020B0604020202020204" pitchFamily="34" charset="0"/>
              </a:rPr>
              <a:t>Stacie Brown</a:t>
            </a:r>
          </a:p>
          <a:p>
            <a:pPr algn="ctr"/>
            <a:r>
              <a:rPr lang="en-US" sz="2000" dirty="0" smtClean="0">
                <a:latin typeface="Arial" panose="020B0604020202020204" pitchFamily="34" charset="0"/>
                <a:ea typeface="Arial" charset="0"/>
                <a:cs typeface="Arial" panose="020B0604020202020204" pitchFamily="34" charset="0"/>
              </a:rPr>
              <a:t>Lauren Warren</a:t>
            </a:r>
          </a:p>
          <a:p>
            <a:pPr algn="ctr"/>
            <a:r>
              <a:rPr lang="en-US" sz="2000" dirty="0" smtClean="0">
                <a:latin typeface="Arial" panose="020B0604020202020204" pitchFamily="34" charset="0"/>
                <a:ea typeface="Arial" charset="0"/>
                <a:cs typeface="Arial" panose="020B0604020202020204" pitchFamily="34" charset="0"/>
              </a:rPr>
              <a:t>Peter </a:t>
            </a:r>
            <a:r>
              <a:rPr lang="en-US" sz="2000" dirty="0" err="1" smtClean="0">
                <a:latin typeface="Arial" panose="020B0604020202020204" pitchFamily="34" charset="0"/>
                <a:ea typeface="Arial" charset="0"/>
                <a:cs typeface="Arial" panose="020B0604020202020204" pitchFamily="34" charset="0"/>
              </a:rPr>
              <a:t>Jorth</a:t>
            </a:r>
            <a:endParaRPr lang="en-US" sz="2000" dirty="0" smtClean="0">
              <a:latin typeface="Arial" panose="020B0604020202020204" pitchFamily="34" charset="0"/>
              <a:ea typeface="Arial" charset="0"/>
              <a:cs typeface="Arial" panose="020B0604020202020204" pitchFamily="34" charset="0"/>
            </a:endParaRPr>
          </a:p>
          <a:p>
            <a:pPr algn="ctr"/>
            <a:r>
              <a:rPr lang="en-US" sz="2000" dirty="0" smtClean="0">
                <a:latin typeface="Arial" panose="020B0604020202020204" pitchFamily="34" charset="0"/>
                <a:ea typeface="Arial" charset="0"/>
                <a:cs typeface="Arial" panose="020B0604020202020204" pitchFamily="34" charset="0"/>
              </a:rPr>
              <a:t>Holly </a:t>
            </a:r>
            <a:r>
              <a:rPr lang="en-US" sz="2000" dirty="0" err="1" smtClean="0">
                <a:latin typeface="Arial" panose="020B0604020202020204" pitchFamily="34" charset="0"/>
                <a:ea typeface="Arial" charset="0"/>
                <a:cs typeface="Arial" panose="020B0604020202020204" pitchFamily="34" charset="0"/>
              </a:rPr>
              <a:t>Huse</a:t>
            </a:r>
            <a:endParaRPr lang="en-US" sz="2000" dirty="0" smtClean="0">
              <a:latin typeface="Arial" panose="020B0604020202020204" pitchFamily="34" charset="0"/>
              <a:ea typeface="Arial" charset="0"/>
              <a:cs typeface="Arial" panose="020B0604020202020204" pitchFamily="34" charset="0"/>
            </a:endParaRPr>
          </a:p>
          <a:p>
            <a:pPr algn="ctr"/>
            <a:r>
              <a:rPr lang="en-US" sz="2000" dirty="0" smtClean="0">
                <a:latin typeface="Arial" panose="020B0604020202020204" pitchFamily="34" charset="0"/>
                <a:ea typeface="Arial" charset="0"/>
                <a:cs typeface="Arial" panose="020B0604020202020204" pitchFamily="34" charset="0"/>
              </a:rPr>
              <a:t>Greg Palmer</a:t>
            </a:r>
          </a:p>
          <a:p>
            <a:pPr algn="ctr"/>
            <a:r>
              <a:rPr lang="en-US" sz="2000" dirty="0" err="1" smtClean="0">
                <a:latin typeface="Arial" panose="020B0604020202020204" pitchFamily="34" charset="0"/>
                <a:ea typeface="Arial" charset="0"/>
                <a:cs typeface="Arial" panose="020B0604020202020204" pitchFamily="34" charset="0"/>
              </a:rPr>
              <a:t>Aishwarya</a:t>
            </a:r>
            <a:r>
              <a:rPr lang="en-US" sz="2000" dirty="0" smtClean="0">
                <a:latin typeface="Arial" panose="020B0604020202020204" pitchFamily="34" charset="0"/>
                <a:ea typeface="Arial" charset="0"/>
                <a:cs typeface="Arial" panose="020B0604020202020204" pitchFamily="34" charset="0"/>
              </a:rPr>
              <a:t> </a:t>
            </a:r>
            <a:r>
              <a:rPr lang="en-US" sz="2000" dirty="0" err="1" smtClean="0">
                <a:latin typeface="Arial" panose="020B0604020202020204" pitchFamily="34" charset="0"/>
                <a:ea typeface="Arial" charset="0"/>
                <a:cs typeface="Arial" panose="020B0604020202020204" pitchFamily="34" charset="0"/>
              </a:rPr>
              <a:t>Korgaonkar</a:t>
            </a:r>
            <a:endParaRPr lang="en-US" sz="2000" dirty="0" smtClean="0">
              <a:latin typeface="Arial" panose="020B0604020202020204" pitchFamily="34" charset="0"/>
              <a:ea typeface="Arial" charset="0"/>
              <a:cs typeface="Arial" panose="020B0604020202020204" pitchFamily="34" charset="0"/>
            </a:endParaRPr>
          </a:p>
          <a:p>
            <a:pPr algn="ctr"/>
            <a:r>
              <a:rPr lang="en-US" sz="2000" dirty="0" smtClean="0">
                <a:latin typeface="Arial" panose="020B0604020202020204" pitchFamily="34" charset="0"/>
                <a:ea typeface="Arial" charset="0"/>
                <a:cs typeface="Arial" panose="020B0604020202020204" pitchFamily="34" charset="0"/>
              </a:rPr>
              <a:t>Aimee </a:t>
            </a:r>
            <a:r>
              <a:rPr lang="en-US" sz="2000" dirty="0" err="1" smtClean="0">
                <a:latin typeface="Arial" panose="020B0604020202020204" pitchFamily="34" charset="0"/>
                <a:ea typeface="Arial" charset="0"/>
                <a:cs typeface="Arial" panose="020B0604020202020204" pitchFamily="34" charset="0"/>
              </a:rPr>
              <a:t>Wessels</a:t>
            </a:r>
            <a:endParaRPr lang="en-US" sz="2000" dirty="0" smtClean="0">
              <a:latin typeface="Arial" panose="020B0604020202020204" pitchFamily="34" charset="0"/>
              <a:ea typeface="Arial" charset="0"/>
              <a:cs typeface="Arial" panose="020B0604020202020204" pitchFamily="34" charset="0"/>
            </a:endParaRPr>
          </a:p>
        </p:txBody>
      </p:sp>
      <p:pic>
        <p:nvPicPr>
          <p:cNvPr id="1026" name="Picture 2" descr="https://sites.cns.utexas.edu/sites/default/files/styles/profile_full/public/whiteley_lab/files/marvinwhiteley_photo.jpg?itok=8OiUKLeK"/>
          <p:cNvPicPr>
            <a:picLocks noChangeAspect="1" noChangeArrowheads="1"/>
          </p:cNvPicPr>
          <p:nvPr/>
        </p:nvPicPr>
        <p:blipFill rotWithShape="1">
          <a:blip r:embed="rId7">
            <a:extLst>
              <a:ext uri="{28A0092B-C50C-407E-A947-70E740481C1C}">
                <a14:useLocalDpi xmlns:a14="http://schemas.microsoft.com/office/drawing/2010/main" val="0"/>
              </a:ext>
            </a:extLst>
          </a:blip>
          <a:srcRect l="12976" r="3230"/>
          <a:stretch/>
        </p:blipFill>
        <p:spPr bwMode="auto">
          <a:xfrm>
            <a:off x="4482238" y="533400"/>
            <a:ext cx="1880688" cy="2743200"/>
          </a:xfrm>
          <a:prstGeom prst="rect">
            <a:avLst/>
          </a:prstGeom>
          <a:noFill/>
          <a:ln w="38100">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4800" y="5638800"/>
            <a:ext cx="2531462" cy="923330"/>
          </a:xfrm>
          <a:prstGeom prst="rect">
            <a:avLst/>
          </a:prstGeom>
          <a:noFill/>
        </p:spPr>
        <p:txBody>
          <a:bodyPr wrap="none" rtlCol="0">
            <a:spAutoFit/>
          </a:bodyPr>
          <a:lstStyle/>
          <a:p>
            <a:r>
              <a:rPr lang="en-US" b="1" u="sng" dirty="0" smtClean="0">
                <a:latin typeface="Arial" panose="020B0604020202020204" pitchFamily="34" charset="0"/>
                <a:cs typeface="Arial" panose="020B0604020202020204" pitchFamily="34" charset="0"/>
              </a:rPr>
              <a:t>Funding</a:t>
            </a:r>
            <a:r>
              <a:rPr lang="en-US" b="1" dirty="0" smtClean="0">
                <a:latin typeface="Arial" panose="020B0604020202020204" pitchFamily="34" charset="0"/>
                <a:cs typeface="Arial" panose="020B0604020202020204" pitchFamily="34" charset="0"/>
              </a:rPr>
              <a:t>:</a:t>
            </a:r>
          </a:p>
          <a:p>
            <a:r>
              <a:rPr lang="en-US" dirty="0" smtClean="0">
                <a:latin typeface="Arial" panose="020B0604020202020204" pitchFamily="34" charset="0"/>
                <a:cs typeface="Arial" panose="020B0604020202020204" pitchFamily="34" charset="0"/>
              </a:rPr>
              <a:t>NIDCR </a:t>
            </a:r>
            <a:r>
              <a:rPr lang="en-US" dirty="0">
                <a:latin typeface="Arial" panose="020B0604020202020204" pitchFamily="34" charset="0"/>
                <a:cs typeface="Arial" panose="020B0604020202020204" pitchFamily="34" charset="0"/>
              </a:rPr>
              <a:t>F31 </a:t>
            </a:r>
            <a:r>
              <a:rPr lang="en-US" dirty="0" smtClean="0">
                <a:latin typeface="Arial" panose="020B0604020202020204" pitchFamily="34" charset="0"/>
                <a:cs typeface="Arial" panose="020B0604020202020204" pitchFamily="34" charset="0"/>
              </a:rPr>
              <a:t>DE019995</a:t>
            </a:r>
          </a:p>
          <a:p>
            <a:r>
              <a:rPr lang="en-US" dirty="0" smtClean="0">
                <a:latin typeface="Arial" panose="020B0604020202020204" pitchFamily="34" charset="0"/>
                <a:cs typeface="Arial" panose="020B0604020202020204" pitchFamily="34" charset="0"/>
              </a:rPr>
              <a:t>NIAID </a:t>
            </a:r>
            <a:r>
              <a:rPr lang="en-US" dirty="0">
                <a:latin typeface="Arial" panose="020B0604020202020204" pitchFamily="34" charset="0"/>
                <a:cs typeface="Arial" panose="020B0604020202020204" pitchFamily="34" charset="0"/>
              </a:rPr>
              <a:t>F32 AI102498</a:t>
            </a:r>
          </a:p>
        </p:txBody>
      </p:sp>
    </p:spTree>
    <p:extLst>
      <p:ext uri="{BB962C8B-B14F-4D97-AF65-F5344CB8AC3E}">
        <p14:creationId xmlns:p14="http://schemas.microsoft.com/office/powerpoint/2010/main" val="89190737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tx2"/>
                </a:solidFill>
              </a:rPr>
              <a:t>Ccrepe</a:t>
            </a:r>
            <a:endParaRPr lang="en-US" dirty="0">
              <a:solidFill>
                <a:schemeClr val="tx2"/>
              </a:solidFill>
            </a:endParaRPr>
          </a:p>
        </p:txBody>
      </p:sp>
      <p:sp>
        <p:nvSpPr>
          <p:cNvPr id="3" name="Content Placeholder 2"/>
          <p:cNvSpPr>
            <a:spLocks noGrp="1"/>
          </p:cNvSpPr>
          <p:nvPr>
            <p:ph idx="1"/>
          </p:nvPr>
        </p:nvSpPr>
        <p:spPr/>
        <p:txBody>
          <a:bodyPr/>
          <a:lstStyle/>
          <a:p>
            <a:r>
              <a:rPr lang="en-US" dirty="0" smtClean="0"/>
              <a:t>Spearman’s Rank, or:</a:t>
            </a:r>
          </a:p>
          <a:p>
            <a:r>
              <a:rPr lang="en-US" u="sng" dirty="0" smtClean="0"/>
              <a:t>Diamond’s Checkerboard Score</a:t>
            </a:r>
          </a:p>
          <a:p>
            <a:endParaRPr lang="en-US" dirty="0"/>
          </a:p>
          <a:p>
            <a:r>
              <a:rPr lang="en-US" dirty="0" err="1" smtClean="0"/>
              <a:t>Benjimani</a:t>
            </a:r>
            <a:r>
              <a:rPr lang="en-US" dirty="0" smtClean="0"/>
              <a:t>, </a:t>
            </a:r>
            <a:r>
              <a:rPr lang="en-US" dirty="0" err="1" smtClean="0"/>
              <a:t>Yuketeli</a:t>
            </a:r>
            <a:r>
              <a:rPr lang="en-US" dirty="0"/>
              <a:t> </a:t>
            </a:r>
            <a:r>
              <a:rPr lang="en-US" dirty="0" smtClean="0"/>
              <a:t>Hochberg q-value adjustment for FDR</a:t>
            </a:r>
          </a:p>
          <a:p>
            <a:endParaRPr lang="en-US" dirty="0" smtClean="0"/>
          </a:p>
          <a:p>
            <a:r>
              <a:rPr lang="en-US" dirty="0" err="1" smtClean="0"/>
              <a:t>Ccrepe</a:t>
            </a:r>
            <a:r>
              <a:rPr lang="en-US" dirty="0" smtClean="0"/>
              <a:t> can be modified for other correlation statistics and output</a:t>
            </a:r>
            <a:endParaRPr lang="en-US" dirty="0"/>
          </a:p>
        </p:txBody>
      </p:sp>
    </p:spTree>
    <p:extLst>
      <p:ext uri="{BB962C8B-B14F-4D97-AF65-F5344CB8AC3E}">
        <p14:creationId xmlns:p14="http://schemas.microsoft.com/office/powerpoint/2010/main" val="328657506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rPr>
              <a:t>Clustering analysis</a:t>
            </a:r>
            <a:endParaRPr lang="en-US" dirty="0">
              <a:solidFill>
                <a:schemeClr val="tx2"/>
              </a:solidFill>
            </a:endParaRPr>
          </a:p>
        </p:txBody>
      </p:sp>
      <p:sp>
        <p:nvSpPr>
          <p:cNvPr id="3" name="Content Placeholder 2"/>
          <p:cNvSpPr>
            <a:spLocks noGrp="1"/>
          </p:cNvSpPr>
          <p:nvPr>
            <p:ph idx="1"/>
          </p:nvPr>
        </p:nvSpPr>
        <p:spPr/>
        <p:txBody>
          <a:bodyPr/>
          <a:lstStyle/>
          <a:p>
            <a:r>
              <a:rPr lang="en-US" dirty="0" smtClean="0"/>
              <a:t>Test by Hierarchal Clustering Analysis (HCA)</a:t>
            </a:r>
          </a:p>
          <a:p>
            <a:pPr lvl="1"/>
            <a:r>
              <a:rPr lang="en-US" dirty="0" smtClean="0"/>
              <a:t>Bray-Curtis Dissimilarity, Ward’s minimum variance method</a:t>
            </a:r>
          </a:p>
          <a:p>
            <a:endParaRPr lang="en-US" dirty="0"/>
          </a:p>
          <a:p>
            <a:r>
              <a:rPr lang="en-US" dirty="0" smtClean="0"/>
              <a:t>This is done on all 77 patient samples</a:t>
            </a:r>
          </a:p>
          <a:p>
            <a:pPr lvl="1"/>
            <a:r>
              <a:rPr lang="en-US" dirty="0" smtClean="0"/>
              <a:t>Can be done with Horn / </a:t>
            </a:r>
            <a:r>
              <a:rPr lang="en-US" dirty="0" err="1" smtClean="0"/>
              <a:t>Morisita</a:t>
            </a:r>
            <a:r>
              <a:rPr lang="en-US" dirty="0" smtClean="0"/>
              <a:t>, </a:t>
            </a:r>
            <a:r>
              <a:rPr lang="en-US" dirty="0" err="1" smtClean="0"/>
              <a:t>Jaccard</a:t>
            </a:r>
            <a:r>
              <a:rPr lang="en-US" dirty="0" smtClean="0"/>
              <a:t> </a:t>
            </a:r>
            <a:r>
              <a:rPr lang="en-US" dirty="0" err="1" smtClean="0"/>
              <a:t>etc</a:t>
            </a:r>
            <a:endParaRPr lang="en-US" dirty="0" smtClean="0"/>
          </a:p>
          <a:p>
            <a:pPr lvl="1"/>
            <a:r>
              <a:rPr lang="en-US" dirty="0" smtClean="0"/>
              <a:t>Bootstrapping available</a:t>
            </a:r>
          </a:p>
          <a:p>
            <a:endParaRPr lang="en-US" dirty="0"/>
          </a:p>
        </p:txBody>
      </p:sp>
    </p:spTree>
    <p:extLst>
      <p:ext uri="{BB962C8B-B14F-4D97-AF65-F5344CB8AC3E}">
        <p14:creationId xmlns:p14="http://schemas.microsoft.com/office/powerpoint/2010/main" val="312374509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3838"/>
            <a:ext cx="8686800" cy="1207008"/>
          </a:xfrm>
        </p:spPr>
        <p:txBody>
          <a:bodyPr>
            <a:noAutofit/>
          </a:bodyPr>
          <a:lstStyle/>
          <a:p>
            <a:r>
              <a:rPr lang="en-US" sz="3600" i="1" dirty="0" smtClean="0"/>
              <a:t>C. striatum</a:t>
            </a:r>
            <a:r>
              <a:rPr lang="en-US" sz="3600" dirty="0" smtClean="0"/>
              <a:t> (</a:t>
            </a:r>
            <a:r>
              <a:rPr lang="en-US" sz="3600" i="1" dirty="0" smtClean="0"/>
              <a:t>Cst</a:t>
            </a:r>
            <a:r>
              <a:rPr lang="en-US" sz="3600" dirty="0" smtClean="0"/>
              <a:t>) cell-free conditioned medium inhibits </a:t>
            </a:r>
            <a:r>
              <a:rPr lang="en-US" sz="3600" i="1" dirty="0" smtClean="0"/>
              <a:t>S. aureus </a:t>
            </a:r>
            <a:r>
              <a:rPr lang="en-US" sz="3600" dirty="0" smtClean="0"/>
              <a:t>AIP-1 signaling</a:t>
            </a:r>
            <a:r>
              <a:rPr lang="en-US" sz="3600" i="1" dirty="0" smtClean="0"/>
              <a:t> </a:t>
            </a:r>
            <a:endParaRPr lang="en-US" sz="3600" i="1" dirty="0"/>
          </a:p>
        </p:txBody>
      </p:sp>
      <p:sp>
        <p:nvSpPr>
          <p:cNvPr id="10" name="TextBox 9"/>
          <p:cNvSpPr txBox="1"/>
          <p:nvPr/>
        </p:nvSpPr>
        <p:spPr>
          <a:xfrm>
            <a:off x="8115300" y="6300113"/>
            <a:ext cx="866944" cy="461665"/>
          </a:xfrm>
          <a:prstGeom prst="rect">
            <a:avLst/>
          </a:prstGeom>
          <a:noFill/>
        </p:spPr>
        <p:txBody>
          <a:bodyPr wrap="none" rtlCol="0">
            <a:spAutoFit/>
          </a:bodyPr>
          <a:lstStyle/>
          <a:p>
            <a:r>
              <a:rPr lang="en-US" sz="2400" dirty="0" smtClean="0"/>
              <a:t>n ≥ 3</a:t>
            </a:r>
            <a:endParaRPr lang="en-US" sz="2400" dirty="0"/>
          </a:p>
        </p:txBody>
      </p:sp>
      <p:pic>
        <p:nvPicPr>
          <p:cNvPr id="4" name="Picture 3" descr="Ink_Cst_CFCM_fractionate_AIP1inhibition.png"/>
          <p:cNvPicPr>
            <a:picLocks noChangeAspect="1"/>
          </p:cNvPicPr>
          <p:nvPr/>
        </p:nvPicPr>
        <p:blipFill>
          <a:blip r:embed="rId3"/>
          <a:srcRect l="17659" r="22818" b="7778"/>
          <a:stretch>
            <a:fillRect/>
          </a:stretch>
        </p:blipFill>
        <p:spPr>
          <a:xfrm>
            <a:off x="3355072" y="1714481"/>
            <a:ext cx="3817310" cy="4224528"/>
          </a:xfrm>
          <a:prstGeom prst="rect">
            <a:avLst/>
          </a:prstGeom>
        </p:spPr>
      </p:pic>
      <p:sp>
        <p:nvSpPr>
          <p:cNvPr id="5" name="TextBox 4"/>
          <p:cNvSpPr txBox="1"/>
          <p:nvPr/>
        </p:nvSpPr>
        <p:spPr>
          <a:xfrm>
            <a:off x="2420626" y="1625600"/>
            <a:ext cx="969198" cy="430887"/>
          </a:xfrm>
          <a:prstGeom prst="rect">
            <a:avLst/>
          </a:prstGeom>
          <a:noFill/>
        </p:spPr>
        <p:txBody>
          <a:bodyPr wrap="none" rtlCol="0">
            <a:spAutoFit/>
          </a:bodyPr>
          <a:lstStyle/>
          <a:p>
            <a:pPr algn="r"/>
            <a:r>
              <a:rPr lang="en-US" sz="2200" dirty="0" smtClean="0">
                <a:latin typeface="Arial" panose="020B0604020202020204" pitchFamily="34" charset="0"/>
                <a:cs typeface="Arial" panose="020B0604020202020204" pitchFamily="34" charset="0"/>
              </a:rPr>
              <a:t>30000</a:t>
            </a:r>
            <a:endParaRPr lang="en-US" sz="2200" dirty="0">
              <a:latin typeface="Arial" panose="020B0604020202020204" pitchFamily="34" charset="0"/>
              <a:cs typeface="Arial" panose="020B0604020202020204" pitchFamily="34" charset="0"/>
            </a:endParaRPr>
          </a:p>
        </p:txBody>
      </p:sp>
      <p:sp>
        <p:nvSpPr>
          <p:cNvPr id="6" name="TextBox 5"/>
          <p:cNvSpPr txBox="1"/>
          <p:nvPr/>
        </p:nvSpPr>
        <p:spPr>
          <a:xfrm>
            <a:off x="2420626" y="2971800"/>
            <a:ext cx="969198" cy="430887"/>
          </a:xfrm>
          <a:prstGeom prst="rect">
            <a:avLst/>
          </a:prstGeom>
          <a:noFill/>
        </p:spPr>
        <p:txBody>
          <a:bodyPr wrap="none" rtlCol="0">
            <a:spAutoFit/>
          </a:bodyPr>
          <a:lstStyle/>
          <a:p>
            <a:pPr algn="r"/>
            <a:r>
              <a:rPr lang="en-US" sz="2200" dirty="0" smtClean="0">
                <a:latin typeface="Arial" panose="020B0604020202020204" pitchFamily="34" charset="0"/>
                <a:cs typeface="Arial" panose="020B0604020202020204" pitchFamily="34" charset="0"/>
              </a:rPr>
              <a:t>20000</a:t>
            </a:r>
            <a:endParaRPr lang="en-US" sz="2200" dirty="0">
              <a:latin typeface="Arial" panose="020B0604020202020204" pitchFamily="34" charset="0"/>
              <a:cs typeface="Arial" panose="020B0604020202020204" pitchFamily="34" charset="0"/>
            </a:endParaRPr>
          </a:p>
        </p:txBody>
      </p:sp>
      <p:sp>
        <p:nvSpPr>
          <p:cNvPr id="7" name="TextBox 6"/>
          <p:cNvSpPr txBox="1"/>
          <p:nvPr/>
        </p:nvSpPr>
        <p:spPr>
          <a:xfrm>
            <a:off x="2420626" y="4292600"/>
            <a:ext cx="969198" cy="430887"/>
          </a:xfrm>
          <a:prstGeom prst="rect">
            <a:avLst/>
          </a:prstGeom>
          <a:noFill/>
        </p:spPr>
        <p:txBody>
          <a:bodyPr wrap="none" rtlCol="0">
            <a:spAutoFit/>
          </a:bodyPr>
          <a:lstStyle/>
          <a:p>
            <a:pPr algn="r"/>
            <a:r>
              <a:rPr lang="en-US" sz="2200" dirty="0" smtClean="0">
                <a:latin typeface="Arial" panose="020B0604020202020204" pitchFamily="34" charset="0"/>
                <a:cs typeface="Arial" panose="020B0604020202020204" pitchFamily="34" charset="0"/>
              </a:rPr>
              <a:t>10000</a:t>
            </a:r>
            <a:endParaRPr lang="en-US" sz="2200" dirty="0">
              <a:latin typeface="Arial" panose="020B0604020202020204" pitchFamily="34" charset="0"/>
              <a:cs typeface="Arial" panose="020B0604020202020204" pitchFamily="34" charset="0"/>
            </a:endParaRPr>
          </a:p>
        </p:txBody>
      </p:sp>
      <p:sp>
        <p:nvSpPr>
          <p:cNvPr id="8" name="TextBox 7"/>
          <p:cNvSpPr txBox="1"/>
          <p:nvPr/>
        </p:nvSpPr>
        <p:spPr>
          <a:xfrm>
            <a:off x="3048252" y="5638800"/>
            <a:ext cx="341572" cy="430887"/>
          </a:xfrm>
          <a:prstGeom prst="rect">
            <a:avLst/>
          </a:prstGeom>
          <a:noFill/>
        </p:spPr>
        <p:txBody>
          <a:bodyPr wrap="none" rtlCol="0">
            <a:spAutoFit/>
          </a:bodyPr>
          <a:lstStyle/>
          <a:p>
            <a:pPr algn="r"/>
            <a:r>
              <a:rPr lang="en-US" sz="2200" dirty="0" smtClean="0">
                <a:latin typeface="Arial" panose="020B0604020202020204" pitchFamily="34" charset="0"/>
                <a:cs typeface="Arial" panose="020B0604020202020204" pitchFamily="34" charset="0"/>
              </a:rPr>
              <a:t>0</a:t>
            </a:r>
            <a:endParaRPr lang="en-US" sz="2200" dirty="0">
              <a:latin typeface="Arial" panose="020B0604020202020204" pitchFamily="34" charset="0"/>
              <a:cs typeface="Arial" panose="020B0604020202020204" pitchFamily="34" charset="0"/>
            </a:endParaRPr>
          </a:p>
        </p:txBody>
      </p:sp>
      <p:sp>
        <p:nvSpPr>
          <p:cNvPr id="9" name="TextBox 8"/>
          <p:cNvSpPr txBox="1"/>
          <p:nvPr/>
        </p:nvSpPr>
        <p:spPr>
          <a:xfrm rot="16200000">
            <a:off x="1087887" y="3606800"/>
            <a:ext cx="2229129" cy="461665"/>
          </a:xfrm>
          <a:prstGeom prst="rect">
            <a:avLst/>
          </a:prstGeom>
          <a:noFill/>
        </p:spPr>
        <p:txBody>
          <a:bodyPr wrap="none" rtlCol="0">
            <a:spAutoFit/>
          </a:bodyPr>
          <a:lstStyle/>
          <a:p>
            <a:pPr algn="ctr"/>
            <a:r>
              <a:rPr lang="en-US" sz="2400" dirty="0" smtClean="0">
                <a:latin typeface="Arial" panose="020B0604020202020204" pitchFamily="34" charset="0"/>
                <a:cs typeface="Arial" panose="020B0604020202020204" pitchFamily="34" charset="0"/>
              </a:rPr>
              <a:t>Luminescence</a:t>
            </a:r>
            <a:endParaRPr lang="en-US" sz="2400" i="1" dirty="0" smtClean="0">
              <a:latin typeface="Arial" panose="020B0604020202020204" pitchFamily="34" charset="0"/>
              <a:cs typeface="Arial" panose="020B0604020202020204" pitchFamily="34" charset="0"/>
            </a:endParaRPr>
          </a:p>
        </p:txBody>
      </p:sp>
      <p:sp>
        <p:nvSpPr>
          <p:cNvPr id="11" name="TextBox 10"/>
          <p:cNvSpPr txBox="1"/>
          <p:nvPr/>
        </p:nvSpPr>
        <p:spPr>
          <a:xfrm>
            <a:off x="3395529" y="5930900"/>
            <a:ext cx="1188096" cy="769441"/>
          </a:xfrm>
          <a:prstGeom prst="rect">
            <a:avLst/>
          </a:prstGeom>
          <a:noFill/>
        </p:spPr>
        <p:txBody>
          <a:bodyPr wrap="none" rtlCol="0">
            <a:spAutoFit/>
          </a:bodyPr>
          <a:lstStyle/>
          <a:p>
            <a:pPr algn="ctr"/>
            <a:r>
              <a:rPr lang="en-US" sz="2200" dirty="0" smtClean="0">
                <a:latin typeface="Arial" panose="020B0604020202020204" pitchFamily="34" charset="0"/>
                <a:cs typeface="Arial" panose="020B0604020202020204" pitchFamily="34" charset="0"/>
              </a:rPr>
              <a:t>BHI</a:t>
            </a:r>
          </a:p>
          <a:p>
            <a:pPr algn="ctr"/>
            <a:r>
              <a:rPr lang="en-US" sz="2200" dirty="0" smtClean="0">
                <a:latin typeface="Arial" panose="020B0604020202020204" pitchFamily="34" charset="0"/>
                <a:cs typeface="Arial" panose="020B0604020202020204" pitchFamily="34" charset="0"/>
              </a:rPr>
              <a:t>medium</a:t>
            </a:r>
            <a:endParaRPr lang="en-US" sz="2200" dirty="0">
              <a:latin typeface="Arial" panose="020B0604020202020204" pitchFamily="34" charset="0"/>
              <a:cs typeface="Arial" panose="020B0604020202020204" pitchFamily="34" charset="0"/>
            </a:endParaRPr>
          </a:p>
        </p:txBody>
      </p:sp>
      <p:sp>
        <p:nvSpPr>
          <p:cNvPr id="12" name="TextBox 11"/>
          <p:cNvSpPr txBox="1"/>
          <p:nvPr/>
        </p:nvSpPr>
        <p:spPr>
          <a:xfrm>
            <a:off x="4383604" y="5930900"/>
            <a:ext cx="999505" cy="769441"/>
          </a:xfrm>
          <a:prstGeom prst="rect">
            <a:avLst/>
          </a:prstGeom>
          <a:noFill/>
        </p:spPr>
        <p:txBody>
          <a:bodyPr wrap="none" rtlCol="0">
            <a:spAutoFit/>
          </a:bodyPr>
          <a:lstStyle/>
          <a:p>
            <a:pPr algn="ctr"/>
            <a:r>
              <a:rPr lang="en-US" sz="2200" dirty="0" smtClean="0">
                <a:latin typeface="Arial" panose="020B0604020202020204" pitchFamily="34" charset="0"/>
                <a:cs typeface="Arial" panose="020B0604020202020204" pitchFamily="34" charset="0"/>
              </a:rPr>
              <a:t>CFCM</a:t>
            </a:r>
          </a:p>
          <a:p>
            <a:pPr algn="ctr"/>
            <a:r>
              <a:rPr lang="en-US" sz="2200" i="1" dirty="0" smtClean="0">
                <a:latin typeface="Arial" panose="020B0604020202020204" pitchFamily="34" charset="0"/>
                <a:cs typeface="Arial" panose="020B0604020202020204" pitchFamily="34" charset="0"/>
              </a:rPr>
              <a:t>Cst</a:t>
            </a:r>
          </a:p>
        </p:txBody>
      </p:sp>
      <p:sp>
        <p:nvSpPr>
          <p:cNvPr id="13" name="TextBox 12"/>
          <p:cNvSpPr txBox="1"/>
          <p:nvPr/>
        </p:nvSpPr>
        <p:spPr>
          <a:xfrm>
            <a:off x="5287576" y="5930900"/>
            <a:ext cx="1008610" cy="430887"/>
          </a:xfrm>
          <a:prstGeom prst="rect">
            <a:avLst/>
          </a:prstGeom>
          <a:noFill/>
        </p:spPr>
        <p:txBody>
          <a:bodyPr wrap="none" rtlCol="0">
            <a:spAutoFit/>
          </a:bodyPr>
          <a:lstStyle/>
          <a:p>
            <a:pPr algn="ctr"/>
            <a:r>
              <a:rPr lang="en-US" sz="2200" dirty="0" smtClean="0">
                <a:latin typeface="Arial" panose="020B0604020202020204" pitchFamily="34" charset="0"/>
                <a:cs typeface="Arial" panose="020B0604020202020204" pitchFamily="34" charset="0"/>
              </a:rPr>
              <a:t>&lt;3kDa</a:t>
            </a:r>
          </a:p>
        </p:txBody>
      </p:sp>
      <p:sp>
        <p:nvSpPr>
          <p:cNvPr id="15" name="TextBox 14"/>
          <p:cNvSpPr txBox="1"/>
          <p:nvPr/>
        </p:nvSpPr>
        <p:spPr>
          <a:xfrm>
            <a:off x="6163947" y="5930900"/>
            <a:ext cx="1008610" cy="769441"/>
          </a:xfrm>
          <a:prstGeom prst="rect">
            <a:avLst/>
          </a:prstGeom>
          <a:noFill/>
        </p:spPr>
        <p:txBody>
          <a:bodyPr wrap="none" rtlCol="0">
            <a:spAutoFit/>
          </a:bodyPr>
          <a:lstStyle/>
          <a:p>
            <a:pPr algn="ctr"/>
            <a:r>
              <a:rPr lang="en-US" sz="2200" dirty="0" smtClean="0">
                <a:latin typeface="Arial" panose="020B0604020202020204" pitchFamily="34" charset="0"/>
                <a:cs typeface="Arial" panose="020B0604020202020204" pitchFamily="34" charset="0"/>
              </a:rPr>
              <a:t>&lt;3kDa</a:t>
            </a:r>
          </a:p>
          <a:p>
            <a:pPr algn="ctr"/>
            <a:r>
              <a:rPr lang="en-US" sz="2200" dirty="0" smtClean="0">
                <a:latin typeface="Arial" panose="020B0604020202020204" pitchFamily="34" charset="0"/>
                <a:cs typeface="Arial" panose="020B0604020202020204" pitchFamily="34" charset="0"/>
              </a:rPr>
              <a:t>heat</a:t>
            </a:r>
          </a:p>
        </p:txBody>
      </p:sp>
      <p:sp>
        <p:nvSpPr>
          <p:cNvPr id="16" name="Rectangle 15"/>
          <p:cNvSpPr/>
          <p:nvPr/>
        </p:nvSpPr>
        <p:spPr>
          <a:xfrm>
            <a:off x="5334000" y="1536699"/>
            <a:ext cx="914400" cy="482508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Body)"/>
              <a:cs typeface="Arial (Body)"/>
            </a:endParaRPr>
          </a:p>
        </p:txBody>
      </p:sp>
      <p:sp>
        <p:nvSpPr>
          <p:cNvPr id="17" name="Rectangle 16"/>
          <p:cNvSpPr/>
          <p:nvPr/>
        </p:nvSpPr>
        <p:spPr>
          <a:xfrm>
            <a:off x="6248400" y="1562099"/>
            <a:ext cx="1054100" cy="5105399"/>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Body)"/>
              <a:cs typeface="Arial (Body)"/>
            </a:endParaRPr>
          </a:p>
        </p:txBody>
      </p:sp>
      <p:sp>
        <p:nvSpPr>
          <p:cNvPr id="19" name="TextBox 18"/>
          <p:cNvSpPr txBox="1"/>
          <p:nvPr/>
        </p:nvSpPr>
        <p:spPr>
          <a:xfrm>
            <a:off x="1971619" y="6084788"/>
            <a:ext cx="1236637" cy="461665"/>
          </a:xfrm>
          <a:prstGeom prst="rect">
            <a:avLst/>
          </a:prstGeom>
          <a:noFill/>
        </p:spPr>
        <p:txBody>
          <a:bodyPr wrap="none" rtlCol="0">
            <a:spAutoFit/>
          </a:bodyPr>
          <a:lstStyle/>
          <a:p>
            <a:r>
              <a:rPr lang="en-US" sz="2400" b="1" dirty="0" smtClean="0">
                <a:solidFill>
                  <a:srgbClr val="0000FF"/>
                </a:solidFill>
                <a:latin typeface="Arial" panose="020B0604020202020204" pitchFamily="34" charset="0"/>
                <a:cs typeface="Arial" panose="020B0604020202020204" pitchFamily="34" charset="0"/>
              </a:rPr>
              <a:t>AIP-1 +</a:t>
            </a:r>
            <a:endParaRPr lang="en-US" sz="2400" b="1" dirty="0">
              <a:solidFill>
                <a:srgbClr val="0000FF"/>
              </a:solidFill>
              <a:latin typeface="Arial" panose="020B0604020202020204" pitchFamily="34" charset="0"/>
              <a:cs typeface="Arial" panose="020B0604020202020204" pitchFamily="34" charset="0"/>
            </a:endParaRPr>
          </a:p>
        </p:txBody>
      </p:sp>
      <p:sp>
        <p:nvSpPr>
          <p:cNvPr id="18" name="Rectangle 17"/>
          <p:cNvSpPr/>
          <p:nvPr/>
        </p:nvSpPr>
        <p:spPr>
          <a:xfrm>
            <a:off x="4460471" y="1490942"/>
            <a:ext cx="896112" cy="517655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Body)"/>
              <a:cs typeface="Arial (Body)"/>
            </a:endParaRPr>
          </a:p>
        </p:txBody>
      </p:sp>
    </p:spTree>
    <p:extLst>
      <p:ext uri="{BB962C8B-B14F-4D97-AF65-F5344CB8AC3E}">
        <p14:creationId xmlns:p14="http://schemas.microsoft.com/office/powerpoint/2010/main" val="4125300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childTnLst>
                          </p:cTn>
                        </p:par>
                        <p:par>
                          <p:cTn id="13" fill="hold">
                            <p:stCondLst>
                              <p:cond delay="500"/>
                            </p:stCondLst>
                            <p:childTnLst>
                              <p:par>
                                <p:cTn id="14" presetID="10" presetClass="exit" presetSubtype="0" fill="hold" grpId="0" nodeType="afterEffect">
                                  <p:stCondLst>
                                    <p:cond delay="0"/>
                                  </p:stCondLst>
                                  <p:childTnLst>
                                    <p:animEffect transition="out" filter="fade">
                                      <p:cBhvr>
                                        <p:cTn id="15" dur="500"/>
                                        <p:tgtEl>
                                          <p:spTgt spid="17"/>
                                        </p:tgtEl>
                                      </p:cBhvr>
                                    </p:animEffect>
                                    <p:set>
                                      <p:cBhvr>
                                        <p:cTn id="16"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49238"/>
            <a:ext cx="9144000" cy="1084262"/>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3600" noProof="0" dirty="0" smtClean="0">
                <a:solidFill>
                  <a:schemeClr val="tx2"/>
                </a:solidFill>
                <a:latin typeface="Arial" panose="020B0604020202020204" pitchFamily="34" charset="0"/>
                <a:ea typeface="+mj-ea"/>
                <a:cs typeface="Arial" panose="020B0604020202020204" pitchFamily="34" charset="0"/>
              </a:rPr>
              <a:t>CFCM from other </a:t>
            </a:r>
            <a:r>
              <a:rPr lang="en-US" sz="3600" i="1" noProof="0" dirty="0" smtClean="0">
                <a:solidFill>
                  <a:schemeClr val="tx2"/>
                </a:solidFill>
                <a:latin typeface="Arial" panose="020B0604020202020204" pitchFamily="34" charset="0"/>
                <a:ea typeface="+mj-ea"/>
                <a:cs typeface="Arial" panose="020B0604020202020204" pitchFamily="34" charset="0"/>
              </a:rPr>
              <a:t>Corynebacterium</a:t>
            </a:r>
            <a:r>
              <a:rPr lang="en-US" sz="3600" noProof="0" dirty="0" smtClean="0">
                <a:solidFill>
                  <a:schemeClr val="tx2"/>
                </a:solidFill>
                <a:latin typeface="Arial" panose="020B0604020202020204" pitchFamily="34" charset="0"/>
                <a:ea typeface="+mj-ea"/>
                <a:cs typeface="Arial" panose="020B0604020202020204" pitchFamily="34" charset="0"/>
              </a:rPr>
              <a:t> spp. also interfere with AIP-1 signaling</a:t>
            </a:r>
            <a:endParaRPr kumimoji="0" lang="en-US" sz="3600" b="0" u="none" strike="noStrike" kern="1200" cap="none" spc="0" normalizeH="0" baseline="0" noProof="0" dirty="0">
              <a:ln>
                <a:noFill/>
              </a:ln>
              <a:solidFill>
                <a:schemeClr val="tx2"/>
              </a:solidFill>
              <a:effectLst/>
              <a:uLnTx/>
              <a:uFillTx/>
              <a:latin typeface="Arial" panose="020B0604020202020204" pitchFamily="34" charset="0"/>
              <a:ea typeface="+mj-ea"/>
              <a:cs typeface="Arial" panose="020B0604020202020204" pitchFamily="34" charset="0"/>
            </a:endParaRPr>
          </a:p>
        </p:txBody>
      </p:sp>
      <p:sp>
        <p:nvSpPr>
          <p:cNvPr id="17" name="TextBox 16"/>
          <p:cNvSpPr txBox="1"/>
          <p:nvPr/>
        </p:nvSpPr>
        <p:spPr>
          <a:xfrm>
            <a:off x="8115300" y="6300113"/>
            <a:ext cx="866944" cy="461665"/>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n ≥ 3</a:t>
            </a:r>
            <a:endParaRPr lang="en-US" sz="2400" dirty="0">
              <a:latin typeface="Arial" panose="020B0604020202020204" pitchFamily="34" charset="0"/>
              <a:cs typeface="Arial" panose="020B0604020202020204" pitchFamily="34" charset="0"/>
            </a:endParaRPr>
          </a:p>
        </p:txBody>
      </p:sp>
      <p:sp>
        <p:nvSpPr>
          <p:cNvPr id="15" name="TextBox 14"/>
          <p:cNvSpPr txBox="1"/>
          <p:nvPr/>
        </p:nvSpPr>
        <p:spPr>
          <a:xfrm>
            <a:off x="4343400" y="2164140"/>
            <a:ext cx="3313802" cy="1569660"/>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medium = BHI</a:t>
            </a:r>
          </a:p>
          <a:p>
            <a:r>
              <a:rPr lang="en-US" sz="2400" i="1" dirty="0" smtClean="0">
                <a:latin typeface="Arial" panose="020B0604020202020204" pitchFamily="34" charset="0"/>
                <a:cs typeface="Arial" panose="020B0604020202020204" pitchFamily="34" charset="0"/>
              </a:rPr>
              <a:t>Cam</a:t>
            </a:r>
            <a:r>
              <a:rPr lang="en-US" sz="2400" dirty="0" smtClean="0">
                <a:latin typeface="Arial" panose="020B0604020202020204" pitchFamily="34" charset="0"/>
                <a:cs typeface="Arial" panose="020B0604020202020204" pitchFamily="34" charset="0"/>
              </a:rPr>
              <a:t> = </a:t>
            </a:r>
            <a:r>
              <a:rPr lang="en-US" sz="2400" i="1" dirty="0" smtClean="0">
                <a:latin typeface="Arial" panose="020B0604020202020204" pitchFamily="34" charset="0"/>
                <a:cs typeface="Arial" panose="020B0604020202020204" pitchFamily="34" charset="0"/>
              </a:rPr>
              <a:t>C. </a:t>
            </a:r>
            <a:r>
              <a:rPr lang="en-US" sz="2400" i="1" dirty="0" err="1" smtClean="0">
                <a:latin typeface="Arial" panose="020B0604020202020204" pitchFamily="34" charset="0"/>
                <a:cs typeface="Arial" panose="020B0604020202020204" pitchFamily="34" charset="0"/>
              </a:rPr>
              <a:t>amycolatum</a:t>
            </a:r>
            <a:endParaRPr lang="en-US" sz="2400" i="1" dirty="0" smtClean="0">
              <a:latin typeface="Arial" panose="020B0604020202020204" pitchFamily="34" charset="0"/>
              <a:cs typeface="Arial" panose="020B0604020202020204" pitchFamily="34" charset="0"/>
            </a:endParaRPr>
          </a:p>
          <a:p>
            <a:r>
              <a:rPr lang="en-US" sz="2400" i="1" dirty="0" err="1" smtClean="0">
                <a:latin typeface="Arial" panose="020B0604020202020204" pitchFamily="34" charset="0"/>
                <a:cs typeface="Arial" panose="020B0604020202020204" pitchFamily="34" charset="0"/>
              </a:rPr>
              <a:t>Cgl</a:t>
            </a:r>
            <a:r>
              <a:rPr lang="en-US" sz="2400" dirty="0" smtClean="0">
                <a:latin typeface="Arial" panose="020B0604020202020204" pitchFamily="34" charset="0"/>
                <a:cs typeface="Arial" panose="020B0604020202020204" pitchFamily="34" charset="0"/>
              </a:rPr>
              <a:t> = </a:t>
            </a:r>
            <a:r>
              <a:rPr lang="en-US" sz="2400" i="1" dirty="0" smtClean="0">
                <a:latin typeface="Arial" panose="020B0604020202020204" pitchFamily="34" charset="0"/>
                <a:cs typeface="Arial" panose="020B0604020202020204" pitchFamily="34" charset="0"/>
              </a:rPr>
              <a:t>C. glutamicum</a:t>
            </a:r>
          </a:p>
          <a:p>
            <a:r>
              <a:rPr lang="en-US" sz="2400" i="1" dirty="0" smtClean="0">
                <a:latin typeface="Arial" panose="020B0604020202020204" pitchFamily="34" charset="0"/>
                <a:cs typeface="Arial" panose="020B0604020202020204" pitchFamily="34" charset="0"/>
              </a:rPr>
              <a:t>Cst</a:t>
            </a:r>
            <a:r>
              <a:rPr lang="en-US" sz="2400" dirty="0" smtClean="0">
                <a:latin typeface="Arial" panose="020B0604020202020204" pitchFamily="34" charset="0"/>
                <a:cs typeface="Arial" panose="020B0604020202020204" pitchFamily="34" charset="0"/>
              </a:rPr>
              <a:t> = </a:t>
            </a:r>
            <a:r>
              <a:rPr lang="en-US" sz="2400" i="1" dirty="0" smtClean="0">
                <a:latin typeface="Arial" panose="020B0604020202020204" pitchFamily="34" charset="0"/>
                <a:cs typeface="Arial" panose="020B0604020202020204" pitchFamily="34" charset="0"/>
              </a:rPr>
              <a:t>C. striatum</a:t>
            </a:r>
          </a:p>
        </p:txBody>
      </p:sp>
      <p:sp>
        <p:nvSpPr>
          <p:cNvPr id="6" name="TextBox 5"/>
          <p:cNvSpPr txBox="1"/>
          <p:nvPr/>
        </p:nvSpPr>
        <p:spPr>
          <a:xfrm>
            <a:off x="1643654" y="1739900"/>
            <a:ext cx="969198" cy="430887"/>
          </a:xfrm>
          <a:prstGeom prst="rect">
            <a:avLst/>
          </a:prstGeom>
          <a:noFill/>
        </p:spPr>
        <p:txBody>
          <a:bodyPr wrap="none" rtlCol="0">
            <a:spAutoFit/>
          </a:bodyPr>
          <a:lstStyle/>
          <a:p>
            <a:pPr algn="r"/>
            <a:r>
              <a:rPr lang="en-US" sz="2200" dirty="0" smtClean="0">
                <a:latin typeface="Arial" panose="020B0604020202020204" pitchFamily="34" charset="0"/>
                <a:cs typeface="Arial" panose="020B0604020202020204" pitchFamily="34" charset="0"/>
              </a:rPr>
              <a:t>30000</a:t>
            </a:r>
            <a:endParaRPr lang="en-US" sz="2200" dirty="0">
              <a:latin typeface="Arial" panose="020B0604020202020204" pitchFamily="34" charset="0"/>
              <a:cs typeface="Arial" panose="020B0604020202020204" pitchFamily="34" charset="0"/>
            </a:endParaRPr>
          </a:p>
        </p:txBody>
      </p:sp>
      <p:sp>
        <p:nvSpPr>
          <p:cNvPr id="7" name="TextBox 6"/>
          <p:cNvSpPr txBox="1"/>
          <p:nvPr/>
        </p:nvSpPr>
        <p:spPr>
          <a:xfrm>
            <a:off x="1643654" y="3022600"/>
            <a:ext cx="969198" cy="430887"/>
          </a:xfrm>
          <a:prstGeom prst="rect">
            <a:avLst/>
          </a:prstGeom>
          <a:noFill/>
        </p:spPr>
        <p:txBody>
          <a:bodyPr wrap="none" rtlCol="0">
            <a:spAutoFit/>
          </a:bodyPr>
          <a:lstStyle/>
          <a:p>
            <a:pPr algn="r"/>
            <a:r>
              <a:rPr lang="en-US" sz="2200" dirty="0" smtClean="0">
                <a:latin typeface="Arial" panose="020B0604020202020204" pitchFamily="34" charset="0"/>
                <a:cs typeface="Arial" panose="020B0604020202020204" pitchFamily="34" charset="0"/>
              </a:rPr>
              <a:t>20000</a:t>
            </a:r>
            <a:endParaRPr lang="en-US" sz="2200" dirty="0">
              <a:latin typeface="Arial" panose="020B0604020202020204" pitchFamily="34" charset="0"/>
              <a:cs typeface="Arial" panose="020B0604020202020204" pitchFamily="34" charset="0"/>
            </a:endParaRPr>
          </a:p>
        </p:txBody>
      </p:sp>
      <p:sp>
        <p:nvSpPr>
          <p:cNvPr id="8" name="TextBox 7"/>
          <p:cNvSpPr txBox="1"/>
          <p:nvPr/>
        </p:nvSpPr>
        <p:spPr>
          <a:xfrm>
            <a:off x="1643654" y="4343400"/>
            <a:ext cx="969198" cy="430887"/>
          </a:xfrm>
          <a:prstGeom prst="rect">
            <a:avLst/>
          </a:prstGeom>
          <a:noFill/>
        </p:spPr>
        <p:txBody>
          <a:bodyPr wrap="none" rtlCol="0">
            <a:spAutoFit/>
          </a:bodyPr>
          <a:lstStyle/>
          <a:p>
            <a:pPr algn="r"/>
            <a:r>
              <a:rPr lang="en-US" sz="2200" dirty="0" smtClean="0">
                <a:latin typeface="Arial" panose="020B0604020202020204" pitchFamily="34" charset="0"/>
                <a:cs typeface="Arial" panose="020B0604020202020204" pitchFamily="34" charset="0"/>
              </a:rPr>
              <a:t>10000</a:t>
            </a:r>
            <a:endParaRPr lang="en-US" sz="2200" dirty="0">
              <a:latin typeface="Arial" panose="020B0604020202020204" pitchFamily="34" charset="0"/>
              <a:cs typeface="Arial" panose="020B0604020202020204" pitchFamily="34" charset="0"/>
            </a:endParaRPr>
          </a:p>
        </p:txBody>
      </p:sp>
      <p:sp>
        <p:nvSpPr>
          <p:cNvPr id="9" name="TextBox 8"/>
          <p:cNvSpPr txBox="1"/>
          <p:nvPr/>
        </p:nvSpPr>
        <p:spPr>
          <a:xfrm>
            <a:off x="2271280" y="5651500"/>
            <a:ext cx="341572" cy="430887"/>
          </a:xfrm>
          <a:prstGeom prst="rect">
            <a:avLst/>
          </a:prstGeom>
          <a:noFill/>
        </p:spPr>
        <p:txBody>
          <a:bodyPr wrap="none" rtlCol="0">
            <a:spAutoFit/>
          </a:bodyPr>
          <a:lstStyle/>
          <a:p>
            <a:pPr algn="r"/>
            <a:r>
              <a:rPr lang="en-US" sz="2200" dirty="0" smtClean="0">
                <a:latin typeface="Arial" panose="020B0604020202020204" pitchFamily="34" charset="0"/>
                <a:cs typeface="Arial" panose="020B0604020202020204" pitchFamily="34" charset="0"/>
              </a:rPr>
              <a:t>0</a:t>
            </a:r>
            <a:endParaRPr lang="en-US" sz="2200" dirty="0">
              <a:latin typeface="Arial" panose="020B0604020202020204" pitchFamily="34" charset="0"/>
              <a:cs typeface="Arial" panose="020B0604020202020204" pitchFamily="34" charset="0"/>
            </a:endParaRPr>
          </a:p>
        </p:txBody>
      </p:sp>
      <p:sp>
        <p:nvSpPr>
          <p:cNvPr id="10" name="TextBox 9"/>
          <p:cNvSpPr txBox="1"/>
          <p:nvPr/>
        </p:nvSpPr>
        <p:spPr>
          <a:xfrm>
            <a:off x="2707456" y="5969000"/>
            <a:ext cx="1188096" cy="430887"/>
          </a:xfrm>
          <a:prstGeom prst="rect">
            <a:avLst/>
          </a:prstGeom>
          <a:noFill/>
        </p:spPr>
        <p:txBody>
          <a:bodyPr wrap="none" rtlCol="0">
            <a:spAutoFit/>
          </a:bodyPr>
          <a:lstStyle/>
          <a:p>
            <a:pPr algn="ctr"/>
            <a:r>
              <a:rPr lang="en-US" sz="2200" dirty="0" smtClean="0">
                <a:latin typeface="Arial" panose="020B0604020202020204" pitchFamily="34" charset="0"/>
                <a:cs typeface="Arial" panose="020B0604020202020204" pitchFamily="34" charset="0"/>
              </a:rPr>
              <a:t>medium</a:t>
            </a:r>
            <a:endParaRPr lang="en-US" sz="2200" dirty="0">
              <a:latin typeface="Arial" panose="020B0604020202020204" pitchFamily="34" charset="0"/>
              <a:cs typeface="Arial" panose="020B0604020202020204" pitchFamily="34" charset="0"/>
            </a:endParaRPr>
          </a:p>
        </p:txBody>
      </p:sp>
      <p:sp>
        <p:nvSpPr>
          <p:cNvPr id="11" name="TextBox 10"/>
          <p:cNvSpPr txBox="1"/>
          <p:nvPr/>
        </p:nvSpPr>
        <p:spPr>
          <a:xfrm>
            <a:off x="3969891" y="5969000"/>
            <a:ext cx="780983" cy="430887"/>
          </a:xfrm>
          <a:prstGeom prst="rect">
            <a:avLst/>
          </a:prstGeom>
          <a:noFill/>
        </p:spPr>
        <p:txBody>
          <a:bodyPr wrap="none" rtlCol="0">
            <a:spAutoFit/>
          </a:bodyPr>
          <a:lstStyle/>
          <a:p>
            <a:pPr algn="ctr"/>
            <a:r>
              <a:rPr lang="en-US" sz="2200" i="1" dirty="0" smtClean="0">
                <a:latin typeface="Arial" panose="020B0604020202020204" pitchFamily="34" charset="0"/>
                <a:cs typeface="Arial" panose="020B0604020202020204" pitchFamily="34" charset="0"/>
              </a:rPr>
              <a:t>Cam</a:t>
            </a:r>
            <a:endParaRPr lang="en-US" sz="2200" i="1" dirty="0">
              <a:latin typeface="Arial" panose="020B0604020202020204" pitchFamily="34" charset="0"/>
              <a:cs typeface="Arial" panose="020B0604020202020204" pitchFamily="34" charset="0"/>
            </a:endParaRPr>
          </a:p>
        </p:txBody>
      </p:sp>
      <p:sp>
        <p:nvSpPr>
          <p:cNvPr id="12" name="TextBox 11"/>
          <p:cNvSpPr txBox="1"/>
          <p:nvPr/>
        </p:nvSpPr>
        <p:spPr>
          <a:xfrm>
            <a:off x="5091979" y="5969000"/>
            <a:ext cx="607859" cy="430887"/>
          </a:xfrm>
          <a:prstGeom prst="rect">
            <a:avLst/>
          </a:prstGeom>
          <a:noFill/>
        </p:spPr>
        <p:txBody>
          <a:bodyPr wrap="none" rtlCol="0">
            <a:spAutoFit/>
          </a:bodyPr>
          <a:lstStyle/>
          <a:p>
            <a:pPr algn="ctr"/>
            <a:r>
              <a:rPr lang="en-US" sz="2200" i="1" dirty="0" err="1" smtClean="0">
                <a:latin typeface="Arial" panose="020B0604020202020204" pitchFamily="34" charset="0"/>
                <a:cs typeface="Arial" panose="020B0604020202020204" pitchFamily="34" charset="0"/>
              </a:rPr>
              <a:t>Cgl</a:t>
            </a:r>
            <a:endParaRPr lang="en-US" sz="2200" i="1" dirty="0">
              <a:latin typeface="Arial" panose="020B0604020202020204" pitchFamily="34" charset="0"/>
              <a:cs typeface="Arial" panose="020B0604020202020204" pitchFamily="34" charset="0"/>
            </a:endParaRPr>
          </a:p>
        </p:txBody>
      </p:sp>
      <p:sp>
        <p:nvSpPr>
          <p:cNvPr id="13" name="TextBox 12"/>
          <p:cNvSpPr txBox="1"/>
          <p:nvPr/>
        </p:nvSpPr>
        <p:spPr>
          <a:xfrm>
            <a:off x="6133448" y="5969000"/>
            <a:ext cx="607859" cy="430887"/>
          </a:xfrm>
          <a:prstGeom prst="rect">
            <a:avLst/>
          </a:prstGeom>
          <a:noFill/>
        </p:spPr>
        <p:txBody>
          <a:bodyPr wrap="none" rtlCol="0">
            <a:spAutoFit/>
          </a:bodyPr>
          <a:lstStyle/>
          <a:p>
            <a:pPr algn="ctr"/>
            <a:r>
              <a:rPr lang="en-US" sz="2200" i="1" dirty="0" smtClean="0">
                <a:latin typeface="Arial" panose="020B0604020202020204" pitchFamily="34" charset="0"/>
                <a:cs typeface="Arial" panose="020B0604020202020204" pitchFamily="34" charset="0"/>
              </a:rPr>
              <a:t>Cst</a:t>
            </a:r>
            <a:endParaRPr lang="en-US" sz="2200" i="1" dirty="0">
              <a:latin typeface="Arial" panose="020B0604020202020204" pitchFamily="34" charset="0"/>
              <a:cs typeface="Arial" panose="020B0604020202020204" pitchFamily="34" charset="0"/>
            </a:endParaRPr>
          </a:p>
        </p:txBody>
      </p:sp>
      <p:sp>
        <p:nvSpPr>
          <p:cNvPr id="16" name="TextBox 15"/>
          <p:cNvSpPr txBox="1"/>
          <p:nvPr/>
        </p:nvSpPr>
        <p:spPr>
          <a:xfrm rot="16200000">
            <a:off x="222015" y="3695700"/>
            <a:ext cx="2229129" cy="461665"/>
          </a:xfrm>
          <a:prstGeom prst="rect">
            <a:avLst/>
          </a:prstGeom>
          <a:noFill/>
        </p:spPr>
        <p:txBody>
          <a:bodyPr wrap="none" rtlCol="0">
            <a:spAutoFit/>
          </a:bodyPr>
          <a:lstStyle/>
          <a:p>
            <a:pPr algn="ctr"/>
            <a:r>
              <a:rPr lang="en-US" sz="2400" dirty="0" smtClean="0">
                <a:latin typeface="Arial" panose="020B0604020202020204" pitchFamily="34" charset="0"/>
                <a:cs typeface="Arial" panose="020B0604020202020204" pitchFamily="34" charset="0"/>
              </a:rPr>
              <a:t>Luminescence</a:t>
            </a:r>
            <a:endParaRPr lang="en-US" sz="2400" i="1" dirty="0" smtClean="0">
              <a:latin typeface="Arial" panose="020B0604020202020204" pitchFamily="34" charset="0"/>
              <a:cs typeface="Arial" panose="020B0604020202020204" pitchFamily="34" charset="0"/>
            </a:endParaRPr>
          </a:p>
        </p:txBody>
      </p:sp>
      <p:pic>
        <p:nvPicPr>
          <p:cNvPr id="19" name="Picture 18" descr="Ink_Cst_Cam_Cst_CFCM_AIP1inhibition.png"/>
          <p:cNvPicPr>
            <a:picLocks/>
          </p:cNvPicPr>
          <p:nvPr/>
        </p:nvPicPr>
        <p:blipFill>
          <a:blip r:embed="rId3"/>
          <a:srcRect l="7644" t="2958" r="43903" b="11487"/>
          <a:stretch>
            <a:fillRect/>
          </a:stretch>
        </p:blipFill>
        <p:spPr>
          <a:xfrm>
            <a:off x="2565674" y="1847854"/>
            <a:ext cx="4480560" cy="4114792"/>
          </a:xfrm>
          <a:prstGeom prst="rect">
            <a:avLst/>
          </a:prstGeom>
        </p:spPr>
      </p:pic>
      <p:sp>
        <p:nvSpPr>
          <p:cNvPr id="18" name="TextBox 17"/>
          <p:cNvSpPr txBox="1"/>
          <p:nvPr/>
        </p:nvSpPr>
        <p:spPr>
          <a:xfrm>
            <a:off x="1146119" y="5970488"/>
            <a:ext cx="1236637" cy="461665"/>
          </a:xfrm>
          <a:prstGeom prst="rect">
            <a:avLst/>
          </a:prstGeom>
          <a:noFill/>
        </p:spPr>
        <p:txBody>
          <a:bodyPr wrap="none" rtlCol="0">
            <a:spAutoFit/>
          </a:bodyPr>
          <a:lstStyle/>
          <a:p>
            <a:r>
              <a:rPr lang="en-US" sz="2400" b="1" dirty="0" smtClean="0">
                <a:solidFill>
                  <a:srgbClr val="0000FF"/>
                </a:solidFill>
                <a:latin typeface="Arial" panose="020B0604020202020204" pitchFamily="34" charset="0"/>
                <a:cs typeface="Arial" panose="020B0604020202020204" pitchFamily="34" charset="0"/>
              </a:rPr>
              <a:t>AIP-1 +</a:t>
            </a:r>
            <a:endParaRPr lang="en-US" sz="2400" b="1"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799885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extBox 6"/>
          <p:cNvSpPr txBox="1"/>
          <p:nvPr/>
        </p:nvSpPr>
        <p:spPr>
          <a:xfrm>
            <a:off x="0" y="241299"/>
            <a:ext cx="9144000" cy="1234440"/>
          </a:xfrm>
          <a:prstGeom prst="rect">
            <a:avLst/>
          </a:prstGeom>
          <a:noFill/>
        </p:spPr>
        <p:txBody>
          <a:bodyPr wrap="square" rtlCol="0">
            <a:spAutoFit/>
          </a:bodyPr>
          <a:lstStyle/>
          <a:p>
            <a:pPr algn="ctr"/>
            <a:r>
              <a:rPr lang="en-US" sz="3600" dirty="0" smtClean="0">
                <a:solidFill>
                  <a:srgbClr val="FFFF00"/>
                </a:solidFill>
                <a:latin typeface="Arial" panose="020B0604020202020204" pitchFamily="34" charset="0"/>
                <a:cs typeface="Arial" panose="020B0604020202020204" pitchFamily="34" charset="0"/>
              </a:rPr>
              <a:t>Protein A </a:t>
            </a:r>
            <a:r>
              <a:rPr lang="en-US" sz="3600" dirty="0" smtClean="0">
                <a:solidFill>
                  <a:srgbClr val="FFFFFF"/>
                </a:solidFill>
                <a:latin typeface="Arial" panose="020B0604020202020204" pitchFamily="34" charset="0"/>
                <a:cs typeface="Arial" panose="020B0604020202020204" pitchFamily="34" charset="0"/>
              </a:rPr>
              <a:t>is</a:t>
            </a:r>
            <a:r>
              <a:rPr lang="en-US" sz="3600" dirty="0" smtClean="0">
                <a:solidFill>
                  <a:srgbClr val="FFFF00"/>
                </a:solidFill>
                <a:latin typeface="Arial" panose="020B0604020202020204" pitchFamily="34" charset="0"/>
                <a:cs typeface="Arial" panose="020B0604020202020204" pitchFamily="34" charset="0"/>
              </a:rPr>
              <a:t> </a:t>
            </a:r>
            <a:r>
              <a:rPr lang="en-US" sz="3600" dirty="0" smtClean="0">
                <a:solidFill>
                  <a:srgbClr val="FFFFFF"/>
                </a:solidFill>
                <a:latin typeface="Arial" panose="020B0604020202020204" pitchFamily="34" charset="0"/>
                <a:cs typeface="Arial" panose="020B0604020202020204" pitchFamily="34" charset="0"/>
              </a:rPr>
              <a:t>increased on </a:t>
            </a:r>
            <a:r>
              <a:rPr lang="en-US" sz="3600" i="1" dirty="0" smtClean="0">
                <a:solidFill>
                  <a:srgbClr val="FFFFFF"/>
                </a:solidFill>
                <a:latin typeface="Arial" panose="020B0604020202020204" pitchFamily="34" charset="0"/>
                <a:cs typeface="Arial" panose="020B0604020202020204" pitchFamily="34" charset="0"/>
              </a:rPr>
              <a:t>S. aureus </a:t>
            </a:r>
            <a:r>
              <a:rPr lang="en-US" sz="3600" dirty="0" smtClean="0">
                <a:solidFill>
                  <a:srgbClr val="FFFFFF"/>
                </a:solidFill>
                <a:latin typeface="Arial" panose="020B0604020202020204" pitchFamily="34" charset="0"/>
                <a:cs typeface="Arial" panose="020B0604020202020204" pitchFamily="34" charset="0"/>
              </a:rPr>
              <a:t>cells grown in coculture with </a:t>
            </a:r>
            <a:r>
              <a:rPr lang="en-US" sz="3600" i="1" dirty="0" smtClean="0">
                <a:solidFill>
                  <a:srgbClr val="FFFFFF"/>
                </a:solidFill>
                <a:latin typeface="Arial" panose="020B0604020202020204" pitchFamily="34" charset="0"/>
                <a:cs typeface="Arial" panose="020B0604020202020204" pitchFamily="34" charset="0"/>
              </a:rPr>
              <a:t>C. striatum</a:t>
            </a:r>
            <a:endParaRPr lang="en-US" sz="3600" i="1" dirty="0">
              <a:solidFill>
                <a:srgbClr val="FFFFFF"/>
              </a:solidFill>
              <a:latin typeface="Arial" panose="020B0604020202020204" pitchFamily="34" charset="0"/>
              <a:cs typeface="Arial" panose="020B0604020202020204" pitchFamily="34" charset="0"/>
            </a:endParaRPr>
          </a:p>
        </p:txBody>
      </p:sp>
      <p:sp>
        <p:nvSpPr>
          <p:cNvPr id="18" name="TextBox 17"/>
          <p:cNvSpPr txBox="1"/>
          <p:nvPr/>
        </p:nvSpPr>
        <p:spPr>
          <a:xfrm>
            <a:off x="3242733" y="2951947"/>
            <a:ext cx="4416594" cy="954107"/>
          </a:xfrm>
          <a:prstGeom prst="rect">
            <a:avLst/>
          </a:prstGeom>
          <a:noFill/>
        </p:spPr>
        <p:txBody>
          <a:bodyPr wrap="none" rtlCol="0">
            <a:spAutoFit/>
          </a:bodyPr>
          <a:lstStyle/>
          <a:p>
            <a:r>
              <a:rPr lang="en-US" sz="2800" dirty="0" smtClean="0">
                <a:solidFill>
                  <a:srgbClr val="0000FF"/>
                </a:solidFill>
                <a:latin typeface="Arial" panose="020B0604020202020204" pitchFamily="34" charset="0"/>
                <a:cs typeface="Arial" panose="020B0604020202020204" pitchFamily="34" charset="0"/>
              </a:rPr>
              <a:t>Cells stained with DAPI</a:t>
            </a:r>
          </a:p>
          <a:p>
            <a:r>
              <a:rPr lang="en-US" sz="2800" dirty="0" smtClean="0">
                <a:solidFill>
                  <a:srgbClr val="FFFF00"/>
                </a:solidFill>
                <a:latin typeface="Arial" panose="020B0604020202020204" pitchFamily="34" charset="0"/>
                <a:cs typeface="Arial" panose="020B0604020202020204" pitchFamily="34" charset="0"/>
              </a:rPr>
              <a:t>Antibody-stained Protein A</a:t>
            </a:r>
            <a:endParaRPr lang="en-US" sz="2800" dirty="0">
              <a:solidFill>
                <a:srgbClr val="FFFF00"/>
              </a:solidFill>
              <a:latin typeface="Arial" panose="020B0604020202020204" pitchFamily="34" charset="0"/>
              <a:cs typeface="Arial" panose="020B0604020202020204" pitchFamily="34" charset="0"/>
            </a:endParaRPr>
          </a:p>
        </p:txBody>
      </p:sp>
      <p:grpSp>
        <p:nvGrpSpPr>
          <p:cNvPr id="22" name="Group 21"/>
          <p:cNvGrpSpPr/>
          <p:nvPr/>
        </p:nvGrpSpPr>
        <p:grpSpPr>
          <a:xfrm>
            <a:off x="372448" y="1636097"/>
            <a:ext cx="2626955" cy="4956463"/>
            <a:chOff x="372448" y="1636097"/>
            <a:chExt cx="2626955" cy="4956463"/>
          </a:xfrm>
        </p:grpSpPr>
        <p:grpSp>
          <p:nvGrpSpPr>
            <p:cNvPr id="14" name="Group 13"/>
            <p:cNvGrpSpPr/>
            <p:nvPr/>
          </p:nvGrpSpPr>
          <p:grpSpPr>
            <a:xfrm>
              <a:off x="372448" y="1636097"/>
              <a:ext cx="2626955" cy="4547087"/>
              <a:chOff x="372448" y="1636097"/>
              <a:chExt cx="2626955" cy="4547087"/>
            </a:xfrm>
          </p:grpSpPr>
          <p:pic>
            <p:nvPicPr>
              <p:cNvPr id="4" name="Picture 3" descr="WT-monoA.png"/>
              <p:cNvPicPr>
                <a:picLocks noChangeAspect="1"/>
              </p:cNvPicPr>
              <p:nvPr/>
            </p:nvPicPr>
            <p:blipFill>
              <a:blip r:embed="rId3">
                <a:alphaModFix/>
              </a:blip>
              <a:srcRect t="49512" r="23273"/>
              <a:stretch>
                <a:fillRect/>
              </a:stretch>
            </p:blipFill>
            <p:spPr>
              <a:xfrm rot="16200000">
                <a:off x="-310177" y="2318722"/>
                <a:ext cx="3992205" cy="2626955"/>
              </a:xfrm>
              <a:prstGeom prst="rect">
                <a:avLst/>
              </a:prstGeom>
              <a:ln w="12700" cap="flat" cmpd="sng" algn="ctr">
                <a:solidFill>
                  <a:schemeClr val="bg1"/>
                </a:solidFill>
                <a:prstDash val="solid"/>
                <a:round/>
                <a:headEnd type="none" w="med" len="med"/>
                <a:tailEnd type="none" w="med" len="med"/>
              </a:ln>
              <a:effectLst>
                <a:outerShdw blurRad="50800" dist="38100" dir="2700000">
                  <a:srgbClr val="000000">
                    <a:alpha val="43000"/>
                  </a:srgbClr>
                </a:outerShdw>
              </a:effectLst>
            </p:spPr>
          </p:pic>
          <p:sp>
            <p:nvSpPr>
              <p:cNvPr id="9" name="TextBox 8"/>
              <p:cNvSpPr txBox="1"/>
              <p:nvPr/>
            </p:nvSpPr>
            <p:spPr>
              <a:xfrm>
                <a:off x="765639" y="5659964"/>
                <a:ext cx="1840574" cy="523220"/>
              </a:xfrm>
              <a:prstGeom prst="rect">
                <a:avLst/>
              </a:prstGeom>
              <a:noFill/>
            </p:spPr>
            <p:txBody>
              <a:bodyPr wrap="none" rtlCol="0">
                <a:spAutoFit/>
              </a:bodyPr>
              <a:lstStyle/>
              <a:p>
                <a:pPr algn="ctr"/>
                <a:r>
                  <a:rPr lang="en-US" sz="2800" i="1" dirty="0" err="1" smtClean="0">
                    <a:solidFill>
                      <a:schemeClr val="bg1"/>
                    </a:solidFill>
                    <a:latin typeface="Arial" panose="020B0604020202020204" pitchFamily="34" charset="0"/>
                    <a:cs typeface="Arial" panose="020B0604020202020204" pitchFamily="34" charset="0"/>
                  </a:rPr>
                  <a:t>Sau</a:t>
                </a:r>
                <a:r>
                  <a:rPr lang="en-US" sz="2800" dirty="0" smtClean="0">
                    <a:solidFill>
                      <a:schemeClr val="bg1"/>
                    </a:solidFill>
                    <a:latin typeface="Arial" panose="020B0604020202020204" pitchFamily="34" charset="0"/>
                    <a:cs typeface="Arial" panose="020B0604020202020204" pitchFamily="34" charset="0"/>
                  </a:rPr>
                  <a:t> mono</a:t>
                </a:r>
                <a:endParaRPr lang="en-US" sz="2800" dirty="0">
                  <a:solidFill>
                    <a:schemeClr val="bg1"/>
                  </a:solidFill>
                  <a:latin typeface="Arial" panose="020B0604020202020204" pitchFamily="34" charset="0"/>
                  <a:cs typeface="Arial" panose="020B0604020202020204" pitchFamily="34" charset="0"/>
                </a:endParaRPr>
              </a:p>
            </p:txBody>
          </p:sp>
        </p:grpSp>
        <p:sp>
          <p:nvSpPr>
            <p:cNvPr id="19" name="TextBox 18"/>
            <p:cNvSpPr txBox="1"/>
            <p:nvPr/>
          </p:nvSpPr>
          <p:spPr>
            <a:xfrm>
              <a:off x="1334106" y="6069340"/>
              <a:ext cx="703638" cy="523220"/>
            </a:xfrm>
            <a:prstGeom prst="rect">
              <a:avLst/>
            </a:prstGeom>
            <a:noFill/>
          </p:spPr>
          <p:txBody>
            <a:bodyPr wrap="none" rtlCol="0">
              <a:spAutoFit/>
            </a:bodyPr>
            <a:lstStyle/>
            <a:p>
              <a:pPr algn="ctr"/>
              <a:r>
                <a:rPr lang="en-US" sz="2800" dirty="0" smtClean="0">
                  <a:solidFill>
                    <a:srgbClr val="FFFF00"/>
                  </a:solidFill>
                  <a:latin typeface="Arial" panose="020B0604020202020204" pitchFamily="34" charset="0"/>
                  <a:cs typeface="Arial" panose="020B0604020202020204" pitchFamily="34" charset="0"/>
                </a:rPr>
                <a:t>4%</a:t>
              </a:r>
              <a:endParaRPr lang="en-US" sz="2800" dirty="0">
                <a:solidFill>
                  <a:srgbClr val="FFFF00"/>
                </a:solidFill>
                <a:latin typeface="Arial" panose="020B0604020202020204" pitchFamily="34" charset="0"/>
                <a:cs typeface="Arial" panose="020B0604020202020204" pitchFamily="34" charset="0"/>
              </a:endParaRPr>
            </a:p>
          </p:txBody>
        </p:sp>
      </p:grpSp>
      <p:grpSp>
        <p:nvGrpSpPr>
          <p:cNvPr id="23" name="Group 22"/>
          <p:cNvGrpSpPr/>
          <p:nvPr/>
        </p:nvGrpSpPr>
        <p:grpSpPr>
          <a:xfrm>
            <a:off x="3250228" y="1633895"/>
            <a:ext cx="2641600" cy="4958665"/>
            <a:chOff x="3250228" y="1633895"/>
            <a:chExt cx="2641600" cy="4958665"/>
          </a:xfrm>
        </p:grpSpPr>
        <p:grpSp>
          <p:nvGrpSpPr>
            <p:cNvPr id="15" name="Group 14"/>
            <p:cNvGrpSpPr/>
            <p:nvPr/>
          </p:nvGrpSpPr>
          <p:grpSpPr>
            <a:xfrm>
              <a:off x="3250228" y="1633895"/>
              <a:ext cx="2641600" cy="4549289"/>
              <a:chOff x="3250758" y="1633895"/>
              <a:chExt cx="2641600" cy="4549289"/>
            </a:xfrm>
          </p:grpSpPr>
          <p:pic>
            <p:nvPicPr>
              <p:cNvPr id="8" name="Picture 7" descr="WT-mixB.png"/>
              <p:cNvPicPr>
                <a:picLocks noChangeAspect="1"/>
              </p:cNvPicPr>
              <p:nvPr/>
            </p:nvPicPr>
            <p:blipFill>
              <a:blip r:embed="rId4">
                <a:lum/>
                <a:alphaModFix/>
              </a:blip>
              <a:srcRect t="30473" r="23188" b="18757"/>
              <a:stretch>
                <a:fillRect/>
              </a:stretch>
            </p:blipFill>
            <p:spPr>
              <a:xfrm rot="16200000">
                <a:off x="2573253" y="2311400"/>
                <a:ext cx="3996610" cy="2641600"/>
              </a:xfrm>
              <a:prstGeom prst="rect">
                <a:avLst/>
              </a:prstGeom>
              <a:ln w="12700" cap="flat" cmpd="sng" algn="ctr">
                <a:solidFill>
                  <a:srgbClr val="FFFFFF"/>
                </a:solidFill>
                <a:prstDash val="solid"/>
                <a:round/>
                <a:headEnd type="none" w="med" len="med"/>
                <a:tailEnd type="none" w="med" len="med"/>
              </a:ln>
              <a:effectLst>
                <a:outerShdw blurRad="50800" dist="38100" dir="2700000">
                  <a:srgbClr val="000000">
                    <a:alpha val="43000"/>
                  </a:srgbClr>
                </a:outerShdw>
              </a:effectLst>
            </p:spPr>
          </p:pic>
          <p:sp>
            <p:nvSpPr>
              <p:cNvPr id="10" name="TextBox 9"/>
              <p:cNvSpPr txBox="1"/>
              <p:nvPr/>
            </p:nvSpPr>
            <p:spPr>
              <a:xfrm>
                <a:off x="3668202" y="5659964"/>
                <a:ext cx="1806711" cy="523220"/>
              </a:xfrm>
              <a:prstGeom prst="rect">
                <a:avLst/>
              </a:prstGeom>
              <a:noFill/>
            </p:spPr>
            <p:txBody>
              <a:bodyPr wrap="none" rtlCol="0">
                <a:spAutoFit/>
              </a:bodyPr>
              <a:lstStyle/>
              <a:p>
                <a:pPr algn="ctr"/>
                <a:r>
                  <a:rPr lang="en-US" sz="2800" i="1" dirty="0" err="1" smtClean="0">
                    <a:solidFill>
                      <a:schemeClr val="bg1"/>
                    </a:solidFill>
                    <a:latin typeface="Arial" panose="020B0604020202020204" pitchFamily="34" charset="0"/>
                    <a:cs typeface="Arial" panose="020B0604020202020204" pitchFamily="34" charset="0"/>
                  </a:rPr>
                  <a:t>Sau</a:t>
                </a:r>
                <a:r>
                  <a:rPr lang="en-US" sz="2800" i="1" dirty="0" smtClean="0">
                    <a:solidFill>
                      <a:schemeClr val="bg1"/>
                    </a:solidFill>
                    <a:latin typeface="Arial" panose="020B0604020202020204" pitchFamily="34" charset="0"/>
                    <a:cs typeface="Arial" panose="020B0604020202020204" pitchFamily="34" charset="0"/>
                  </a:rPr>
                  <a:t> + Cst</a:t>
                </a:r>
                <a:endParaRPr lang="en-US" sz="2800" dirty="0">
                  <a:solidFill>
                    <a:schemeClr val="bg1"/>
                  </a:solidFill>
                  <a:latin typeface="Arial" panose="020B0604020202020204" pitchFamily="34" charset="0"/>
                  <a:cs typeface="Arial" panose="020B0604020202020204" pitchFamily="34" charset="0"/>
                </a:endParaRPr>
              </a:p>
            </p:txBody>
          </p:sp>
        </p:grpSp>
        <p:sp>
          <p:nvSpPr>
            <p:cNvPr id="20" name="TextBox 19"/>
            <p:cNvSpPr txBox="1"/>
            <p:nvPr/>
          </p:nvSpPr>
          <p:spPr>
            <a:xfrm>
              <a:off x="4119360" y="6069340"/>
              <a:ext cx="903337" cy="523220"/>
            </a:xfrm>
            <a:prstGeom prst="rect">
              <a:avLst/>
            </a:prstGeom>
            <a:noFill/>
          </p:spPr>
          <p:txBody>
            <a:bodyPr wrap="none" rtlCol="0">
              <a:spAutoFit/>
            </a:bodyPr>
            <a:lstStyle/>
            <a:p>
              <a:pPr algn="ctr"/>
              <a:r>
                <a:rPr lang="en-US" sz="2800" dirty="0" smtClean="0">
                  <a:solidFill>
                    <a:srgbClr val="FFFF00"/>
                  </a:solidFill>
                  <a:latin typeface="Arial" panose="020B0604020202020204" pitchFamily="34" charset="0"/>
                  <a:cs typeface="Arial" panose="020B0604020202020204" pitchFamily="34" charset="0"/>
                </a:rPr>
                <a:t>59%</a:t>
              </a:r>
              <a:endParaRPr lang="en-US" sz="2800" dirty="0">
                <a:solidFill>
                  <a:srgbClr val="FFFF00"/>
                </a:solidFill>
                <a:latin typeface="Arial" panose="020B0604020202020204" pitchFamily="34" charset="0"/>
                <a:cs typeface="Arial" panose="020B0604020202020204" pitchFamily="34" charset="0"/>
              </a:endParaRPr>
            </a:p>
          </p:txBody>
        </p:sp>
      </p:grpSp>
      <p:grpSp>
        <p:nvGrpSpPr>
          <p:cNvPr id="24" name="Group 23"/>
          <p:cNvGrpSpPr/>
          <p:nvPr/>
        </p:nvGrpSpPr>
        <p:grpSpPr>
          <a:xfrm>
            <a:off x="6142653" y="1636184"/>
            <a:ext cx="2628900" cy="4956376"/>
            <a:chOff x="6142653" y="1636184"/>
            <a:chExt cx="2628900" cy="4956376"/>
          </a:xfrm>
        </p:grpSpPr>
        <p:grpSp>
          <p:nvGrpSpPr>
            <p:cNvPr id="16" name="Group 15"/>
            <p:cNvGrpSpPr/>
            <p:nvPr/>
          </p:nvGrpSpPr>
          <p:grpSpPr>
            <a:xfrm>
              <a:off x="6142653" y="1636184"/>
              <a:ext cx="2628900" cy="4547000"/>
              <a:chOff x="6142653" y="1636184"/>
              <a:chExt cx="2628900" cy="4547000"/>
            </a:xfrm>
          </p:grpSpPr>
          <p:pic>
            <p:nvPicPr>
              <p:cNvPr id="11" name="Picture 10" descr="Spa-mixB.png"/>
              <p:cNvPicPr>
                <a:picLocks noChangeAspect="1"/>
              </p:cNvPicPr>
              <p:nvPr/>
            </p:nvPicPr>
            <p:blipFill>
              <a:blip r:embed="rId5"/>
              <a:srcRect l="5577" t="6553" r="17699" b="42922"/>
              <a:stretch>
                <a:fillRect/>
              </a:stretch>
            </p:blipFill>
            <p:spPr>
              <a:xfrm rot="5400000">
                <a:off x="5461087" y="2317750"/>
                <a:ext cx="3992031" cy="2628900"/>
              </a:xfrm>
              <a:prstGeom prst="rect">
                <a:avLst/>
              </a:prstGeom>
              <a:ln w="12700" cap="flat" cmpd="sng" algn="ctr">
                <a:solidFill>
                  <a:srgbClr val="FFFFFF"/>
                </a:solidFill>
                <a:prstDash val="solid"/>
                <a:round/>
                <a:headEnd type="none" w="med" len="med"/>
                <a:tailEnd type="none" w="med" len="med"/>
              </a:ln>
            </p:spPr>
          </p:pic>
          <p:sp>
            <p:nvSpPr>
              <p:cNvPr id="13" name="TextBox 12"/>
              <p:cNvSpPr txBox="1"/>
              <p:nvPr/>
            </p:nvSpPr>
            <p:spPr>
              <a:xfrm>
                <a:off x="6457567" y="5659964"/>
                <a:ext cx="1999071" cy="523220"/>
              </a:xfrm>
              <a:prstGeom prst="rect">
                <a:avLst/>
              </a:prstGeom>
              <a:noFill/>
            </p:spPr>
            <p:txBody>
              <a:bodyPr wrap="none" rtlCol="0">
                <a:spAutoFit/>
              </a:bodyPr>
              <a:lstStyle/>
              <a:p>
                <a:pPr algn="ctr"/>
                <a:r>
                  <a:rPr lang="en-US" sz="2800" dirty="0" err="1" smtClean="0">
                    <a:solidFill>
                      <a:schemeClr val="bg1"/>
                    </a:solidFill>
                    <a:latin typeface="Symbol" charset="2"/>
                    <a:cs typeface="Symbol" charset="2"/>
                  </a:rPr>
                  <a:t>D</a:t>
                </a:r>
                <a:r>
                  <a:rPr lang="en-US" sz="2800" i="1" dirty="0" err="1" smtClean="0">
                    <a:solidFill>
                      <a:schemeClr val="bg1"/>
                    </a:solidFill>
                    <a:latin typeface="Arial" panose="020B0604020202020204" pitchFamily="34" charset="0"/>
                    <a:cs typeface="Arial" panose="020B0604020202020204" pitchFamily="34" charset="0"/>
                  </a:rPr>
                  <a:t>spa</a:t>
                </a:r>
                <a:r>
                  <a:rPr lang="en-US" sz="2800" i="1" dirty="0" smtClean="0">
                    <a:solidFill>
                      <a:schemeClr val="bg1"/>
                    </a:solidFill>
                    <a:latin typeface="Arial" panose="020B0604020202020204" pitchFamily="34" charset="0"/>
                    <a:cs typeface="Arial" panose="020B0604020202020204" pitchFamily="34" charset="0"/>
                  </a:rPr>
                  <a:t> + Cst</a:t>
                </a:r>
                <a:endParaRPr lang="en-US" sz="2800" dirty="0">
                  <a:solidFill>
                    <a:schemeClr val="bg1"/>
                  </a:solidFill>
                  <a:latin typeface="Arial" panose="020B0604020202020204" pitchFamily="34" charset="0"/>
                  <a:cs typeface="Arial" panose="020B0604020202020204" pitchFamily="34" charset="0"/>
                </a:endParaRPr>
              </a:p>
            </p:txBody>
          </p:sp>
        </p:grpSp>
        <p:sp>
          <p:nvSpPr>
            <p:cNvPr id="21" name="TextBox 20"/>
            <p:cNvSpPr txBox="1"/>
            <p:nvPr/>
          </p:nvSpPr>
          <p:spPr>
            <a:xfrm>
              <a:off x="7065309" y="6069340"/>
              <a:ext cx="783588" cy="523220"/>
            </a:xfrm>
            <a:prstGeom prst="rect">
              <a:avLst/>
            </a:prstGeom>
            <a:noFill/>
          </p:spPr>
          <p:txBody>
            <a:bodyPr wrap="none" rtlCol="0">
              <a:spAutoFit/>
            </a:bodyPr>
            <a:lstStyle/>
            <a:p>
              <a:pPr algn="ctr"/>
              <a:r>
                <a:rPr lang="en-US" sz="2800" dirty="0" err="1" smtClean="0">
                  <a:solidFill>
                    <a:srgbClr val="FFFF00"/>
                  </a:solidFill>
                  <a:latin typeface="Arial" panose="020B0604020202020204" pitchFamily="34" charset="0"/>
                  <a:cs typeface="Arial" panose="020B0604020202020204" pitchFamily="34" charset="0"/>
                </a:rPr>
                <a:t>n.d</a:t>
              </a:r>
              <a:r>
                <a:rPr lang="en-US" sz="2800" dirty="0" smtClean="0">
                  <a:solidFill>
                    <a:srgbClr val="FFFF00"/>
                  </a:solidFill>
                  <a:latin typeface="Arial" panose="020B0604020202020204" pitchFamily="34" charset="0"/>
                  <a:cs typeface="Arial" panose="020B0604020202020204" pitchFamily="34" charset="0"/>
                </a:rPr>
                <a:t>.</a:t>
              </a:r>
              <a:endParaRPr lang="en-US" sz="2800" dirty="0">
                <a:solidFill>
                  <a:srgbClr val="FFFF00"/>
                </a:solidFill>
                <a:latin typeface="Arial" panose="020B0604020202020204" pitchFamily="34" charset="0"/>
                <a:cs typeface="Arial" panose="020B0604020202020204" pitchFamily="34" charset="0"/>
              </a:endParaRPr>
            </a:p>
          </p:txBody>
        </p:sp>
      </p:grpSp>
      <p:sp>
        <p:nvSpPr>
          <p:cNvPr id="25" name="TextBox 24"/>
          <p:cNvSpPr txBox="1"/>
          <p:nvPr/>
        </p:nvSpPr>
        <p:spPr>
          <a:xfrm>
            <a:off x="8426316" y="6407090"/>
            <a:ext cx="663237" cy="430887"/>
          </a:xfrm>
          <a:prstGeom prst="rect">
            <a:avLst/>
          </a:prstGeom>
          <a:noFill/>
        </p:spPr>
        <p:txBody>
          <a:bodyPr wrap="none" rtlCol="0">
            <a:spAutoFit/>
          </a:bodyPr>
          <a:lstStyle/>
          <a:p>
            <a:pPr algn="ctr"/>
            <a:r>
              <a:rPr lang="en-US" sz="2200" dirty="0" smtClean="0">
                <a:solidFill>
                  <a:schemeClr val="bg1"/>
                </a:solidFill>
                <a:latin typeface="Arial" panose="020B0604020202020204" pitchFamily="34" charset="0"/>
                <a:cs typeface="Arial" panose="020B0604020202020204" pitchFamily="34" charset="0"/>
              </a:rPr>
              <a:t>n=3</a:t>
            </a:r>
            <a:endParaRPr lang="en-US" sz="2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027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i="1" dirty="0"/>
              <a:t>C. striatum </a:t>
            </a:r>
            <a:r>
              <a:rPr lang="en-US" dirty="0"/>
              <a:t>inhibits </a:t>
            </a:r>
            <a:r>
              <a:rPr lang="en-US" i="1" dirty="0"/>
              <a:t>S. aureus </a:t>
            </a:r>
            <a:r>
              <a:rPr lang="en-US" dirty="0" smtClean="0"/>
              <a:t>phagocytosis</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200" y="1642819"/>
            <a:ext cx="5029200" cy="4529381"/>
          </a:xfrm>
          <a:prstGeom prst="rect">
            <a:avLst/>
          </a:prstGeom>
        </p:spPr>
      </p:pic>
      <p:sp>
        <p:nvSpPr>
          <p:cNvPr id="4" name="TextBox 3"/>
          <p:cNvSpPr txBox="1"/>
          <p:nvPr/>
        </p:nvSpPr>
        <p:spPr>
          <a:xfrm>
            <a:off x="6654800" y="6324600"/>
            <a:ext cx="2413000" cy="461665"/>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*p &lt; 0.05, n = 4</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626154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erenlab.org/images/oligotyping/mock-env-aligned.fasta-ENTROP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28" y="-594350"/>
            <a:ext cx="9144000" cy="7376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4405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7924800" cy="1143000"/>
          </a:xfrm>
        </p:spPr>
        <p:txBody>
          <a:bodyPr>
            <a:normAutofit fontScale="90000"/>
          </a:bodyPr>
          <a:lstStyle/>
          <a:p>
            <a:r>
              <a:rPr lang="en-US" dirty="0" smtClean="0"/>
              <a:t>Microbial interactions in p</a:t>
            </a:r>
            <a:r>
              <a:rPr lang="en-US" dirty="0" smtClean="0">
                <a:solidFill>
                  <a:schemeClr val="tx2"/>
                </a:solidFill>
              </a:rPr>
              <a:t>olymicrobial infections</a:t>
            </a:r>
            <a:endParaRPr lang="en-US" dirty="0">
              <a:solidFill>
                <a:schemeClr val="tx2"/>
              </a:solidFill>
            </a:endParaRPr>
          </a:p>
        </p:txBody>
      </p:sp>
      <p:sp>
        <p:nvSpPr>
          <p:cNvPr id="3" name="Content Placeholder 2"/>
          <p:cNvSpPr>
            <a:spLocks noGrp="1"/>
          </p:cNvSpPr>
          <p:nvPr>
            <p:ph idx="1"/>
          </p:nvPr>
        </p:nvSpPr>
        <p:spPr>
          <a:xfrm>
            <a:off x="457200" y="1722437"/>
            <a:ext cx="8229600" cy="4525963"/>
          </a:xfrm>
        </p:spPr>
        <p:txBody>
          <a:bodyPr>
            <a:normAutofit/>
          </a:bodyPr>
          <a:lstStyle/>
          <a:p>
            <a:r>
              <a:rPr lang="en-US" dirty="0" smtClean="0"/>
              <a:t>Many infections are polymicrobial</a:t>
            </a:r>
          </a:p>
          <a:p>
            <a:endParaRPr lang="en-US" dirty="0" smtClean="0"/>
          </a:p>
          <a:p>
            <a:r>
              <a:rPr lang="en-US" dirty="0" smtClean="0"/>
              <a:t>Pathogen–Pathogen</a:t>
            </a:r>
          </a:p>
          <a:p>
            <a:endParaRPr lang="en-US" dirty="0" smtClean="0"/>
          </a:p>
          <a:p>
            <a:r>
              <a:rPr lang="en-US" dirty="0" smtClean="0"/>
              <a:t>Pathogen–Commensal</a:t>
            </a:r>
          </a:p>
          <a:p>
            <a:pPr>
              <a:buNone/>
            </a:pPr>
            <a:endParaRPr lang="en-US" dirty="0"/>
          </a:p>
          <a:p>
            <a:r>
              <a:rPr lang="en-US" dirty="0" smtClean="0"/>
              <a:t>Commensal–Commensal</a:t>
            </a:r>
          </a:p>
        </p:txBody>
      </p:sp>
    </p:spTree>
    <p:extLst>
      <p:ext uri="{BB962C8B-B14F-4D97-AF65-F5344CB8AC3E}">
        <p14:creationId xmlns:p14="http://schemas.microsoft.com/office/powerpoint/2010/main" val="3980328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31132518"/>
              </p:ext>
            </p:extLst>
          </p:nvPr>
        </p:nvGraphicFramePr>
        <p:xfrm>
          <a:off x="152400" y="76209"/>
          <a:ext cx="3505200" cy="6705590"/>
        </p:xfrm>
        <a:graphic>
          <a:graphicData uri="http://schemas.openxmlformats.org/drawingml/2006/table">
            <a:tbl>
              <a:tblPr firstRow="1" firstCol="1" bandRow="1">
                <a:tableStyleId>{8EC20E35-A176-4012-BC5E-935CFFF8708E}</a:tableStyleId>
              </a:tblPr>
              <a:tblGrid>
                <a:gridCol w="2424830"/>
                <a:gridCol w="1080370"/>
              </a:tblGrid>
              <a:tr h="428090">
                <a:tc>
                  <a:txBody>
                    <a:bodyPr/>
                    <a:lstStyle/>
                    <a:p>
                      <a:pPr marL="0" marR="0" algn="l">
                        <a:lnSpc>
                          <a:spcPct val="107000"/>
                        </a:lnSpc>
                        <a:spcBef>
                          <a:spcPts val="0"/>
                        </a:spcBef>
                        <a:spcAft>
                          <a:spcPts val="0"/>
                        </a:spcAft>
                      </a:pPr>
                      <a:r>
                        <a:rPr lang="en-US" sz="1600" dirty="0">
                          <a:effectLst/>
                        </a:rPr>
                        <a:t>Identity</a:t>
                      </a:r>
                      <a:endParaRPr lang="en-US" sz="16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a:effectLst/>
                        </a:rPr>
                        <a:t>LDA</a:t>
                      </a:r>
                    </a:p>
                    <a:p>
                      <a:pPr marL="0" marR="0" algn="ctr">
                        <a:lnSpc>
                          <a:spcPct val="107000"/>
                        </a:lnSpc>
                        <a:spcBef>
                          <a:spcPts val="0"/>
                        </a:spcBef>
                        <a:spcAft>
                          <a:spcPts val="0"/>
                        </a:spcAft>
                      </a:pPr>
                      <a:r>
                        <a:rPr lang="en-US" sz="1200">
                          <a:effectLst/>
                        </a:rPr>
                        <a:t>(log10)</a:t>
                      </a:r>
                      <a:endParaRPr lang="en-US" sz="120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r>
              <a:tr h="209250">
                <a:tc>
                  <a:txBody>
                    <a:bodyPr/>
                    <a:lstStyle/>
                    <a:p>
                      <a:pPr marL="0" marR="0" algn="l">
                        <a:lnSpc>
                          <a:spcPct val="107000"/>
                        </a:lnSpc>
                        <a:spcBef>
                          <a:spcPts val="0"/>
                        </a:spcBef>
                        <a:spcAft>
                          <a:spcPts val="0"/>
                        </a:spcAft>
                      </a:pPr>
                      <a:r>
                        <a:rPr lang="en-US" sz="1200" i="1" dirty="0" err="1">
                          <a:solidFill>
                            <a:srgbClr val="FFC000"/>
                          </a:solidFill>
                          <a:effectLst/>
                        </a:rPr>
                        <a:t>Anaerococcus</a:t>
                      </a:r>
                      <a:endParaRPr lang="en-US" sz="1200" i="1" dirty="0">
                        <a:solidFill>
                          <a:srgbClr val="FFC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dirty="0">
                          <a:effectLst/>
                        </a:rPr>
                        <a:t>4.49</a:t>
                      </a:r>
                      <a:endParaRPr lang="en-US" sz="12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r>
              <a:tr h="209250">
                <a:tc>
                  <a:txBody>
                    <a:bodyPr/>
                    <a:lstStyle/>
                    <a:p>
                      <a:pPr marL="0" marR="0" algn="l">
                        <a:lnSpc>
                          <a:spcPct val="107000"/>
                        </a:lnSpc>
                        <a:spcBef>
                          <a:spcPts val="0"/>
                        </a:spcBef>
                        <a:spcAft>
                          <a:spcPts val="0"/>
                        </a:spcAft>
                      </a:pPr>
                      <a:r>
                        <a:rPr lang="en-US" sz="1200" i="1" smtClean="0">
                          <a:effectLst/>
                        </a:rPr>
                        <a:t>   lactolyticus</a:t>
                      </a:r>
                      <a:endParaRPr lang="en-US" sz="1200" i="1"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dirty="0">
                          <a:effectLst/>
                        </a:rPr>
                        <a:t>3.75</a:t>
                      </a:r>
                      <a:endParaRPr lang="en-US" sz="12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r>
              <a:tr h="209250">
                <a:tc>
                  <a:txBody>
                    <a:bodyPr/>
                    <a:lstStyle/>
                    <a:p>
                      <a:pPr marL="0" marR="0" algn="l">
                        <a:lnSpc>
                          <a:spcPct val="107000"/>
                        </a:lnSpc>
                        <a:spcBef>
                          <a:spcPts val="0"/>
                        </a:spcBef>
                        <a:spcAft>
                          <a:spcPts val="0"/>
                        </a:spcAft>
                      </a:pPr>
                      <a:r>
                        <a:rPr lang="en-US" sz="1200" i="1" dirty="0" smtClean="0">
                          <a:effectLst/>
                        </a:rPr>
                        <a:t>   vaginalis</a:t>
                      </a:r>
                      <a:endParaRPr lang="en-US" sz="1200" i="1"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dirty="0">
                          <a:effectLst/>
                        </a:rPr>
                        <a:t>4.06</a:t>
                      </a:r>
                      <a:endParaRPr lang="en-US" sz="12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r>
              <a:tr h="209250">
                <a:tc>
                  <a:txBody>
                    <a:bodyPr/>
                    <a:lstStyle/>
                    <a:p>
                      <a:pPr marL="0" marR="0" algn="l">
                        <a:lnSpc>
                          <a:spcPct val="107000"/>
                        </a:lnSpc>
                        <a:spcBef>
                          <a:spcPts val="0"/>
                        </a:spcBef>
                        <a:spcAft>
                          <a:spcPts val="0"/>
                        </a:spcAft>
                      </a:pPr>
                      <a:r>
                        <a:rPr lang="en-US" sz="1200" i="1" dirty="0" err="1">
                          <a:solidFill>
                            <a:srgbClr val="FFC000"/>
                          </a:solidFill>
                          <a:effectLst/>
                        </a:rPr>
                        <a:t>Atopobium</a:t>
                      </a:r>
                      <a:endParaRPr lang="en-US" sz="1200" i="1" dirty="0">
                        <a:solidFill>
                          <a:srgbClr val="FFC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dirty="0">
                          <a:effectLst/>
                        </a:rPr>
                        <a:t>3.80</a:t>
                      </a:r>
                      <a:endParaRPr lang="en-US" sz="12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r>
              <a:tr h="209250">
                <a:tc>
                  <a:txBody>
                    <a:bodyPr/>
                    <a:lstStyle/>
                    <a:p>
                      <a:pPr marL="0" marR="0" algn="l">
                        <a:lnSpc>
                          <a:spcPct val="107000"/>
                        </a:lnSpc>
                        <a:spcBef>
                          <a:spcPts val="0"/>
                        </a:spcBef>
                        <a:spcAft>
                          <a:spcPts val="0"/>
                        </a:spcAft>
                      </a:pPr>
                      <a:r>
                        <a:rPr lang="en-US" sz="1200" i="1" dirty="0" smtClean="0">
                          <a:effectLst/>
                        </a:rPr>
                        <a:t>   </a:t>
                      </a:r>
                      <a:r>
                        <a:rPr lang="en-US" sz="1200" i="1" dirty="0" err="1" smtClean="0">
                          <a:solidFill>
                            <a:srgbClr val="FFC000"/>
                          </a:solidFill>
                          <a:effectLst/>
                        </a:rPr>
                        <a:t>parvulum</a:t>
                      </a:r>
                      <a:endParaRPr lang="en-US" sz="1200" i="1" dirty="0">
                        <a:solidFill>
                          <a:srgbClr val="FFC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dirty="0">
                          <a:effectLst/>
                        </a:rPr>
                        <a:t>3.06</a:t>
                      </a:r>
                      <a:endParaRPr lang="en-US" sz="12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r>
              <a:tr h="209250">
                <a:tc>
                  <a:txBody>
                    <a:bodyPr/>
                    <a:lstStyle/>
                    <a:p>
                      <a:pPr marL="0" marR="0" algn="l">
                        <a:lnSpc>
                          <a:spcPct val="107000"/>
                        </a:lnSpc>
                        <a:spcBef>
                          <a:spcPts val="0"/>
                        </a:spcBef>
                        <a:spcAft>
                          <a:spcPts val="0"/>
                        </a:spcAft>
                      </a:pPr>
                      <a:r>
                        <a:rPr lang="en-US" sz="1200" i="1" dirty="0" err="1">
                          <a:effectLst/>
                        </a:rPr>
                        <a:t>Bacteroides</a:t>
                      </a:r>
                      <a:endParaRPr lang="en-US" sz="1200" i="1"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dirty="0">
                          <a:effectLst/>
                        </a:rPr>
                        <a:t>4.47</a:t>
                      </a:r>
                      <a:endParaRPr lang="en-US" sz="12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r>
              <a:tr h="209250">
                <a:tc>
                  <a:txBody>
                    <a:bodyPr/>
                    <a:lstStyle/>
                    <a:p>
                      <a:pPr marL="0" marR="0" algn="l">
                        <a:lnSpc>
                          <a:spcPct val="107000"/>
                        </a:lnSpc>
                        <a:spcBef>
                          <a:spcPts val="0"/>
                        </a:spcBef>
                        <a:spcAft>
                          <a:spcPts val="0"/>
                        </a:spcAft>
                      </a:pPr>
                      <a:r>
                        <a:rPr lang="en-US" sz="1200" i="1" dirty="0">
                          <a:effectLst/>
                        </a:rPr>
                        <a:t>   </a:t>
                      </a:r>
                      <a:r>
                        <a:rPr lang="en-US" sz="1200" i="1" dirty="0" err="1">
                          <a:effectLst/>
                        </a:rPr>
                        <a:t>ureolyticus</a:t>
                      </a:r>
                      <a:endParaRPr lang="en-US" sz="1200" i="1"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dirty="0">
                          <a:effectLst/>
                        </a:rPr>
                        <a:t>3.86</a:t>
                      </a:r>
                      <a:endParaRPr lang="en-US" sz="12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r>
              <a:tr h="209250">
                <a:tc>
                  <a:txBody>
                    <a:bodyPr/>
                    <a:lstStyle/>
                    <a:p>
                      <a:pPr marL="0" marR="0" algn="l">
                        <a:lnSpc>
                          <a:spcPct val="107000"/>
                        </a:lnSpc>
                        <a:spcBef>
                          <a:spcPts val="0"/>
                        </a:spcBef>
                        <a:spcAft>
                          <a:spcPts val="0"/>
                        </a:spcAft>
                      </a:pPr>
                      <a:r>
                        <a:rPr lang="en-US" sz="1200" i="1" dirty="0" err="1">
                          <a:solidFill>
                            <a:srgbClr val="FFC000"/>
                          </a:solidFill>
                          <a:effectLst/>
                        </a:rPr>
                        <a:t>Dialister</a:t>
                      </a:r>
                      <a:endParaRPr lang="en-US" sz="1200" i="1" dirty="0">
                        <a:solidFill>
                          <a:srgbClr val="FFC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dirty="0">
                          <a:effectLst/>
                        </a:rPr>
                        <a:t>3.55</a:t>
                      </a:r>
                      <a:endParaRPr lang="en-US" sz="12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r>
              <a:tr h="209250">
                <a:tc>
                  <a:txBody>
                    <a:bodyPr/>
                    <a:lstStyle/>
                    <a:p>
                      <a:pPr marL="0" marR="0" algn="l">
                        <a:lnSpc>
                          <a:spcPct val="107000"/>
                        </a:lnSpc>
                        <a:spcBef>
                          <a:spcPts val="0"/>
                        </a:spcBef>
                        <a:spcAft>
                          <a:spcPts val="0"/>
                        </a:spcAft>
                      </a:pPr>
                      <a:r>
                        <a:rPr lang="en-US" sz="1200" i="1" dirty="0">
                          <a:effectLst/>
                        </a:rPr>
                        <a:t>   </a:t>
                      </a:r>
                      <a:r>
                        <a:rPr lang="en-US" sz="1200" i="1" dirty="0" err="1">
                          <a:effectLst/>
                        </a:rPr>
                        <a:t>propionifaciens</a:t>
                      </a:r>
                      <a:endParaRPr lang="en-US" sz="1200" i="1"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dirty="0">
                          <a:effectLst/>
                        </a:rPr>
                        <a:t>3.07</a:t>
                      </a:r>
                      <a:endParaRPr lang="en-US" sz="12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r>
              <a:tr h="209250">
                <a:tc>
                  <a:txBody>
                    <a:bodyPr/>
                    <a:lstStyle/>
                    <a:p>
                      <a:pPr marL="0" marR="0" algn="l">
                        <a:lnSpc>
                          <a:spcPct val="107000"/>
                        </a:lnSpc>
                        <a:spcBef>
                          <a:spcPts val="0"/>
                        </a:spcBef>
                        <a:spcAft>
                          <a:spcPts val="0"/>
                        </a:spcAft>
                      </a:pPr>
                      <a:r>
                        <a:rPr lang="en-US" sz="1200" i="1" dirty="0">
                          <a:solidFill>
                            <a:srgbClr val="FFC000"/>
                          </a:solidFill>
                          <a:effectLst/>
                        </a:rPr>
                        <a:t>Fusobacterium</a:t>
                      </a:r>
                      <a:endParaRPr lang="en-US" sz="1200" i="1" dirty="0">
                        <a:solidFill>
                          <a:srgbClr val="FFC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dirty="0">
                          <a:effectLst/>
                        </a:rPr>
                        <a:t>4.25</a:t>
                      </a:r>
                      <a:endParaRPr lang="en-US" sz="12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r>
              <a:tr h="209250">
                <a:tc>
                  <a:txBody>
                    <a:bodyPr/>
                    <a:lstStyle/>
                    <a:p>
                      <a:pPr marL="0" marR="0" algn="l">
                        <a:lnSpc>
                          <a:spcPct val="107000"/>
                        </a:lnSpc>
                        <a:spcBef>
                          <a:spcPts val="0"/>
                        </a:spcBef>
                        <a:spcAft>
                          <a:spcPts val="0"/>
                        </a:spcAft>
                      </a:pPr>
                      <a:r>
                        <a:rPr lang="en-US" sz="1200" i="1" dirty="0">
                          <a:effectLst/>
                        </a:rPr>
                        <a:t>   </a:t>
                      </a:r>
                      <a:r>
                        <a:rPr lang="en-US" sz="1200" i="1" dirty="0" err="1">
                          <a:solidFill>
                            <a:srgbClr val="FFC000"/>
                          </a:solidFill>
                          <a:effectLst/>
                        </a:rPr>
                        <a:t>periodonticum</a:t>
                      </a:r>
                      <a:endParaRPr lang="en-US" sz="1200" i="1" dirty="0">
                        <a:solidFill>
                          <a:srgbClr val="FFC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dirty="0">
                          <a:effectLst/>
                        </a:rPr>
                        <a:t>3.79</a:t>
                      </a:r>
                      <a:endParaRPr lang="en-US" sz="12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r>
              <a:tr h="209250">
                <a:tc>
                  <a:txBody>
                    <a:bodyPr/>
                    <a:lstStyle/>
                    <a:p>
                      <a:pPr marL="0" marR="0" algn="l">
                        <a:lnSpc>
                          <a:spcPct val="107000"/>
                        </a:lnSpc>
                        <a:spcBef>
                          <a:spcPts val="0"/>
                        </a:spcBef>
                        <a:spcAft>
                          <a:spcPts val="0"/>
                        </a:spcAft>
                      </a:pPr>
                      <a:r>
                        <a:rPr lang="en-US" sz="1200" i="1" dirty="0" err="1">
                          <a:solidFill>
                            <a:srgbClr val="FFC000"/>
                          </a:solidFill>
                          <a:effectLst/>
                        </a:rPr>
                        <a:t>Haemophilus</a:t>
                      </a:r>
                      <a:endParaRPr lang="en-US" sz="1200" i="1" dirty="0">
                        <a:solidFill>
                          <a:srgbClr val="FFC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dirty="0">
                          <a:effectLst/>
                        </a:rPr>
                        <a:t>4.02</a:t>
                      </a:r>
                      <a:endParaRPr lang="en-US" sz="12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r>
              <a:tr h="209250">
                <a:tc>
                  <a:txBody>
                    <a:bodyPr/>
                    <a:lstStyle/>
                    <a:p>
                      <a:pPr marL="0" marR="0" algn="l">
                        <a:lnSpc>
                          <a:spcPct val="107000"/>
                        </a:lnSpc>
                        <a:spcBef>
                          <a:spcPts val="0"/>
                        </a:spcBef>
                        <a:spcAft>
                          <a:spcPts val="0"/>
                        </a:spcAft>
                      </a:pPr>
                      <a:r>
                        <a:rPr lang="en-US" sz="1200" i="1" dirty="0">
                          <a:effectLst/>
                        </a:rPr>
                        <a:t>   </a:t>
                      </a:r>
                      <a:r>
                        <a:rPr lang="en-US" sz="1200" i="1" dirty="0" err="1">
                          <a:solidFill>
                            <a:srgbClr val="FFC000"/>
                          </a:solidFill>
                          <a:effectLst/>
                        </a:rPr>
                        <a:t>parainfluenzae</a:t>
                      </a:r>
                      <a:endParaRPr lang="en-US" sz="1200" i="1" dirty="0">
                        <a:solidFill>
                          <a:srgbClr val="FFC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dirty="0">
                          <a:effectLst/>
                        </a:rPr>
                        <a:t>3.24</a:t>
                      </a:r>
                      <a:endParaRPr lang="en-US" sz="12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r>
              <a:tr h="209250">
                <a:tc>
                  <a:txBody>
                    <a:bodyPr/>
                    <a:lstStyle/>
                    <a:p>
                      <a:pPr marL="0" marR="0" algn="l">
                        <a:lnSpc>
                          <a:spcPct val="107000"/>
                        </a:lnSpc>
                        <a:spcBef>
                          <a:spcPts val="0"/>
                        </a:spcBef>
                        <a:spcAft>
                          <a:spcPts val="0"/>
                        </a:spcAft>
                      </a:pPr>
                      <a:r>
                        <a:rPr lang="en-US" sz="1200" i="1" dirty="0" err="1">
                          <a:solidFill>
                            <a:srgbClr val="FFC000"/>
                          </a:solidFill>
                          <a:effectLst/>
                        </a:rPr>
                        <a:t>Peptoniphilus</a:t>
                      </a:r>
                      <a:endParaRPr lang="en-US" sz="1200" i="1" dirty="0">
                        <a:solidFill>
                          <a:srgbClr val="FFC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dirty="0">
                          <a:effectLst/>
                        </a:rPr>
                        <a:t>4.14</a:t>
                      </a:r>
                      <a:endParaRPr lang="en-US" sz="12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r>
              <a:tr h="209250">
                <a:tc>
                  <a:txBody>
                    <a:bodyPr/>
                    <a:lstStyle/>
                    <a:p>
                      <a:pPr marL="0" marR="0" algn="l">
                        <a:lnSpc>
                          <a:spcPct val="107000"/>
                        </a:lnSpc>
                        <a:spcBef>
                          <a:spcPts val="0"/>
                        </a:spcBef>
                        <a:spcAft>
                          <a:spcPts val="0"/>
                        </a:spcAft>
                      </a:pPr>
                      <a:r>
                        <a:rPr lang="en-US" sz="1200" i="1" dirty="0">
                          <a:effectLst/>
                        </a:rPr>
                        <a:t>   </a:t>
                      </a:r>
                      <a:r>
                        <a:rPr lang="en-US" sz="1200" i="1" dirty="0" err="1">
                          <a:solidFill>
                            <a:srgbClr val="FFC000"/>
                          </a:solidFill>
                          <a:effectLst/>
                        </a:rPr>
                        <a:t>asacchyrolyticus</a:t>
                      </a:r>
                      <a:endParaRPr lang="en-US" sz="1200" i="1" dirty="0">
                        <a:solidFill>
                          <a:srgbClr val="FFC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dirty="0">
                          <a:effectLst/>
                        </a:rPr>
                        <a:t>3.25</a:t>
                      </a:r>
                      <a:endParaRPr lang="en-US" sz="12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r>
              <a:tr h="209250">
                <a:tc>
                  <a:txBody>
                    <a:bodyPr/>
                    <a:lstStyle/>
                    <a:p>
                      <a:pPr marL="0" marR="0" algn="l">
                        <a:lnSpc>
                          <a:spcPct val="107000"/>
                        </a:lnSpc>
                        <a:spcBef>
                          <a:spcPts val="0"/>
                        </a:spcBef>
                        <a:spcAft>
                          <a:spcPts val="0"/>
                        </a:spcAft>
                      </a:pPr>
                      <a:r>
                        <a:rPr lang="en-US" sz="1200" i="1" dirty="0">
                          <a:effectLst/>
                        </a:rPr>
                        <a:t>   </a:t>
                      </a:r>
                      <a:r>
                        <a:rPr lang="en-US" sz="1200" i="1" dirty="0">
                          <a:solidFill>
                            <a:srgbClr val="FFC000"/>
                          </a:solidFill>
                          <a:effectLst/>
                        </a:rPr>
                        <a:t>HOT836</a:t>
                      </a:r>
                      <a:endParaRPr lang="en-US" sz="1200" i="1" dirty="0">
                        <a:solidFill>
                          <a:srgbClr val="FFC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a:effectLst/>
                        </a:rPr>
                        <a:t>3.28</a:t>
                      </a:r>
                      <a:endParaRPr lang="en-US" sz="120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r>
              <a:tr h="209250">
                <a:tc>
                  <a:txBody>
                    <a:bodyPr/>
                    <a:lstStyle/>
                    <a:p>
                      <a:pPr marL="0" marR="0" algn="l">
                        <a:lnSpc>
                          <a:spcPct val="107000"/>
                        </a:lnSpc>
                        <a:spcBef>
                          <a:spcPts val="0"/>
                        </a:spcBef>
                        <a:spcAft>
                          <a:spcPts val="0"/>
                        </a:spcAft>
                      </a:pPr>
                      <a:r>
                        <a:rPr lang="en-US" sz="1200" i="1" dirty="0">
                          <a:effectLst/>
                        </a:rPr>
                        <a:t>   </a:t>
                      </a:r>
                      <a:r>
                        <a:rPr lang="en-US" sz="1200" i="1" dirty="0" err="1">
                          <a:solidFill>
                            <a:srgbClr val="FFC000"/>
                          </a:solidFill>
                          <a:effectLst/>
                        </a:rPr>
                        <a:t>indolicus</a:t>
                      </a:r>
                      <a:endParaRPr lang="en-US" sz="1200" i="1" dirty="0">
                        <a:solidFill>
                          <a:srgbClr val="FFC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dirty="0">
                          <a:effectLst/>
                        </a:rPr>
                        <a:t>3.94</a:t>
                      </a:r>
                      <a:endParaRPr lang="en-US" sz="12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r>
              <a:tr h="209250">
                <a:tc>
                  <a:txBody>
                    <a:bodyPr/>
                    <a:lstStyle/>
                    <a:p>
                      <a:pPr marL="0" marR="0" algn="l">
                        <a:lnSpc>
                          <a:spcPct val="107000"/>
                        </a:lnSpc>
                        <a:spcBef>
                          <a:spcPts val="0"/>
                        </a:spcBef>
                        <a:spcAft>
                          <a:spcPts val="0"/>
                        </a:spcAft>
                      </a:pPr>
                      <a:r>
                        <a:rPr lang="en-US" sz="1200" i="1" dirty="0" err="1">
                          <a:solidFill>
                            <a:srgbClr val="FFC000"/>
                          </a:solidFill>
                          <a:effectLst/>
                        </a:rPr>
                        <a:t>Peptostreptococcus</a:t>
                      </a:r>
                      <a:endParaRPr lang="en-US" sz="1200" i="1" dirty="0">
                        <a:solidFill>
                          <a:srgbClr val="FFC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dirty="0">
                          <a:effectLst/>
                        </a:rPr>
                        <a:t>4.29</a:t>
                      </a:r>
                      <a:endParaRPr lang="en-US" sz="12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r>
              <a:tr h="209250">
                <a:tc>
                  <a:txBody>
                    <a:bodyPr/>
                    <a:lstStyle/>
                    <a:p>
                      <a:pPr marL="0" marR="0" algn="l">
                        <a:lnSpc>
                          <a:spcPct val="107000"/>
                        </a:lnSpc>
                        <a:spcBef>
                          <a:spcPts val="0"/>
                        </a:spcBef>
                        <a:spcAft>
                          <a:spcPts val="0"/>
                        </a:spcAft>
                      </a:pPr>
                      <a:r>
                        <a:rPr lang="en-US" sz="1200" i="1" dirty="0">
                          <a:effectLst/>
                        </a:rPr>
                        <a:t>   </a:t>
                      </a:r>
                      <a:r>
                        <a:rPr lang="en-US" sz="1200" i="1" dirty="0" err="1">
                          <a:solidFill>
                            <a:srgbClr val="FFC000"/>
                          </a:solidFill>
                          <a:effectLst/>
                        </a:rPr>
                        <a:t>anaerobius</a:t>
                      </a:r>
                      <a:endParaRPr lang="en-US" sz="1200" i="1" dirty="0">
                        <a:solidFill>
                          <a:srgbClr val="FFC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dirty="0">
                          <a:effectLst/>
                        </a:rPr>
                        <a:t>4.26</a:t>
                      </a:r>
                      <a:endParaRPr lang="en-US" sz="12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r>
              <a:tr h="209250">
                <a:tc>
                  <a:txBody>
                    <a:bodyPr/>
                    <a:lstStyle/>
                    <a:p>
                      <a:pPr marL="0" marR="0" algn="l">
                        <a:lnSpc>
                          <a:spcPct val="107000"/>
                        </a:lnSpc>
                        <a:spcBef>
                          <a:spcPts val="0"/>
                        </a:spcBef>
                        <a:spcAft>
                          <a:spcPts val="0"/>
                        </a:spcAft>
                      </a:pPr>
                      <a:r>
                        <a:rPr lang="en-US" sz="1200" i="1" dirty="0">
                          <a:solidFill>
                            <a:srgbClr val="FFC000"/>
                          </a:solidFill>
                          <a:effectLst/>
                        </a:rPr>
                        <a:t>Porphyromonas</a:t>
                      </a:r>
                      <a:endParaRPr lang="en-US" sz="1200" i="1" dirty="0">
                        <a:solidFill>
                          <a:srgbClr val="FFC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dirty="0">
                          <a:effectLst/>
                        </a:rPr>
                        <a:t>4.59</a:t>
                      </a:r>
                      <a:endParaRPr lang="en-US" sz="12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r>
              <a:tr h="209250">
                <a:tc>
                  <a:txBody>
                    <a:bodyPr/>
                    <a:lstStyle/>
                    <a:p>
                      <a:pPr marL="0" marR="0" algn="l">
                        <a:lnSpc>
                          <a:spcPct val="107000"/>
                        </a:lnSpc>
                        <a:spcBef>
                          <a:spcPts val="0"/>
                        </a:spcBef>
                        <a:spcAft>
                          <a:spcPts val="0"/>
                        </a:spcAft>
                      </a:pPr>
                      <a:r>
                        <a:rPr lang="en-US" sz="1200" i="1" dirty="0">
                          <a:effectLst/>
                        </a:rPr>
                        <a:t>   </a:t>
                      </a:r>
                      <a:r>
                        <a:rPr lang="en-US" sz="1200" i="1" dirty="0" err="1">
                          <a:effectLst/>
                        </a:rPr>
                        <a:t>bennonis</a:t>
                      </a:r>
                      <a:endParaRPr lang="en-US" sz="1200" i="1"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dirty="0">
                          <a:effectLst/>
                        </a:rPr>
                        <a:t>3.87</a:t>
                      </a:r>
                      <a:endParaRPr lang="en-US" sz="12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r>
              <a:tr h="209250">
                <a:tc>
                  <a:txBody>
                    <a:bodyPr/>
                    <a:lstStyle/>
                    <a:p>
                      <a:pPr marL="0" marR="0" algn="l">
                        <a:lnSpc>
                          <a:spcPct val="107000"/>
                        </a:lnSpc>
                        <a:spcBef>
                          <a:spcPts val="0"/>
                        </a:spcBef>
                        <a:spcAft>
                          <a:spcPts val="0"/>
                        </a:spcAft>
                      </a:pPr>
                      <a:r>
                        <a:rPr lang="en-US" sz="1200" i="1" dirty="0">
                          <a:effectLst/>
                        </a:rPr>
                        <a:t>   somerae</a:t>
                      </a:r>
                      <a:endParaRPr lang="en-US" sz="1200" i="1"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dirty="0">
                          <a:effectLst/>
                        </a:rPr>
                        <a:t>4.31</a:t>
                      </a:r>
                      <a:endParaRPr lang="en-US" sz="12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r>
              <a:tr h="209250">
                <a:tc>
                  <a:txBody>
                    <a:bodyPr/>
                    <a:lstStyle/>
                    <a:p>
                      <a:pPr marL="0" marR="0" algn="l">
                        <a:lnSpc>
                          <a:spcPct val="107000"/>
                        </a:lnSpc>
                        <a:spcBef>
                          <a:spcPts val="0"/>
                        </a:spcBef>
                        <a:spcAft>
                          <a:spcPts val="0"/>
                        </a:spcAft>
                      </a:pPr>
                      <a:r>
                        <a:rPr lang="en-US" sz="1200" i="1" dirty="0">
                          <a:solidFill>
                            <a:srgbClr val="FFC000"/>
                          </a:solidFill>
                          <a:effectLst/>
                        </a:rPr>
                        <a:t>Prevotella</a:t>
                      </a:r>
                      <a:endParaRPr lang="en-US" sz="1200" i="1" dirty="0">
                        <a:solidFill>
                          <a:srgbClr val="FFC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dirty="0">
                          <a:effectLst/>
                        </a:rPr>
                        <a:t>4.02</a:t>
                      </a:r>
                      <a:endParaRPr lang="en-US" sz="12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r>
              <a:tr h="209250">
                <a:tc>
                  <a:txBody>
                    <a:bodyPr/>
                    <a:lstStyle/>
                    <a:p>
                      <a:pPr marL="0" marR="0" algn="l">
                        <a:lnSpc>
                          <a:spcPct val="107000"/>
                        </a:lnSpc>
                        <a:spcBef>
                          <a:spcPts val="0"/>
                        </a:spcBef>
                        <a:spcAft>
                          <a:spcPts val="0"/>
                        </a:spcAft>
                      </a:pPr>
                      <a:r>
                        <a:rPr lang="en-US" sz="1200" i="1" dirty="0">
                          <a:effectLst/>
                        </a:rPr>
                        <a:t>   </a:t>
                      </a:r>
                      <a:r>
                        <a:rPr lang="en-US" sz="1200" i="1" dirty="0" err="1">
                          <a:effectLst/>
                        </a:rPr>
                        <a:t>bergensis</a:t>
                      </a:r>
                      <a:endParaRPr lang="en-US" sz="1200" i="1"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dirty="0">
                          <a:effectLst/>
                        </a:rPr>
                        <a:t>3.20</a:t>
                      </a:r>
                      <a:endParaRPr lang="en-US" sz="12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r>
              <a:tr h="209250">
                <a:tc>
                  <a:txBody>
                    <a:bodyPr/>
                    <a:lstStyle/>
                    <a:p>
                      <a:pPr marL="0" marR="0" algn="l">
                        <a:lnSpc>
                          <a:spcPct val="107000"/>
                        </a:lnSpc>
                        <a:spcBef>
                          <a:spcPts val="0"/>
                        </a:spcBef>
                        <a:spcAft>
                          <a:spcPts val="0"/>
                        </a:spcAft>
                      </a:pPr>
                      <a:r>
                        <a:rPr lang="en-US" sz="1200" i="1" dirty="0">
                          <a:effectLst/>
                        </a:rPr>
                        <a:t>   </a:t>
                      </a:r>
                      <a:r>
                        <a:rPr lang="en-US" sz="1200" i="1" dirty="0">
                          <a:solidFill>
                            <a:srgbClr val="FFC000"/>
                          </a:solidFill>
                          <a:effectLst/>
                        </a:rPr>
                        <a:t>buccalis</a:t>
                      </a:r>
                      <a:endParaRPr lang="en-US" sz="1200" i="1" dirty="0">
                        <a:solidFill>
                          <a:srgbClr val="FFC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dirty="0">
                          <a:effectLst/>
                        </a:rPr>
                        <a:t>3.29</a:t>
                      </a:r>
                      <a:endParaRPr lang="en-US" sz="12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r>
              <a:tr h="209250">
                <a:tc>
                  <a:txBody>
                    <a:bodyPr/>
                    <a:lstStyle/>
                    <a:p>
                      <a:pPr marL="0" marR="0" algn="l">
                        <a:lnSpc>
                          <a:spcPct val="107000"/>
                        </a:lnSpc>
                        <a:spcBef>
                          <a:spcPts val="0"/>
                        </a:spcBef>
                        <a:spcAft>
                          <a:spcPts val="0"/>
                        </a:spcAft>
                      </a:pPr>
                      <a:r>
                        <a:rPr lang="en-US" sz="1200" i="1" dirty="0">
                          <a:effectLst/>
                        </a:rPr>
                        <a:t>   </a:t>
                      </a:r>
                      <a:r>
                        <a:rPr lang="en-US" sz="1200" i="1" dirty="0" err="1">
                          <a:effectLst/>
                        </a:rPr>
                        <a:t>corporis</a:t>
                      </a:r>
                      <a:endParaRPr lang="en-US" sz="1200" i="1"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dirty="0">
                          <a:effectLst/>
                        </a:rPr>
                        <a:t>3.28</a:t>
                      </a:r>
                      <a:endParaRPr lang="en-US" sz="12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r>
              <a:tr h="209250">
                <a:tc>
                  <a:txBody>
                    <a:bodyPr/>
                    <a:lstStyle/>
                    <a:p>
                      <a:pPr marL="0" marR="0" algn="l">
                        <a:lnSpc>
                          <a:spcPct val="107000"/>
                        </a:lnSpc>
                        <a:spcBef>
                          <a:spcPts val="0"/>
                        </a:spcBef>
                        <a:spcAft>
                          <a:spcPts val="0"/>
                        </a:spcAft>
                      </a:pPr>
                      <a:r>
                        <a:rPr lang="en-US" sz="1200" i="1" dirty="0">
                          <a:effectLst/>
                        </a:rPr>
                        <a:t>   </a:t>
                      </a:r>
                      <a:r>
                        <a:rPr lang="en-US" sz="1200" i="1" dirty="0" err="1">
                          <a:solidFill>
                            <a:srgbClr val="FFC000"/>
                          </a:solidFill>
                          <a:effectLst/>
                        </a:rPr>
                        <a:t>loescheii</a:t>
                      </a:r>
                      <a:endParaRPr lang="en-US" sz="1200" i="1" dirty="0">
                        <a:solidFill>
                          <a:srgbClr val="FFC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dirty="0">
                          <a:effectLst/>
                        </a:rPr>
                        <a:t>3.22</a:t>
                      </a:r>
                      <a:endParaRPr lang="en-US" sz="12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r>
              <a:tr h="209250">
                <a:tc>
                  <a:txBody>
                    <a:bodyPr/>
                    <a:lstStyle/>
                    <a:p>
                      <a:pPr marL="0" marR="0" algn="l">
                        <a:lnSpc>
                          <a:spcPct val="107000"/>
                        </a:lnSpc>
                        <a:spcBef>
                          <a:spcPts val="0"/>
                        </a:spcBef>
                        <a:spcAft>
                          <a:spcPts val="0"/>
                        </a:spcAft>
                      </a:pPr>
                      <a:r>
                        <a:rPr lang="en-US" sz="1200" i="1" dirty="0">
                          <a:effectLst/>
                        </a:rPr>
                        <a:t>   </a:t>
                      </a:r>
                      <a:r>
                        <a:rPr lang="en-US" sz="1200" i="1" dirty="0" err="1">
                          <a:solidFill>
                            <a:srgbClr val="FFC000"/>
                          </a:solidFill>
                          <a:effectLst/>
                        </a:rPr>
                        <a:t>nigrescens</a:t>
                      </a:r>
                      <a:endParaRPr lang="en-US" sz="1200" i="1" dirty="0">
                        <a:solidFill>
                          <a:srgbClr val="FFC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dirty="0">
                          <a:effectLst/>
                        </a:rPr>
                        <a:t>3.41</a:t>
                      </a:r>
                      <a:endParaRPr lang="en-US" sz="12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r>
              <a:tr h="209250">
                <a:tc>
                  <a:txBody>
                    <a:bodyPr/>
                    <a:lstStyle/>
                    <a:p>
                      <a:pPr marL="0" marR="0" algn="l">
                        <a:lnSpc>
                          <a:spcPct val="107000"/>
                        </a:lnSpc>
                        <a:spcBef>
                          <a:spcPts val="0"/>
                        </a:spcBef>
                        <a:spcAft>
                          <a:spcPts val="0"/>
                        </a:spcAft>
                      </a:pPr>
                      <a:r>
                        <a:rPr lang="en-US" sz="1200" i="1" dirty="0" err="1">
                          <a:solidFill>
                            <a:srgbClr val="FFC000"/>
                          </a:solidFill>
                          <a:effectLst/>
                        </a:rPr>
                        <a:t>Solobacterium</a:t>
                      </a:r>
                      <a:endParaRPr lang="en-US" sz="1200" i="1" dirty="0">
                        <a:solidFill>
                          <a:srgbClr val="FFC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dirty="0">
                          <a:effectLst/>
                        </a:rPr>
                        <a:t>4.06</a:t>
                      </a:r>
                      <a:endParaRPr lang="en-US" sz="12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r>
              <a:tr h="209250">
                <a:tc>
                  <a:txBody>
                    <a:bodyPr/>
                    <a:lstStyle/>
                    <a:p>
                      <a:pPr marL="0" marR="0" algn="l">
                        <a:lnSpc>
                          <a:spcPct val="107000"/>
                        </a:lnSpc>
                        <a:spcBef>
                          <a:spcPts val="0"/>
                        </a:spcBef>
                        <a:spcAft>
                          <a:spcPts val="0"/>
                        </a:spcAft>
                      </a:pPr>
                      <a:r>
                        <a:rPr lang="en-US" sz="1200" i="1" dirty="0">
                          <a:effectLst/>
                        </a:rPr>
                        <a:t>   </a:t>
                      </a:r>
                      <a:r>
                        <a:rPr lang="en-US" sz="1200" i="1" dirty="0" err="1">
                          <a:solidFill>
                            <a:srgbClr val="FFC000"/>
                          </a:solidFill>
                          <a:effectLst/>
                        </a:rPr>
                        <a:t>moorei</a:t>
                      </a:r>
                      <a:endParaRPr lang="en-US" sz="1200" i="1" dirty="0">
                        <a:solidFill>
                          <a:srgbClr val="FFC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dirty="0">
                          <a:effectLst/>
                        </a:rPr>
                        <a:t>3.40</a:t>
                      </a:r>
                      <a:endParaRPr lang="en-US" sz="12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r>
            </a:tbl>
          </a:graphicData>
        </a:graphic>
      </p:graphicFrame>
      <p:sp>
        <p:nvSpPr>
          <p:cNvPr id="5" name="Content Placeholder 4"/>
          <p:cNvSpPr>
            <a:spLocks noGrp="1"/>
          </p:cNvSpPr>
          <p:nvPr>
            <p:ph sz="half" idx="2"/>
          </p:nvPr>
        </p:nvSpPr>
        <p:spPr>
          <a:xfrm>
            <a:off x="4191000" y="533400"/>
            <a:ext cx="4800600" cy="5715000"/>
          </a:xfrm>
        </p:spPr>
        <p:txBody>
          <a:bodyPr>
            <a:normAutofit/>
          </a:bodyPr>
          <a:lstStyle/>
          <a:p>
            <a:r>
              <a:rPr lang="en-US" dirty="0" smtClean="0"/>
              <a:t>Many oral taxa (yellow) are present</a:t>
            </a:r>
          </a:p>
          <a:p>
            <a:endParaRPr lang="en-US" dirty="0"/>
          </a:p>
          <a:p>
            <a:r>
              <a:rPr lang="en-US" b="1" dirty="0" smtClean="0">
                <a:solidFill>
                  <a:srgbClr val="C00000"/>
                </a:solidFill>
              </a:rPr>
              <a:t>Relative abundances were not significantly different than those in diabetic oral samples</a:t>
            </a:r>
          </a:p>
          <a:p>
            <a:endParaRPr lang="en-US" b="1" dirty="0">
              <a:solidFill>
                <a:srgbClr val="C00000"/>
              </a:solidFill>
            </a:endParaRPr>
          </a:p>
        </p:txBody>
      </p:sp>
    </p:spTree>
    <p:extLst>
      <p:ext uri="{BB962C8B-B14F-4D97-AF65-F5344CB8AC3E}">
        <p14:creationId xmlns:p14="http://schemas.microsoft.com/office/powerpoint/2010/main" val="311197133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Relative Abundance Comparison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75409782"/>
              </p:ext>
            </p:extLst>
          </p:nvPr>
        </p:nvGraphicFramePr>
        <p:xfrm>
          <a:off x="381000" y="1600200"/>
          <a:ext cx="8458200" cy="4419597"/>
        </p:xfrm>
        <a:graphic>
          <a:graphicData uri="http://schemas.openxmlformats.org/drawingml/2006/table">
            <a:tbl>
              <a:tblPr firstRow="1" firstCol="1" bandRow="1"/>
              <a:tblGrid>
                <a:gridCol w="857342"/>
                <a:gridCol w="1352458"/>
                <a:gridCol w="533400"/>
                <a:gridCol w="609600"/>
                <a:gridCol w="609600"/>
                <a:gridCol w="533400"/>
                <a:gridCol w="1610834"/>
                <a:gridCol w="559767"/>
                <a:gridCol w="616016"/>
                <a:gridCol w="616016"/>
                <a:gridCol w="559767"/>
              </a:tblGrid>
              <a:tr h="446817">
                <a:tc>
                  <a:txBody>
                    <a:bodyPr/>
                    <a:lstStyle/>
                    <a:p>
                      <a:pPr marL="0" marR="0" algn="ctr">
                        <a:lnSpc>
                          <a:spcPct val="115000"/>
                        </a:lnSpc>
                        <a:spcBef>
                          <a:spcPts val="0"/>
                        </a:spcBef>
                        <a:spcAft>
                          <a:spcPts val="0"/>
                        </a:spcAft>
                      </a:pPr>
                      <a:r>
                        <a:rPr lang="en-US" sz="1200" u="sng" dirty="0" smtClean="0">
                          <a:effectLst/>
                          <a:latin typeface="Arial"/>
                          <a:ea typeface="Calibri"/>
                          <a:cs typeface="Times New Roman"/>
                        </a:rPr>
                        <a:t>Identity</a:t>
                      </a:r>
                      <a:endParaRPr lang="en-US" sz="12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a:effectLst/>
                        <a:latin typeface="Calibri"/>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u="sng" dirty="0" smtClean="0">
                          <a:effectLst/>
                          <a:latin typeface="Arial"/>
                          <a:ea typeface="Calibri"/>
                          <a:cs typeface="Times New Roman"/>
                        </a:rPr>
                        <a:t>DFI </a:t>
                      </a:r>
                      <a:r>
                        <a:rPr lang="en-US" sz="1200" u="sng" dirty="0">
                          <a:effectLst/>
                          <a:latin typeface="Arial"/>
                          <a:ea typeface="Calibri"/>
                          <a:cs typeface="Times New Roman"/>
                        </a:rPr>
                        <a:t>BC3</a:t>
                      </a:r>
                      <a:endParaRPr lang="en-US" sz="12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u="sng">
                          <a:effectLst/>
                          <a:latin typeface="Arial"/>
                          <a:ea typeface="Calibri"/>
                          <a:cs typeface="Times New Roman"/>
                        </a:rPr>
                        <a:t>DB Perio</a:t>
                      </a:r>
                      <a:endParaRPr lang="en-US" sz="120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u="sng">
                          <a:effectLst/>
                          <a:latin typeface="Arial"/>
                          <a:ea typeface="Calibri"/>
                          <a:cs typeface="Times New Roman"/>
                        </a:rPr>
                        <a:t>Perio</a:t>
                      </a:r>
                      <a:endParaRPr lang="en-US" sz="120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u="sng" dirty="0" smtClean="0">
                          <a:effectLst/>
                          <a:latin typeface="Arial"/>
                          <a:ea typeface="Calibri"/>
                          <a:cs typeface="Times New Roman"/>
                        </a:rPr>
                        <a:t>DFI</a:t>
                      </a:r>
                      <a:endParaRPr lang="en-US" sz="1200" dirty="0">
                        <a:effectLst/>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u="sng" dirty="0" smtClean="0">
                          <a:effectLst/>
                          <a:latin typeface="Arial"/>
                          <a:ea typeface="Calibri"/>
                          <a:cs typeface="Times New Roman"/>
                        </a:rPr>
                        <a:t>Identity</a:t>
                      </a:r>
                      <a:endParaRPr lang="en-US"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u="sng" dirty="0" smtClean="0">
                          <a:effectLst/>
                          <a:latin typeface="Arial"/>
                          <a:ea typeface="Calibri"/>
                          <a:cs typeface="Times New Roman"/>
                        </a:rPr>
                        <a:t>DFI </a:t>
                      </a:r>
                      <a:r>
                        <a:rPr lang="en-US" sz="1200" u="sng" dirty="0">
                          <a:effectLst/>
                          <a:latin typeface="Arial"/>
                          <a:ea typeface="Calibri"/>
                          <a:cs typeface="Times New Roman"/>
                        </a:rPr>
                        <a:t>BC3</a:t>
                      </a:r>
                      <a:endParaRPr lang="en-US" sz="12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u="sng">
                          <a:effectLst/>
                          <a:latin typeface="Arial"/>
                          <a:ea typeface="Calibri"/>
                          <a:cs typeface="Times New Roman"/>
                        </a:rPr>
                        <a:t>DB Perio</a:t>
                      </a:r>
                      <a:endParaRPr lang="en-US" sz="120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u="sng">
                          <a:effectLst/>
                          <a:latin typeface="Arial"/>
                          <a:ea typeface="Calibri"/>
                          <a:cs typeface="Times New Roman"/>
                        </a:rPr>
                        <a:t>Perio</a:t>
                      </a:r>
                      <a:endParaRPr lang="en-US" sz="120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u="sng" dirty="0" smtClean="0">
                          <a:effectLst/>
                          <a:latin typeface="Arial"/>
                          <a:ea typeface="Calibri"/>
                          <a:cs typeface="Times New Roman"/>
                        </a:rPr>
                        <a:t>DFI</a:t>
                      </a:r>
                      <a:endParaRPr lang="en-US" sz="12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408">
                <a:tc gridSpan="2">
                  <a:txBody>
                    <a:bodyPr/>
                    <a:lstStyle/>
                    <a:p>
                      <a:pPr marL="0" marR="0">
                        <a:lnSpc>
                          <a:spcPct val="115000"/>
                        </a:lnSpc>
                        <a:spcBef>
                          <a:spcPts val="0"/>
                        </a:spcBef>
                        <a:spcAft>
                          <a:spcPts val="0"/>
                        </a:spcAft>
                      </a:pPr>
                      <a:r>
                        <a:rPr lang="en-US" sz="1200" b="1" i="1">
                          <a:effectLst/>
                          <a:latin typeface="Arial"/>
                          <a:ea typeface="Calibri"/>
                          <a:cs typeface="Times New Roman"/>
                        </a:rPr>
                        <a:t>Actinomyces</a:t>
                      </a:r>
                      <a:endParaRPr lang="en-US" sz="1200">
                        <a:effectLst/>
                        <a:latin typeface="Calibri"/>
                        <a:ea typeface="Calibri"/>
                        <a:cs typeface="Times New Roman"/>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0.91</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1.10</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marL="0" marR="0" algn="r">
                        <a:lnSpc>
                          <a:spcPct val="115000"/>
                        </a:lnSpc>
                        <a:spcBef>
                          <a:spcPts val="0"/>
                        </a:spcBef>
                        <a:spcAft>
                          <a:spcPts val="0"/>
                        </a:spcAft>
                      </a:pPr>
                      <a:r>
                        <a:rPr lang="en-US" sz="1200">
                          <a:effectLst/>
                          <a:latin typeface="Arial"/>
                          <a:ea typeface="Calibri"/>
                          <a:cs typeface="Times New Roman"/>
                        </a:rPr>
                        <a:t>0.06</a:t>
                      </a:r>
                      <a:endParaRPr lang="en-US" sz="120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marL="0" marR="0" algn="r">
                        <a:lnSpc>
                          <a:spcPct val="115000"/>
                        </a:lnSpc>
                        <a:spcBef>
                          <a:spcPts val="0"/>
                        </a:spcBef>
                        <a:spcAft>
                          <a:spcPts val="0"/>
                        </a:spcAft>
                      </a:pPr>
                      <a:r>
                        <a:rPr lang="en-US" sz="1200">
                          <a:effectLst/>
                          <a:latin typeface="Arial"/>
                          <a:ea typeface="Calibri"/>
                          <a:cs typeface="Times New Roman"/>
                        </a:rPr>
                        <a:t>0.13</a:t>
                      </a:r>
                      <a:endParaRPr lang="en-US" sz="1200">
                        <a:effectLst/>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marL="0" marR="0">
                        <a:lnSpc>
                          <a:spcPct val="115000"/>
                        </a:lnSpc>
                        <a:spcBef>
                          <a:spcPts val="0"/>
                        </a:spcBef>
                        <a:spcAft>
                          <a:spcPts val="0"/>
                        </a:spcAft>
                      </a:pPr>
                      <a:r>
                        <a:rPr lang="en-US" sz="1200" b="1" i="1">
                          <a:effectLst/>
                          <a:latin typeface="Arial"/>
                          <a:ea typeface="Calibri"/>
                          <a:cs typeface="Times New Roman"/>
                        </a:rPr>
                        <a:t>Parvimonas</a:t>
                      </a:r>
                      <a:endParaRPr lang="en-US"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1.56</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0.33</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0.04</a:t>
                      </a:r>
                      <a:endParaRPr lang="en-US" sz="12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0.38</a:t>
                      </a:r>
                      <a:endParaRPr lang="en-US" sz="12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223408">
                <a:tc gridSpan="2">
                  <a:txBody>
                    <a:bodyPr/>
                    <a:lstStyle/>
                    <a:p>
                      <a:pPr marL="0" marR="0">
                        <a:lnSpc>
                          <a:spcPct val="115000"/>
                        </a:lnSpc>
                        <a:spcBef>
                          <a:spcPts val="0"/>
                        </a:spcBef>
                        <a:spcAft>
                          <a:spcPts val="0"/>
                        </a:spcAft>
                      </a:pPr>
                      <a:r>
                        <a:rPr lang="en-US" sz="1200" b="1" i="1">
                          <a:effectLst/>
                          <a:latin typeface="Arial"/>
                          <a:ea typeface="Calibri"/>
                          <a:cs typeface="Times New Roman"/>
                        </a:rPr>
                        <a:t>Bacteroides</a:t>
                      </a:r>
                      <a:endParaRPr lang="en-US" sz="1200">
                        <a:effectLst/>
                        <a:latin typeface="Calibri"/>
                        <a:ea typeface="Calibri"/>
                        <a:cs typeface="Times New Roman"/>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tcPr>
                </a:tc>
                <a:tc hMerge="1">
                  <a:txBody>
                    <a:bodyPr/>
                    <a:lstStyle/>
                    <a:p>
                      <a:endParaRPr lang="en-US"/>
                    </a:p>
                  </a:txBody>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4.76</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0.04</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0.24</a:t>
                      </a:r>
                      <a:endParaRPr lang="en-US" sz="1200" dirty="0">
                        <a:effectLst/>
                        <a:latin typeface="Calibri"/>
                        <a:ea typeface="Calibri"/>
                        <a:cs typeface="Times New Roman"/>
                      </a:endParaRPr>
                    </a:p>
                  </a:txBody>
                  <a:tcPr marL="68580" marR="68580" marT="0" marB="0">
                    <a:lnL>
                      <a:noFill/>
                    </a:lnL>
                    <a:lnR>
                      <a:noFill/>
                    </a:lnR>
                    <a:lnT>
                      <a:noFill/>
                    </a:lnT>
                    <a:lnB>
                      <a:noFill/>
                    </a:lnB>
                    <a:solidFill>
                      <a:schemeClr val="tx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0.08</a:t>
                      </a:r>
                      <a:endParaRPr lang="en-US" sz="1200" dirty="0">
                        <a:effectLst/>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marL="0" marR="0">
                        <a:lnSpc>
                          <a:spcPct val="115000"/>
                        </a:lnSpc>
                        <a:spcBef>
                          <a:spcPts val="0"/>
                        </a:spcBef>
                        <a:spcAft>
                          <a:spcPts val="0"/>
                        </a:spcAft>
                      </a:pPr>
                      <a:r>
                        <a:rPr lang="en-US" sz="1200" i="1">
                          <a:effectLst/>
                          <a:latin typeface="Arial"/>
                          <a:ea typeface="Calibri"/>
                          <a:cs typeface="Times New Roman"/>
                        </a:rPr>
                        <a:t>     micra</a:t>
                      </a:r>
                      <a:endParaRPr lang="en-US"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1.56</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200">
                          <a:effectLst/>
                          <a:latin typeface="Arial"/>
                          <a:ea typeface="Calibri"/>
                          <a:cs typeface="Times New Roman"/>
                        </a:rPr>
                        <a:t>0.29</a:t>
                      </a:r>
                      <a:endParaRPr lang="en-US" sz="12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r">
                        <a:lnSpc>
                          <a:spcPct val="115000"/>
                        </a:lnSpc>
                        <a:spcBef>
                          <a:spcPts val="0"/>
                        </a:spcBef>
                        <a:spcAft>
                          <a:spcPts val="0"/>
                        </a:spcAft>
                      </a:pPr>
                      <a:r>
                        <a:rPr lang="en-US" sz="1200">
                          <a:effectLst/>
                          <a:latin typeface="Arial"/>
                          <a:ea typeface="Calibri"/>
                          <a:cs typeface="Times New Roman"/>
                        </a:rPr>
                        <a:t>0.04</a:t>
                      </a:r>
                      <a:endParaRPr lang="en-US" sz="120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0.38</a:t>
                      </a:r>
                      <a:endParaRPr lang="en-US" sz="12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223408">
                <a:tc gridSpan="2">
                  <a:txBody>
                    <a:bodyPr/>
                    <a:lstStyle/>
                    <a:p>
                      <a:pPr marL="0" marR="0">
                        <a:lnSpc>
                          <a:spcPct val="115000"/>
                        </a:lnSpc>
                        <a:spcBef>
                          <a:spcPts val="0"/>
                        </a:spcBef>
                        <a:spcAft>
                          <a:spcPts val="0"/>
                        </a:spcAft>
                      </a:pPr>
                      <a:r>
                        <a:rPr lang="en-US" sz="1200" b="1" i="1">
                          <a:effectLst/>
                          <a:latin typeface="Arial"/>
                          <a:ea typeface="Calibri"/>
                          <a:cs typeface="Times New Roman"/>
                        </a:rPr>
                        <a:t>Capnocytophaga</a:t>
                      </a:r>
                      <a:endParaRPr lang="en-US" sz="1200">
                        <a:effectLst/>
                        <a:latin typeface="Calibri"/>
                        <a:ea typeface="Calibri"/>
                        <a:cs typeface="Times New Roman"/>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tcPr>
                </a:tc>
                <a:tc hMerge="1">
                  <a:txBody>
                    <a:bodyPr/>
                    <a:lstStyle/>
                    <a:p>
                      <a:endParaRPr lang="en-US"/>
                    </a:p>
                  </a:txBody>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0.33</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*2.58</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a:noFill/>
                    </a:lnT>
                    <a:lnB>
                      <a:noFill/>
                    </a:lnB>
                    <a:solidFill>
                      <a:schemeClr val="accent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0.95</a:t>
                      </a:r>
                      <a:endParaRPr lang="en-US" sz="1200" dirty="0">
                        <a:effectLst/>
                        <a:latin typeface="Calibri"/>
                        <a:ea typeface="Calibri"/>
                        <a:cs typeface="Times New Roman"/>
                      </a:endParaRPr>
                    </a:p>
                  </a:txBody>
                  <a:tcPr marL="68580" marR="68580" marT="0" marB="0">
                    <a:lnL>
                      <a:noFill/>
                    </a:lnL>
                    <a:lnR>
                      <a:noFill/>
                    </a:lnR>
                    <a:lnT>
                      <a:noFill/>
                    </a:lnT>
                    <a:lnB>
                      <a:noFill/>
                    </a:lnB>
                    <a:solidFill>
                      <a:schemeClr val="tx2">
                        <a:lumMod val="20000"/>
                        <a:lumOff val="80000"/>
                      </a:schemeClr>
                    </a:solidFill>
                  </a:tcPr>
                </a:tc>
                <a:tc>
                  <a:txBody>
                    <a:bodyPr/>
                    <a:lstStyle/>
                    <a:p>
                      <a:pPr marL="0" marR="0" algn="r">
                        <a:lnSpc>
                          <a:spcPct val="115000"/>
                        </a:lnSpc>
                        <a:spcBef>
                          <a:spcPts val="0"/>
                        </a:spcBef>
                        <a:spcAft>
                          <a:spcPts val="0"/>
                        </a:spcAft>
                      </a:pPr>
                      <a:r>
                        <a:rPr lang="en-US" sz="1200" dirty="0" smtClean="0">
                          <a:effectLst/>
                          <a:latin typeface="Arial"/>
                          <a:ea typeface="Calibri"/>
                          <a:cs typeface="Times New Roman"/>
                        </a:rPr>
                        <a:t>*0.00</a:t>
                      </a:r>
                      <a:endParaRPr lang="en-US" sz="1200" dirty="0">
                        <a:effectLst/>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chemeClr val="accent2">
                        <a:lumMod val="20000"/>
                        <a:lumOff val="80000"/>
                      </a:schemeClr>
                    </a:solidFill>
                  </a:tcPr>
                </a:tc>
                <a:tc>
                  <a:txBody>
                    <a:bodyPr/>
                    <a:lstStyle/>
                    <a:p>
                      <a:pPr marL="0" marR="0">
                        <a:lnSpc>
                          <a:spcPct val="115000"/>
                        </a:lnSpc>
                        <a:spcBef>
                          <a:spcPts val="0"/>
                        </a:spcBef>
                        <a:spcAft>
                          <a:spcPts val="0"/>
                        </a:spcAft>
                      </a:pPr>
                      <a:r>
                        <a:rPr lang="en-US" sz="1200" b="1" i="1">
                          <a:effectLst/>
                          <a:latin typeface="Arial"/>
                          <a:ea typeface="Calibri"/>
                          <a:cs typeface="Times New Roman"/>
                        </a:rPr>
                        <a:t>Peptococcus</a:t>
                      </a:r>
                      <a:endParaRPr lang="en-US"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0.04</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0.24</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marL="0" marR="0" algn="r">
                        <a:lnSpc>
                          <a:spcPct val="115000"/>
                        </a:lnSpc>
                        <a:spcBef>
                          <a:spcPts val="0"/>
                        </a:spcBef>
                        <a:spcAft>
                          <a:spcPts val="0"/>
                        </a:spcAft>
                      </a:pPr>
                      <a:r>
                        <a:rPr lang="en-US" sz="1200" dirty="0" smtClean="0">
                          <a:effectLst/>
                          <a:latin typeface="Arial"/>
                          <a:ea typeface="Calibri"/>
                          <a:cs typeface="Times New Roman"/>
                        </a:rPr>
                        <a:t>*0.00</a:t>
                      </a:r>
                      <a:endParaRPr lang="en-US" sz="12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marL="0" marR="0" algn="r">
                        <a:lnSpc>
                          <a:spcPct val="115000"/>
                        </a:lnSpc>
                        <a:spcBef>
                          <a:spcPts val="0"/>
                        </a:spcBef>
                        <a:spcAft>
                          <a:spcPts val="0"/>
                        </a:spcAft>
                      </a:pPr>
                      <a:r>
                        <a:rPr lang="en-US" sz="1200" dirty="0" smtClean="0">
                          <a:effectLst/>
                          <a:latin typeface="Arial"/>
                          <a:ea typeface="Calibri"/>
                          <a:cs typeface="Times New Roman"/>
                        </a:rPr>
                        <a:t>*0.00</a:t>
                      </a:r>
                      <a:endParaRPr lang="en-US" sz="12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accent2">
                        <a:lumMod val="20000"/>
                        <a:lumOff val="80000"/>
                      </a:schemeClr>
                    </a:solidFill>
                  </a:tcPr>
                </a:tc>
              </a:tr>
              <a:tr h="223408">
                <a:tc gridSpan="2">
                  <a:txBody>
                    <a:bodyPr/>
                    <a:lstStyle/>
                    <a:p>
                      <a:pPr marL="0" marR="0">
                        <a:lnSpc>
                          <a:spcPct val="115000"/>
                        </a:lnSpc>
                        <a:spcBef>
                          <a:spcPts val="0"/>
                        </a:spcBef>
                        <a:spcAft>
                          <a:spcPts val="0"/>
                        </a:spcAft>
                      </a:pPr>
                      <a:r>
                        <a:rPr lang="en-US" sz="1200" b="1" i="1">
                          <a:effectLst/>
                          <a:latin typeface="Arial"/>
                          <a:ea typeface="Calibri"/>
                          <a:cs typeface="Times New Roman"/>
                        </a:rPr>
                        <a:t>Corynebacterium</a:t>
                      </a:r>
                      <a:endParaRPr lang="en-US" sz="1200">
                        <a:effectLst/>
                        <a:latin typeface="Calibri"/>
                        <a:ea typeface="Calibri"/>
                        <a:cs typeface="Times New Roman"/>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tcPr>
                </a:tc>
                <a:tc hMerge="1">
                  <a:txBody>
                    <a:bodyPr/>
                    <a:lstStyle/>
                    <a:p>
                      <a:endParaRPr lang="en-US"/>
                    </a:p>
                  </a:txBody>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11.73</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*1.63</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a:noFill/>
                    </a:lnT>
                    <a:lnB>
                      <a:noFill/>
                    </a:lnB>
                    <a:solidFill>
                      <a:schemeClr val="accent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*0.00</a:t>
                      </a:r>
                      <a:endParaRPr lang="en-US" sz="1200" dirty="0">
                        <a:effectLst/>
                        <a:latin typeface="Calibri"/>
                        <a:ea typeface="Calibri"/>
                        <a:cs typeface="Times New Roman"/>
                      </a:endParaRPr>
                    </a:p>
                  </a:txBody>
                  <a:tcPr marL="68580" marR="68580" marT="0" marB="0">
                    <a:lnL>
                      <a:noFill/>
                    </a:lnL>
                    <a:lnR>
                      <a:noFill/>
                    </a:lnR>
                    <a:lnT>
                      <a:noFill/>
                    </a:lnT>
                    <a:lnB>
                      <a:noFill/>
                    </a:lnB>
                    <a:solidFill>
                      <a:schemeClr val="accent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5.24</a:t>
                      </a:r>
                      <a:endParaRPr lang="en-US" sz="1200" dirty="0">
                        <a:effectLst/>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marL="0" marR="0">
                        <a:lnSpc>
                          <a:spcPct val="115000"/>
                        </a:lnSpc>
                        <a:spcBef>
                          <a:spcPts val="0"/>
                        </a:spcBef>
                        <a:spcAft>
                          <a:spcPts val="0"/>
                        </a:spcAft>
                      </a:pPr>
                      <a:r>
                        <a:rPr lang="en-US" sz="1200" b="1" i="1">
                          <a:effectLst/>
                          <a:latin typeface="Arial"/>
                          <a:ea typeface="Calibri"/>
                          <a:cs typeface="Times New Roman"/>
                        </a:rPr>
                        <a:t>Porphyromonas</a:t>
                      </a:r>
                      <a:endParaRPr lang="en-US"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7.01</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14.82</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21.55</a:t>
                      </a:r>
                      <a:endParaRPr lang="en-US" sz="1200" dirty="0">
                        <a:effectLst/>
                        <a:latin typeface="Calibri"/>
                        <a:ea typeface="Calibri"/>
                        <a:cs typeface="Times New Roman"/>
                      </a:endParaRPr>
                    </a:p>
                  </a:txBody>
                  <a:tcPr marL="68580" marR="68580" marT="0" marB="0">
                    <a:lnL>
                      <a:noFill/>
                    </a:lnL>
                    <a:lnR>
                      <a:noFill/>
                    </a:lnR>
                    <a:lnT>
                      <a:noFill/>
                    </a:lnT>
                    <a:lnB>
                      <a:noFill/>
                    </a:lnB>
                    <a:solidFill>
                      <a:schemeClr val="tx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*0.32</a:t>
                      </a:r>
                      <a:endParaRPr lang="en-US" sz="1200" dirty="0">
                        <a:effectLst/>
                        <a:latin typeface="Calibri"/>
                        <a:ea typeface="Calibri"/>
                        <a:cs typeface="Times New Roman"/>
                      </a:endParaRPr>
                    </a:p>
                  </a:txBody>
                  <a:tcPr marL="68580" marR="68580" marT="0" marB="0">
                    <a:lnL>
                      <a:noFill/>
                    </a:lnL>
                    <a:lnR>
                      <a:noFill/>
                    </a:lnR>
                    <a:lnT>
                      <a:noFill/>
                    </a:lnT>
                    <a:lnB>
                      <a:noFill/>
                    </a:lnB>
                    <a:solidFill>
                      <a:schemeClr val="accent2">
                        <a:lumMod val="20000"/>
                        <a:lumOff val="80000"/>
                      </a:schemeClr>
                    </a:solidFill>
                  </a:tcPr>
                </a:tc>
              </a:tr>
              <a:tr h="267119">
                <a:tc>
                  <a:txBody>
                    <a:bodyPr/>
                    <a:lstStyle/>
                    <a:p>
                      <a:pPr marL="0" marR="0">
                        <a:lnSpc>
                          <a:spcPct val="115000"/>
                        </a:lnSpc>
                        <a:spcBef>
                          <a:spcPts val="0"/>
                        </a:spcBef>
                        <a:spcAft>
                          <a:spcPts val="0"/>
                        </a:spcAft>
                      </a:pPr>
                      <a:r>
                        <a:rPr lang="en-US" sz="1200" b="1" i="1">
                          <a:effectLst/>
                          <a:latin typeface="Arial"/>
                          <a:ea typeface="Calibri"/>
                          <a:cs typeface="Times New Roman"/>
                        </a:rPr>
                        <a:t>Delftia</a:t>
                      </a:r>
                      <a:endParaRPr lang="en-US" sz="1200">
                        <a:effectLst/>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US" sz="1200">
                        <a:effectLst/>
                        <a:latin typeface="Calibri"/>
                      </a:endParaRPr>
                    </a:p>
                  </a:txBody>
                  <a:tcPr marL="68580" marR="68580" marT="0" marB="0">
                    <a:lnL>
                      <a:noFill/>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0.13</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0.07</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0.03</a:t>
                      </a:r>
                      <a:endParaRPr lang="en-US" sz="1200" dirty="0">
                        <a:effectLst/>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0.34</a:t>
                      </a:r>
                      <a:endParaRPr lang="en-US" sz="1200" dirty="0">
                        <a:effectLst/>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nSpc>
                          <a:spcPct val="115000"/>
                        </a:lnSpc>
                        <a:spcBef>
                          <a:spcPts val="0"/>
                        </a:spcBef>
                        <a:spcAft>
                          <a:spcPts val="0"/>
                        </a:spcAft>
                      </a:pPr>
                      <a:r>
                        <a:rPr lang="en-US" sz="1200" b="1" i="1">
                          <a:effectLst/>
                          <a:latin typeface="Arial"/>
                          <a:ea typeface="Calibri"/>
                          <a:cs typeface="Times New Roman"/>
                        </a:rPr>
                        <a:t>Prevotella</a:t>
                      </a:r>
                      <a:endParaRPr lang="en-US"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1.91</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*24.17</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*29.32</a:t>
                      </a:r>
                      <a:endParaRPr lang="en-US" sz="1200" dirty="0">
                        <a:effectLst/>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0.38</a:t>
                      </a:r>
                      <a:endParaRPr lang="en-US" sz="1200" dirty="0">
                        <a:effectLst/>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tx2">
                        <a:lumMod val="20000"/>
                        <a:lumOff val="80000"/>
                      </a:schemeClr>
                    </a:solidFill>
                  </a:tcPr>
                </a:tc>
              </a:tr>
              <a:tr h="223408">
                <a:tc gridSpan="2">
                  <a:txBody>
                    <a:bodyPr/>
                    <a:lstStyle/>
                    <a:p>
                      <a:pPr marL="0" marR="0">
                        <a:lnSpc>
                          <a:spcPct val="115000"/>
                        </a:lnSpc>
                        <a:spcBef>
                          <a:spcPts val="0"/>
                        </a:spcBef>
                        <a:spcAft>
                          <a:spcPts val="0"/>
                        </a:spcAft>
                      </a:pPr>
                      <a:r>
                        <a:rPr lang="en-US" sz="1200" i="1">
                          <a:effectLst/>
                          <a:latin typeface="Arial"/>
                          <a:ea typeface="Calibri"/>
                          <a:cs typeface="Times New Roman"/>
                        </a:rPr>
                        <a:t>     acidovorans</a:t>
                      </a:r>
                      <a:endParaRPr lang="en-US" sz="1200">
                        <a:effectLst/>
                        <a:latin typeface="Calibri"/>
                        <a:ea typeface="Calibri"/>
                        <a:cs typeface="Times New Roman"/>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0.13</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0.07</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0.03</a:t>
                      </a:r>
                      <a:endParaRPr lang="en-US" sz="12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0.34</a:t>
                      </a:r>
                      <a:endParaRPr lang="en-US" sz="1200" dirty="0">
                        <a:effectLst/>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nSpc>
                          <a:spcPct val="115000"/>
                        </a:lnSpc>
                        <a:spcBef>
                          <a:spcPts val="0"/>
                        </a:spcBef>
                        <a:spcAft>
                          <a:spcPts val="0"/>
                        </a:spcAft>
                      </a:pPr>
                      <a:r>
                        <a:rPr lang="en-US" sz="1200" i="1" dirty="0">
                          <a:effectLst/>
                          <a:latin typeface="Arial"/>
                          <a:ea typeface="Calibri"/>
                          <a:cs typeface="Times New Roman"/>
                        </a:rPr>
                        <a:t>     </a:t>
                      </a:r>
                      <a:r>
                        <a:rPr lang="en-US" sz="1200" i="1" dirty="0" err="1">
                          <a:effectLst/>
                          <a:latin typeface="Arial"/>
                          <a:ea typeface="Calibri"/>
                          <a:cs typeface="Times New Roman"/>
                        </a:rPr>
                        <a:t>loescheii</a:t>
                      </a:r>
                      <a:endParaRPr lang="en-US"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0.07</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0.28</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marL="0" marR="0" algn="r">
                        <a:lnSpc>
                          <a:spcPct val="115000"/>
                        </a:lnSpc>
                        <a:spcBef>
                          <a:spcPts val="0"/>
                        </a:spcBef>
                        <a:spcAft>
                          <a:spcPts val="0"/>
                        </a:spcAft>
                      </a:pPr>
                      <a:r>
                        <a:rPr lang="en-US" sz="1200" dirty="0" smtClean="0">
                          <a:effectLst/>
                          <a:latin typeface="Arial"/>
                          <a:ea typeface="Calibri"/>
                          <a:cs typeface="Times New Roman"/>
                        </a:rPr>
                        <a:t>*0.00</a:t>
                      </a:r>
                      <a:endParaRPr lang="en-US" sz="12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marL="0" marR="0" algn="r">
                        <a:lnSpc>
                          <a:spcPct val="115000"/>
                        </a:lnSpc>
                        <a:spcBef>
                          <a:spcPts val="0"/>
                        </a:spcBef>
                        <a:spcAft>
                          <a:spcPts val="0"/>
                        </a:spcAft>
                      </a:pPr>
                      <a:r>
                        <a:rPr lang="en-US" sz="1200" dirty="0" smtClean="0">
                          <a:effectLst/>
                          <a:latin typeface="Arial"/>
                          <a:ea typeface="Calibri"/>
                          <a:cs typeface="Times New Roman"/>
                        </a:rPr>
                        <a:t>*0.00</a:t>
                      </a:r>
                      <a:endParaRPr lang="en-US" sz="12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accent2">
                        <a:lumMod val="20000"/>
                        <a:lumOff val="80000"/>
                      </a:schemeClr>
                    </a:solidFill>
                  </a:tcPr>
                </a:tc>
              </a:tr>
              <a:tr h="267119">
                <a:tc>
                  <a:txBody>
                    <a:bodyPr/>
                    <a:lstStyle/>
                    <a:p>
                      <a:pPr marL="0" marR="0">
                        <a:lnSpc>
                          <a:spcPct val="115000"/>
                        </a:lnSpc>
                        <a:spcBef>
                          <a:spcPts val="0"/>
                        </a:spcBef>
                        <a:spcAft>
                          <a:spcPts val="0"/>
                        </a:spcAft>
                      </a:pPr>
                      <a:r>
                        <a:rPr lang="en-US" sz="1200" b="1" i="1">
                          <a:effectLst/>
                          <a:latin typeface="Arial"/>
                          <a:ea typeface="Calibri"/>
                          <a:cs typeface="Times New Roman"/>
                        </a:rPr>
                        <a:t>Dialister</a:t>
                      </a:r>
                      <a:endParaRPr lang="en-US" sz="120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200">
                        <a:effectLst/>
                        <a:latin typeface="Calibri"/>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0.36</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0.19</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0.14</a:t>
                      </a:r>
                      <a:endParaRPr lang="en-US" sz="12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marL="0" marR="0" algn="r">
                        <a:lnSpc>
                          <a:spcPct val="115000"/>
                        </a:lnSpc>
                        <a:spcBef>
                          <a:spcPts val="0"/>
                        </a:spcBef>
                        <a:spcAft>
                          <a:spcPts val="0"/>
                        </a:spcAft>
                      </a:pPr>
                      <a:r>
                        <a:rPr lang="en-US" sz="1200" dirty="0" smtClean="0">
                          <a:effectLst/>
                          <a:latin typeface="Arial"/>
                          <a:ea typeface="Calibri"/>
                          <a:cs typeface="Times New Roman"/>
                        </a:rPr>
                        <a:t>*0.00</a:t>
                      </a:r>
                      <a:endParaRPr lang="en-US" sz="1200" dirty="0">
                        <a:effectLst/>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marL="0" marR="0">
                        <a:lnSpc>
                          <a:spcPct val="115000"/>
                        </a:lnSpc>
                        <a:spcBef>
                          <a:spcPts val="0"/>
                        </a:spcBef>
                        <a:spcAft>
                          <a:spcPts val="0"/>
                        </a:spcAft>
                      </a:pPr>
                      <a:r>
                        <a:rPr lang="en-US" sz="1200" i="1" dirty="0">
                          <a:effectLst/>
                          <a:latin typeface="Arial"/>
                          <a:ea typeface="Calibri"/>
                          <a:cs typeface="Times New Roman"/>
                        </a:rPr>
                        <a:t>     </a:t>
                      </a:r>
                      <a:r>
                        <a:rPr lang="en-US" sz="1200" i="1" dirty="0" err="1">
                          <a:effectLst/>
                          <a:latin typeface="Arial"/>
                          <a:ea typeface="Calibri"/>
                          <a:cs typeface="Times New Roman"/>
                        </a:rPr>
                        <a:t>melaninogenica</a:t>
                      </a:r>
                      <a:endParaRPr lang="en-US"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0.80</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0.51</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0.71</a:t>
                      </a:r>
                      <a:endParaRPr lang="en-US" sz="1200" dirty="0">
                        <a:effectLst/>
                        <a:latin typeface="Calibri"/>
                        <a:ea typeface="Calibri"/>
                        <a:cs typeface="Times New Roman"/>
                      </a:endParaRPr>
                    </a:p>
                  </a:txBody>
                  <a:tcPr marL="68580" marR="68580" marT="0" marB="0">
                    <a:lnL>
                      <a:noFill/>
                    </a:lnL>
                    <a:lnR>
                      <a:noFill/>
                    </a:lnR>
                    <a:lnT>
                      <a:noFill/>
                    </a:lnT>
                    <a:lnB>
                      <a:noFill/>
                    </a:lnB>
                    <a:solidFill>
                      <a:schemeClr val="tx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0.02</a:t>
                      </a:r>
                      <a:endParaRPr lang="en-US" sz="1200" dirty="0">
                        <a:effectLst/>
                        <a:latin typeface="Calibri"/>
                        <a:ea typeface="Calibri"/>
                        <a:cs typeface="Times New Roman"/>
                      </a:endParaRPr>
                    </a:p>
                  </a:txBody>
                  <a:tcPr marL="68580" marR="68580" marT="0" marB="0">
                    <a:lnL>
                      <a:noFill/>
                    </a:lnL>
                    <a:lnR>
                      <a:noFill/>
                    </a:lnR>
                    <a:lnT>
                      <a:noFill/>
                    </a:lnT>
                    <a:lnB>
                      <a:noFill/>
                    </a:lnB>
                    <a:solidFill>
                      <a:schemeClr val="tx2">
                        <a:lumMod val="20000"/>
                        <a:lumOff val="80000"/>
                      </a:schemeClr>
                    </a:solidFill>
                  </a:tcPr>
                </a:tc>
              </a:tr>
              <a:tr h="267119">
                <a:tc>
                  <a:txBody>
                    <a:bodyPr/>
                    <a:lstStyle/>
                    <a:p>
                      <a:pPr marL="0" marR="0">
                        <a:lnSpc>
                          <a:spcPct val="115000"/>
                        </a:lnSpc>
                        <a:spcBef>
                          <a:spcPts val="0"/>
                        </a:spcBef>
                        <a:spcAft>
                          <a:spcPts val="0"/>
                        </a:spcAft>
                      </a:pPr>
                      <a:r>
                        <a:rPr lang="en-US" sz="1200" b="1" i="1">
                          <a:effectLst/>
                          <a:latin typeface="Arial"/>
                          <a:ea typeface="Calibri"/>
                          <a:cs typeface="Times New Roman"/>
                        </a:rPr>
                        <a:t>Eikenella</a:t>
                      </a:r>
                      <a:endParaRPr lang="en-US" sz="1200">
                        <a:effectLst/>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US" sz="1200">
                        <a:effectLst/>
                        <a:latin typeface="Calibri"/>
                      </a:endParaRPr>
                    </a:p>
                  </a:txBody>
                  <a:tcPr marL="68580" marR="68580" marT="0" marB="0">
                    <a:lnL>
                      <a:noFill/>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0.03</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0.17</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0.17</a:t>
                      </a:r>
                      <a:endParaRPr lang="en-US" sz="1200" dirty="0">
                        <a:effectLst/>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0.23</a:t>
                      </a:r>
                      <a:endParaRPr lang="en-US" sz="1200" dirty="0">
                        <a:effectLst/>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nSpc>
                          <a:spcPct val="115000"/>
                        </a:lnSpc>
                        <a:spcBef>
                          <a:spcPts val="0"/>
                        </a:spcBef>
                        <a:spcAft>
                          <a:spcPts val="0"/>
                        </a:spcAft>
                      </a:pPr>
                      <a:r>
                        <a:rPr lang="en-US" sz="1200" i="1">
                          <a:effectLst/>
                          <a:latin typeface="Arial"/>
                          <a:ea typeface="Calibri"/>
                          <a:cs typeface="Times New Roman"/>
                        </a:rPr>
                        <a:t>     nigrescens</a:t>
                      </a:r>
                      <a:endParaRPr lang="en-US"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0.46</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4.00</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3.39</a:t>
                      </a:r>
                      <a:endParaRPr lang="en-US" sz="1200" dirty="0">
                        <a:effectLst/>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r">
                        <a:lnSpc>
                          <a:spcPct val="115000"/>
                        </a:lnSpc>
                        <a:spcBef>
                          <a:spcPts val="0"/>
                        </a:spcBef>
                        <a:spcAft>
                          <a:spcPts val="0"/>
                        </a:spcAft>
                      </a:pPr>
                      <a:r>
                        <a:rPr lang="en-US" sz="1200" dirty="0" smtClean="0">
                          <a:effectLst/>
                          <a:latin typeface="Arial"/>
                          <a:ea typeface="Calibri"/>
                          <a:cs typeface="Times New Roman"/>
                        </a:rPr>
                        <a:t>*0.00</a:t>
                      </a:r>
                      <a:endParaRPr lang="en-US" sz="1200" dirty="0">
                        <a:effectLst/>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23408">
                <a:tc gridSpan="2">
                  <a:txBody>
                    <a:bodyPr/>
                    <a:lstStyle/>
                    <a:p>
                      <a:pPr marL="0" marR="0">
                        <a:lnSpc>
                          <a:spcPct val="115000"/>
                        </a:lnSpc>
                        <a:spcBef>
                          <a:spcPts val="0"/>
                        </a:spcBef>
                        <a:spcAft>
                          <a:spcPts val="0"/>
                        </a:spcAft>
                      </a:pPr>
                      <a:r>
                        <a:rPr lang="en-US" sz="1200" i="1">
                          <a:effectLst/>
                          <a:latin typeface="Arial"/>
                          <a:ea typeface="Calibri"/>
                          <a:cs typeface="Times New Roman"/>
                        </a:rPr>
                        <a:t>     corrodens</a:t>
                      </a:r>
                      <a:endParaRPr lang="en-US" sz="1200">
                        <a:effectLst/>
                        <a:latin typeface="Calibri"/>
                        <a:ea typeface="Calibri"/>
                        <a:cs typeface="Times New Roman"/>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0.03</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200">
                          <a:effectLst/>
                          <a:latin typeface="Arial"/>
                          <a:ea typeface="Calibri"/>
                          <a:cs typeface="Times New Roman"/>
                        </a:rPr>
                        <a:t>0.17</a:t>
                      </a:r>
                      <a:endParaRPr lang="en-US" sz="12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0.17</a:t>
                      </a:r>
                      <a:endParaRPr lang="en-US" sz="12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0.23</a:t>
                      </a:r>
                      <a:endParaRPr lang="en-US" sz="1200" dirty="0">
                        <a:effectLst/>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nSpc>
                          <a:spcPct val="115000"/>
                        </a:lnSpc>
                        <a:spcBef>
                          <a:spcPts val="0"/>
                        </a:spcBef>
                        <a:spcAft>
                          <a:spcPts val="0"/>
                        </a:spcAft>
                      </a:pPr>
                      <a:r>
                        <a:rPr lang="en-US" sz="1200" b="1" i="1">
                          <a:effectLst/>
                          <a:latin typeface="Arial"/>
                          <a:ea typeface="Calibri"/>
                          <a:cs typeface="Times New Roman"/>
                        </a:rPr>
                        <a:t>Propionibacterium</a:t>
                      </a:r>
                      <a:endParaRPr lang="en-US"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1.06</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1.39</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0.20</a:t>
                      </a:r>
                      <a:endParaRPr lang="en-US" sz="12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2.67</a:t>
                      </a:r>
                      <a:endParaRPr lang="en-US" sz="12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tx2">
                        <a:lumMod val="20000"/>
                        <a:lumOff val="80000"/>
                      </a:schemeClr>
                    </a:solidFill>
                  </a:tcPr>
                </a:tc>
              </a:tr>
              <a:tr h="223408">
                <a:tc gridSpan="2">
                  <a:txBody>
                    <a:bodyPr/>
                    <a:lstStyle/>
                    <a:p>
                      <a:pPr marL="0" marR="0">
                        <a:lnSpc>
                          <a:spcPct val="115000"/>
                        </a:lnSpc>
                        <a:spcBef>
                          <a:spcPts val="0"/>
                        </a:spcBef>
                        <a:spcAft>
                          <a:spcPts val="0"/>
                        </a:spcAft>
                      </a:pPr>
                      <a:r>
                        <a:rPr lang="en-US" sz="1200" b="1" i="1">
                          <a:effectLst/>
                          <a:latin typeface="Arial"/>
                          <a:ea typeface="Calibri"/>
                          <a:cs typeface="Times New Roman"/>
                        </a:rPr>
                        <a:t>Fusobacterium</a:t>
                      </a:r>
                      <a:endParaRPr lang="en-US" sz="1200">
                        <a:effectLst/>
                        <a:latin typeface="Calibri"/>
                        <a:ea typeface="Calibri"/>
                        <a:cs typeface="Times New Roman"/>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3.19</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6.80</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3.04</a:t>
                      </a:r>
                      <a:endParaRPr lang="en-US" sz="12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0.05</a:t>
                      </a:r>
                      <a:endParaRPr lang="en-US" sz="1200" dirty="0">
                        <a:effectLst/>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nSpc>
                          <a:spcPct val="115000"/>
                        </a:lnSpc>
                        <a:spcBef>
                          <a:spcPts val="0"/>
                        </a:spcBef>
                        <a:spcAft>
                          <a:spcPts val="0"/>
                        </a:spcAft>
                      </a:pPr>
                      <a:r>
                        <a:rPr lang="en-US" sz="1200" b="1" i="1">
                          <a:effectLst/>
                          <a:latin typeface="Arial"/>
                          <a:ea typeface="Calibri"/>
                          <a:cs typeface="Times New Roman"/>
                        </a:rPr>
                        <a:t>Pseudomonas</a:t>
                      </a:r>
                      <a:endParaRPr lang="en-US"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1.37</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0.23</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marL="0" marR="0" algn="r">
                        <a:lnSpc>
                          <a:spcPct val="115000"/>
                        </a:lnSpc>
                        <a:spcBef>
                          <a:spcPts val="0"/>
                        </a:spcBef>
                        <a:spcAft>
                          <a:spcPts val="0"/>
                        </a:spcAft>
                      </a:pPr>
                      <a:r>
                        <a:rPr lang="en-US" sz="1200" dirty="0" smtClean="0">
                          <a:effectLst/>
                          <a:latin typeface="Arial"/>
                          <a:ea typeface="Calibri"/>
                          <a:cs typeface="Times New Roman"/>
                        </a:rPr>
                        <a:t>*0.00</a:t>
                      </a:r>
                      <a:endParaRPr lang="en-US" sz="1200" dirty="0">
                        <a:effectLst/>
                        <a:latin typeface="Calibri"/>
                        <a:ea typeface="Calibri"/>
                        <a:cs typeface="Times New Roman"/>
                      </a:endParaRPr>
                    </a:p>
                  </a:txBody>
                  <a:tcPr marL="68580" marR="68580" marT="0" marB="0">
                    <a:lnL>
                      <a:noFill/>
                    </a:lnL>
                    <a:lnR>
                      <a:noFill/>
                    </a:lnR>
                    <a:lnT>
                      <a:noFill/>
                    </a:lnT>
                    <a:lnB>
                      <a:noFill/>
                    </a:lnB>
                    <a:solidFill>
                      <a:schemeClr val="accent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0.72</a:t>
                      </a:r>
                      <a:endParaRPr lang="en-US" sz="1200" dirty="0">
                        <a:effectLst/>
                        <a:latin typeface="Calibri"/>
                        <a:ea typeface="Calibri"/>
                        <a:cs typeface="Times New Roman"/>
                      </a:endParaRPr>
                    </a:p>
                  </a:txBody>
                  <a:tcPr marL="68580" marR="68580" marT="0" marB="0">
                    <a:lnL>
                      <a:noFill/>
                    </a:lnL>
                    <a:lnR>
                      <a:noFill/>
                    </a:lnR>
                    <a:lnT>
                      <a:noFill/>
                    </a:lnT>
                    <a:lnB>
                      <a:noFill/>
                    </a:lnB>
                    <a:solidFill>
                      <a:schemeClr val="tx2">
                        <a:lumMod val="20000"/>
                        <a:lumOff val="80000"/>
                      </a:schemeClr>
                    </a:solidFill>
                  </a:tcPr>
                </a:tc>
              </a:tr>
              <a:tr h="223408">
                <a:tc gridSpan="2">
                  <a:txBody>
                    <a:bodyPr/>
                    <a:lstStyle/>
                    <a:p>
                      <a:pPr marL="0" marR="0">
                        <a:lnSpc>
                          <a:spcPct val="115000"/>
                        </a:lnSpc>
                        <a:spcBef>
                          <a:spcPts val="0"/>
                        </a:spcBef>
                        <a:spcAft>
                          <a:spcPts val="0"/>
                        </a:spcAft>
                      </a:pPr>
                      <a:r>
                        <a:rPr lang="en-US" sz="1200" i="1" dirty="0">
                          <a:effectLst/>
                          <a:latin typeface="Arial"/>
                          <a:ea typeface="Calibri"/>
                          <a:cs typeface="Times New Roman"/>
                        </a:rPr>
                        <a:t>     </a:t>
                      </a:r>
                      <a:r>
                        <a:rPr lang="en-US" sz="1200" i="1" dirty="0" err="1">
                          <a:effectLst/>
                          <a:latin typeface="Arial"/>
                          <a:ea typeface="Calibri"/>
                          <a:cs typeface="Times New Roman"/>
                        </a:rPr>
                        <a:t>nucleatum.ss.polymorphum</a:t>
                      </a:r>
                      <a:endParaRPr lang="en-US" sz="1200" dirty="0">
                        <a:effectLst/>
                        <a:latin typeface="Calibri"/>
                        <a:ea typeface="Calibri"/>
                        <a:cs typeface="Times New Roman"/>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0.28</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1.76</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0.77</a:t>
                      </a:r>
                      <a:endParaRPr lang="en-US" sz="12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0.02</a:t>
                      </a:r>
                      <a:endParaRPr lang="en-US" sz="1200" dirty="0">
                        <a:effectLst/>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marL="0" marR="0">
                        <a:lnSpc>
                          <a:spcPct val="115000"/>
                        </a:lnSpc>
                        <a:spcBef>
                          <a:spcPts val="0"/>
                        </a:spcBef>
                        <a:spcAft>
                          <a:spcPts val="0"/>
                        </a:spcAft>
                      </a:pPr>
                      <a:r>
                        <a:rPr lang="en-US" sz="1200" b="1" i="1">
                          <a:effectLst/>
                          <a:latin typeface="Arial"/>
                          <a:ea typeface="Calibri"/>
                          <a:cs typeface="Times New Roman"/>
                        </a:rPr>
                        <a:t>Rothia</a:t>
                      </a:r>
                      <a:endParaRPr lang="en-US"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0.94</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0.16</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0.39</a:t>
                      </a:r>
                      <a:endParaRPr lang="en-US" sz="1200" dirty="0">
                        <a:effectLst/>
                        <a:latin typeface="Calibri"/>
                        <a:ea typeface="Calibri"/>
                        <a:cs typeface="Times New Roman"/>
                      </a:endParaRPr>
                    </a:p>
                  </a:txBody>
                  <a:tcPr marL="68580" marR="68580" marT="0" marB="0">
                    <a:lnL>
                      <a:noFill/>
                    </a:lnL>
                    <a:lnR>
                      <a:noFill/>
                    </a:lnR>
                    <a:lnT>
                      <a:noFill/>
                    </a:lnT>
                    <a:lnB>
                      <a:noFill/>
                    </a:lnB>
                    <a:solidFill>
                      <a:schemeClr val="tx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0.21</a:t>
                      </a:r>
                      <a:endParaRPr lang="en-US" sz="1200" dirty="0">
                        <a:effectLst/>
                        <a:latin typeface="Calibri"/>
                        <a:ea typeface="Calibri"/>
                        <a:cs typeface="Times New Roman"/>
                      </a:endParaRPr>
                    </a:p>
                  </a:txBody>
                  <a:tcPr marL="68580" marR="68580" marT="0" marB="0">
                    <a:lnL>
                      <a:noFill/>
                    </a:lnL>
                    <a:lnR>
                      <a:noFill/>
                    </a:lnR>
                    <a:lnT>
                      <a:noFill/>
                    </a:lnT>
                    <a:lnB>
                      <a:noFill/>
                    </a:lnB>
                    <a:solidFill>
                      <a:schemeClr val="tx2">
                        <a:lumMod val="20000"/>
                        <a:lumOff val="80000"/>
                      </a:schemeClr>
                    </a:solidFill>
                  </a:tcPr>
                </a:tc>
              </a:tr>
              <a:tr h="223408">
                <a:tc gridSpan="2">
                  <a:txBody>
                    <a:bodyPr/>
                    <a:lstStyle/>
                    <a:p>
                      <a:pPr marL="0" marR="0">
                        <a:lnSpc>
                          <a:spcPct val="115000"/>
                        </a:lnSpc>
                        <a:spcBef>
                          <a:spcPts val="0"/>
                        </a:spcBef>
                        <a:spcAft>
                          <a:spcPts val="0"/>
                        </a:spcAft>
                      </a:pPr>
                      <a:r>
                        <a:rPr lang="en-US" sz="1200" i="1">
                          <a:effectLst/>
                          <a:latin typeface="Arial"/>
                          <a:ea typeface="Calibri"/>
                          <a:cs typeface="Times New Roman"/>
                        </a:rPr>
                        <a:t>     nucleatum.ss.vincentii</a:t>
                      </a:r>
                      <a:endParaRPr lang="en-US" sz="1200">
                        <a:effectLst/>
                        <a:latin typeface="Calibri"/>
                        <a:ea typeface="Calibri"/>
                        <a:cs typeface="Times New Roman"/>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tcPr>
                </a:tc>
                <a:tc hMerge="1">
                  <a:txBody>
                    <a:bodyPr/>
                    <a:lstStyle/>
                    <a:p>
                      <a:endParaRPr lang="en-US"/>
                    </a:p>
                  </a:txBody>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0.10</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marL="0" marR="0" algn="r">
                        <a:lnSpc>
                          <a:spcPct val="115000"/>
                        </a:lnSpc>
                        <a:spcBef>
                          <a:spcPts val="0"/>
                        </a:spcBef>
                        <a:spcAft>
                          <a:spcPts val="0"/>
                        </a:spcAft>
                      </a:pPr>
                      <a:r>
                        <a:rPr lang="en-US" sz="1200">
                          <a:effectLst/>
                          <a:latin typeface="Arial"/>
                          <a:ea typeface="Calibri"/>
                          <a:cs typeface="Times New Roman"/>
                        </a:rPr>
                        <a:t>0.94</a:t>
                      </a:r>
                      <a:endParaRPr lang="en-US" sz="12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marL="0" marR="0" algn="r">
                        <a:lnSpc>
                          <a:spcPct val="115000"/>
                        </a:lnSpc>
                        <a:spcBef>
                          <a:spcPts val="0"/>
                        </a:spcBef>
                        <a:spcAft>
                          <a:spcPts val="0"/>
                        </a:spcAft>
                      </a:pPr>
                      <a:r>
                        <a:rPr lang="en-US" sz="1200">
                          <a:effectLst/>
                          <a:latin typeface="Arial"/>
                          <a:ea typeface="Calibri"/>
                          <a:cs typeface="Times New Roman"/>
                        </a:rPr>
                        <a:t>2.39</a:t>
                      </a:r>
                      <a:endParaRPr lang="en-US" sz="1200">
                        <a:effectLst/>
                        <a:latin typeface="Calibri"/>
                        <a:ea typeface="Calibri"/>
                        <a:cs typeface="Times New Roman"/>
                      </a:endParaRPr>
                    </a:p>
                  </a:txBody>
                  <a:tcPr marL="68580" marR="68580" marT="0" marB="0">
                    <a:lnL>
                      <a:noFill/>
                    </a:lnL>
                    <a:lnR>
                      <a:noFill/>
                    </a:lnR>
                    <a:lnT>
                      <a:noFill/>
                    </a:lnT>
                    <a:lnB>
                      <a:noFill/>
                    </a:lnB>
                    <a:solidFill>
                      <a:schemeClr val="tx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0.02</a:t>
                      </a:r>
                      <a:endParaRPr lang="en-US" sz="1200" dirty="0">
                        <a:effectLst/>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marL="0" marR="0">
                        <a:lnSpc>
                          <a:spcPct val="115000"/>
                        </a:lnSpc>
                        <a:spcBef>
                          <a:spcPts val="0"/>
                        </a:spcBef>
                        <a:spcAft>
                          <a:spcPts val="0"/>
                        </a:spcAft>
                      </a:pPr>
                      <a:r>
                        <a:rPr lang="en-US" sz="1200" b="1" i="1">
                          <a:effectLst/>
                          <a:latin typeface="Arial"/>
                          <a:ea typeface="Calibri"/>
                          <a:cs typeface="Times New Roman"/>
                        </a:rPr>
                        <a:t>Streptococcus</a:t>
                      </a:r>
                      <a:endParaRPr lang="en-US"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8.51</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*0.55</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*0.47</a:t>
                      </a:r>
                      <a:endParaRPr lang="en-US" sz="1200" dirty="0">
                        <a:effectLst/>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11.92</a:t>
                      </a:r>
                      <a:endParaRPr lang="en-US" sz="1200" dirty="0">
                        <a:effectLst/>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tx2">
                        <a:lumMod val="20000"/>
                        <a:lumOff val="80000"/>
                      </a:schemeClr>
                    </a:solidFill>
                  </a:tcPr>
                </a:tc>
              </a:tr>
              <a:tr h="223408">
                <a:tc gridSpan="2">
                  <a:txBody>
                    <a:bodyPr/>
                    <a:lstStyle/>
                    <a:p>
                      <a:pPr marL="0" marR="0">
                        <a:lnSpc>
                          <a:spcPct val="115000"/>
                        </a:lnSpc>
                        <a:spcBef>
                          <a:spcPts val="0"/>
                        </a:spcBef>
                        <a:spcAft>
                          <a:spcPts val="0"/>
                        </a:spcAft>
                      </a:pPr>
                      <a:r>
                        <a:rPr lang="en-US" sz="1200" i="1">
                          <a:effectLst/>
                          <a:latin typeface="Arial"/>
                          <a:ea typeface="Calibri"/>
                          <a:cs typeface="Times New Roman"/>
                        </a:rPr>
                        <a:t>     periodonticum</a:t>
                      </a:r>
                      <a:endParaRPr lang="en-US" sz="1200">
                        <a:effectLst/>
                        <a:latin typeface="Calibri"/>
                        <a:ea typeface="Calibri"/>
                        <a:cs typeface="Times New Roman"/>
                      </a:endParaRPr>
                    </a:p>
                  </a:txBody>
                  <a:tcPr marL="68580" marR="68580" marT="0" marB="0">
                    <a:lnL>
                      <a:noFill/>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1.30</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0.71</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0.24</a:t>
                      </a:r>
                      <a:endParaRPr lang="en-US" sz="1200" dirty="0">
                        <a:effectLst/>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r">
                        <a:lnSpc>
                          <a:spcPct val="115000"/>
                        </a:lnSpc>
                        <a:spcBef>
                          <a:spcPts val="0"/>
                        </a:spcBef>
                        <a:spcAft>
                          <a:spcPts val="0"/>
                        </a:spcAft>
                      </a:pPr>
                      <a:r>
                        <a:rPr lang="en-US" sz="1200" dirty="0" smtClean="0">
                          <a:effectLst/>
                          <a:latin typeface="Arial"/>
                          <a:ea typeface="Calibri"/>
                          <a:cs typeface="Times New Roman"/>
                        </a:rPr>
                        <a:t>*0.00</a:t>
                      </a:r>
                      <a:endParaRPr lang="en-US" sz="1200" dirty="0">
                        <a:effectLst/>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nSpc>
                          <a:spcPct val="115000"/>
                        </a:lnSpc>
                        <a:spcBef>
                          <a:spcPts val="0"/>
                        </a:spcBef>
                        <a:spcAft>
                          <a:spcPts val="0"/>
                        </a:spcAft>
                      </a:pPr>
                      <a:r>
                        <a:rPr lang="en-US" sz="1200" i="1">
                          <a:effectLst/>
                          <a:latin typeface="Arial"/>
                          <a:ea typeface="Calibri"/>
                          <a:cs typeface="Times New Roman"/>
                        </a:rPr>
                        <a:t>     mitis</a:t>
                      </a:r>
                      <a:endParaRPr lang="en-US"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1.38</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0.55</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0.11</a:t>
                      </a:r>
                      <a:endParaRPr lang="en-US" sz="12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r">
                        <a:lnSpc>
                          <a:spcPct val="115000"/>
                        </a:lnSpc>
                        <a:spcBef>
                          <a:spcPts val="0"/>
                        </a:spcBef>
                        <a:spcAft>
                          <a:spcPts val="0"/>
                        </a:spcAft>
                      </a:pPr>
                      <a:r>
                        <a:rPr lang="en-US" sz="1200">
                          <a:effectLst/>
                          <a:latin typeface="Arial"/>
                          <a:ea typeface="Calibri"/>
                          <a:cs typeface="Times New Roman"/>
                        </a:rPr>
                        <a:t>0.79</a:t>
                      </a:r>
                      <a:endParaRPr lang="en-US" sz="120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223408">
                <a:tc gridSpan="2">
                  <a:txBody>
                    <a:bodyPr/>
                    <a:lstStyle/>
                    <a:p>
                      <a:pPr marL="0" marR="0">
                        <a:lnSpc>
                          <a:spcPct val="115000"/>
                        </a:lnSpc>
                        <a:spcBef>
                          <a:spcPts val="0"/>
                        </a:spcBef>
                        <a:spcAft>
                          <a:spcPts val="0"/>
                        </a:spcAft>
                      </a:pPr>
                      <a:r>
                        <a:rPr lang="en-US" sz="1200" b="1" i="1">
                          <a:effectLst/>
                          <a:latin typeface="Arial"/>
                          <a:ea typeface="Calibri"/>
                          <a:cs typeface="Times New Roman"/>
                        </a:rPr>
                        <a:t>Haemophilus</a:t>
                      </a:r>
                      <a:endParaRPr lang="en-US" sz="1200">
                        <a:effectLst/>
                        <a:latin typeface="Calibri"/>
                        <a:ea typeface="Calibri"/>
                        <a:cs typeface="Times New Roman"/>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0.26</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0.49</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*0.00</a:t>
                      </a:r>
                      <a:endParaRPr lang="en-US" sz="12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*0.01</a:t>
                      </a:r>
                      <a:endParaRPr lang="en-US" sz="1200" dirty="0">
                        <a:effectLst/>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marL="0" marR="0">
                        <a:lnSpc>
                          <a:spcPct val="115000"/>
                        </a:lnSpc>
                        <a:spcBef>
                          <a:spcPts val="0"/>
                        </a:spcBef>
                        <a:spcAft>
                          <a:spcPts val="0"/>
                        </a:spcAft>
                      </a:pPr>
                      <a:r>
                        <a:rPr lang="en-US" sz="1200" b="1" i="1">
                          <a:effectLst/>
                          <a:latin typeface="Arial"/>
                          <a:ea typeface="Calibri"/>
                          <a:cs typeface="Times New Roman"/>
                        </a:rPr>
                        <a:t>Veillonella</a:t>
                      </a:r>
                      <a:endParaRPr lang="en-US"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0.10</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0.31</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0.12</a:t>
                      </a:r>
                      <a:endParaRPr lang="en-US" sz="12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0.29</a:t>
                      </a:r>
                      <a:endParaRPr lang="en-US" sz="12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tx2">
                        <a:lumMod val="20000"/>
                        <a:lumOff val="80000"/>
                      </a:schemeClr>
                    </a:solidFill>
                  </a:tcPr>
                </a:tc>
              </a:tr>
              <a:tr h="223408">
                <a:tc gridSpan="2">
                  <a:txBody>
                    <a:bodyPr/>
                    <a:lstStyle/>
                    <a:p>
                      <a:pPr marL="0" marR="0">
                        <a:lnSpc>
                          <a:spcPct val="115000"/>
                        </a:lnSpc>
                        <a:spcBef>
                          <a:spcPts val="0"/>
                        </a:spcBef>
                        <a:spcAft>
                          <a:spcPts val="0"/>
                        </a:spcAft>
                      </a:pPr>
                      <a:r>
                        <a:rPr lang="en-US" sz="1200" b="1" i="1">
                          <a:effectLst/>
                          <a:latin typeface="Arial"/>
                          <a:ea typeface="Calibri"/>
                          <a:cs typeface="Times New Roman"/>
                        </a:rPr>
                        <a:t>Lachnospiraceae</a:t>
                      </a:r>
                      <a:endParaRPr lang="en-US" sz="1200">
                        <a:effectLst/>
                        <a:latin typeface="Calibri"/>
                        <a:ea typeface="Calibri"/>
                        <a:cs typeface="Times New Roman"/>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tcPr>
                </a:tc>
                <a:tc hMerge="1">
                  <a:txBody>
                    <a:bodyPr/>
                    <a:lstStyle/>
                    <a:p>
                      <a:endParaRPr lang="en-US"/>
                    </a:p>
                  </a:txBody>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0.33</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0.46</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0.10</a:t>
                      </a:r>
                      <a:endParaRPr lang="en-US" sz="1200" dirty="0">
                        <a:effectLst/>
                        <a:latin typeface="Calibri"/>
                        <a:ea typeface="Calibri"/>
                        <a:cs typeface="Times New Roman"/>
                      </a:endParaRPr>
                    </a:p>
                  </a:txBody>
                  <a:tcPr marL="68580" marR="68580" marT="0" marB="0">
                    <a:lnL>
                      <a:noFill/>
                    </a:lnL>
                    <a:lnR>
                      <a:noFill/>
                    </a:lnR>
                    <a:lnT>
                      <a:noFill/>
                    </a:lnT>
                    <a:lnB>
                      <a:noFill/>
                    </a:lnB>
                    <a:solidFill>
                      <a:schemeClr val="tx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0.07</a:t>
                      </a:r>
                      <a:endParaRPr lang="en-US" sz="1200" dirty="0">
                        <a:effectLst/>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marL="0" marR="0">
                        <a:lnSpc>
                          <a:spcPct val="115000"/>
                        </a:lnSpc>
                        <a:spcBef>
                          <a:spcPts val="0"/>
                        </a:spcBef>
                        <a:spcAft>
                          <a:spcPts val="0"/>
                        </a:spcAft>
                      </a:pPr>
                      <a:r>
                        <a:rPr lang="en-US" sz="1200" i="1">
                          <a:effectLst/>
                          <a:latin typeface="Arial"/>
                          <a:ea typeface="Calibri"/>
                          <a:cs typeface="Times New Roman"/>
                        </a:rPr>
                        <a:t>     parvula</a:t>
                      </a:r>
                      <a:endParaRPr lang="en-US"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0.10</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marL="0" marR="0" algn="r">
                        <a:lnSpc>
                          <a:spcPct val="115000"/>
                        </a:lnSpc>
                        <a:spcBef>
                          <a:spcPts val="0"/>
                        </a:spcBef>
                        <a:spcAft>
                          <a:spcPts val="0"/>
                        </a:spcAft>
                      </a:pPr>
                      <a:r>
                        <a:rPr lang="en-US" sz="1200">
                          <a:effectLst/>
                          <a:latin typeface="Arial"/>
                          <a:ea typeface="Calibri"/>
                          <a:cs typeface="Times New Roman"/>
                        </a:rPr>
                        <a:t>0.31</a:t>
                      </a:r>
                      <a:endParaRPr lang="en-US" sz="12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0.12</a:t>
                      </a:r>
                      <a:endParaRPr lang="en-US" sz="1200" dirty="0">
                        <a:effectLst/>
                        <a:latin typeface="Calibri"/>
                        <a:ea typeface="Calibri"/>
                        <a:cs typeface="Times New Roman"/>
                      </a:endParaRPr>
                    </a:p>
                  </a:txBody>
                  <a:tcPr marL="68580" marR="68580" marT="0" marB="0">
                    <a:lnL>
                      <a:noFill/>
                    </a:lnL>
                    <a:lnR>
                      <a:noFill/>
                    </a:lnR>
                    <a:lnT>
                      <a:noFill/>
                    </a:lnT>
                    <a:lnB>
                      <a:noFill/>
                    </a:lnB>
                    <a:solidFill>
                      <a:schemeClr val="tx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0.29</a:t>
                      </a:r>
                      <a:endParaRPr lang="en-US" sz="1200" dirty="0">
                        <a:effectLst/>
                        <a:latin typeface="Calibri"/>
                        <a:ea typeface="Calibri"/>
                        <a:cs typeface="Times New Roman"/>
                      </a:endParaRPr>
                    </a:p>
                  </a:txBody>
                  <a:tcPr marL="68580" marR="68580" marT="0" marB="0">
                    <a:lnL>
                      <a:noFill/>
                    </a:lnL>
                    <a:lnR>
                      <a:noFill/>
                    </a:lnR>
                    <a:lnT>
                      <a:noFill/>
                    </a:lnT>
                    <a:lnB>
                      <a:noFill/>
                    </a:lnB>
                    <a:solidFill>
                      <a:schemeClr val="tx2">
                        <a:lumMod val="20000"/>
                        <a:lumOff val="80000"/>
                      </a:schemeClr>
                    </a:solidFill>
                  </a:tcPr>
                </a:tc>
              </a:tr>
              <a:tr h="267119">
                <a:tc>
                  <a:txBody>
                    <a:bodyPr/>
                    <a:lstStyle/>
                    <a:p>
                      <a:pPr marL="0" marR="0">
                        <a:lnSpc>
                          <a:spcPct val="115000"/>
                        </a:lnSpc>
                        <a:spcBef>
                          <a:spcPts val="0"/>
                        </a:spcBef>
                        <a:spcAft>
                          <a:spcPts val="0"/>
                        </a:spcAft>
                      </a:pPr>
                      <a:r>
                        <a:rPr lang="en-US" sz="1200" b="1" i="1">
                          <a:effectLst/>
                          <a:latin typeface="Arial"/>
                          <a:ea typeface="Calibri"/>
                          <a:cs typeface="Times New Roman"/>
                        </a:rPr>
                        <a:t>Neisseria</a:t>
                      </a:r>
                      <a:endParaRPr lang="en-US" sz="1200">
                        <a:effectLst/>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US" sz="1200">
                        <a:effectLst/>
                        <a:latin typeface="Calibri"/>
                      </a:endParaRPr>
                    </a:p>
                  </a:txBody>
                  <a:tcPr marL="68580" marR="68580" marT="0" marB="0">
                    <a:lnL>
                      <a:noFill/>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0.33</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*1.15</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0.76</a:t>
                      </a:r>
                      <a:endParaRPr lang="en-US" sz="1200" dirty="0">
                        <a:effectLst/>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0.32</a:t>
                      </a:r>
                      <a:endParaRPr lang="en-US" sz="1200" dirty="0">
                        <a:effectLst/>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r">
                        <a:lnSpc>
                          <a:spcPct val="115000"/>
                        </a:lnSpc>
                        <a:spcBef>
                          <a:spcPts val="0"/>
                        </a:spcBef>
                        <a:spcAft>
                          <a:spcPts val="0"/>
                        </a:spcAft>
                      </a:pPr>
                      <a:r>
                        <a:rPr lang="en-US" sz="1200">
                          <a:effectLst/>
                          <a:latin typeface="Arial"/>
                          <a:ea typeface="Calibri"/>
                          <a:cs typeface="Times New Roman"/>
                        </a:rPr>
                        <a:t> </a:t>
                      </a:r>
                      <a:endParaRPr lang="en-US"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200">
                          <a:effectLst/>
                          <a:latin typeface="Arial"/>
                          <a:ea typeface="Calibri"/>
                          <a:cs typeface="Times New Roman"/>
                        </a:rPr>
                        <a:t> </a:t>
                      </a:r>
                      <a:endParaRPr lang="en-US" sz="1200">
                        <a:effectLst/>
                        <a:latin typeface="Calibri"/>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1200">
                          <a:effectLst/>
                          <a:latin typeface="Arial"/>
                          <a:ea typeface="Calibri"/>
                          <a:cs typeface="Times New Roman"/>
                        </a:rPr>
                        <a:t> </a:t>
                      </a:r>
                      <a:endParaRPr lang="en-US" sz="1200">
                        <a:effectLst/>
                        <a:latin typeface="Calibri"/>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 </a:t>
                      </a:r>
                      <a:endParaRPr lang="en-US" sz="1200" dirty="0">
                        <a:effectLst/>
                        <a:latin typeface="Calibri"/>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1200">
                          <a:effectLst/>
                          <a:latin typeface="Arial"/>
                          <a:ea typeface="Calibri"/>
                          <a:cs typeface="Times New Roman"/>
                        </a:rPr>
                        <a:t> </a:t>
                      </a:r>
                      <a:endParaRPr lang="en-US" sz="1200">
                        <a:effectLst/>
                        <a:latin typeface="Calibri"/>
                        <a:ea typeface="Calibri"/>
                        <a:cs typeface="Times New Roman"/>
                      </a:endParaRPr>
                    </a:p>
                  </a:txBody>
                  <a:tcPr marL="68580" marR="68580" marT="0" marB="0">
                    <a:lnL>
                      <a:noFill/>
                    </a:lnL>
                    <a:lnR>
                      <a:noFill/>
                    </a:lnR>
                    <a:lnT>
                      <a:noFill/>
                    </a:lnT>
                    <a:lnB>
                      <a:noFill/>
                    </a:lnB>
                  </a:tcPr>
                </a:tc>
              </a:tr>
              <a:tr h="223408">
                <a:tc gridSpan="2">
                  <a:txBody>
                    <a:bodyPr/>
                    <a:lstStyle/>
                    <a:p>
                      <a:pPr marL="0" marR="0">
                        <a:lnSpc>
                          <a:spcPct val="115000"/>
                        </a:lnSpc>
                        <a:spcBef>
                          <a:spcPts val="0"/>
                        </a:spcBef>
                        <a:spcAft>
                          <a:spcPts val="0"/>
                        </a:spcAft>
                      </a:pPr>
                      <a:r>
                        <a:rPr lang="en-US" sz="1200" i="1">
                          <a:effectLst/>
                          <a:latin typeface="Arial"/>
                          <a:ea typeface="Calibri"/>
                          <a:cs typeface="Times New Roman"/>
                        </a:rPr>
                        <a:t>     elongata</a:t>
                      </a:r>
                      <a:endParaRPr lang="en-US" sz="1200">
                        <a:effectLst/>
                        <a:latin typeface="Calibri"/>
                        <a:ea typeface="Calibri"/>
                        <a:cs typeface="Times New Roman"/>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0.22</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0.37</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0.24</a:t>
                      </a:r>
                      <a:endParaRPr lang="en-US" sz="12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0.04</a:t>
                      </a:r>
                      <a:endParaRPr lang="en-US" sz="1200" dirty="0">
                        <a:effectLst/>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marL="0" marR="0" algn="r">
                        <a:lnSpc>
                          <a:spcPct val="115000"/>
                        </a:lnSpc>
                        <a:spcBef>
                          <a:spcPts val="0"/>
                        </a:spcBef>
                        <a:spcAft>
                          <a:spcPts val="0"/>
                        </a:spcAft>
                      </a:pPr>
                      <a:r>
                        <a:rPr lang="en-US" sz="1200">
                          <a:effectLst/>
                          <a:latin typeface="Arial"/>
                          <a:ea typeface="Calibri"/>
                          <a:cs typeface="Times New Roman"/>
                        </a:rPr>
                        <a:t> </a:t>
                      </a:r>
                      <a:endParaRPr lang="en-US"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200">
                          <a:effectLst/>
                          <a:latin typeface="Arial"/>
                          <a:ea typeface="Calibri"/>
                          <a:cs typeface="Times New Roman"/>
                        </a:rPr>
                        <a:t> </a:t>
                      </a:r>
                      <a:endParaRPr lang="en-US" sz="1200">
                        <a:effectLst/>
                        <a:latin typeface="Calibri"/>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 </a:t>
                      </a:r>
                      <a:endParaRPr lang="en-US" sz="1200" dirty="0">
                        <a:effectLst/>
                        <a:latin typeface="Calibri"/>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 </a:t>
                      </a:r>
                      <a:endParaRPr lang="en-US" sz="1200" dirty="0">
                        <a:effectLst/>
                        <a:latin typeface="Calibri"/>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 </a:t>
                      </a:r>
                      <a:endParaRPr lang="en-US" sz="1200" dirty="0">
                        <a:effectLst/>
                        <a:latin typeface="Calibri"/>
                        <a:ea typeface="Calibri"/>
                        <a:cs typeface="Times New Roman"/>
                      </a:endParaRPr>
                    </a:p>
                  </a:txBody>
                  <a:tcPr marL="68580" marR="68580" marT="0" marB="0">
                    <a:lnL>
                      <a:noFill/>
                    </a:lnL>
                    <a:lnR>
                      <a:noFill/>
                    </a:lnR>
                    <a:lnT>
                      <a:noFill/>
                    </a:lnT>
                    <a:lnB>
                      <a:noFill/>
                    </a:lnB>
                  </a:tcPr>
                </a:tc>
              </a:tr>
            </a:tbl>
          </a:graphicData>
        </a:graphic>
      </p:graphicFrame>
      <p:sp>
        <p:nvSpPr>
          <p:cNvPr id="5" name="TextBox 4"/>
          <p:cNvSpPr txBox="1"/>
          <p:nvPr/>
        </p:nvSpPr>
        <p:spPr>
          <a:xfrm>
            <a:off x="4267200" y="6476999"/>
            <a:ext cx="4699748" cy="307777"/>
          </a:xfrm>
          <a:prstGeom prst="rect">
            <a:avLst/>
          </a:prstGeom>
          <a:noFill/>
        </p:spPr>
        <p:txBody>
          <a:bodyPr wrap="none" rtlCol="0">
            <a:spAutoFit/>
          </a:bodyPr>
          <a:lstStyle/>
          <a:p>
            <a:r>
              <a:rPr lang="en-US" sz="1400" dirty="0" smtClean="0">
                <a:latin typeface="Arial" panose="020B0604020202020204" pitchFamily="34" charset="0"/>
                <a:cs typeface="Arial" panose="020B0604020202020204" pitchFamily="34" charset="0"/>
              </a:rPr>
              <a:t>Values in red are significantly different from BC3, p &lt;0.05</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351793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996"/>
          <a:stretch/>
        </p:blipFill>
        <p:spPr bwMode="auto">
          <a:xfrm>
            <a:off x="1143000" y="33216"/>
            <a:ext cx="7141188" cy="6824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840988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CLASI-FISH</a:t>
            </a:r>
            <a:endParaRPr lang="en-US" dirty="0"/>
          </a:p>
        </p:txBody>
      </p:sp>
      <p:pic>
        <p:nvPicPr>
          <p:cNvPr id="5" name="Picture 2"/>
          <p:cNvPicPr>
            <a:picLocks noChangeAspect="1" noChangeArrowheads="1"/>
          </p:cNvPicPr>
          <p:nvPr/>
        </p:nvPicPr>
        <p:blipFill>
          <a:blip r:embed="rId2" cstate="print"/>
          <a:srcRect t="20885"/>
          <a:stretch>
            <a:fillRect/>
          </a:stretch>
        </p:blipFill>
        <p:spPr bwMode="auto">
          <a:xfrm rot="5400000">
            <a:off x="-804854" y="2557454"/>
            <a:ext cx="5114908" cy="2590800"/>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3276600" y="1671045"/>
            <a:ext cx="5637232" cy="4264088"/>
          </a:xfrm>
          <a:prstGeom prst="rect">
            <a:avLst/>
          </a:prstGeom>
          <a:noFill/>
          <a:ln w="9525">
            <a:noFill/>
            <a:miter lim="800000"/>
            <a:headEnd/>
            <a:tailEnd/>
          </a:ln>
        </p:spPr>
      </p:pic>
      <p:sp>
        <p:nvSpPr>
          <p:cNvPr id="10" name="TextBox 9"/>
          <p:cNvSpPr txBox="1"/>
          <p:nvPr/>
        </p:nvSpPr>
        <p:spPr>
          <a:xfrm>
            <a:off x="6311493" y="6450833"/>
            <a:ext cx="2832507" cy="400110"/>
          </a:xfrm>
          <a:prstGeom prst="rect">
            <a:avLst/>
          </a:prstGeom>
          <a:noFill/>
        </p:spPr>
        <p:txBody>
          <a:bodyPr wrap="none" rtlCol="0">
            <a:spAutoFit/>
          </a:bodyPr>
          <a:lstStyle/>
          <a:p>
            <a:r>
              <a:rPr lang="en-US" sz="2000" dirty="0" smtClean="0"/>
              <a:t>2011. </a:t>
            </a:r>
            <a:r>
              <a:rPr lang="en-US" sz="2000" dirty="0" err="1" smtClean="0"/>
              <a:t>Valm</a:t>
            </a:r>
            <a:r>
              <a:rPr lang="en-US" sz="2000" dirty="0" smtClean="0"/>
              <a:t>, Borisy, </a:t>
            </a:r>
            <a:r>
              <a:rPr lang="en-US" sz="2000" i="1" dirty="0" smtClean="0"/>
              <a:t>PNAS.</a:t>
            </a:r>
            <a:endParaRPr lang="en-US" sz="2000" dirty="0"/>
          </a:p>
        </p:txBody>
      </p:sp>
    </p:spTree>
    <p:extLst>
      <p:ext uri="{BB962C8B-B14F-4D97-AF65-F5344CB8AC3E}">
        <p14:creationId xmlns:p14="http://schemas.microsoft.com/office/powerpoint/2010/main" val="102140782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519226" y="1600200"/>
            <a:ext cx="4322466" cy="4504991"/>
            <a:chOff x="3883130" y="707007"/>
            <a:chExt cx="1755552" cy="1721096"/>
          </a:xfrm>
        </p:grpSpPr>
        <p:pic>
          <p:nvPicPr>
            <p:cNvPr id="6" name="Picture 5" descr="Untitled-1.png"/>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3883130" y="1590965"/>
              <a:ext cx="1755552" cy="837138"/>
            </a:xfrm>
            <a:prstGeom prst="rect">
              <a:avLst/>
            </a:prstGeom>
          </p:spPr>
        </p:pic>
        <p:pic>
          <p:nvPicPr>
            <p:cNvPr id="7"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contrast="20000"/>
                      </a14:imgEffect>
                    </a14:imgLayer>
                  </a14:imgProps>
                </a:ext>
              </a:extLst>
            </a:blip>
            <a:srcRect/>
            <a:stretch>
              <a:fillRect/>
            </a:stretch>
          </p:blipFill>
          <p:spPr bwMode="auto">
            <a:xfrm rot="5400000" flipH="1">
              <a:off x="3883129" y="707009"/>
              <a:ext cx="864951" cy="864948"/>
            </a:xfrm>
            <a:prstGeom prst="rect">
              <a:avLst/>
            </a:prstGeom>
            <a:noFill/>
            <a:ln w="9525">
              <a:noFill/>
              <a:miter lim="800000"/>
              <a:headEnd/>
              <a:tailEnd/>
            </a:ln>
          </p:spPr>
        </p:pic>
        <p:pic>
          <p:nvPicPr>
            <p:cNvPr id="9" name="Picture 4"/>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contrast="40000"/>
                      </a14:imgEffect>
                    </a14:imgLayer>
                  </a14:imgProps>
                </a:ext>
              </a:extLst>
            </a:blip>
            <a:srcRect/>
            <a:stretch>
              <a:fillRect/>
            </a:stretch>
          </p:blipFill>
          <p:spPr bwMode="auto">
            <a:xfrm>
              <a:off x="4761021" y="707007"/>
              <a:ext cx="865468" cy="865470"/>
            </a:xfrm>
            <a:prstGeom prst="rect">
              <a:avLst/>
            </a:prstGeom>
            <a:noFill/>
            <a:ln w="9525">
              <a:noFill/>
              <a:miter lim="800000"/>
              <a:headEnd/>
              <a:tailEnd/>
            </a:ln>
          </p:spPr>
        </p:pic>
      </p:grpSp>
      <p:sp>
        <p:nvSpPr>
          <p:cNvPr id="12" name="Title 11"/>
          <p:cNvSpPr>
            <a:spLocks noGrp="1"/>
          </p:cNvSpPr>
          <p:nvPr>
            <p:ph type="title"/>
          </p:nvPr>
        </p:nvSpPr>
        <p:spPr/>
        <p:txBody>
          <a:bodyPr/>
          <a:lstStyle/>
          <a:p>
            <a:r>
              <a:rPr lang="en-US" dirty="0" smtClean="0"/>
              <a:t>Testing Putative Interactions</a:t>
            </a:r>
            <a:endParaRPr lang="en-US" dirty="0"/>
          </a:p>
        </p:txBody>
      </p:sp>
      <p:sp>
        <p:nvSpPr>
          <p:cNvPr id="13" name="Content Placeholder 12"/>
          <p:cNvSpPr>
            <a:spLocks noGrp="1"/>
          </p:cNvSpPr>
          <p:nvPr>
            <p:ph sz="half" idx="1"/>
          </p:nvPr>
        </p:nvSpPr>
        <p:spPr>
          <a:xfrm>
            <a:off x="480626" y="1630752"/>
            <a:ext cx="4038600" cy="4525963"/>
          </a:xfrm>
        </p:spPr>
        <p:txBody>
          <a:bodyPr/>
          <a:lstStyle/>
          <a:p>
            <a:r>
              <a:rPr lang="en-US" dirty="0" smtClean="0"/>
              <a:t>Interactions can be found between oral or oral and non-oral bacteria</a:t>
            </a:r>
          </a:p>
          <a:p>
            <a:r>
              <a:rPr lang="en-US" dirty="0" smtClean="0"/>
              <a:t>After establishing coculture based on growth properties we utilize RNASeq and TnSeq approaches</a:t>
            </a:r>
            <a:endParaRPr lang="en-US" dirty="0"/>
          </a:p>
        </p:txBody>
      </p:sp>
    </p:spTree>
    <p:extLst>
      <p:ext uri="{BB962C8B-B14F-4D97-AF65-F5344CB8AC3E}">
        <p14:creationId xmlns:p14="http://schemas.microsoft.com/office/powerpoint/2010/main" val="33160784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How to identify potential interactions to study in the lab?</a:t>
            </a:r>
            <a:endParaRPr lang="en-US" dirty="0"/>
          </a:p>
        </p:txBody>
      </p:sp>
      <p:sp>
        <p:nvSpPr>
          <p:cNvPr id="3" name="Content Placeholder 2"/>
          <p:cNvSpPr>
            <a:spLocks noGrp="1"/>
          </p:cNvSpPr>
          <p:nvPr>
            <p:ph idx="1"/>
          </p:nvPr>
        </p:nvSpPr>
        <p:spPr>
          <a:xfrm>
            <a:off x="457200" y="1951037"/>
            <a:ext cx="8229600" cy="4525963"/>
          </a:xfrm>
        </p:spPr>
        <p:txBody>
          <a:bodyPr/>
          <a:lstStyle/>
          <a:p>
            <a:r>
              <a:rPr lang="en-US" dirty="0" smtClean="0"/>
              <a:t>Hypothesize interactions based on...</a:t>
            </a:r>
          </a:p>
          <a:p>
            <a:pPr lvl="5"/>
            <a:endParaRPr lang="en-US" sz="1000" dirty="0" smtClean="0"/>
          </a:p>
          <a:p>
            <a:pPr lvl="1"/>
            <a:r>
              <a:rPr lang="en-US" dirty="0" smtClean="0"/>
              <a:t>high relative abundance (probability)</a:t>
            </a:r>
          </a:p>
          <a:p>
            <a:pPr lvl="1"/>
            <a:endParaRPr lang="en-US" sz="1000" dirty="0" smtClean="0"/>
          </a:p>
          <a:p>
            <a:pPr lvl="1"/>
            <a:r>
              <a:rPr lang="en-US" dirty="0" smtClean="0"/>
              <a:t>co-isolation</a:t>
            </a:r>
          </a:p>
          <a:p>
            <a:pPr lvl="1"/>
            <a:endParaRPr lang="en-US" sz="1000" dirty="0" smtClean="0"/>
          </a:p>
          <a:p>
            <a:pPr lvl="1"/>
            <a:r>
              <a:rPr lang="en-US" dirty="0" smtClean="0"/>
              <a:t>statistical correlation</a:t>
            </a:r>
          </a:p>
          <a:p>
            <a:pPr lvl="1"/>
            <a:endParaRPr lang="en-US" sz="1000" dirty="0" smtClean="0"/>
          </a:p>
          <a:p>
            <a:pPr lvl="1"/>
            <a:r>
              <a:rPr lang="en-US" dirty="0" smtClean="0"/>
              <a:t>co-localization</a:t>
            </a:r>
          </a:p>
          <a:p>
            <a:endParaRPr lang="en-US" dirty="0" smtClean="0"/>
          </a:p>
        </p:txBody>
      </p:sp>
      <p:pic>
        <p:nvPicPr>
          <p:cNvPr id="4" name="Picture 4" descr="http://www.nidcr.nih.gov/research/ResearchPriorities/StrategicPlan/StrategicPlan14/PublishingImages/humandentalplaqu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239078"/>
            <a:ext cx="3657600" cy="3291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797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Acute Periodontitis</a:t>
            </a:r>
            <a:endParaRPr lang="en-US" dirty="0"/>
          </a:p>
        </p:txBody>
      </p:sp>
      <p:sp>
        <p:nvSpPr>
          <p:cNvPr id="3" name="Content Placeholder 2"/>
          <p:cNvSpPr>
            <a:spLocks noGrp="1"/>
          </p:cNvSpPr>
          <p:nvPr>
            <p:ph idx="1"/>
          </p:nvPr>
        </p:nvSpPr>
        <p:spPr>
          <a:xfrm>
            <a:off x="457200" y="1219200"/>
            <a:ext cx="8229600" cy="4525963"/>
          </a:xfrm>
        </p:spPr>
        <p:txBody>
          <a:bodyPr/>
          <a:lstStyle/>
          <a:p>
            <a:r>
              <a:rPr lang="en-US" dirty="0" smtClean="0"/>
              <a:t>Complex polymicrobial infection</a:t>
            </a:r>
          </a:p>
          <a:p>
            <a:r>
              <a:rPr lang="en-US" dirty="0" smtClean="0"/>
              <a:t>Healthy </a:t>
            </a:r>
            <a:r>
              <a:rPr lang="en-US" dirty="0"/>
              <a:t>plaque transitions to a Gram-negative anaerobe-rich variety</a:t>
            </a:r>
          </a:p>
          <a:p>
            <a:r>
              <a:rPr lang="en-US" dirty="0"/>
              <a:t>A risk factor for heart disease</a:t>
            </a:r>
          </a:p>
          <a:p>
            <a:pPr marL="0" indent="0">
              <a:buNone/>
            </a:pPr>
            <a:endParaRPr lang="en-US" dirty="0"/>
          </a:p>
        </p:txBody>
      </p:sp>
      <p:pic>
        <p:nvPicPr>
          <p:cNvPr id="1028" name="Picture 4" descr="http://www.oramd.com/stage/wp-content/uploads/2012/08/Gingivitis-Progression.png"/>
          <p:cNvPicPr>
            <a:picLocks noChangeAspect="1" noChangeArrowheads="1"/>
          </p:cNvPicPr>
          <p:nvPr/>
        </p:nvPicPr>
        <p:blipFill rotWithShape="1">
          <a:blip r:embed="rId3">
            <a:extLst>
              <a:ext uri="{28A0092B-C50C-407E-A947-70E740481C1C}">
                <a14:useLocalDpi xmlns:a14="http://schemas.microsoft.com/office/drawing/2010/main" val="0"/>
              </a:ext>
            </a:extLst>
          </a:blip>
          <a:srcRect b="23014"/>
          <a:stretch/>
        </p:blipFill>
        <p:spPr bwMode="auto">
          <a:xfrm>
            <a:off x="1" y="3850680"/>
            <a:ext cx="9067800" cy="20167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253674" y="6488668"/>
            <a:ext cx="1890326"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www.oramd.com</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341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9953</TotalTime>
  <Words>2745</Words>
  <Application>Microsoft Office PowerPoint</Application>
  <PresentationFormat>On-screen Show (4:3)</PresentationFormat>
  <Paragraphs>798</Paragraphs>
  <Slides>74</Slides>
  <Notes>40</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Office Theme</vt:lpstr>
      <vt:lpstr>Identifying molecular mechanisms of interspecies interactions  within the microbiome</vt:lpstr>
      <vt:lpstr>Polymicrobial communities are common</vt:lpstr>
      <vt:lpstr>Talk Outline</vt:lpstr>
      <vt:lpstr>A top down view of a complex community</vt:lpstr>
      <vt:lpstr>A reductionist approach to reveal interactions</vt:lpstr>
      <vt:lpstr>A reductionist approach to reveal interactions within a complex network</vt:lpstr>
      <vt:lpstr>Microbial interactions in polymicrobial infections</vt:lpstr>
      <vt:lpstr>How to identify potential interactions to study in the lab?</vt:lpstr>
      <vt:lpstr>Acute Periodontitis</vt:lpstr>
      <vt:lpstr>PowerPoint Presentation</vt:lpstr>
      <vt:lpstr>PowerPoint Presentation</vt:lpstr>
      <vt:lpstr>Talk Outline</vt:lpstr>
      <vt:lpstr>Diabetic foot ulcer infections (DFIs)</vt:lpstr>
      <vt:lpstr>PowerPoint Presentation</vt:lpstr>
      <vt:lpstr>PowerPoint Presentation</vt:lpstr>
      <vt:lpstr>PowerPoint Presentation</vt:lpstr>
      <vt:lpstr>The S. aureus agr system plays a critical role in pathogenesis</vt:lpstr>
      <vt:lpstr>S. aureus modulates extracellular virulence factor production</vt:lpstr>
      <vt:lpstr>Human Skin Interactions</vt:lpstr>
      <vt:lpstr>PowerPoint Presentation</vt:lpstr>
      <vt:lpstr>S. aureus-C. striatum coculture assay</vt:lpstr>
      <vt:lpstr>Cocultivation with C. striatum induces broad changes in S. aureus transcription</vt:lpstr>
      <vt:lpstr>PowerPoint Presentation</vt:lpstr>
      <vt:lpstr>Hypothesis S. aureus quorum sensing decreases in response to C. striatum </vt:lpstr>
      <vt:lpstr>Summary</vt:lpstr>
      <vt:lpstr>Hypothesis C. striatum induces S. aureus commensal behavior</vt:lpstr>
      <vt:lpstr>S. aureus hemolysis is inhibited by C. striatum</vt:lpstr>
      <vt:lpstr>S. aureus epithelial cell attachment</vt:lpstr>
      <vt:lpstr>Mouse subcutaneous abscess infection</vt:lpstr>
      <vt:lpstr>What about nasal colonization?</vt:lpstr>
      <vt:lpstr>S. aureus colonization</vt:lpstr>
      <vt:lpstr>S. aureus pathogenesis</vt:lpstr>
      <vt:lpstr>Chronic infection in diabetic foot wounds</vt:lpstr>
      <vt:lpstr>Talk Outline</vt:lpstr>
      <vt:lpstr>Human Tongue Dorsum</vt:lpstr>
      <vt:lpstr>PowerPoint Presentation</vt:lpstr>
      <vt:lpstr>Tongue Dorsum Data</vt:lpstr>
      <vt:lpstr>The bacterial 16S rRNA gene</vt:lpstr>
      <vt:lpstr>Selecting species level interactions</vt:lpstr>
      <vt:lpstr>Correlation based interactions</vt:lpstr>
      <vt:lpstr>PowerPoint Presentation</vt:lpstr>
      <vt:lpstr>PowerPoint Presentation</vt:lpstr>
      <vt:lpstr>Are these data indicative of multiple community types?</vt:lpstr>
      <vt:lpstr>PowerPoint Presentation</vt:lpstr>
      <vt:lpstr>Who is enriched in each group?</vt:lpstr>
      <vt:lpstr>PowerPoint Presentation</vt:lpstr>
      <vt:lpstr>Veillonella interspecies interactions</vt:lpstr>
      <vt:lpstr>Genome comparisons generate new hypotheses re: interaction mechanisms</vt:lpstr>
      <vt:lpstr>Streptococcus -Veillonella interactions</vt:lpstr>
      <vt:lpstr>Summary</vt:lpstr>
      <vt:lpstr>Talk Outline</vt:lpstr>
      <vt:lpstr>Diabetic foot ulcer infections (DFIs)</vt:lpstr>
      <vt:lpstr>Isolated infection flora is diverse</vt:lpstr>
      <vt:lpstr>PowerPoint Presentation</vt:lpstr>
      <vt:lpstr>PowerPoint Presentation</vt:lpstr>
      <vt:lpstr>PowerPoint Presentation</vt:lpstr>
      <vt:lpstr>Two Hypotheses</vt:lpstr>
      <vt:lpstr>Why do this?</vt:lpstr>
      <vt:lpstr>Summary</vt:lpstr>
      <vt:lpstr>Mechanistic detail of a complex community</vt:lpstr>
      <vt:lpstr>Conclusion</vt:lpstr>
      <vt:lpstr>PowerPoint Presentation</vt:lpstr>
      <vt:lpstr>Ccrepe</vt:lpstr>
      <vt:lpstr>Clustering analysis</vt:lpstr>
      <vt:lpstr>C. striatum (Cst) cell-free conditioned medium inhibits S. aureus AIP-1 signaling </vt:lpstr>
      <vt:lpstr>PowerPoint Presentation</vt:lpstr>
      <vt:lpstr>PowerPoint Presentation</vt:lpstr>
      <vt:lpstr>C. striatum inhibits S. aureus phagocytosis</vt:lpstr>
      <vt:lpstr>PowerPoint Presentation</vt:lpstr>
      <vt:lpstr>PowerPoint Presentation</vt:lpstr>
      <vt:lpstr>Relative Abundance Comparison</vt:lpstr>
      <vt:lpstr>PowerPoint Presentation</vt:lpstr>
      <vt:lpstr>CLASI-FISH</vt:lpstr>
      <vt:lpstr>Testing Putative Interactions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Polymicrobial interactions and their impact on pathogenesis</dc:title>
  <dc:creator>matthew ramsey</dc:creator>
  <cp:lastModifiedBy>Matthew Ramsey</cp:lastModifiedBy>
  <cp:revision>325</cp:revision>
  <dcterms:created xsi:type="dcterms:W3CDTF">2016-01-07T18:37:59Z</dcterms:created>
  <dcterms:modified xsi:type="dcterms:W3CDTF">2016-03-31T10:33:08Z</dcterms:modified>
</cp:coreProperties>
</file>