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67" r:id="rId4"/>
    <p:sldId id="265" r:id="rId5"/>
    <p:sldId id="259" r:id="rId6"/>
    <p:sldId id="258" r:id="rId7"/>
    <p:sldId id="264" r:id="rId8"/>
    <p:sldId id="262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A1E4A-BD2B-44B1-B3A9-8633D15638C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C329-E761-43AC-810D-9F3A0FBCF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4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20pt font</a:t>
            </a:r>
            <a:r>
              <a:rPr lang="en-US" b="1" baseline="0" dirty="0"/>
              <a:t> for all references.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It’s key to hi</a:t>
            </a:r>
            <a:r>
              <a:rPr lang="en-US" b="1" baseline="0" dirty="0"/>
              <a:t>t the transition here from this big-picture concept to the fact that polymicrobial infections are one example of such complex microbial networks</a:t>
            </a:r>
          </a:p>
          <a:p>
            <a:r>
              <a:rPr lang="en-US" b="1" baseline="0" dirty="0"/>
              <a:t>You may need another slide to make the transition smooth, it’s hard to tell from just your slides.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It’s key to hi</a:t>
            </a:r>
            <a:r>
              <a:rPr lang="en-US" b="1" baseline="0" dirty="0"/>
              <a:t>t the transition here from this big-picture concept to the fact that polymicrobial infections are one example of such complex microbial networks</a:t>
            </a:r>
          </a:p>
          <a:p>
            <a:r>
              <a:rPr lang="en-US" b="1" baseline="0" dirty="0"/>
              <a:t>You may need another slide to make the transition smooth, it’s hard to tell from just your slides.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Bacteria in nature rarely live alone. Their behavior in mixed populations suggests their role.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interactions may dictate microbiome composition and/or function in health and disease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It’s key to hi</a:t>
            </a:r>
            <a:r>
              <a:rPr lang="en-US" b="1" baseline="0" dirty="0"/>
              <a:t>t the transition here from this big-picture concept to the fact that polymicrobial infections are one example of such complex microbial networks</a:t>
            </a:r>
          </a:p>
          <a:p>
            <a:r>
              <a:rPr lang="en-US" b="1" baseline="0" dirty="0"/>
              <a:t>You may need another slide to make the transition smooth, it’s hard to tell from just your slides.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It’s key to hi</a:t>
            </a:r>
            <a:r>
              <a:rPr lang="en-US" b="1" baseline="0" dirty="0"/>
              <a:t>t the transition here from this big-picture concept to the fact that polymicrobial infections are one example of such complex microbial networks</a:t>
            </a:r>
          </a:p>
          <a:p>
            <a:r>
              <a:rPr lang="en-US" b="1" baseline="0" dirty="0"/>
              <a:t>You may need another slide to make the transition smooth, it’s hard to tell from just your slides.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3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3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8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6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4869-0AF4-446B-ACCF-8E8B43357E4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23FB-4D78-4212-8F1C-4CEA4835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1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Bacterial interspecies interaction mechanisms </a:t>
            </a:r>
            <a:br>
              <a:rPr lang="en-US" dirty="0"/>
            </a:br>
            <a:r>
              <a:rPr lang="en-US" dirty="0"/>
              <a:t>within the microbiome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209800"/>
          </a:xfrm>
        </p:spPr>
        <p:txBody>
          <a:bodyPr>
            <a:normAutofit/>
          </a:bodyPr>
          <a:lstStyle/>
          <a:p>
            <a:r>
              <a:rPr lang="en-US" dirty="0"/>
              <a:t>Matthew M. Ramsey, PhD</a:t>
            </a:r>
          </a:p>
          <a:p>
            <a:r>
              <a:rPr lang="en-US" dirty="0"/>
              <a:t>CELS / CMB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866"/>
            <a:ext cx="8991600" cy="1109133"/>
          </a:xfrm>
        </p:spPr>
        <p:txBody>
          <a:bodyPr>
            <a:normAutofit fontScale="90000"/>
          </a:bodyPr>
          <a:lstStyle/>
          <a:p>
            <a:r>
              <a:rPr lang="en-US" dirty="0"/>
              <a:t>A reductionist approach to reveal interactions within a complex network</a:t>
            </a:r>
          </a:p>
        </p:txBody>
      </p:sp>
      <p:sp>
        <p:nvSpPr>
          <p:cNvPr id="10" name="Oval 9"/>
          <p:cNvSpPr/>
          <p:nvPr/>
        </p:nvSpPr>
        <p:spPr>
          <a:xfrm>
            <a:off x="1115289" y="3709554"/>
            <a:ext cx="304800" cy="381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525" y="3713018"/>
            <a:ext cx="304800" cy="381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32607" y="4055918"/>
            <a:ext cx="304800" cy="381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06234" y="4052455"/>
            <a:ext cx="304800" cy="381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3780000">
            <a:off x="2635661" y="2053019"/>
            <a:ext cx="2286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3780000">
            <a:off x="2864262" y="2211229"/>
            <a:ext cx="2286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49093" y="1780763"/>
            <a:ext cx="304800" cy="3164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7693" y="1774953"/>
            <a:ext cx="304800" cy="3164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06293" y="1692943"/>
            <a:ext cx="304800" cy="3164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58693" y="1862772"/>
            <a:ext cx="304800" cy="3164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8880393">
            <a:off x="7009834" y="2035440"/>
            <a:ext cx="315191" cy="1170710"/>
            <a:chOff x="5410200" y="2438399"/>
            <a:chExt cx="315191" cy="1170710"/>
          </a:xfrm>
        </p:grpSpPr>
        <p:sp>
          <p:nvSpPr>
            <p:cNvPr id="18" name="Rounded Rectangle 17"/>
            <p:cNvSpPr/>
            <p:nvPr/>
          </p:nvSpPr>
          <p:spPr>
            <a:xfrm>
              <a:off x="5410200" y="2438399"/>
              <a:ext cx="304800" cy="57496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420591" y="3034144"/>
              <a:ext cx="304800" cy="57496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6792735" y="4672446"/>
            <a:ext cx="561719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65805" y="4679373"/>
            <a:ext cx="561719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-2760000">
            <a:off x="4885041" y="5390593"/>
            <a:ext cx="152400" cy="1028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3660000">
            <a:off x="4720319" y="5095368"/>
            <a:ext cx="152400" cy="1028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380000">
            <a:off x="4882493" y="5460933"/>
            <a:ext cx="152400" cy="1028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03021" y="5504427"/>
            <a:ext cx="646940" cy="67194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715000" y="5053446"/>
            <a:ext cx="838200" cy="4762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867400" y="5410200"/>
            <a:ext cx="772967" cy="43019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265805" y="3429000"/>
            <a:ext cx="0" cy="10079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88457" y="2756248"/>
            <a:ext cx="938034" cy="7676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406234" y="4811807"/>
            <a:ext cx="551240" cy="6602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410200" y="2009363"/>
            <a:ext cx="1066800" cy="16982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8" name="Group 1037"/>
          <p:cNvGrpSpPr/>
          <p:nvPr/>
        </p:nvGrpSpPr>
        <p:grpSpPr>
          <a:xfrm rot="20563489">
            <a:off x="3350080" y="1996914"/>
            <a:ext cx="810210" cy="246156"/>
            <a:chOff x="3538885" y="3713018"/>
            <a:chExt cx="810210" cy="246156"/>
          </a:xfrm>
        </p:grpSpPr>
        <p:cxnSp>
          <p:nvCxnSpPr>
            <p:cNvPr id="1035" name="Straight Connector 1034"/>
            <p:cNvCxnSpPr/>
            <p:nvPr/>
          </p:nvCxnSpPr>
          <p:spPr>
            <a:xfrm>
              <a:off x="3538885" y="3836096"/>
              <a:ext cx="8045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4349093" y="3713018"/>
              <a:ext cx="2" cy="2461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200400" y="5729127"/>
            <a:ext cx="810210" cy="246156"/>
            <a:chOff x="3538885" y="3713018"/>
            <a:chExt cx="810210" cy="246156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538885" y="3836096"/>
              <a:ext cx="8045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4349093" y="3713018"/>
              <a:ext cx="2" cy="2461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flipH="1">
            <a:off x="3230781" y="6010726"/>
            <a:ext cx="810210" cy="246156"/>
            <a:chOff x="3538885" y="3713018"/>
            <a:chExt cx="810210" cy="24615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538885" y="3836096"/>
              <a:ext cx="8045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4349093" y="3713018"/>
              <a:ext cx="2" cy="2461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/>
          <p:nvPr/>
        </p:nvCxnSpPr>
        <p:spPr>
          <a:xfrm flipV="1">
            <a:off x="4806293" y="2415066"/>
            <a:ext cx="0" cy="262075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03021" y="4242955"/>
            <a:ext cx="2398472" cy="10486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655092" y="2415066"/>
            <a:ext cx="1846402" cy="27268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5263493" y="3048000"/>
            <a:ext cx="1376875" cy="17638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5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3F32-5E3B-4F9A-B0C9-F7FC2D97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Microbiome Standard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F305D-3205-40C1-9D54-4688B2512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6500813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E318E0-BCE8-4B3C-A8F7-69EC2406E9C1}"/>
              </a:ext>
            </a:extLst>
          </p:cNvPr>
          <p:cNvSpPr txBox="1"/>
          <p:nvPr/>
        </p:nvSpPr>
        <p:spPr>
          <a:xfrm>
            <a:off x="177614" y="1490990"/>
            <a:ext cx="23369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13 </a:t>
            </a:r>
            <a:r>
              <a:rPr lang="en-US" sz="2000" i="1" dirty="0"/>
              <a:t>Odocoileus </a:t>
            </a:r>
            <a:r>
              <a:rPr lang="en-US" sz="2000" dirty="0"/>
              <a:t>(deer)</a:t>
            </a:r>
            <a:endParaRPr lang="en-US" sz="2000" i="1" dirty="0"/>
          </a:p>
          <a:p>
            <a:r>
              <a:rPr lang="en-US" sz="2000" dirty="0"/>
              <a:t>3 tree Genus X</a:t>
            </a:r>
          </a:p>
          <a:p>
            <a:r>
              <a:rPr lang="en-US" sz="2000" dirty="0"/>
              <a:t>2 tree Genus Y</a:t>
            </a:r>
          </a:p>
          <a:p>
            <a:r>
              <a:rPr lang="en-US" sz="2000" dirty="0"/>
              <a:t>17 shrub Genus X</a:t>
            </a:r>
          </a:p>
          <a:p>
            <a:r>
              <a:rPr lang="en-US" sz="2000" dirty="0"/>
              <a:t>2 shrub Genus Y</a:t>
            </a:r>
          </a:p>
          <a:p>
            <a:r>
              <a:rPr lang="en-US" sz="2000" dirty="0"/>
              <a:t>125 grass Genus X</a:t>
            </a:r>
          </a:p>
          <a:p>
            <a:r>
              <a:rPr lang="en-US" sz="2000" dirty="0"/>
              <a:t>27 grass Genus Y</a:t>
            </a:r>
          </a:p>
          <a:p>
            <a:r>
              <a:rPr lang="en-US" sz="2000" dirty="0"/>
              <a:t>4 bird Genus X</a:t>
            </a:r>
          </a:p>
          <a:p>
            <a:r>
              <a:rPr lang="en-US" sz="2000" dirty="0"/>
              <a:t>5 bird Genus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6CCFC-19F9-463E-A451-D64574312CEC}"/>
              </a:ext>
            </a:extLst>
          </p:cNvPr>
          <p:cNvSpPr txBox="1"/>
          <p:nvPr/>
        </p:nvSpPr>
        <p:spPr>
          <a:xfrm>
            <a:off x="875122" y="5300990"/>
            <a:ext cx="739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hypotheses could you generate from a list? </a:t>
            </a:r>
          </a:p>
        </p:txBody>
      </p:sp>
    </p:spTree>
    <p:extLst>
      <p:ext uri="{BB962C8B-B14F-4D97-AF65-F5344CB8AC3E}">
        <p14:creationId xmlns:p14="http://schemas.microsoft.com/office/powerpoint/2010/main" val="14784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9C1E-DF4C-44C1-99FF-0520562B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/>
          <a:lstStyle/>
          <a:p>
            <a:r>
              <a:rPr lang="en-US" dirty="0"/>
              <a:t>Human oral plaque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F7A08-E3EF-459B-840C-F178BE58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3" y="838200"/>
            <a:ext cx="5009820" cy="601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EE8D9B-6D6B-4127-B749-C56D32BDD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066800"/>
            <a:ext cx="6143625" cy="2495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1B278-0615-4A3B-8682-E8351E030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623704"/>
            <a:ext cx="6248400" cy="5019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089685-BC83-480B-BFB3-DCC388F26AD2}"/>
              </a:ext>
            </a:extLst>
          </p:cNvPr>
          <p:cNvSpPr txBox="1"/>
          <p:nvPr/>
        </p:nvSpPr>
        <p:spPr>
          <a:xfrm>
            <a:off x="6645682" y="6544723"/>
            <a:ext cx="235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c/o Jessica Mark Welch</a:t>
            </a:r>
          </a:p>
        </p:txBody>
      </p:sp>
    </p:spTree>
    <p:extLst>
      <p:ext uri="{BB962C8B-B14F-4D97-AF65-F5344CB8AC3E}">
        <p14:creationId xmlns:p14="http://schemas.microsoft.com/office/powerpoint/2010/main" val="4647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866"/>
            <a:ext cx="8991600" cy="1109133"/>
          </a:xfrm>
        </p:spPr>
        <p:txBody>
          <a:bodyPr>
            <a:normAutofit/>
          </a:bodyPr>
          <a:lstStyle/>
          <a:p>
            <a:r>
              <a:rPr lang="en-US" dirty="0"/>
              <a:t>Current standard in microbiome data</a:t>
            </a:r>
          </a:p>
        </p:txBody>
      </p:sp>
      <p:sp>
        <p:nvSpPr>
          <p:cNvPr id="10" name="Oval 9"/>
          <p:cNvSpPr/>
          <p:nvPr/>
        </p:nvSpPr>
        <p:spPr>
          <a:xfrm>
            <a:off x="1115289" y="3709554"/>
            <a:ext cx="304800" cy="381000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525" y="3713018"/>
            <a:ext cx="304800" cy="381000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32607" y="4055918"/>
            <a:ext cx="304800" cy="381000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06234" y="4052455"/>
            <a:ext cx="304800" cy="381000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3780000">
            <a:off x="2635661" y="2053019"/>
            <a:ext cx="228600" cy="60960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3780000">
            <a:off x="2864262" y="2211229"/>
            <a:ext cx="228600" cy="60960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49093" y="1780763"/>
            <a:ext cx="304800" cy="316420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7693" y="1774953"/>
            <a:ext cx="304800" cy="316420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06293" y="1692943"/>
            <a:ext cx="304800" cy="316420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58693" y="1862772"/>
            <a:ext cx="304800" cy="316420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8880393">
            <a:off x="6799551" y="2127584"/>
            <a:ext cx="304800" cy="574965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18880393">
            <a:off x="7230508" y="2539041"/>
            <a:ext cx="304800" cy="574965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92735" y="4672446"/>
            <a:ext cx="561719" cy="381000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65805" y="4679373"/>
            <a:ext cx="561719" cy="381000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-2760000">
            <a:off x="4885041" y="5390593"/>
            <a:ext cx="152400" cy="10287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3660000">
            <a:off x="4720319" y="5095368"/>
            <a:ext cx="152400" cy="10287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380000">
            <a:off x="4882493" y="5460933"/>
            <a:ext cx="152400" cy="10287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03021" y="5504427"/>
            <a:ext cx="646940" cy="671943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8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866"/>
            <a:ext cx="8991600" cy="1109133"/>
          </a:xfrm>
        </p:spPr>
        <p:txBody>
          <a:bodyPr>
            <a:normAutofit fontScale="90000"/>
          </a:bodyPr>
          <a:lstStyle/>
          <a:p>
            <a:r>
              <a:rPr lang="en-US" dirty="0"/>
              <a:t>A top down view of a complex community</a:t>
            </a:r>
          </a:p>
        </p:txBody>
      </p:sp>
      <p:sp>
        <p:nvSpPr>
          <p:cNvPr id="10" name="Oval 9"/>
          <p:cNvSpPr/>
          <p:nvPr/>
        </p:nvSpPr>
        <p:spPr>
          <a:xfrm>
            <a:off x="1115289" y="3709554"/>
            <a:ext cx="304800" cy="381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525" y="3713018"/>
            <a:ext cx="304800" cy="381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32607" y="4055918"/>
            <a:ext cx="304800" cy="381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06234" y="4052455"/>
            <a:ext cx="304800" cy="381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3780000">
            <a:off x="2635661" y="2053019"/>
            <a:ext cx="2286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3780000">
            <a:off x="2864262" y="2211229"/>
            <a:ext cx="2286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49093" y="1780763"/>
            <a:ext cx="304800" cy="3164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7693" y="1774953"/>
            <a:ext cx="304800" cy="3164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06293" y="1692943"/>
            <a:ext cx="304800" cy="3164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58693" y="1862772"/>
            <a:ext cx="304800" cy="3164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8880393">
            <a:off x="7009834" y="2035440"/>
            <a:ext cx="315191" cy="1170710"/>
            <a:chOff x="5410200" y="2438399"/>
            <a:chExt cx="315191" cy="1170710"/>
          </a:xfrm>
        </p:grpSpPr>
        <p:sp>
          <p:nvSpPr>
            <p:cNvPr id="18" name="Rounded Rectangle 17"/>
            <p:cNvSpPr/>
            <p:nvPr/>
          </p:nvSpPr>
          <p:spPr>
            <a:xfrm>
              <a:off x="5410200" y="2438399"/>
              <a:ext cx="304800" cy="57496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420591" y="3034144"/>
              <a:ext cx="304800" cy="57496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6792735" y="4672446"/>
            <a:ext cx="561719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65805" y="4679373"/>
            <a:ext cx="561719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-2760000">
            <a:off x="4885041" y="5390593"/>
            <a:ext cx="152400" cy="1028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3660000">
            <a:off x="4720319" y="5095368"/>
            <a:ext cx="152400" cy="1028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380000">
            <a:off x="4882493" y="5460933"/>
            <a:ext cx="152400" cy="1028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03021" y="5504427"/>
            <a:ext cx="646940" cy="67194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715000" y="5053446"/>
            <a:ext cx="838200" cy="4762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867400" y="5410200"/>
            <a:ext cx="772967" cy="4301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265805" y="3429000"/>
            <a:ext cx="0" cy="10079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488457" y="2756248"/>
            <a:ext cx="938034" cy="7676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406234" y="4811807"/>
            <a:ext cx="551240" cy="6602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410200" y="2009363"/>
            <a:ext cx="1066800" cy="16982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8" name="Group 1037"/>
          <p:cNvGrpSpPr/>
          <p:nvPr/>
        </p:nvGrpSpPr>
        <p:grpSpPr>
          <a:xfrm rot="20563489">
            <a:off x="3350080" y="1996914"/>
            <a:ext cx="810210" cy="246156"/>
            <a:chOff x="3538885" y="3713018"/>
            <a:chExt cx="810210" cy="246156"/>
          </a:xfrm>
        </p:grpSpPr>
        <p:cxnSp>
          <p:nvCxnSpPr>
            <p:cNvPr id="1035" name="Straight Connector 1034"/>
            <p:cNvCxnSpPr/>
            <p:nvPr/>
          </p:nvCxnSpPr>
          <p:spPr>
            <a:xfrm>
              <a:off x="3538885" y="3836096"/>
              <a:ext cx="8045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4349093" y="3713018"/>
              <a:ext cx="2" cy="2461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200400" y="5729127"/>
            <a:ext cx="810210" cy="246156"/>
            <a:chOff x="3538885" y="3713018"/>
            <a:chExt cx="810210" cy="246156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538885" y="3836096"/>
              <a:ext cx="8045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4349093" y="3713018"/>
              <a:ext cx="2" cy="2461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flipH="1">
            <a:off x="3230781" y="6010726"/>
            <a:ext cx="810210" cy="246156"/>
            <a:chOff x="3538885" y="3713018"/>
            <a:chExt cx="810210" cy="24615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538885" y="3836096"/>
              <a:ext cx="8045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4349093" y="3713018"/>
              <a:ext cx="2" cy="2461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/>
          <p:nvPr/>
        </p:nvCxnSpPr>
        <p:spPr>
          <a:xfrm flipV="1">
            <a:off x="4806293" y="2415066"/>
            <a:ext cx="0" cy="262075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03021" y="4242955"/>
            <a:ext cx="2398472" cy="10486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655092" y="2415066"/>
            <a:ext cx="1846402" cy="27268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5263493" y="3048000"/>
            <a:ext cx="1376875" cy="17638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32876" y="6247686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Antagonism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5680779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982" y="1836003"/>
            <a:ext cx="1760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Metabolites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Signals</a:t>
            </a:r>
          </a:p>
        </p:txBody>
      </p:sp>
    </p:spTree>
    <p:extLst>
      <p:ext uri="{BB962C8B-B14F-4D97-AF65-F5344CB8AC3E}">
        <p14:creationId xmlns:p14="http://schemas.microsoft.com/office/powerpoint/2010/main" val="20305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21536" y="6505298"/>
            <a:ext cx="1688305" cy="13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200" b="1" dirty="0">
                <a:latin typeface="Arial" charset="0"/>
              </a:rPr>
              <a:t>Pocketdentistry.com</a:t>
            </a:r>
          </a:p>
          <a:p>
            <a:r>
              <a:rPr lang="en-GB" altLang="en-US" sz="1200" b="1" dirty="0">
                <a:latin typeface="Arial" charset="0"/>
              </a:rPr>
              <a:t>c/o </a:t>
            </a:r>
            <a:r>
              <a:rPr lang="en-GB" altLang="en-US" sz="1200" b="1" dirty="0" err="1">
                <a:latin typeface="Arial" charset="0"/>
              </a:rPr>
              <a:t>Dr.</a:t>
            </a:r>
            <a:r>
              <a:rPr lang="en-GB" altLang="en-US" sz="1200" b="1" dirty="0">
                <a:latin typeface="Arial" charset="0"/>
              </a:rPr>
              <a:t> Gary Borisy</a:t>
            </a:r>
          </a:p>
        </p:txBody>
      </p:sp>
      <p:pic>
        <p:nvPicPr>
          <p:cNvPr id="1028" name="Picture 4" descr="http://www.nidcr.nih.gov/research/ResearchPriorities/StrategicPlan/StrategicPlan14/PublishingImages/humandentalpla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68" y="2784374"/>
            <a:ext cx="4064432" cy="36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lice1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17754"/>
          <a:stretch/>
        </p:blipFill>
        <p:spPr>
          <a:xfrm rot="5400000">
            <a:off x="1364428" y="311972"/>
            <a:ext cx="3367143" cy="5029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01618"/>
          </a:xfrm>
        </p:spPr>
        <p:txBody>
          <a:bodyPr>
            <a:normAutofit/>
          </a:bodyPr>
          <a:lstStyle/>
          <a:p>
            <a:r>
              <a:rPr lang="en-US" sz="3200" dirty="0"/>
              <a:t>Ordered arrangements of different taxa</a:t>
            </a:r>
          </a:p>
        </p:txBody>
      </p:sp>
    </p:spTree>
    <p:extLst>
      <p:ext uri="{BB962C8B-B14F-4D97-AF65-F5344CB8AC3E}">
        <p14:creationId xmlns:p14="http://schemas.microsoft.com/office/powerpoint/2010/main" val="15512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912" y="1371600"/>
            <a:ext cx="8387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can these interactions tell us about the community?</a:t>
            </a:r>
          </a:p>
          <a:p>
            <a:endParaRPr lang="en-US" sz="4400" dirty="0"/>
          </a:p>
          <a:p>
            <a:r>
              <a:rPr lang="en-US" sz="4400" dirty="0"/>
              <a:t>Which are important?</a:t>
            </a:r>
          </a:p>
        </p:txBody>
      </p:sp>
    </p:spTree>
    <p:extLst>
      <p:ext uri="{BB962C8B-B14F-4D97-AF65-F5344CB8AC3E}">
        <p14:creationId xmlns:p14="http://schemas.microsoft.com/office/powerpoint/2010/main" val="143498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861"/>
            <a:ext cx="7162800" cy="645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www.nidcr.nih.gov/research/ResearchPriorities/StrategicPlan/StrategicPlan14/PublishingImages/humandentalpla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4064432" cy="36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866"/>
            <a:ext cx="8991600" cy="1109133"/>
          </a:xfrm>
        </p:spPr>
        <p:txBody>
          <a:bodyPr>
            <a:normAutofit fontScale="90000"/>
          </a:bodyPr>
          <a:lstStyle/>
          <a:p>
            <a:r>
              <a:rPr lang="en-US" dirty="0"/>
              <a:t>A reductionist approach to reveal interactions</a:t>
            </a:r>
          </a:p>
        </p:txBody>
      </p:sp>
      <p:sp>
        <p:nvSpPr>
          <p:cNvPr id="24" name="Oval 23"/>
          <p:cNvSpPr/>
          <p:nvPr/>
        </p:nvSpPr>
        <p:spPr>
          <a:xfrm>
            <a:off x="5797788" y="2941199"/>
            <a:ext cx="561719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70858" y="2948126"/>
            <a:ext cx="561719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-2760000">
            <a:off x="2864463" y="2722074"/>
            <a:ext cx="152400" cy="1028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3660000">
            <a:off x="2699741" y="2426849"/>
            <a:ext cx="152400" cy="1028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380000">
            <a:off x="2861915" y="2792414"/>
            <a:ext cx="152400" cy="1028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102351" y="2958577"/>
            <a:ext cx="990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102351" y="3315331"/>
            <a:ext cx="9253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01790" y="1831913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5187" y="4114800"/>
            <a:ext cx="38651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“omics” approaches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molecular mechanisms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extrapolate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60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368</Words>
  <Application>Microsoft Office PowerPoint</Application>
  <PresentationFormat>On-screen Show (4:3)</PresentationFormat>
  <Paragraphs>54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Bacterial interspecies interaction mechanisms  within the microbiome</vt:lpstr>
      <vt:lpstr>Current Microbiome Standard</vt:lpstr>
      <vt:lpstr>Human oral plaque</vt:lpstr>
      <vt:lpstr>Current standard in microbiome data</vt:lpstr>
      <vt:lpstr>A top down view of a complex community</vt:lpstr>
      <vt:lpstr>Ordered arrangements of different taxa</vt:lpstr>
      <vt:lpstr>PowerPoint Presentation</vt:lpstr>
      <vt:lpstr>PowerPoint Presentation</vt:lpstr>
      <vt:lpstr>A reductionist approach to reveal interactions</vt:lpstr>
      <vt:lpstr>A reductionist approach to reveal interactions within a complex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interspecies interaction mechanisms  within the microbiome</dc:title>
  <dc:creator>matthew ramsey</dc:creator>
  <cp:lastModifiedBy>Matthew Ramsey</cp:lastModifiedBy>
  <cp:revision>7</cp:revision>
  <dcterms:created xsi:type="dcterms:W3CDTF">2016-09-23T00:35:45Z</dcterms:created>
  <dcterms:modified xsi:type="dcterms:W3CDTF">2019-11-25T14:27:36Z</dcterms:modified>
</cp:coreProperties>
</file>