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68" r:id="rId5"/>
    <p:sldId id="362" r:id="rId6"/>
    <p:sldId id="350" r:id="rId7"/>
    <p:sldId id="348" r:id="rId8"/>
    <p:sldId id="269" r:id="rId9"/>
    <p:sldId id="351" r:id="rId10"/>
    <p:sldId id="353" r:id="rId11"/>
    <p:sldId id="357" r:id="rId12"/>
    <p:sldId id="355" r:id="rId13"/>
    <p:sldId id="361" r:id="rId14"/>
    <p:sldId id="3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903"/>
  </p:normalViewPr>
  <p:slideViewPr>
    <p:cSldViewPr snapToGrid="0" snapToObjects="1" showGuides="1">
      <p:cViewPr>
        <p:scale>
          <a:sx n="120" d="100"/>
          <a:sy n="120" d="100"/>
        </p:scale>
        <p:origin x="-114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Book16" TargetMode="Externa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Sheet5!$A$3</c:f>
              <c:strCache>
                <c:ptCount val="1"/>
                <c:pt idx="0">
                  <c:v>Fusobacterium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Sheet5!$B$1:$BJ$2</c:f>
              <c:multiLvlStrCache>
                <c:ptCount val="61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53</c:v>
                  </c:pt>
                  <c:pt idx="53">
                    <c:v>54</c:v>
                  </c:pt>
                  <c:pt idx="54">
                    <c:v>55</c:v>
                  </c:pt>
                  <c:pt idx="55">
                    <c:v>56</c:v>
                  </c:pt>
                  <c:pt idx="56">
                    <c:v>57</c:v>
                  </c:pt>
                  <c:pt idx="57">
                    <c:v>58</c:v>
                  </c:pt>
                  <c:pt idx="58">
                    <c:v>59</c:v>
                  </c:pt>
                  <c:pt idx="59">
                    <c:v>60</c:v>
                  </c:pt>
                  <c:pt idx="60">
                    <c:v>61</c:v>
                  </c:pt>
                </c:lvl>
                <c:lvl>
                  <c:pt idx="0">
                    <c:v>D+P+</c:v>
                  </c:pt>
                  <c:pt idx="21">
                    <c:v>Ht</c:v>
                  </c:pt>
                  <c:pt idx="41">
                    <c:v>T2D</c:v>
                  </c:pt>
                </c:lvl>
              </c:multiLvlStrCache>
            </c:multiLvlStrRef>
          </c:cat>
          <c:val>
            <c:numRef>
              <c:f>Sheet5!$B$3:$BJ$3</c:f>
              <c:numCache>
                <c:formatCode>General</c:formatCode>
                <c:ptCount val="61"/>
                <c:pt idx="0">
                  <c:v>0</c:v>
                </c:pt>
                <c:pt idx="1">
                  <c:v>25.198090457207538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13.031899983181027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0.15209382499070537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1.054629824931449E-2</c:v>
                </c:pt>
                <c:pt idx="37">
                  <c:v>5.0754578754578752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1.5523397209238145E-2</c:v>
                </c:pt>
                <c:pt idx="42">
                  <c:v>0</c:v>
                </c:pt>
                <c:pt idx="43">
                  <c:v>0</c:v>
                </c:pt>
                <c:pt idx="44">
                  <c:v>0.12212142358688066</c:v>
                </c:pt>
                <c:pt idx="45">
                  <c:v>0</c:v>
                </c:pt>
                <c:pt idx="46">
                  <c:v>8.5020242914979755E-2</c:v>
                </c:pt>
                <c:pt idx="47">
                  <c:v>0.55378337678319867</c:v>
                </c:pt>
                <c:pt idx="48">
                  <c:v>0</c:v>
                </c:pt>
                <c:pt idx="49">
                  <c:v>0</c:v>
                </c:pt>
                <c:pt idx="50">
                  <c:v>0.2675812165523479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0.74357861362220923</c:v>
                </c:pt>
                <c:pt idx="59">
                  <c:v>0.12204121019469831</c:v>
                </c:pt>
                <c:pt idx="6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7C-7A44-967D-AD637F16DC97}"/>
            </c:ext>
          </c:extLst>
        </c:ser>
        <c:ser>
          <c:idx val="1"/>
          <c:order val="1"/>
          <c:tx>
            <c:strRef>
              <c:f>Sheet5!$A$4</c:f>
              <c:strCache>
                <c:ptCount val="1"/>
                <c:pt idx="0">
                  <c:v>Haemophilus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Sheet5!$B$1:$BJ$2</c:f>
              <c:multiLvlStrCache>
                <c:ptCount val="61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53</c:v>
                  </c:pt>
                  <c:pt idx="53">
                    <c:v>54</c:v>
                  </c:pt>
                  <c:pt idx="54">
                    <c:v>55</c:v>
                  </c:pt>
                  <c:pt idx="55">
                    <c:v>56</c:v>
                  </c:pt>
                  <c:pt idx="56">
                    <c:v>57</c:v>
                  </c:pt>
                  <c:pt idx="57">
                    <c:v>58</c:v>
                  </c:pt>
                  <c:pt idx="58">
                    <c:v>59</c:v>
                  </c:pt>
                  <c:pt idx="59">
                    <c:v>60</c:v>
                  </c:pt>
                  <c:pt idx="60">
                    <c:v>61</c:v>
                  </c:pt>
                </c:lvl>
                <c:lvl>
                  <c:pt idx="0">
                    <c:v>D+P+</c:v>
                  </c:pt>
                  <c:pt idx="21">
                    <c:v>Ht</c:v>
                  </c:pt>
                  <c:pt idx="41">
                    <c:v>T2D</c:v>
                  </c:pt>
                </c:lvl>
              </c:multiLvlStrCache>
            </c:multiLvlStrRef>
          </c:cat>
          <c:val>
            <c:numRef>
              <c:f>Sheet5!$B$4:$BJ$4</c:f>
              <c:numCache>
                <c:formatCode>General</c:formatCode>
                <c:ptCount val="61"/>
                <c:pt idx="0">
                  <c:v>0</c:v>
                </c:pt>
                <c:pt idx="1">
                  <c:v>4.9215020424233473E-3</c:v>
                </c:pt>
                <c:pt idx="2">
                  <c:v>6.8476735029273803E-2</c:v>
                </c:pt>
                <c:pt idx="3">
                  <c:v>0</c:v>
                </c:pt>
                <c:pt idx="4">
                  <c:v>1.1412919424788861</c:v>
                </c:pt>
                <c:pt idx="5">
                  <c:v>6.687672590809318</c:v>
                </c:pt>
                <c:pt idx="6">
                  <c:v>0</c:v>
                </c:pt>
                <c:pt idx="7">
                  <c:v>1.1748120300751879E-2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9.5050372317126577</c:v>
                </c:pt>
                <c:pt idx="12">
                  <c:v>0</c:v>
                </c:pt>
                <c:pt idx="13">
                  <c:v>0</c:v>
                </c:pt>
                <c:pt idx="14">
                  <c:v>0.14066676044450696</c:v>
                </c:pt>
                <c:pt idx="15">
                  <c:v>0</c:v>
                </c:pt>
                <c:pt idx="16">
                  <c:v>1.685630004214075E-2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0.21864663340247797</c:v>
                </c:pt>
                <c:pt idx="22">
                  <c:v>0</c:v>
                </c:pt>
                <c:pt idx="23">
                  <c:v>0.56081946222791301</c:v>
                </c:pt>
                <c:pt idx="24">
                  <c:v>0</c:v>
                </c:pt>
                <c:pt idx="25">
                  <c:v>8.7150188825409133E-2</c:v>
                </c:pt>
                <c:pt idx="26">
                  <c:v>3.3798627775712305E-3</c:v>
                </c:pt>
                <c:pt idx="27">
                  <c:v>0.57557456122573059</c:v>
                </c:pt>
                <c:pt idx="28">
                  <c:v>4.0559724193875487E-3</c:v>
                </c:pt>
                <c:pt idx="29">
                  <c:v>0</c:v>
                </c:pt>
                <c:pt idx="30">
                  <c:v>0</c:v>
                </c:pt>
                <c:pt idx="31">
                  <c:v>62.511267351721656</c:v>
                </c:pt>
                <c:pt idx="32">
                  <c:v>0</c:v>
                </c:pt>
                <c:pt idx="33">
                  <c:v>0</c:v>
                </c:pt>
                <c:pt idx="34">
                  <c:v>6.2077527934887571E-2</c:v>
                </c:pt>
                <c:pt idx="35">
                  <c:v>2.9599810561212409E-3</c:v>
                </c:pt>
                <c:pt idx="36">
                  <c:v>0</c:v>
                </c:pt>
                <c:pt idx="37">
                  <c:v>0.53626373626373625</c:v>
                </c:pt>
                <c:pt idx="38">
                  <c:v>0</c:v>
                </c:pt>
                <c:pt idx="39">
                  <c:v>0</c:v>
                </c:pt>
                <c:pt idx="40">
                  <c:v>2.2052897648179353</c:v>
                </c:pt>
                <c:pt idx="41">
                  <c:v>1.2073753384963002E-2</c:v>
                </c:pt>
                <c:pt idx="42">
                  <c:v>0</c:v>
                </c:pt>
                <c:pt idx="43">
                  <c:v>0.43619360016749831</c:v>
                </c:pt>
                <c:pt idx="44">
                  <c:v>8.7229588276343337E-3</c:v>
                </c:pt>
                <c:pt idx="45">
                  <c:v>0</c:v>
                </c:pt>
                <c:pt idx="46">
                  <c:v>3.4412955465587043E-2</c:v>
                </c:pt>
                <c:pt idx="47">
                  <c:v>0.13439772009650727</c:v>
                </c:pt>
                <c:pt idx="48">
                  <c:v>0</c:v>
                </c:pt>
                <c:pt idx="49">
                  <c:v>0.89709762532981541</c:v>
                </c:pt>
                <c:pt idx="50">
                  <c:v>3.7687495289063087E-2</c:v>
                </c:pt>
                <c:pt idx="51">
                  <c:v>0</c:v>
                </c:pt>
                <c:pt idx="52">
                  <c:v>4.5191313340227506</c:v>
                </c:pt>
                <c:pt idx="53">
                  <c:v>0</c:v>
                </c:pt>
                <c:pt idx="54">
                  <c:v>0.22054400855443429</c:v>
                </c:pt>
                <c:pt idx="55">
                  <c:v>0.33966536671279407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3.0595447579042969</c:v>
                </c:pt>
                <c:pt idx="60">
                  <c:v>0.36848964184604321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7C-7A44-967D-AD637F16DC97}"/>
            </c:ext>
          </c:extLst>
        </c:ser>
        <c:ser>
          <c:idx val="2"/>
          <c:order val="2"/>
          <c:tx>
            <c:strRef>
              <c:f>Sheet5!$A$5</c:f>
              <c:strCache>
                <c:ptCount val="1"/>
                <c:pt idx="0">
                  <c:v>Porphyromonas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multiLvlStrRef>
              <c:f>Sheet5!$B$1:$BJ$2</c:f>
              <c:multiLvlStrCache>
                <c:ptCount val="61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53</c:v>
                  </c:pt>
                  <c:pt idx="53">
                    <c:v>54</c:v>
                  </c:pt>
                  <c:pt idx="54">
                    <c:v>55</c:v>
                  </c:pt>
                  <c:pt idx="55">
                    <c:v>56</c:v>
                  </c:pt>
                  <c:pt idx="56">
                    <c:v>57</c:v>
                  </c:pt>
                  <c:pt idx="57">
                    <c:v>58</c:v>
                  </c:pt>
                  <c:pt idx="58">
                    <c:v>59</c:v>
                  </c:pt>
                  <c:pt idx="59">
                    <c:v>60</c:v>
                  </c:pt>
                  <c:pt idx="60">
                    <c:v>61</c:v>
                  </c:pt>
                </c:lvl>
                <c:lvl>
                  <c:pt idx="0">
                    <c:v>D+P+</c:v>
                  </c:pt>
                  <c:pt idx="21">
                    <c:v>Ht</c:v>
                  </c:pt>
                  <c:pt idx="41">
                    <c:v>T2D</c:v>
                  </c:pt>
                </c:lvl>
              </c:multiLvlStrCache>
            </c:multiLvlStrRef>
          </c:cat>
          <c:val>
            <c:numRef>
              <c:f>Sheet5!$B$5:$BJ$5</c:f>
              <c:numCache>
                <c:formatCode>General</c:formatCode>
                <c:ptCount val="61"/>
                <c:pt idx="0">
                  <c:v>3.5110072910030441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4.0021304116259611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0.68192277120026767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1.685630004214075E-2</c:v>
                </c:pt>
                <c:pt idx="17">
                  <c:v>9.2301208204551841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7.913326231989684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14.453843324751748</c:v>
                </c:pt>
                <c:pt idx="30">
                  <c:v>0</c:v>
                </c:pt>
                <c:pt idx="31">
                  <c:v>11.695511087074093</c:v>
                </c:pt>
                <c:pt idx="32">
                  <c:v>0</c:v>
                </c:pt>
                <c:pt idx="33">
                  <c:v>6.1020314647930345</c:v>
                </c:pt>
                <c:pt idx="34">
                  <c:v>17.119602703821215</c:v>
                </c:pt>
                <c:pt idx="35">
                  <c:v>2.5692635567132371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14.095626718708418</c:v>
                </c:pt>
                <c:pt idx="40">
                  <c:v>0</c:v>
                </c:pt>
                <c:pt idx="41">
                  <c:v>0.15178432826810631</c:v>
                </c:pt>
                <c:pt idx="42">
                  <c:v>0</c:v>
                </c:pt>
                <c:pt idx="43">
                  <c:v>0.76421118749345707</c:v>
                </c:pt>
                <c:pt idx="44">
                  <c:v>3.4193998604326583</c:v>
                </c:pt>
                <c:pt idx="45">
                  <c:v>1.3547237076648841</c:v>
                </c:pt>
                <c:pt idx="46">
                  <c:v>0</c:v>
                </c:pt>
                <c:pt idx="47">
                  <c:v>1.6192496397169551E-3</c:v>
                </c:pt>
                <c:pt idx="48">
                  <c:v>12.5</c:v>
                </c:pt>
                <c:pt idx="49">
                  <c:v>0</c:v>
                </c:pt>
                <c:pt idx="50">
                  <c:v>0.12813748398281449</c:v>
                </c:pt>
                <c:pt idx="51">
                  <c:v>0.78130945435174148</c:v>
                </c:pt>
                <c:pt idx="52">
                  <c:v>5.170630816959669E-3</c:v>
                </c:pt>
                <c:pt idx="53">
                  <c:v>0.82872928176795579</c:v>
                </c:pt>
                <c:pt idx="54">
                  <c:v>5.700728463543407</c:v>
                </c:pt>
                <c:pt idx="55">
                  <c:v>1.497043653289722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2.7359936425043991</c:v>
                </c:pt>
                <c:pt idx="6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7C-7A44-967D-AD637F16DC97}"/>
            </c:ext>
          </c:extLst>
        </c:ser>
        <c:ser>
          <c:idx val="3"/>
          <c:order val="3"/>
          <c:tx>
            <c:strRef>
              <c:f>Sheet5!$A$6</c:f>
              <c:strCache>
                <c:ptCount val="1"/>
                <c:pt idx="0">
                  <c:v>Neiserria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Sheet5!$B$1:$BJ$2</c:f>
              <c:multiLvlStrCache>
                <c:ptCount val="61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53</c:v>
                  </c:pt>
                  <c:pt idx="53">
                    <c:v>54</c:v>
                  </c:pt>
                  <c:pt idx="54">
                    <c:v>55</c:v>
                  </c:pt>
                  <c:pt idx="55">
                    <c:v>56</c:v>
                  </c:pt>
                  <c:pt idx="56">
                    <c:v>57</c:v>
                  </c:pt>
                  <c:pt idx="57">
                    <c:v>58</c:v>
                  </c:pt>
                  <c:pt idx="58">
                    <c:v>59</c:v>
                  </c:pt>
                  <c:pt idx="59">
                    <c:v>60</c:v>
                  </c:pt>
                  <c:pt idx="60">
                    <c:v>61</c:v>
                  </c:pt>
                </c:lvl>
                <c:lvl>
                  <c:pt idx="0">
                    <c:v>D+P+</c:v>
                  </c:pt>
                  <c:pt idx="21">
                    <c:v>Ht</c:v>
                  </c:pt>
                  <c:pt idx="41">
                    <c:v>T2D</c:v>
                  </c:pt>
                </c:lvl>
              </c:multiLvlStrCache>
            </c:multiLvlStrRef>
          </c:cat>
          <c:val>
            <c:numRef>
              <c:f>Sheet5!$B$6:$BJ$6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0.14037730681001132</c:v>
                </c:pt>
                <c:pt idx="3">
                  <c:v>8.4317032040472171E-3</c:v>
                </c:pt>
                <c:pt idx="4">
                  <c:v>0.71520961728676868</c:v>
                </c:pt>
                <c:pt idx="5">
                  <c:v>0</c:v>
                </c:pt>
                <c:pt idx="6">
                  <c:v>0</c:v>
                </c:pt>
                <c:pt idx="7">
                  <c:v>0.63439849624060152</c:v>
                </c:pt>
                <c:pt idx="8">
                  <c:v>0</c:v>
                </c:pt>
                <c:pt idx="9">
                  <c:v>0</c:v>
                </c:pt>
                <c:pt idx="10">
                  <c:v>8.115565654926148E-3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2.8347996089931571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16.872231877557887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0.20617162943184505</c:v>
                </c:pt>
                <c:pt idx="27">
                  <c:v>10.121194925215841</c:v>
                </c:pt>
                <c:pt idx="28">
                  <c:v>0</c:v>
                </c:pt>
                <c:pt idx="29">
                  <c:v>0</c:v>
                </c:pt>
                <c:pt idx="30">
                  <c:v>0.44910704887547803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1.3798575297100575E-2</c:v>
                </c:pt>
                <c:pt idx="42">
                  <c:v>0</c:v>
                </c:pt>
                <c:pt idx="43">
                  <c:v>1.1759779460515756</c:v>
                </c:pt>
                <c:pt idx="44">
                  <c:v>0</c:v>
                </c:pt>
                <c:pt idx="45">
                  <c:v>2.3767082590612002E-2</c:v>
                </c:pt>
                <c:pt idx="46">
                  <c:v>0</c:v>
                </c:pt>
                <c:pt idx="47">
                  <c:v>0</c:v>
                </c:pt>
                <c:pt idx="48">
                  <c:v>12.5</c:v>
                </c:pt>
                <c:pt idx="49">
                  <c:v>5.3599698454579725</c:v>
                </c:pt>
                <c:pt idx="50">
                  <c:v>0.24119996985000375</c:v>
                </c:pt>
                <c:pt idx="51">
                  <c:v>7.102813221379467E-2</c:v>
                </c:pt>
                <c:pt idx="52">
                  <c:v>0</c:v>
                </c:pt>
                <c:pt idx="53">
                  <c:v>2.2390229717941263</c:v>
                </c:pt>
                <c:pt idx="54">
                  <c:v>0.28069237452382539</c:v>
                </c:pt>
                <c:pt idx="55">
                  <c:v>0.49062775191848035</c:v>
                </c:pt>
                <c:pt idx="56">
                  <c:v>0</c:v>
                </c:pt>
                <c:pt idx="57">
                  <c:v>0.6548255938369355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C7C-7A44-967D-AD637F16DC97}"/>
            </c:ext>
          </c:extLst>
        </c:ser>
        <c:ser>
          <c:idx val="4"/>
          <c:order val="4"/>
          <c:tx>
            <c:strRef>
              <c:f>Sheet5!$A$7</c:f>
              <c:strCache>
                <c:ptCount val="1"/>
                <c:pt idx="0">
                  <c:v>Corynebacterium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Sheet5!$B$1:$BJ$2</c:f>
              <c:multiLvlStrCache>
                <c:ptCount val="61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53</c:v>
                  </c:pt>
                  <c:pt idx="53">
                    <c:v>54</c:v>
                  </c:pt>
                  <c:pt idx="54">
                    <c:v>55</c:v>
                  </c:pt>
                  <c:pt idx="55">
                    <c:v>56</c:v>
                  </c:pt>
                  <c:pt idx="56">
                    <c:v>57</c:v>
                  </c:pt>
                  <c:pt idx="57">
                    <c:v>58</c:v>
                  </c:pt>
                  <c:pt idx="58">
                    <c:v>59</c:v>
                  </c:pt>
                  <c:pt idx="59">
                    <c:v>60</c:v>
                  </c:pt>
                  <c:pt idx="60">
                    <c:v>61</c:v>
                  </c:pt>
                </c:lvl>
                <c:lvl>
                  <c:pt idx="0">
                    <c:v>D+P+</c:v>
                  </c:pt>
                  <c:pt idx="21">
                    <c:v>Ht</c:v>
                  </c:pt>
                  <c:pt idx="41">
                    <c:v>T2D</c:v>
                  </c:pt>
                </c:lvl>
              </c:multiLvlStrCache>
            </c:multiLvlStrRef>
          </c:cat>
          <c:val>
            <c:numRef>
              <c:f>Sheet5!$B$7:$BJ$7</c:f>
              <c:numCache>
                <c:formatCode>General</c:formatCode>
                <c:ptCount val="61"/>
                <c:pt idx="0">
                  <c:v>0.21235931195582924</c:v>
                </c:pt>
                <c:pt idx="1">
                  <c:v>0</c:v>
                </c:pt>
                <c:pt idx="2">
                  <c:v>0.77721094258225765</c:v>
                </c:pt>
                <c:pt idx="3">
                  <c:v>0</c:v>
                </c:pt>
                <c:pt idx="4">
                  <c:v>1.5521570417712851</c:v>
                </c:pt>
                <c:pt idx="5">
                  <c:v>0.8850810734263258</c:v>
                </c:pt>
                <c:pt idx="6">
                  <c:v>0.12362798001904539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9.7751710654936458E-2</c:v>
                </c:pt>
                <c:pt idx="16">
                  <c:v>0</c:v>
                </c:pt>
                <c:pt idx="17">
                  <c:v>0.61815116605788145</c:v>
                </c:pt>
                <c:pt idx="18">
                  <c:v>1.554001554001554E-2</c:v>
                </c:pt>
                <c:pt idx="19">
                  <c:v>0</c:v>
                </c:pt>
                <c:pt idx="20">
                  <c:v>0</c:v>
                </c:pt>
                <c:pt idx="21">
                  <c:v>1.9622133766889052E-2</c:v>
                </c:pt>
                <c:pt idx="22">
                  <c:v>1.3532856213402733</c:v>
                </c:pt>
                <c:pt idx="23">
                  <c:v>4.6094750320102434E-2</c:v>
                </c:pt>
                <c:pt idx="24">
                  <c:v>7.8939059046416165E-3</c:v>
                </c:pt>
                <c:pt idx="25">
                  <c:v>0</c:v>
                </c:pt>
                <c:pt idx="26">
                  <c:v>0</c:v>
                </c:pt>
                <c:pt idx="27">
                  <c:v>8.1066839609257833E-3</c:v>
                </c:pt>
                <c:pt idx="28">
                  <c:v>9.7343338065301155E-2</c:v>
                </c:pt>
                <c:pt idx="29">
                  <c:v>0</c:v>
                </c:pt>
                <c:pt idx="30">
                  <c:v>2.4560541735377705E-2</c:v>
                </c:pt>
                <c:pt idx="31">
                  <c:v>4.5069406886605375E-3</c:v>
                </c:pt>
                <c:pt idx="32">
                  <c:v>0</c:v>
                </c:pt>
                <c:pt idx="33">
                  <c:v>3.8185428440507098E-3</c:v>
                </c:pt>
                <c:pt idx="34">
                  <c:v>1.3795006207752793E-2</c:v>
                </c:pt>
                <c:pt idx="35">
                  <c:v>1.1839924224484964E-2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8.8707531269404775E-3</c:v>
                </c:pt>
                <c:pt idx="40">
                  <c:v>0.13920433731408893</c:v>
                </c:pt>
                <c:pt idx="41">
                  <c:v>3.4496438242751439E-3</c:v>
                </c:pt>
                <c:pt idx="42">
                  <c:v>0</c:v>
                </c:pt>
                <c:pt idx="43">
                  <c:v>0.64905607704923751</c:v>
                </c:pt>
                <c:pt idx="44">
                  <c:v>8.7229588276343337E-3</c:v>
                </c:pt>
                <c:pt idx="45">
                  <c:v>0</c:v>
                </c:pt>
                <c:pt idx="46">
                  <c:v>1.4170040485829958E-2</c:v>
                </c:pt>
                <c:pt idx="47">
                  <c:v>1.2953997117735641E-2</c:v>
                </c:pt>
                <c:pt idx="48">
                  <c:v>0</c:v>
                </c:pt>
                <c:pt idx="49">
                  <c:v>0.57293629852996608</c:v>
                </c:pt>
                <c:pt idx="50">
                  <c:v>0.79897490012813754</c:v>
                </c:pt>
                <c:pt idx="51">
                  <c:v>0.11922579335886963</c:v>
                </c:pt>
                <c:pt idx="52">
                  <c:v>0</c:v>
                </c:pt>
                <c:pt idx="53">
                  <c:v>5.8156440825821457E-2</c:v>
                </c:pt>
                <c:pt idx="54">
                  <c:v>0.16707879435941991</c:v>
                </c:pt>
                <c:pt idx="55">
                  <c:v>1.0944772927412254</c:v>
                </c:pt>
                <c:pt idx="56">
                  <c:v>0</c:v>
                </c:pt>
                <c:pt idx="57">
                  <c:v>0.42799058420714747</c:v>
                </c:pt>
                <c:pt idx="58">
                  <c:v>9.2475512861645306E-2</c:v>
                </c:pt>
                <c:pt idx="59">
                  <c:v>8.5145030368394166E-3</c:v>
                </c:pt>
                <c:pt idx="60">
                  <c:v>4.0443985080663283E-2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7C-7A44-967D-AD637F16DC97}"/>
            </c:ext>
          </c:extLst>
        </c:ser>
        <c:ser>
          <c:idx val="5"/>
          <c:order val="5"/>
          <c:tx>
            <c:strRef>
              <c:f>Sheet5!$A$8</c:f>
              <c:strCache>
                <c:ptCount val="1"/>
                <c:pt idx="0">
                  <c:v>Streptococcus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Sheet5!$B$1:$BJ$2</c:f>
              <c:multiLvlStrCache>
                <c:ptCount val="61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53</c:v>
                  </c:pt>
                  <c:pt idx="53">
                    <c:v>54</c:v>
                  </c:pt>
                  <c:pt idx="54">
                    <c:v>55</c:v>
                  </c:pt>
                  <c:pt idx="55">
                    <c:v>56</c:v>
                  </c:pt>
                  <c:pt idx="56">
                    <c:v>57</c:v>
                  </c:pt>
                  <c:pt idx="57">
                    <c:v>58</c:v>
                  </c:pt>
                  <c:pt idx="58">
                    <c:v>59</c:v>
                  </c:pt>
                  <c:pt idx="59">
                    <c:v>60</c:v>
                  </c:pt>
                  <c:pt idx="60">
                    <c:v>61</c:v>
                  </c:pt>
                </c:lvl>
                <c:lvl>
                  <c:pt idx="0">
                    <c:v>D+P+</c:v>
                  </c:pt>
                  <c:pt idx="21">
                    <c:v>Ht</c:v>
                  </c:pt>
                  <c:pt idx="41">
                    <c:v>T2D</c:v>
                  </c:pt>
                </c:lvl>
              </c:multiLvlStrCache>
            </c:multiLvlStrRef>
          </c:cat>
          <c:val>
            <c:numRef>
              <c:f>Sheet5!$B$8:$BJ$8</c:f>
              <c:numCache>
                <c:formatCode>General</c:formatCode>
                <c:ptCount val="61"/>
                <c:pt idx="0">
                  <c:v>2.3076378565866777</c:v>
                </c:pt>
                <c:pt idx="1">
                  <c:v>0</c:v>
                </c:pt>
                <c:pt idx="2">
                  <c:v>0.66764816653541958</c:v>
                </c:pt>
                <c:pt idx="3">
                  <c:v>0.53962900505902189</c:v>
                </c:pt>
                <c:pt idx="4">
                  <c:v>14.973750285322984</c:v>
                </c:pt>
                <c:pt idx="5">
                  <c:v>15.832330241450116</c:v>
                </c:pt>
                <c:pt idx="6">
                  <c:v>0</c:v>
                </c:pt>
                <c:pt idx="7">
                  <c:v>0.37985588972431078</c:v>
                </c:pt>
                <c:pt idx="8">
                  <c:v>0</c:v>
                </c:pt>
                <c:pt idx="9">
                  <c:v>0.29075848219888717</c:v>
                </c:pt>
                <c:pt idx="10">
                  <c:v>8.115565654926148E-3</c:v>
                </c:pt>
                <c:pt idx="11">
                  <c:v>0</c:v>
                </c:pt>
                <c:pt idx="12">
                  <c:v>0</c:v>
                </c:pt>
                <c:pt idx="13">
                  <c:v>11.76470588235294</c:v>
                </c:pt>
                <c:pt idx="14">
                  <c:v>0.57673371782247851</c:v>
                </c:pt>
                <c:pt idx="15">
                  <c:v>5.8260019550342133</c:v>
                </c:pt>
                <c:pt idx="16">
                  <c:v>0</c:v>
                </c:pt>
                <c:pt idx="17">
                  <c:v>0</c:v>
                </c:pt>
                <c:pt idx="18">
                  <c:v>14.390054390054392</c:v>
                </c:pt>
                <c:pt idx="19">
                  <c:v>2.7349577324714072</c:v>
                </c:pt>
                <c:pt idx="20">
                  <c:v>0</c:v>
                </c:pt>
                <c:pt idx="21">
                  <c:v>15.633234288277176</c:v>
                </c:pt>
                <c:pt idx="22">
                  <c:v>0</c:v>
                </c:pt>
                <c:pt idx="23">
                  <c:v>2.8758002560819462</c:v>
                </c:pt>
                <c:pt idx="24">
                  <c:v>3.8311756657193983</c:v>
                </c:pt>
                <c:pt idx="25">
                  <c:v>0</c:v>
                </c:pt>
                <c:pt idx="26">
                  <c:v>2.3659039442998613E-2</c:v>
                </c:pt>
                <c:pt idx="27">
                  <c:v>0.36885412022212316</c:v>
                </c:pt>
                <c:pt idx="28">
                  <c:v>1.9509227337254107</c:v>
                </c:pt>
                <c:pt idx="29">
                  <c:v>0</c:v>
                </c:pt>
                <c:pt idx="30">
                  <c:v>0.94733518122171145</c:v>
                </c:pt>
                <c:pt idx="31">
                  <c:v>7.4094104921579236</c:v>
                </c:pt>
                <c:pt idx="32">
                  <c:v>0</c:v>
                </c:pt>
                <c:pt idx="33">
                  <c:v>2.5240568199175195</c:v>
                </c:pt>
                <c:pt idx="34">
                  <c:v>3.3728790177955581</c:v>
                </c:pt>
                <c:pt idx="35">
                  <c:v>0.89095429789249359</c:v>
                </c:pt>
                <c:pt idx="36">
                  <c:v>12.550094916684243</c:v>
                </c:pt>
                <c:pt idx="37">
                  <c:v>3.405128205128205</c:v>
                </c:pt>
                <c:pt idx="38">
                  <c:v>1.711320476961578</c:v>
                </c:pt>
                <c:pt idx="39">
                  <c:v>8.8707531269404775E-3</c:v>
                </c:pt>
                <c:pt idx="40">
                  <c:v>1.4653088138325152E-2</c:v>
                </c:pt>
                <c:pt idx="41">
                  <c:v>1.8973041033513289E-2</c:v>
                </c:pt>
                <c:pt idx="42">
                  <c:v>0</c:v>
                </c:pt>
                <c:pt idx="43">
                  <c:v>1.6714938758418536</c:v>
                </c:pt>
                <c:pt idx="44">
                  <c:v>1.2212142358688067</c:v>
                </c:pt>
                <c:pt idx="45">
                  <c:v>1.0576351752822339</c:v>
                </c:pt>
                <c:pt idx="46">
                  <c:v>0</c:v>
                </c:pt>
                <c:pt idx="47">
                  <c:v>3.2384992794339103E-2</c:v>
                </c:pt>
                <c:pt idx="48">
                  <c:v>0</c:v>
                </c:pt>
                <c:pt idx="49">
                  <c:v>2.5405201658499812</c:v>
                </c:pt>
                <c:pt idx="50">
                  <c:v>2.0577372427828444</c:v>
                </c:pt>
                <c:pt idx="51">
                  <c:v>0.6037391238172547</c:v>
                </c:pt>
                <c:pt idx="52">
                  <c:v>5.2171664943123055</c:v>
                </c:pt>
                <c:pt idx="53">
                  <c:v>1.4975283512649027</c:v>
                </c:pt>
                <c:pt idx="54">
                  <c:v>0.41435541001136134</c:v>
                </c:pt>
                <c:pt idx="55">
                  <c:v>0.53465844760347214</c:v>
                </c:pt>
                <c:pt idx="56">
                  <c:v>0</c:v>
                </c:pt>
                <c:pt idx="57">
                  <c:v>1.4209287395677295</c:v>
                </c:pt>
                <c:pt idx="58">
                  <c:v>0.79830901919338704</c:v>
                </c:pt>
                <c:pt idx="59">
                  <c:v>0.34625645683146961</c:v>
                </c:pt>
                <c:pt idx="6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C7C-7A44-967D-AD637F16DC97}"/>
            </c:ext>
          </c:extLst>
        </c:ser>
        <c:ser>
          <c:idx val="6"/>
          <c:order val="6"/>
          <c:tx>
            <c:strRef>
              <c:f>Sheet5!$A$9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Sheet5!$B$1:$BJ$2</c:f>
              <c:multiLvlStrCache>
                <c:ptCount val="61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53</c:v>
                  </c:pt>
                  <c:pt idx="53">
                    <c:v>54</c:v>
                  </c:pt>
                  <c:pt idx="54">
                    <c:v>55</c:v>
                  </c:pt>
                  <c:pt idx="55">
                    <c:v>56</c:v>
                  </c:pt>
                  <c:pt idx="56">
                    <c:v>57</c:v>
                  </c:pt>
                  <c:pt idx="57">
                    <c:v>58</c:v>
                  </c:pt>
                  <c:pt idx="58">
                    <c:v>59</c:v>
                  </c:pt>
                  <c:pt idx="59">
                    <c:v>60</c:v>
                  </c:pt>
                  <c:pt idx="60">
                    <c:v>61</c:v>
                  </c:pt>
                </c:lvl>
                <c:lvl>
                  <c:pt idx="0">
                    <c:v>D+P+</c:v>
                  </c:pt>
                  <c:pt idx="21">
                    <c:v>Ht</c:v>
                  </c:pt>
                  <c:pt idx="41">
                    <c:v>T2D</c:v>
                  </c:pt>
                </c:lvl>
              </c:multiLvlStrCache>
            </c:multiLvlStrRef>
          </c:cat>
          <c:val>
            <c:numRef>
              <c:f>Sheet5!$B$9:$BJ$9</c:f>
              <c:numCache>
                <c:formatCode>General</c:formatCode>
                <c:ptCount val="61"/>
                <c:pt idx="0">
                  <c:v>93.968995540454443</c:v>
                </c:pt>
                <c:pt idx="1">
                  <c:v>74.796988040750037</c:v>
                </c:pt>
                <c:pt idx="2">
                  <c:v>98.34628684904304</c:v>
                </c:pt>
                <c:pt idx="3">
                  <c:v>99.451939291736934</c:v>
                </c:pt>
                <c:pt idx="4">
                  <c:v>77.61546070151411</c:v>
                </c:pt>
                <c:pt idx="5">
                  <c:v>76.594916094314243</c:v>
                </c:pt>
                <c:pt idx="6">
                  <c:v>99.876372019980948</c:v>
                </c:pt>
                <c:pt idx="7">
                  <c:v>98.973997493734331</c:v>
                </c:pt>
                <c:pt idx="8">
                  <c:v>100</c:v>
                </c:pt>
                <c:pt idx="9">
                  <c:v>99.027318746600841</c:v>
                </c:pt>
                <c:pt idx="10">
                  <c:v>99.983768868690149</c:v>
                </c:pt>
                <c:pt idx="11">
                  <c:v>90.494962768287351</c:v>
                </c:pt>
                <c:pt idx="12">
                  <c:v>100</c:v>
                </c:pt>
                <c:pt idx="13">
                  <c:v>88.235294117647058</c:v>
                </c:pt>
                <c:pt idx="14">
                  <c:v>99.282599521733019</c:v>
                </c:pt>
                <c:pt idx="15">
                  <c:v>91.241446725317687</c:v>
                </c:pt>
                <c:pt idx="16">
                  <c:v>99.966287399915714</c:v>
                </c:pt>
                <c:pt idx="17">
                  <c:v>90.151728013486931</c:v>
                </c:pt>
                <c:pt idx="18">
                  <c:v>85.5944055944056</c:v>
                </c:pt>
                <c:pt idx="19">
                  <c:v>97.265042267528585</c:v>
                </c:pt>
                <c:pt idx="20">
                  <c:v>100</c:v>
                </c:pt>
                <c:pt idx="21">
                  <c:v>46.311038851824861</c:v>
                </c:pt>
                <c:pt idx="22">
                  <c:v>98.646714378659723</c:v>
                </c:pt>
                <c:pt idx="23">
                  <c:v>96.517285531370035</c:v>
                </c:pt>
                <c:pt idx="24">
                  <c:v>96.160930428375963</c:v>
                </c:pt>
                <c:pt idx="25">
                  <c:v>99.912849811174581</c:v>
                </c:pt>
                <c:pt idx="26">
                  <c:v>99.614695643356882</c:v>
                </c:pt>
                <c:pt idx="27">
                  <c:v>88.92626970937539</c:v>
                </c:pt>
                <c:pt idx="28">
                  <c:v>97.947677955789899</c:v>
                </c:pt>
                <c:pt idx="29">
                  <c:v>85.546156675248255</c:v>
                </c:pt>
                <c:pt idx="30">
                  <c:v>98.578997228167424</c:v>
                </c:pt>
                <c:pt idx="31">
                  <c:v>18.379304128357671</c:v>
                </c:pt>
                <c:pt idx="32">
                  <c:v>100</c:v>
                </c:pt>
                <c:pt idx="33">
                  <c:v>91.370093172445394</c:v>
                </c:pt>
                <c:pt idx="34">
                  <c:v>79.431645744240583</c:v>
                </c:pt>
                <c:pt idx="35">
                  <c:v>96.524982240113673</c:v>
                </c:pt>
                <c:pt idx="36">
                  <c:v>87.439358785066446</c:v>
                </c:pt>
                <c:pt idx="37">
                  <c:v>90.983150183150187</c:v>
                </c:pt>
                <c:pt idx="38">
                  <c:v>98.288679523038425</c:v>
                </c:pt>
                <c:pt idx="39">
                  <c:v>85.886631775037699</c:v>
                </c:pt>
                <c:pt idx="40">
                  <c:v>97.640852809729651</c:v>
                </c:pt>
                <c:pt idx="41">
                  <c:v>99.7843972609828</c:v>
                </c:pt>
                <c:pt idx="42">
                  <c:v>100</c:v>
                </c:pt>
                <c:pt idx="43">
                  <c:v>95.303067313396369</c:v>
                </c:pt>
                <c:pt idx="44">
                  <c:v>95.219818562456382</c:v>
                </c:pt>
                <c:pt idx="45">
                  <c:v>97.563874034462273</c:v>
                </c:pt>
                <c:pt idx="46">
                  <c:v>99.866396761133601</c:v>
                </c:pt>
                <c:pt idx="47">
                  <c:v>99.264860663568498</c:v>
                </c:pt>
                <c:pt idx="48">
                  <c:v>75</c:v>
                </c:pt>
                <c:pt idx="49">
                  <c:v>90.629476064832275</c:v>
                </c:pt>
                <c:pt idx="50">
                  <c:v>96.468681691414787</c:v>
                </c:pt>
                <c:pt idx="51">
                  <c:v>98.424697496258347</c:v>
                </c:pt>
                <c:pt idx="52">
                  <c:v>90.258531540847983</c:v>
                </c:pt>
                <c:pt idx="53">
                  <c:v>95.376562954347193</c:v>
                </c:pt>
                <c:pt idx="54">
                  <c:v>93.216600949007557</c:v>
                </c:pt>
                <c:pt idx="55">
                  <c:v>96.043527487734309</c:v>
                </c:pt>
                <c:pt idx="56">
                  <c:v>100</c:v>
                </c:pt>
                <c:pt idx="57">
                  <c:v>97.496255082388188</c:v>
                </c:pt>
                <c:pt idx="58">
                  <c:v>98.365636854322759</c:v>
                </c:pt>
                <c:pt idx="59">
                  <c:v>93.727649429528299</c:v>
                </c:pt>
                <c:pt idx="60">
                  <c:v>99.591066373073289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C7C-7A44-967D-AD637F16D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893312"/>
        <c:axId val="132260224"/>
      </c:barChart>
      <c:catAx>
        <c:axId val="13289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260224"/>
        <c:crosses val="autoZero"/>
        <c:auto val="1"/>
        <c:lblAlgn val="ctr"/>
        <c:lblOffset val="100"/>
        <c:noMultiLvlLbl val="0"/>
      </c:catAx>
      <c:valAx>
        <c:axId val="1322602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/>
                  <a:t>Relative abundance%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89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78822081202114"/>
          <c:y val="0.1176119639047787"/>
          <c:w val="0.1821177918797886"/>
          <c:h val="0.52235187698579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0.10296</cdr:x>
      <cdr:y>0.88621</cdr:y>
    </cdr:from>
    <cdr:to>
      <cdr:x>0.35202</cdr:x>
      <cdr:y>0.92579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xmlns="" id="{C14CF615-B867-654D-BDF7-27DFADCB8693}"/>
            </a:ext>
          </a:extLst>
        </cdr:cNvPr>
        <cdr:cNvSpPr/>
      </cdr:nvSpPr>
      <cdr:spPr>
        <a:xfrm xmlns:a="http://schemas.openxmlformats.org/drawingml/2006/main">
          <a:off x="1212850" y="4549776"/>
          <a:ext cx="2933700" cy="203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0.34447</cdr:x>
      <cdr:y>0.88188</cdr:y>
    </cdr:from>
    <cdr:to>
      <cdr:x>0.59353</cdr:x>
      <cdr:y>0.92146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xmlns="" id="{BB9DADCE-4333-8C48-A83A-BC03BCE4EA58}"/>
            </a:ext>
          </a:extLst>
        </cdr:cNvPr>
        <cdr:cNvSpPr/>
      </cdr:nvSpPr>
      <cdr:spPr>
        <a:xfrm xmlns:a="http://schemas.openxmlformats.org/drawingml/2006/main">
          <a:off x="4057650" y="4527552"/>
          <a:ext cx="2933700" cy="203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0.60216</cdr:x>
      <cdr:y>0.88188</cdr:y>
    </cdr:from>
    <cdr:to>
      <cdr:x>0.83288</cdr:x>
      <cdr:y>0.92084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xmlns="" id="{BB9DADCE-4333-8C48-A83A-BC03BCE4EA58}"/>
            </a:ext>
          </a:extLst>
        </cdr:cNvPr>
        <cdr:cNvSpPr/>
      </cdr:nvSpPr>
      <cdr:spPr>
        <a:xfrm xmlns:a="http://schemas.openxmlformats.org/drawingml/2006/main">
          <a:off x="7092950" y="4527552"/>
          <a:ext cx="2717800" cy="200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7CE87-4F22-FB4D-8F88-811756FE4AB4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5D9B0-E39C-4145-AC6B-A070403A7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6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28-79 years of 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4CD23-84BC-EA4C-82F0-3A2C943CAF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70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4CD23-84BC-EA4C-82F0-3A2C943CAF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51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5D9B0-E39C-4145-AC6B-A070403A78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7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4CD23-84BC-EA4C-82F0-3A2C943CAF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4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437FF2-3BFE-F34D-B9C2-F3AF3ADFA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200391-DC5E-724F-8057-66B083F66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B0A39E-7BCF-C442-BC4B-657786D6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6867-9EE5-A143-BEB4-139F4C3A44D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0C3706-75AD-F748-A48E-5C3B97D33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1D2287-0273-4C41-BFE0-F4FBEB28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A176-F62B-F141-9DCD-0D9097EE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6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C6C356-3BE0-F542-B626-D3E3FECA3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C542124-061F-5840-A977-DCA9C6D07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3BE776-0B27-EA40-8374-4F0FF2232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6867-9EE5-A143-BEB4-139F4C3A44D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840AB9-9A99-7340-83B4-FAB36AE6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257B01-FD36-C349-A4A7-57169C6C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A176-F62B-F141-9DCD-0D9097EE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3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29F0F1A-CD1D-B641-9C7A-FD9975E2F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CDE7E1-820F-8D43-A51D-B48C743BF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7F9520-9653-D74F-A37C-543E6E5F3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6867-9EE5-A143-BEB4-139F4C3A44D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B07462-EDE2-6443-85D5-F141B6C29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18AB12-4337-E949-9B12-C9A9E7A2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A176-F62B-F141-9DCD-0D9097EE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A2C353-7D3A-F144-A580-39E2181D1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2DB319-8A8B-7748-893A-653824973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0DF575-4BE3-7244-8203-B4FCD562E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6867-9EE5-A143-BEB4-139F4C3A44D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00697F-DDCD-EE4B-ACF5-3D1B0CE6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938B41-2583-0B4E-A5AC-14E1D0AD0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A176-F62B-F141-9DCD-0D9097EE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2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420AC-20C4-334D-9C59-33CD6C14F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15F294-83AA-5649-ACF6-8A1EC0379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58DE5D-92D2-A54C-BDF0-427847A6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6867-9EE5-A143-BEB4-139F4C3A44D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CDC68B-5E6E-534E-A004-5C388E4F4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D67128-47D6-1042-BD0F-1EE22215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A176-F62B-F141-9DCD-0D9097EE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1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B8B121-3FA0-024C-98C5-C2D4992D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71ED68-75F3-E04B-800C-BE6415DC6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C9648F-4B35-6D43-9F6E-1BB71B57B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5CD651-EEBA-294F-BCE8-756A5D4E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6867-9EE5-A143-BEB4-139F4C3A44D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2A0F4D-5A33-644F-883A-8A42B8C3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19D70D-F96C-0042-8CE6-1190502C0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A176-F62B-F141-9DCD-0D9097EE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9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A81DD6-65C1-7342-8A99-3F1EA306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61597F-DE0F-D040-829B-5007A349A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620739-F53E-6D4E-9574-DADE53B81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8ABADF0-6FDA-1441-B11F-E08AA023A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55AAD8-819E-A44C-AB87-70151C038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3E073DE-06FF-F44D-B4DD-FCF863583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6867-9EE5-A143-BEB4-139F4C3A44D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8255D97-0776-934B-9CAE-ABB7018A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D2D6335-CD36-C14F-9093-D8540C4DC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A176-F62B-F141-9DCD-0D9097EE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C7C87-6BF1-3F4B-98F4-1C4FA62E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3E26BE5-61DA-EB43-AE6C-9D8F07535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6867-9EE5-A143-BEB4-139F4C3A44D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02801A-6E5A-CB49-8923-7F21EBD2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41304C-2D19-F54B-AF0E-A0A88723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A176-F62B-F141-9DCD-0D9097EE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5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04313C9-AA96-9E4F-9C28-462BAA827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6867-9EE5-A143-BEB4-139F4C3A44D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9C8D0F4-5164-654E-B5D5-6A867E2C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F93DBC-195D-2C4E-8C54-81124D039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A176-F62B-F141-9DCD-0D9097EE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CDE196-C3AF-2140-B496-034D293B7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FD1399-6FA9-2A42-98D8-96954F494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7288D7-5B02-E544-86F1-2D9131247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4A0586-66B0-4C44-AB0C-361C98F64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6867-9EE5-A143-BEB4-139F4C3A44D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98634F-BEA5-7C46-A48B-2762111F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6DFDEB-84F6-0547-9A2D-E0E20896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A176-F62B-F141-9DCD-0D9097EE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6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EFF80C-F48E-AA40-A7D1-4E6D8FF1F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F95E6BE-A0F9-464A-8861-CF8F501AA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56FDC5-A25C-C64D-8F85-F3162514D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CDCB7A-BD46-DA44-8C18-7FDCAFAB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6867-9EE5-A143-BEB4-139F4C3A44D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B9A218-9807-834A-9849-F8015C4C5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0585AC-F96D-3743-8603-7411D4C04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A176-F62B-F141-9DCD-0D9097EE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09F32CA-E30D-6B46-B556-11869EE4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7DE393-339C-7548-9B64-B55019354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979253-0ABB-6F4B-B7C9-53BB55B65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E6867-9EE5-A143-BEB4-139F4C3A44D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6268F5-90A2-B44F-B9CC-D01AE2489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2B0E83-A897-E343-923A-D209A3C41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BA176-F62B-F141-9DCD-0D9097EE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1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6AEDAC-C53C-8445-A6F0-2C793AC88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 Unexpected Finding in the Serum of Type II Diabetics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9E900C-9C07-8C49-9A8E-919CD3FE8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548813" cy="2387600"/>
          </a:xfrm>
        </p:spPr>
        <p:txBody>
          <a:bodyPr>
            <a:normAutofit/>
          </a:bodyPr>
          <a:lstStyle/>
          <a:p>
            <a:r>
              <a:rPr lang="en-US" dirty="0"/>
              <a:t>Dasith Perera</a:t>
            </a:r>
          </a:p>
          <a:p>
            <a:endParaRPr lang="en-US" dirty="0"/>
          </a:p>
          <a:p>
            <a:r>
              <a:rPr lang="en-US" dirty="0"/>
              <a:t>Matthew Ramsey Lab </a:t>
            </a:r>
          </a:p>
          <a:p>
            <a:r>
              <a:rPr lang="en-US" dirty="0"/>
              <a:t>University of Rhode Island</a:t>
            </a:r>
          </a:p>
        </p:txBody>
      </p:sp>
    </p:spTree>
    <p:extLst>
      <p:ext uri="{BB962C8B-B14F-4D97-AF65-F5344CB8AC3E}">
        <p14:creationId xmlns:p14="http://schemas.microsoft.com/office/powerpoint/2010/main" val="364980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099195-B863-D94D-9825-C25965844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Conclusions and 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B4D3EB-B8C0-9644-91E5-870232A40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92161" cy="4667250"/>
          </a:xfrm>
        </p:spPr>
        <p:txBody>
          <a:bodyPr>
            <a:normAutofit/>
          </a:bodyPr>
          <a:lstStyle/>
          <a:p>
            <a:r>
              <a:rPr lang="en-US" dirty="0"/>
              <a:t>First report of </a:t>
            </a:r>
            <a:r>
              <a:rPr lang="en-US" i="1" dirty="0"/>
              <a:t>A. </a:t>
            </a:r>
            <a:r>
              <a:rPr lang="en-US" i="1" dirty="0" err="1"/>
              <a:t>baumannii</a:t>
            </a:r>
            <a:r>
              <a:rPr lang="en-US" i="1" dirty="0"/>
              <a:t> </a:t>
            </a:r>
            <a:r>
              <a:rPr lang="en-US" dirty="0"/>
              <a:t>asymptomatically in type II diabetics</a:t>
            </a:r>
          </a:p>
          <a:p>
            <a:endParaRPr lang="en-US" dirty="0"/>
          </a:p>
          <a:p>
            <a:r>
              <a:rPr lang="en-US" dirty="0"/>
              <a:t>~32% of type II diabetics appear to carry </a:t>
            </a:r>
            <a:r>
              <a:rPr lang="en-US" i="1" dirty="0"/>
              <a:t>A. </a:t>
            </a:r>
            <a:r>
              <a:rPr lang="en-US" i="1" dirty="0" err="1"/>
              <a:t>baumannii</a:t>
            </a:r>
            <a:r>
              <a:rPr lang="en-US" i="1" dirty="0"/>
              <a:t> 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Do individuals that test positive for </a:t>
            </a:r>
            <a:r>
              <a:rPr lang="en-US" i="1" dirty="0"/>
              <a:t>A. </a:t>
            </a:r>
            <a:r>
              <a:rPr lang="en-US" i="1" dirty="0" err="1"/>
              <a:t>baumannii</a:t>
            </a:r>
            <a:r>
              <a:rPr lang="en-US" i="1" dirty="0"/>
              <a:t> </a:t>
            </a:r>
            <a:r>
              <a:rPr lang="en-US" dirty="0"/>
              <a:t>have signs of subclinical septicemia?</a:t>
            </a:r>
          </a:p>
          <a:p>
            <a:pPr lvl="2"/>
            <a:r>
              <a:rPr lang="en-US" dirty="0"/>
              <a:t>ABC+ individuals showed highest overall proinflammatory markers based on cytokine profile (pending statistical analysis)</a:t>
            </a:r>
          </a:p>
          <a:p>
            <a:pPr lvl="1"/>
            <a:endParaRPr lang="en-US" dirty="0"/>
          </a:p>
          <a:p>
            <a:r>
              <a:rPr lang="en-US" dirty="0"/>
              <a:t>Carry out longitudinal study with larger sample size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0787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3D9BEE-F4D9-F34B-8E55-0C7FFF98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188F6C-164D-544C-9678-32286B519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9933" y="1825625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M. Ramsey Lab </a:t>
            </a:r>
          </a:p>
          <a:p>
            <a:r>
              <a:rPr lang="en-US" sz="2000" dirty="0"/>
              <a:t>Dr. Matthew Ramsey</a:t>
            </a:r>
          </a:p>
          <a:p>
            <a:r>
              <a:rPr lang="en-US" sz="2000" dirty="0"/>
              <a:t>Ben Hanson</a:t>
            </a:r>
          </a:p>
          <a:p>
            <a:r>
              <a:rPr lang="en-US" sz="2000" dirty="0"/>
              <a:t>Eric Almeida</a:t>
            </a:r>
          </a:p>
          <a:p>
            <a:r>
              <a:rPr lang="en-US" sz="2000" dirty="0"/>
              <a:t>Thais Palma</a:t>
            </a:r>
          </a:p>
          <a:p>
            <a:r>
              <a:rPr lang="en-US" sz="2000" dirty="0" err="1"/>
              <a:t>Kaileigh</a:t>
            </a:r>
            <a:r>
              <a:rPr lang="en-US" sz="2000" dirty="0"/>
              <a:t> Cloutier-Leblanc</a:t>
            </a:r>
          </a:p>
          <a:p>
            <a:r>
              <a:rPr lang="en-US" sz="2000" dirty="0"/>
              <a:t>Kiana Cabana</a:t>
            </a:r>
          </a:p>
          <a:p>
            <a:r>
              <a:rPr lang="en-US" sz="2000" dirty="0"/>
              <a:t>Emily Loomis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RI- GSC</a:t>
            </a:r>
          </a:p>
          <a:p>
            <a:r>
              <a:rPr lang="en-US" sz="2000" dirty="0"/>
              <a:t>Janet </a:t>
            </a:r>
            <a:r>
              <a:rPr lang="en-US" sz="2000" dirty="0" err="1"/>
              <a:t>Atoyan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012290-C57F-F949-9B36-3EE3FC173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41267" y="1825625"/>
            <a:ext cx="35094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J. Craig Venter Institute</a:t>
            </a:r>
          </a:p>
          <a:p>
            <a:r>
              <a:rPr lang="en-US" sz="2000" dirty="0"/>
              <a:t>Dr. Marcelo Freire</a:t>
            </a:r>
          </a:p>
          <a:p>
            <a:r>
              <a:rPr lang="en-US" sz="2000" dirty="0"/>
              <a:t>Sarah </a:t>
            </a:r>
            <a:r>
              <a:rPr lang="en-US" sz="2000" dirty="0" err="1"/>
              <a:t>Kleinstein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B1B8F12-D1E9-7244-AAC6-084DD1921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756964"/>
            <a:ext cx="3048000" cy="66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463522-14C5-494A-BB98-091D530380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9" t="28400" r="19333"/>
          <a:stretch/>
        </p:blipFill>
        <p:spPr>
          <a:xfrm>
            <a:off x="4158948" y="1825625"/>
            <a:ext cx="4049486" cy="36827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12928A0-9066-904E-9777-4A64B9856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428" y="5185573"/>
            <a:ext cx="1625600" cy="1625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D6BC3D3-7806-6846-92E3-8C06B95BE60F}"/>
              </a:ext>
            </a:extLst>
          </p:cNvPr>
          <p:cNvSpPr/>
          <p:nvPr/>
        </p:nvSpPr>
        <p:spPr>
          <a:xfrm>
            <a:off x="10692825" y="4923963"/>
            <a:ext cx="11128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R01DE027958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84B0A74-1737-F146-9A99-98B40F349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3111" y="5232400"/>
            <a:ext cx="1625600" cy="1625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2232CED-2312-6F48-A749-7D42E41CF153}"/>
              </a:ext>
            </a:extLst>
          </p:cNvPr>
          <p:cNvSpPr/>
          <p:nvPr/>
        </p:nvSpPr>
        <p:spPr>
          <a:xfrm>
            <a:off x="8670617" y="5284959"/>
            <a:ext cx="12105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P20GM103430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13004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2F64A549-D009-F649-B6E9-2DF37D6806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201294"/>
              </p:ext>
            </p:extLst>
          </p:nvPr>
        </p:nvGraphicFramePr>
        <p:xfrm>
          <a:off x="69850" y="1114424"/>
          <a:ext cx="11779250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xmlns="" id="{6492C895-6140-0047-86CF-38FEA10C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98425"/>
            <a:ext cx="10515600" cy="1325563"/>
          </a:xfrm>
        </p:spPr>
        <p:txBody>
          <a:bodyPr/>
          <a:lstStyle/>
          <a:p>
            <a:r>
              <a:rPr lang="en-US" dirty="0"/>
              <a:t>Oral taxa in serum</a:t>
            </a:r>
          </a:p>
        </p:txBody>
      </p:sp>
    </p:spTree>
    <p:extLst>
      <p:ext uri="{BB962C8B-B14F-4D97-AF65-F5344CB8AC3E}">
        <p14:creationId xmlns:p14="http://schemas.microsoft.com/office/powerpoint/2010/main" val="319225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E2A8969C-C86B-4F43-9CC3-98C2A24A0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09659" y="0"/>
            <a:ext cx="6972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6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32;p15">
            <a:extLst>
              <a:ext uri="{FF2B5EF4-FFF2-40B4-BE49-F238E27FC236}">
                <a16:creationId xmlns:a16="http://schemas.microsoft.com/office/drawing/2014/main" xmlns="" id="{5303F819-E23C-4245-8EF7-4C131448B0C6}"/>
              </a:ext>
            </a:extLst>
          </p:cNvPr>
          <p:cNvGrpSpPr/>
          <p:nvPr/>
        </p:nvGrpSpPr>
        <p:grpSpPr>
          <a:xfrm>
            <a:off x="1867450" y="1291624"/>
            <a:ext cx="8076650" cy="4880841"/>
            <a:chOff x="2962400" y="1171825"/>
            <a:chExt cx="5434500" cy="3284150"/>
          </a:xfrm>
        </p:grpSpPr>
        <p:pic>
          <p:nvPicPr>
            <p:cNvPr id="5" name="Google Shape;133;p15">
              <a:extLst>
                <a:ext uri="{FF2B5EF4-FFF2-40B4-BE49-F238E27FC236}">
                  <a16:creationId xmlns:a16="http://schemas.microsoft.com/office/drawing/2014/main" xmlns="" id="{09F1CC20-878D-5849-BFEA-CBEDA19DE839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962400" y="1171825"/>
              <a:ext cx="5434500" cy="3284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134;p15">
              <a:extLst>
                <a:ext uri="{FF2B5EF4-FFF2-40B4-BE49-F238E27FC236}">
                  <a16:creationId xmlns:a16="http://schemas.microsoft.com/office/drawing/2014/main" xmlns="" id="{C51231F8-FF3B-F240-A08F-A3E5CCC9CD2C}"/>
                </a:ext>
              </a:extLst>
            </p:cNvPr>
            <p:cNvSpPr/>
            <p:nvPr/>
          </p:nvSpPr>
          <p:spPr>
            <a:xfrm>
              <a:off x="4666800" y="1304625"/>
              <a:ext cx="2107500" cy="3082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36;p15">
            <a:extLst>
              <a:ext uri="{FF2B5EF4-FFF2-40B4-BE49-F238E27FC236}">
                <a16:creationId xmlns:a16="http://schemas.microsoft.com/office/drawing/2014/main" xmlns="" id="{B456B7A6-60C2-5F47-BE11-3E4CA5B77CAD}"/>
              </a:ext>
            </a:extLst>
          </p:cNvPr>
          <p:cNvSpPr txBox="1"/>
          <p:nvPr/>
        </p:nvSpPr>
        <p:spPr>
          <a:xfrm>
            <a:off x="197000" y="215900"/>
            <a:ext cx="2736700" cy="162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I - Diabetic/</a:t>
            </a:r>
            <a:r>
              <a:rPr lang="en-US" sz="1400" dirty="0"/>
              <a:t>Healthy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II - ABC+/ABC-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III - ABC+ Diabetic/ABC- Diabetic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0000"/>
                </a:solidFill>
              </a:rPr>
              <a:t>IV - ABC+ Diabetic/</a:t>
            </a:r>
            <a:r>
              <a:rPr lang="en-US" sz="1400" dirty="0">
                <a:solidFill>
                  <a:srgbClr val="FF0000"/>
                </a:solidFill>
              </a:rPr>
              <a:t>Healthy</a:t>
            </a:r>
            <a:endParaRPr sz="14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V - ABC- Diabetic/Healthy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69672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AF6180-D970-CE4F-9C0F-6DF8F1C2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7860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Type II Diabetics and Oral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A6A1E-4C52-3148-87FF-57880525F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38"/>
            <a:ext cx="10763250" cy="2874962"/>
          </a:xfrm>
        </p:spPr>
        <p:txBody>
          <a:bodyPr>
            <a:normAutofit/>
          </a:bodyPr>
          <a:lstStyle/>
          <a:p>
            <a:r>
              <a:rPr lang="en-US" dirty="0"/>
              <a:t>Type II diabetes affects 9.7% of Americans (CDC, 2017)</a:t>
            </a:r>
          </a:p>
          <a:p>
            <a:pPr lvl="1"/>
            <a:r>
              <a:rPr lang="en-US" dirty="0"/>
              <a:t>Growing worldwide</a:t>
            </a:r>
          </a:p>
          <a:p>
            <a:r>
              <a:rPr lang="en-US" dirty="0"/>
              <a:t>Diabetics have 3x risk of periodontitis</a:t>
            </a:r>
          </a:p>
          <a:p>
            <a:pPr lvl="1"/>
            <a:r>
              <a:rPr lang="en-US" dirty="0"/>
              <a:t>Acute Periodontitis: A risk factor for heart disease</a:t>
            </a:r>
          </a:p>
          <a:p>
            <a:pPr lvl="1"/>
            <a:r>
              <a:rPr lang="en-US" dirty="0"/>
              <a:t>Translocation of oral bacteria associated with stroke and heart disease</a:t>
            </a:r>
          </a:p>
        </p:txBody>
      </p:sp>
      <p:pic>
        <p:nvPicPr>
          <p:cNvPr id="5" name="Picture 4" descr="http://www.oramd.com/stage/wp-content/uploads/2012/08/Gingivitis-Progression.png">
            <a:extLst>
              <a:ext uri="{FF2B5EF4-FFF2-40B4-BE49-F238E27FC236}">
                <a16:creationId xmlns:a16="http://schemas.microsoft.com/office/drawing/2014/main" xmlns="" id="{ED48B53B-0E11-044C-A6C8-6E91E5FC7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14"/>
          <a:stretch/>
        </p:blipFill>
        <p:spPr bwMode="auto">
          <a:xfrm>
            <a:off x="1333500" y="3735348"/>
            <a:ext cx="9067800" cy="201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89B1B6-5CBB-C841-A554-844ABBD9A06B}"/>
              </a:ext>
            </a:extLst>
          </p:cNvPr>
          <p:cNvSpPr txBox="1"/>
          <p:nvPr/>
        </p:nvSpPr>
        <p:spPr>
          <a:xfrm>
            <a:off x="723900" y="5867400"/>
            <a:ext cx="10363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Hypothesis: Greater translocation of oral bacteria into blood of Type II diabetics with Periodontitis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6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alimetrics.com/en/images/stories/content/M_00-06%20DNA%20based%20kuva%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4339543"/>
            <a:ext cx="841057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019" y="8388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Experimental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7214"/>
            <a:ext cx="10515600" cy="4351338"/>
          </a:xfrm>
        </p:spPr>
        <p:txBody>
          <a:bodyPr/>
          <a:lstStyle/>
          <a:p>
            <a:r>
              <a:rPr lang="en-US" dirty="0"/>
              <a:t>Serum samples from:</a:t>
            </a:r>
          </a:p>
          <a:p>
            <a:pPr lvl="1"/>
            <a:r>
              <a:rPr lang="en-US" dirty="0"/>
              <a:t>20 healthy subjects</a:t>
            </a:r>
          </a:p>
          <a:p>
            <a:pPr lvl="1"/>
            <a:r>
              <a:rPr lang="en-US" dirty="0"/>
              <a:t>41 Type II diabetics</a:t>
            </a:r>
          </a:p>
          <a:p>
            <a:pPr lvl="2"/>
            <a:r>
              <a:rPr lang="en-US" dirty="0"/>
              <a:t>21 with Periodontitis</a:t>
            </a:r>
          </a:p>
          <a:p>
            <a:pPr lvl="2"/>
            <a:r>
              <a:rPr lang="en-US" dirty="0"/>
              <a:t>20 without Periodontitis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Amplification of V1-V3 region of 16s rRNA</a:t>
            </a:r>
          </a:p>
          <a:p>
            <a:pPr lvl="1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43225" y="4765623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791200" y="4765623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45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5CBECE-5B6E-624A-B52C-83C10175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C71543-F981-9D42-A36C-261C88916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44" y="1690688"/>
            <a:ext cx="11154499" cy="4218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Serum is a low microbial biomass sample </a:t>
            </a:r>
          </a:p>
          <a:p>
            <a:pPr lvl="1"/>
            <a:r>
              <a:rPr lang="en-US" dirty="0"/>
              <a:t>Even reagents contain contaminating DNA</a:t>
            </a:r>
          </a:p>
          <a:p>
            <a:pPr lvl="1"/>
            <a:r>
              <a:rPr lang="en-US" dirty="0"/>
              <a:t>Contaminating DNA can be a major contributor</a:t>
            </a:r>
          </a:p>
          <a:p>
            <a:pPr lvl="2"/>
            <a:r>
              <a:rPr lang="en-US" dirty="0"/>
              <a:t>DNA from reagents ≈ DNA from samples </a:t>
            </a:r>
          </a:p>
          <a:p>
            <a:endParaRPr lang="en-US" dirty="0"/>
          </a:p>
          <a:p>
            <a:r>
              <a:rPr lang="en-US" dirty="0"/>
              <a:t>Controls are important</a:t>
            </a:r>
          </a:p>
          <a:p>
            <a:pPr lvl="1"/>
            <a:r>
              <a:rPr lang="en-US" dirty="0"/>
              <a:t>No-template controls during extraction</a:t>
            </a:r>
          </a:p>
          <a:p>
            <a:pPr lvl="1"/>
            <a:r>
              <a:rPr lang="en-US" dirty="0"/>
              <a:t>PCR controls</a:t>
            </a:r>
          </a:p>
          <a:p>
            <a:pPr lvl="1"/>
            <a:r>
              <a:rPr lang="en-US" dirty="0"/>
              <a:t>Mock Community DNA</a:t>
            </a:r>
          </a:p>
          <a:p>
            <a:pPr lvl="1"/>
            <a:endParaRPr lang="en-US" dirty="0"/>
          </a:p>
          <a:p>
            <a:r>
              <a:rPr lang="en-US" dirty="0"/>
              <a:t>Carry out Contaminant subtraction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5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4670A0-7C77-4F40-8324-BFEC289924E5}"/>
              </a:ext>
            </a:extLst>
          </p:cNvPr>
          <p:cNvSpPr txBox="1"/>
          <p:nvPr/>
        </p:nvSpPr>
        <p:spPr>
          <a:xfrm>
            <a:off x="1511300" y="1574105"/>
            <a:ext cx="8089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Hypothesis: </a:t>
            </a:r>
          </a:p>
          <a:p>
            <a:endParaRPr lang="en-US" sz="2800" dirty="0"/>
          </a:p>
          <a:p>
            <a:r>
              <a:rPr lang="en-US" sz="2800" dirty="0"/>
              <a:t>Greater translocation of oral bacteria into blood of Type II diabetics with Periodontitis</a:t>
            </a:r>
          </a:p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E111BF-0326-EF4E-9CE4-EE295C4D5EA9}"/>
              </a:ext>
            </a:extLst>
          </p:cNvPr>
          <p:cNvSpPr txBox="1"/>
          <p:nvPr/>
        </p:nvSpPr>
        <p:spPr>
          <a:xfrm>
            <a:off x="1511300" y="1574104"/>
            <a:ext cx="8089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Hypothesis: </a:t>
            </a:r>
          </a:p>
          <a:p>
            <a:endParaRPr lang="en-US" sz="2800" dirty="0"/>
          </a:p>
          <a:p>
            <a:r>
              <a:rPr lang="en-US" sz="2800" strike="sngStrike" dirty="0"/>
              <a:t>Greater translocation of oral bacteria into blood of Type II diabetics with Periodontitis</a:t>
            </a:r>
          </a:p>
          <a:p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07F532-6E81-9B49-8EA5-E76CBDE58E3B}"/>
              </a:ext>
            </a:extLst>
          </p:cNvPr>
          <p:cNvSpPr txBox="1"/>
          <p:nvPr/>
        </p:nvSpPr>
        <p:spPr>
          <a:xfrm>
            <a:off x="1308100" y="3911600"/>
            <a:ext cx="829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other information can we get from these data?</a:t>
            </a:r>
          </a:p>
        </p:txBody>
      </p:sp>
    </p:spTree>
    <p:extLst>
      <p:ext uri="{BB962C8B-B14F-4D97-AF65-F5344CB8AC3E}">
        <p14:creationId xmlns:p14="http://schemas.microsoft.com/office/powerpoint/2010/main" val="22746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xmlns="" id="{8C8E112F-27E8-A94B-890D-47769C963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28738" y="1113955"/>
            <a:ext cx="9820276" cy="50855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43782-B7EC-FD46-ABA4-964DD254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Type II diabetics vs Healthy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9EFA0DB-8C9A-CC40-8B34-460D05C6AF24}"/>
              </a:ext>
            </a:extLst>
          </p:cNvPr>
          <p:cNvSpPr/>
          <p:nvPr/>
        </p:nvSpPr>
        <p:spPr>
          <a:xfrm>
            <a:off x="5904707" y="3181350"/>
            <a:ext cx="4127500" cy="2159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E52770-39F7-7D49-9422-0EECD430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943"/>
            <a:ext cx="10515600" cy="1325563"/>
          </a:xfrm>
        </p:spPr>
        <p:txBody>
          <a:bodyPr/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Acinetobacter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baumanni-calcoaceticus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complex (ABC)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E3C5FFE-6117-104F-9AE6-A19DAE8E4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901" y="1548433"/>
            <a:ext cx="10990198" cy="51673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ABC complex</a:t>
            </a:r>
          </a:p>
          <a:p>
            <a:pPr lvl="1"/>
            <a:r>
              <a:rPr lang="en-US" i="1" dirty="0"/>
              <a:t>A. </a:t>
            </a:r>
            <a:r>
              <a:rPr lang="en-US" i="1" dirty="0" err="1"/>
              <a:t>baumannii</a:t>
            </a:r>
            <a:endParaRPr lang="en-US" i="1" dirty="0"/>
          </a:p>
          <a:p>
            <a:pPr lvl="1"/>
            <a:r>
              <a:rPr lang="en-US" i="1" dirty="0"/>
              <a:t>A. </a:t>
            </a:r>
            <a:r>
              <a:rPr lang="en-US" i="1" dirty="0" err="1"/>
              <a:t>calcoaceticus</a:t>
            </a:r>
            <a:endParaRPr lang="en-US" i="1" dirty="0"/>
          </a:p>
          <a:p>
            <a:pPr lvl="1"/>
            <a:r>
              <a:rPr lang="en-US" i="1" dirty="0"/>
              <a:t>A. </a:t>
            </a:r>
            <a:r>
              <a:rPr lang="en-US" i="1" dirty="0" err="1"/>
              <a:t>nosocomialis</a:t>
            </a:r>
            <a:endParaRPr lang="en-US" i="1" dirty="0"/>
          </a:p>
          <a:p>
            <a:pPr lvl="1"/>
            <a:r>
              <a:rPr lang="en-US" i="1" dirty="0"/>
              <a:t>A. </a:t>
            </a:r>
            <a:r>
              <a:rPr lang="en-US" i="1" dirty="0" err="1"/>
              <a:t>pitti</a:t>
            </a:r>
            <a:endParaRPr lang="en-US" i="1" dirty="0"/>
          </a:p>
          <a:p>
            <a:endParaRPr lang="en-US" i="1" dirty="0"/>
          </a:p>
          <a:p>
            <a:r>
              <a:rPr lang="en-US" i="1" dirty="0"/>
              <a:t>A. </a:t>
            </a:r>
            <a:r>
              <a:rPr lang="en-US" i="1" dirty="0" err="1"/>
              <a:t>baumannii</a:t>
            </a:r>
            <a:r>
              <a:rPr lang="en-US" i="1" dirty="0"/>
              <a:t> </a:t>
            </a:r>
            <a:r>
              <a:rPr lang="en-US" dirty="0"/>
              <a:t>is an emerging pathogen</a:t>
            </a:r>
            <a:endParaRPr lang="en-US" i="1" dirty="0"/>
          </a:p>
          <a:p>
            <a:pPr lvl="1"/>
            <a:r>
              <a:rPr lang="en-US" dirty="0"/>
              <a:t>Almost exclusively found in clinical settings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Diabetics increased risk of developing </a:t>
            </a:r>
            <a:r>
              <a:rPr lang="en-US" i="1" dirty="0"/>
              <a:t>A. </a:t>
            </a:r>
            <a:r>
              <a:rPr lang="en-US" i="1" dirty="0" err="1"/>
              <a:t>baumannii</a:t>
            </a:r>
            <a:r>
              <a:rPr lang="en-US" i="1" dirty="0"/>
              <a:t> </a:t>
            </a:r>
            <a:r>
              <a:rPr lang="en-US" dirty="0"/>
              <a:t>infection (Luo et al., 2012; CDC, 2010)</a:t>
            </a:r>
          </a:p>
          <a:p>
            <a:endParaRPr lang="en-US" sz="800" dirty="0"/>
          </a:p>
          <a:p>
            <a:r>
              <a:rPr lang="en-US" dirty="0"/>
              <a:t>Subjects in this study show no symptoms of infection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D6F5A853-3486-D440-BA41-128F28A982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930112"/>
              </p:ext>
            </p:extLst>
          </p:nvPr>
        </p:nvGraphicFramePr>
        <p:xfrm>
          <a:off x="4911724" y="1507506"/>
          <a:ext cx="5006976" cy="2238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274">
                  <a:extLst>
                    <a:ext uri="{9D8B030D-6E8A-4147-A177-3AD203B41FA5}">
                      <a16:colId xmlns:a16="http://schemas.microsoft.com/office/drawing/2014/main" xmlns="" val="1505024723"/>
                    </a:ext>
                  </a:extLst>
                </a:gridCol>
                <a:gridCol w="1538270">
                  <a:extLst>
                    <a:ext uri="{9D8B030D-6E8A-4147-A177-3AD203B41FA5}">
                      <a16:colId xmlns:a16="http://schemas.microsoft.com/office/drawing/2014/main" xmlns="" val="110028237"/>
                    </a:ext>
                  </a:extLst>
                </a:gridCol>
                <a:gridCol w="2049432">
                  <a:extLst>
                    <a:ext uri="{9D8B030D-6E8A-4147-A177-3AD203B41FA5}">
                      <a16:colId xmlns:a16="http://schemas.microsoft.com/office/drawing/2014/main" xmlns="" val="1785517904"/>
                    </a:ext>
                  </a:extLst>
                </a:gridCol>
              </a:tblGrid>
              <a:tr h="1055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 II Diabetic (N=41)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Healthy (N=20)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7362951"/>
                  </a:ext>
                </a:extLst>
              </a:tr>
              <a:tr h="755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ABC positive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5864814"/>
                  </a:ext>
                </a:extLst>
              </a:tr>
              <a:tr h="42690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Abundance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6958341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7D5E2AF-EBBC-1646-AEDE-3D34B59FEEC4}"/>
              </a:ext>
            </a:extLst>
          </p:cNvPr>
          <p:cNvCxnSpPr>
            <a:cxnSpLocks/>
          </p:cNvCxnSpPr>
          <p:nvPr/>
        </p:nvCxnSpPr>
        <p:spPr>
          <a:xfrm flipH="1">
            <a:off x="9233695" y="2758228"/>
            <a:ext cx="11604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851C823-71A2-7148-ADCD-07CDE7B32F9F}"/>
              </a:ext>
            </a:extLst>
          </p:cNvPr>
          <p:cNvSpPr txBox="1"/>
          <p:nvPr/>
        </p:nvSpPr>
        <p:spPr>
          <a:xfrm>
            <a:off x="10622724" y="2505670"/>
            <a:ext cx="1462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Blood glucose level = 209mg/dL</a:t>
            </a:r>
          </a:p>
        </p:txBody>
      </p:sp>
    </p:spTree>
    <p:extLst>
      <p:ext uri="{BB962C8B-B14F-4D97-AF65-F5344CB8AC3E}">
        <p14:creationId xmlns:p14="http://schemas.microsoft.com/office/powerpoint/2010/main" val="235688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73C9F5-3D19-AA44-93E8-F636E7400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 do we differentiate between species of the ABC complex?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EEC6B0-B32C-7041-84BC-795AAE3EB07D}"/>
              </a:ext>
            </a:extLst>
          </p:cNvPr>
          <p:cNvSpPr/>
          <p:nvPr/>
        </p:nvSpPr>
        <p:spPr>
          <a:xfrm>
            <a:off x="978204" y="2944719"/>
            <a:ext cx="1092406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urier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05BED1-F856-D343-BD2C-B1D2D23679DA}"/>
              </a:ext>
            </a:extLst>
          </p:cNvPr>
          <p:cNvSpPr txBox="1"/>
          <p:nvPr/>
        </p:nvSpPr>
        <p:spPr>
          <a:xfrm>
            <a:off x="208580" y="3449747"/>
            <a:ext cx="1338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baumannii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A7CB99-AFC6-6D4D-8A84-52523C806700}"/>
              </a:ext>
            </a:extLst>
          </p:cNvPr>
          <p:cNvSpPr txBox="1"/>
          <p:nvPr/>
        </p:nvSpPr>
        <p:spPr>
          <a:xfrm>
            <a:off x="179852" y="4004646"/>
            <a:ext cx="1698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calcoaceticus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D5CB82-B17A-F649-AB16-EBF62A8A5D9E}"/>
              </a:ext>
            </a:extLst>
          </p:cNvPr>
          <p:cNvSpPr txBox="1"/>
          <p:nvPr/>
        </p:nvSpPr>
        <p:spPr>
          <a:xfrm>
            <a:off x="190738" y="3716732"/>
            <a:ext cx="1698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nosocomialis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A145C3-2917-6242-9A94-61A64909EF49}"/>
              </a:ext>
            </a:extLst>
          </p:cNvPr>
          <p:cNvSpPr txBox="1"/>
          <p:nvPr/>
        </p:nvSpPr>
        <p:spPr>
          <a:xfrm>
            <a:off x="672100" y="4263936"/>
            <a:ext cx="1338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pittii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75EFE5B-3485-8A4B-AF85-D11232D2793C}"/>
              </a:ext>
            </a:extLst>
          </p:cNvPr>
          <p:cNvSpPr txBox="1"/>
          <p:nvPr/>
        </p:nvSpPr>
        <p:spPr>
          <a:xfrm>
            <a:off x="827871" y="2549286"/>
            <a:ext cx="10329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27F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EF98551-2927-064D-8F0E-A571584621AB}"/>
              </a:ext>
            </a:extLst>
          </p:cNvPr>
          <p:cNvSpPr txBox="1"/>
          <p:nvPr/>
        </p:nvSpPr>
        <p:spPr>
          <a:xfrm>
            <a:off x="4171175" y="2524212"/>
            <a:ext cx="10329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519R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5A9F8B14-1BD5-0C43-8193-74663787AD66}"/>
              </a:ext>
            </a:extLst>
          </p:cNvPr>
          <p:cNvSpPr txBox="1"/>
          <p:nvPr/>
        </p:nvSpPr>
        <p:spPr>
          <a:xfrm>
            <a:off x="1458622" y="2512184"/>
            <a:ext cx="10329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ABC-F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13AFA220-5BBF-8945-BCA0-2EDEACE11C19}"/>
              </a:ext>
            </a:extLst>
          </p:cNvPr>
          <p:cNvSpPr txBox="1"/>
          <p:nvPr/>
        </p:nvSpPr>
        <p:spPr>
          <a:xfrm>
            <a:off x="11568570" y="2485410"/>
            <a:ext cx="10329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ABC-R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AA3B9881-9E7C-5A45-BF08-CF522724FF02}"/>
              </a:ext>
            </a:extLst>
          </p:cNvPr>
          <p:cNvSpPr txBox="1"/>
          <p:nvPr/>
        </p:nvSpPr>
        <p:spPr>
          <a:xfrm>
            <a:off x="1522122" y="3439074"/>
            <a:ext cx="10494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	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GA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C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C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G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G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	 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G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C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 T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G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T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	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T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GG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G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A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T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A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C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GA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TC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G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	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C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ATTCAG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AC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GT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</a:t>
            </a:r>
            <a:r>
              <a:rPr lang="en-US" sz="800" dirty="0">
                <a:highlight>
                  <a:srgbClr val="C0C0C0"/>
                </a:highlight>
                <a:latin typeface="Courier" pitchFamily="2" charset="0"/>
              </a:rPr>
              <a:t>.</a:t>
            </a:r>
            <a:r>
              <a:rPr lang="en-US" sz="800" dirty="0">
                <a:latin typeface="Courier" pitchFamily="2" charset="0"/>
              </a:rPr>
              <a:t> </a:t>
            </a: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  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106628CC-7557-AA45-AF67-A54159744AC7}"/>
              </a:ext>
            </a:extLst>
          </p:cNvPr>
          <p:cNvSpPr txBox="1"/>
          <p:nvPr/>
        </p:nvSpPr>
        <p:spPr>
          <a:xfrm>
            <a:off x="1522122" y="3721632"/>
            <a:ext cx="10428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	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GA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C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C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G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 C	   C   G 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A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A   C	A   AA  T   G  C  G   G  AG   CT   C	T   GAGAAT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AC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GT  </a:t>
            </a:r>
            <a:r>
              <a:rPr lang="en-US" sz="800" dirty="0">
                <a:highlight>
                  <a:srgbClr val="C0C0C0"/>
                </a:highlight>
                <a:latin typeface="Courier" pitchFamily="2" charset="0"/>
              </a:rPr>
              <a:t>.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011D95B5-C1B2-9B4C-8C9B-CC93A9F82EE2}"/>
              </a:ext>
            </a:extLst>
          </p:cNvPr>
          <p:cNvSpPr txBox="1"/>
          <p:nvPr/>
        </p:nvSpPr>
        <p:spPr>
          <a:xfrm>
            <a:off x="1522122" y="4004185"/>
            <a:ext cx="10354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	AT   T  T   A   C	   C   G   T  A   C	A   AA  T   G  C  G   G  AG   CT   C	T   GAGAAT  CT  AG  </a:t>
            </a:r>
            <a:r>
              <a:rPr lang="en-US" sz="800" dirty="0">
                <a:highlight>
                  <a:srgbClr val="C0C0C0"/>
                </a:highlight>
                <a:latin typeface="Courier" pitchFamily="2" charset="0"/>
              </a:rPr>
              <a:t>. </a:t>
            </a:r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450939BB-2F6D-5041-9ECD-D26655402CAB}"/>
              </a:ext>
            </a:extLst>
          </p:cNvPr>
          <p:cNvSpPr txBox="1"/>
          <p:nvPr/>
        </p:nvSpPr>
        <p:spPr>
          <a:xfrm>
            <a:off x="1509423" y="4286741"/>
            <a:ext cx="10428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C0C0C0"/>
                </a:highlight>
                <a:latin typeface="Courier" pitchFamily="2" charset="0"/>
              </a:rPr>
              <a:t>          AT   T  T   A   C	   C   G   T  A   C A   AA  T   G  C  G   G  AG   CT   C    T   GAGAAT  CT  AG  </a:t>
            </a:r>
            <a:r>
              <a:rPr lang="en-US" sz="800" dirty="0">
                <a:highlight>
                  <a:srgbClr val="C0C0C0"/>
                </a:highlight>
                <a:latin typeface="Courier" pitchFamily="2" charset="0"/>
              </a:rPr>
              <a:t>. 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xmlns="" id="{E670ECCF-6CFE-2C43-AD19-CCE250EB53B0}"/>
              </a:ext>
            </a:extLst>
          </p:cNvPr>
          <p:cNvGrpSpPr/>
          <p:nvPr/>
        </p:nvGrpSpPr>
        <p:grpSpPr>
          <a:xfrm>
            <a:off x="1001422" y="2719287"/>
            <a:ext cx="342900" cy="90848"/>
            <a:chOff x="5969000" y="1828800"/>
            <a:chExt cx="342900" cy="90848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9D432BAA-4CDE-6043-81EA-F8CEC754D162}"/>
                </a:ext>
              </a:extLst>
            </p:cNvPr>
            <p:cNvCxnSpPr>
              <a:cxnSpLocks/>
            </p:cNvCxnSpPr>
            <p:nvPr/>
          </p:nvCxnSpPr>
          <p:spPr>
            <a:xfrm>
              <a:off x="5969000" y="1919648"/>
              <a:ext cx="3429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C06B897B-DF99-954B-8914-C8DEFDC33EE4}"/>
                </a:ext>
              </a:extLst>
            </p:cNvPr>
            <p:cNvCxnSpPr/>
            <p:nvPr/>
          </p:nvCxnSpPr>
          <p:spPr>
            <a:xfrm flipH="1" flipV="1">
              <a:off x="6203950" y="1828800"/>
              <a:ext cx="107950" cy="90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xmlns="" id="{8DCBFD3D-AD1E-1949-865B-733D18D4F209}"/>
              </a:ext>
            </a:extLst>
          </p:cNvPr>
          <p:cNvGrpSpPr/>
          <p:nvPr/>
        </p:nvGrpSpPr>
        <p:grpSpPr>
          <a:xfrm>
            <a:off x="4119388" y="2717707"/>
            <a:ext cx="368300" cy="92796"/>
            <a:chOff x="7124700" y="1828800"/>
            <a:chExt cx="368300" cy="92796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8412273E-8C3F-4042-9210-22C453DA8F7A}"/>
                </a:ext>
              </a:extLst>
            </p:cNvPr>
            <p:cNvCxnSpPr>
              <a:cxnSpLocks/>
            </p:cNvCxnSpPr>
            <p:nvPr/>
          </p:nvCxnSpPr>
          <p:spPr>
            <a:xfrm>
              <a:off x="7124700" y="1921596"/>
              <a:ext cx="3683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3B66FA44-7CB4-0A41-B37F-F3DC32A8FC96}"/>
                </a:ext>
              </a:extLst>
            </p:cNvPr>
            <p:cNvCxnSpPr/>
            <p:nvPr/>
          </p:nvCxnSpPr>
          <p:spPr>
            <a:xfrm flipV="1">
              <a:off x="7124700" y="1828800"/>
              <a:ext cx="107950" cy="90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E8BF8165-9214-3241-8116-6B492041511C}"/>
              </a:ext>
            </a:extLst>
          </p:cNvPr>
          <p:cNvGrpSpPr/>
          <p:nvPr/>
        </p:nvGrpSpPr>
        <p:grpSpPr>
          <a:xfrm>
            <a:off x="1801522" y="2684366"/>
            <a:ext cx="342900" cy="90848"/>
            <a:chOff x="5969000" y="1828800"/>
            <a:chExt cx="342900" cy="90848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353A5396-D673-AD4B-83FB-B1BB2ADD6785}"/>
                </a:ext>
              </a:extLst>
            </p:cNvPr>
            <p:cNvCxnSpPr>
              <a:cxnSpLocks/>
            </p:cNvCxnSpPr>
            <p:nvPr/>
          </p:nvCxnSpPr>
          <p:spPr>
            <a:xfrm>
              <a:off x="5969000" y="1919648"/>
              <a:ext cx="3429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EB494A82-4A01-5648-9FA0-FA4C047A6B47}"/>
                </a:ext>
              </a:extLst>
            </p:cNvPr>
            <p:cNvCxnSpPr/>
            <p:nvPr/>
          </p:nvCxnSpPr>
          <p:spPr>
            <a:xfrm flipH="1" flipV="1">
              <a:off x="6203950" y="1828800"/>
              <a:ext cx="107950" cy="90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DA6208BB-43C7-B04D-8649-9A4F80052172}"/>
              </a:ext>
            </a:extLst>
          </p:cNvPr>
          <p:cNvGrpSpPr/>
          <p:nvPr/>
        </p:nvGrpSpPr>
        <p:grpSpPr>
          <a:xfrm>
            <a:off x="11514595" y="2671309"/>
            <a:ext cx="368300" cy="92796"/>
            <a:chOff x="7124700" y="1828800"/>
            <a:chExt cx="368300" cy="92796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49D73E40-03C9-564B-BE66-57BCDE2951B0}"/>
                </a:ext>
              </a:extLst>
            </p:cNvPr>
            <p:cNvCxnSpPr>
              <a:cxnSpLocks/>
            </p:cNvCxnSpPr>
            <p:nvPr/>
          </p:nvCxnSpPr>
          <p:spPr>
            <a:xfrm>
              <a:off x="7124700" y="1921596"/>
              <a:ext cx="3683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E9AAAB9C-F962-B245-B5E7-67244403827D}"/>
                </a:ext>
              </a:extLst>
            </p:cNvPr>
            <p:cNvCxnSpPr/>
            <p:nvPr/>
          </p:nvCxnSpPr>
          <p:spPr>
            <a:xfrm flipV="1">
              <a:off x="7124700" y="1828800"/>
              <a:ext cx="107950" cy="90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295CA6A7-710C-E04A-A063-74A838A0D7B0}"/>
              </a:ext>
            </a:extLst>
          </p:cNvPr>
          <p:cNvSpPr txBox="1"/>
          <p:nvPr/>
        </p:nvSpPr>
        <p:spPr>
          <a:xfrm>
            <a:off x="5203077" y="2970937"/>
            <a:ext cx="1060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16s rDNA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FAD8EB82-D6AE-C140-96A1-3E99E42DC6C2}"/>
              </a:ext>
            </a:extLst>
          </p:cNvPr>
          <p:cNvSpPr txBox="1"/>
          <p:nvPr/>
        </p:nvSpPr>
        <p:spPr>
          <a:xfrm>
            <a:off x="330200" y="4902200"/>
            <a:ext cx="111843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Created clone libraries using ~1.3kb region of 16srDNA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we screen 10 clones from a sample do we hit the ABC complex?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Which species is present?	</a:t>
            </a:r>
          </a:p>
        </p:txBody>
      </p:sp>
    </p:spTree>
    <p:extLst>
      <p:ext uri="{BB962C8B-B14F-4D97-AF65-F5344CB8AC3E}">
        <p14:creationId xmlns:p14="http://schemas.microsoft.com/office/powerpoint/2010/main" val="48734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20" grpId="0"/>
      <p:bldP spid="121" grpId="0"/>
      <p:bldP spid="1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6FF0A7-82A9-384C-8A2C-4310084D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81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Screen summary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81196B-2DB9-1F45-B203-EB01A5937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953797"/>
              </p:ext>
            </p:extLst>
          </p:nvPr>
        </p:nvGraphicFramePr>
        <p:xfrm>
          <a:off x="584200" y="1603376"/>
          <a:ext cx="6689382" cy="4370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xmlns="" val="3698287241"/>
                    </a:ext>
                  </a:extLst>
                </a:gridCol>
                <a:gridCol w="1418929">
                  <a:extLst>
                    <a:ext uri="{9D8B030D-6E8A-4147-A177-3AD203B41FA5}">
                      <a16:colId xmlns:a16="http://schemas.microsoft.com/office/drawing/2014/main" xmlns="" val="1476937404"/>
                    </a:ext>
                  </a:extLst>
                </a:gridCol>
                <a:gridCol w="1564552">
                  <a:extLst>
                    <a:ext uri="{9D8B030D-6E8A-4147-A177-3AD203B41FA5}">
                      <a16:colId xmlns:a16="http://schemas.microsoft.com/office/drawing/2014/main" xmlns="" val="960477391"/>
                    </a:ext>
                  </a:extLst>
                </a:gridCol>
                <a:gridCol w="1724702">
                  <a:extLst>
                    <a:ext uri="{9D8B030D-6E8A-4147-A177-3AD203B41FA5}">
                      <a16:colId xmlns:a16="http://schemas.microsoft.com/office/drawing/2014/main" xmlns="" val="3421636868"/>
                    </a:ext>
                  </a:extLst>
                </a:gridCol>
              </a:tblGrid>
              <a:tr h="591466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Group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kern="1200" dirty="0">
                          <a:effectLst/>
                        </a:rPr>
                        <a:t>ABC % based on V1-V3 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Clones Sequenced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ABC Species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xmlns="" val="1545527501"/>
                  </a:ext>
                </a:extLst>
              </a:tr>
              <a:tr h="314937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Type II Diabetic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7.3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i="1" dirty="0">
                          <a:effectLst/>
                        </a:rPr>
                        <a:t>A. </a:t>
                      </a:r>
                      <a:r>
                        <a:rPr lang="en-US" i="1" dirty="0" err="1">
                          <a:effectLst/>
                        </a:rPr>
                        <a:t>baumannii</a:t>
                      </a:r>
                      <a:endParaRPr lang="en-US" i="1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xmlns="" val="3240993671"/>
                  </a:ext>
                </a:extLst>
              </a:tr>
              <a:tr h="314937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Type II Diabetic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1.2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i="1" dirty="0">
                          <a:effectLst/>
                        </a:rPr>
                        <a:t>A. </a:t>
                      </a:r>
                      <a:r>
                        <a:rPr lang="en-US" i="1" dirty="0" err="1">
                          <a:effectLst/>
                        </a:rPr>
                        <a:t>baumannii</a:t>
                      </a:r>
                      <a:endParaRPr lang="en-US" i="1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xmlns="" val="32057906"/>
                  </a:ext>
                </a:extLst>
              </a:tr>
              <a:tr h="314937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Type II Diabetic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1.2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-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xmlns="" val="1277364050"/>
                  </a:ext>
                </a:extLst>
              </a:tr>
              <a:tr h="314937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Type II Diabetic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-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xmlns="" val="2330430460"/>
                  </a:ext>
                </a:extLst>
              </a:tr>
              <a:tr h="314937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Type II Diabetic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i="1">
                          <a:effectLst/>
                        </a:rPr>
                        <a:t>A. baumannii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xmlns="" val="1420069131"/>
                  </a:ext>
                </a:extLst>
              </a:tr>
              <a:tr h="314937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Type II Diabetic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i="1">
                          <a:effectLst/>
                        </a:rPr>
                        <a:t>A. baumannii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xmlns="" val="1337205793"/>
                  </a:ext>
                </a:extLst>
              </a:tr>
              <a:tr h="314937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Type II Diabetic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i="1" dirty="0">
                          <a:effectLst/>
                        </a:rPr>
                        <a:t>A. </a:t>
                      </a:r>
                      <a:r>
                        <a:rPr lang="en-US" i="1" dirty="0" err="1">
                          <a:effectLst/>
                        </a:rPr>
                        <a:t>baumannii</a:t>
                      </a:r>
                      <a:endParaRPr lang="en-US" i="1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xmlns="" val="2120813552"/>
                  </a:ext>
                </a:extLst>
              </a:tr>
              <a:tr h="314937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Type II Diabetic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-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xmlns="" val="1055996065"/>
                  </a:ext>
                </a:extLst>
              </a:tr>
              <a:tr h="314937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Healthy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-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xmlns="" val="2840485131"/>
                  </a:ext>
                </a:extLst>
              </a:tr>
              <a:tr h="314937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Healthy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-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xmlns="" val="2544160641"/>
                  </a:ext>
                </a:extLst>
              </a:tr>
              <a:tr h="31493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Control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-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xmlns="" val="313580614"/>
                  </a:ext>
                </a:extLst>
              </a:tr>
              <a:tr h="314937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Control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-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xmlns="" val="40086295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5E2AFC-B5DE-CF4C-AA9D-728DBD464853}"/>
              </a:ext>
            </a:extLst>
          </p:cNvPr>
          <p:cNvSpPr txBox="1"/>
          <p:nvPr/>
        </p:nvSpPr>
        <p:spPr>
          <a:xfrm>
            <a:off x="7505700" y="1778000"/>
            <a:ext cx="41021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Found </a:t>
            </a:r>
            <a:r>
              <a:rPr lang="en-US" sz="2400" i="1" dirty="0"/>
              <a:t>A. </a:t>
            </a:r>
            <a:r>
              <a:rPr lang="en-US" sz="2400" i="1" dirty="0" err="1"/>
              <a:t>baumannii</a:t>
            </a:r>
            <a:r>
              <a:rPr lang="en-US" sz="2400" i="1" dirty="0"/>
              <a:t> </a:t>
            </a:r>
            <a:r>
              <a:rPr lang="en-US" sz="2400" dirty="0"/>
              <a:t>in</a:t>
            </a:r>
          </a:p>
          <a:p>
            <a:pPr lvl="1"/>
            <a:r>
              <a:rPr lang="en-US" sz="2400" dirty="0"/>
              <a:t>5/8 ABC+ samples</a:t>
            </a:r>
          </a:p>
          <a:p>
            <a:pPr lvl="1"/>
            <a:r>
              <a:rPr lang="en-US" sz="2400" dirty="0"/>
              <a:t>0/4 ABC- samples 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1208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24297</TotalTime>
  <Words>590</Words>
  <Application>Microsoft Office PowerPoint</Application>
  <PresentationFormat>Custom</PresentationFormat>
  <Paragraphs>178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An Unexpected Finding in the Serum of Type II Diabetics</vt:lpstr>
      <vt:lpstr>Type II Diabetics and Oral disease</vt:lpstr>
      <vt:lpstr>Experimental design</vt:lpstr>
      <vt:lpstr>Challenges</vt:lpstr>
      <vt:lpstr>PowerPoint Presentation</vt:lpstr>
      <vt:lpstr>Type II diabetics vs Healthy</vt:lpstr>
      <vt:lpstr>Acinetobacter baumanni-calcoaceticus complex (ABC)</vt:lpstr>
      <vt:lpstr>How do we differentiate between species of the ABC complex?</vt:lpstr>
      <vt:lpstr>Screen summary</vt:lpstr>
      <vt:lpstr>Conclusions and future directions</vt:lpstr>
      <vt:lpstr>Acknowledgements</vt:lpstr>
      <vt:lpstr>Oral taxa in serum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Unexpected Finding in the Serum of Type II Diabetics</dc:title>
  <dc:creator>Dasith Perera</dc:creator>
  <cp:lastModifiedBy>matthew ramsey</cp:lastModifiedBy>
  <cp:revision>83</cp:revision>
  <dcterms:created xsi:type="dcterms:W3CDTF">2020-01-06T17:56:26Z</dcterms:created>
  <dcterms:modified xsi:type="dcterms:W3CDTF">2020-02-26T19:24:55Z</dcterms:modified>
</cp:coreProperties>
</file>