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398" r:id="rId4"/>
    <p:sldId id="352" r:id="rId5"/>
    <p:sldId id="313" r:id="rId6"/>
    <p:sldId id="405" r:id="rId7"/>
    <p:sldId id="314" r:id="rId8"/>
    <p:sldId id="400" r:id="rId9"/>
    <p:sldId id="406" r:id="rId10"/>
    <p:sldId id="397" r:id="rId11"/>
    <p:sldId id="324" r:id="rId12"/>
    <p:sldId id="401" r:id="rId13"/>
    <p:sldId id="402" r:id="rId14"/>
    <p:sldId id="336" r:id="rId15"/>
    <p:sldId id="403" r:id="rId16"/>
    <p:sldId id="393" r:id="rId17"/>
    <p:sldId id="394" r:id="rId18"/>
    <p:sldId id="404" r:id="rId19"/>
    <p:sldId id="395" r:id="rId20"/>
    <p:sldId id="377" r:id="rId21"/>
    <p:sldId id="380" r:id="rId22"/>
    <p:sldId id="381" r:id="rId23"/>
    <p:sldId id="382" r:id="rId24"/>
    <p:sldId id="383" r:id="rId25"/>
    <p:sldId id="386" r:id="rId26"/>
    <p:sldId id="331" r:id="rId27"/>
    <p:sldId id="385" r:id="rId28"/>
    <p:sldId id="342" r:id="rId29"/>
    <p:sldId id="41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BFB"/>
    <a:srgbClr val="33CC33"/>
    <a:srgbClr val="FF6600"/>
    <a:srgbClr val="FFCC00"/>
    <a:srgbClr val="C0C0C0"/>
    <a:srgbClr val="CCCCFF"/>
    <a:srgbClr val="FF0066"/>
    <a:srgbClr val="FF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039A0-5EBA-4E3C-AC8A-53BEF2B49E06}" v="62" dt="2024-01-27T18:41:08.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5226" autoAdjust="0"/>
  </p:normalViewPr>
  <p:slideViewPr>
    <p:cSldViewPr>
      <p:cViewPr varScale="1">
        <p:scale>
          <a:sx n="82" d="100"/>
          <a:sy n="82" d="100"/>
        </p:scale>
        <p:origin x="193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adali, Fata" userId="6befc462-c6a0-4f79-acd3-5a6b0d8d73b4" providerId="ADAL" clId="{363039A0-5EBA-4E3C-AC8A-53BEF2B49E06}"/>
    <pc:docChg chg="undo custSel addSld delSld modSld">
      <pc:chgData name="Moradali, Fata" userId="6befc462-c6a0-4f79-acd3-5a6b0d8d73b4" providerId="ADAL" clId="{363039A0-5EBA-4E3C-AC8A-53BEF2B49E06}" dt="2024-01-27T18:41:51.179" v="1371" actId="1076"/>
      <pc:docMkLst>
        <pc:docMk/>
      </pc:docMkLst>
      <pc:sldChg chg="addSp delSp modSp mod modAnim">
        <pc:chgData name="Moradali, Fata" userId="6befc462-c6a0-4f79-acd3-5a6b0d8d73b4" providerId="ADAL" clId="{363039A0-5EBA-4E3C-AC8A-53BEF2B49E06}" dt="2024-01-27T18:41:51.179" v="1371" actId="1076"/>
        <pc:sldMkLst>
          <pc:docMk/>
          <pc:sldMk cId="0" sldId="324"/>
        </pc:sldMkLst>
        <pc:spChg chg="add mod">
          <ac:chgData name="Moradali, Fata" userId="6befc462-c6a0-4f79-acd3-5a6b0d8d73b4" providerId="ADAL" clId="{363039A0-5EBA-4E3C-AC8A-53BEF2B49E06}" dt="2024-01-27T18:40:22.545" v="1338" actId="688"/>
          <ac:spMkLst>
            <pc:docMk/>
            <pc:sldMk cId="0" sldId="324"/>
            <ac:spMk id="2" creationId="{578FE11D-2016-843C-C706-3AA3EA22B41C}"/>
          </ac:spMkLst>
        </pc:spChg>
        <pc:spChg chg="add mod">
          <ac:chgData name="Moradali, Fata" userId="6befc462-c6a0-4f79-acd3-5a6b0d8d73b4" providerId="ADAL" clId="{363039A0-5EBA-4E3C-AC8A-53BEF2B49E06}" dt="2024-01-27T18:40:26.376" v="1339" actId="1076"/>
          <ac:spMkLst>
            <pc:docMk/>
            <pc:sldMk cId="0" sldId="324"/>
            <ac:spMk id="3" creationId="{FBBA09D9-1422-AB2B-BFBF-E6284EC22189}"/>
          </ac:spMkLst>
        </pc:spChg>
        <pc:spChg chg="mod">
          <ac:chgData name="Moradali, Fata" userId="6befc462-c6a0-4f79-acd3-5a6b0d8d73b4" providerId="ADAL" clId="{363039A0-5EBA-4E3C-AC8A-53BEF2B49E06}" dt="2024-01-27T18:38:24.509" v="1303" actId="14100"/>
          <ac:spMkLst>
            <pc:docMk/>
            <pc:sldMk cId="0" sldId="324"/>
            <ac:spMk id="14" creationId="{9469B63F-F663-BE30-57C9-4CC13CE3E389}"/>
          </ac:spMkLst>
        </pc:spChg>
        <pc:spChg chg="mod">
          <ac:chgData name="Moradali, Fata" userId="6befc462-c6a0-4f79-acd3-5a6b0d8d73b4" providerId="ADAL" clId="{363039A0-5EBA-4E3C-AC8A-53BEF2B49E06}" dt="2024-01-27T18:41:51.179" v="1371" actId="1076"/>
          <ac:spMkLst>
            <pc:docMk/>
            <pc:sldMk cId="0" sldId="324"/>
            <ac:spMk id="18" creationId="{19E32D73-B735-2697-0256-AB62218A3B58}"/>
          </ac:spMkLst>
        </pc:spChg>
        <pc:picChg chg="add mod">
          <ac:chgData name="Moradali, Fata" userId="6befc462-c6a0-4f79-acd3-5a6b0d8d73b4" providerId="ADAL" clId="{363039A0-5EBA-4E3C-AC8A-53BEF2B49E06}" dt="2024-01-27T18:41:08.307" v="1347" actId="1076"/>
          <ac:picMkLst>
            <pc:docMk/>
            <pc:sldMk cId="0" sldId="324"/>
            <ac:picMk id="4" creationId="{258F76A9-8335-8799-99FE-7726DA8A254C}"/>
          </ac:picMkLst>
        </pc:picChg>
        <pc:picChg chg="mod">
          <ac:chgData name="Moradali, Fata" userId="6befc462-c6a0-4f79-acd3-5a6b0d8d73b4" providerId="ADAL" clId="{363039A0-5EBA-4E3C-AC8A-53BEF2B49E06}" dt="2024-01-27T18:38:18.045" v="1301" actId="1076"/>
          <ac:picMkLst>
            <pc:docMk/>
            <pc:sldMk cId="0" sldId="324"/>
            <ac:picMk id="19" creationId="{1F6E05FD-24E7-846A-CEB0-2DC9670E4282}"/>
          </ac:picMkLst>
        </pc:picChg>
        <pc:picChg chg="add del mod">
          <ac:chgData name="Moradali, Fata" userId="6befc462-c6a0-4f79-acd3-5a6b0d8d73b4" providerId="ADAL" clId="{363039A0-5EBA-4E3C-AC8A-53BEF2B49E06}" dt="2024-01-27T18:34:56.798" v="1290" actId="478"/>
          <ac:picMkLst>
            <pc:docMk/>
            <pc:sldMk cId="0" sldId="324"/>
            <ac:picMk id="1026" creationId="{601852D9-1093-E414-883F-09CD7EB0E8B5}"/>
          </ac:picMkLst>
        </pc:picChg>
        <pc:picChg chg="add mod">
          <ac:chgData name="Moradali, Fata" userId="6befc462-c6a0-4f79-acd3-5a6b0d8d73b4" providerId="ADAL" clId="{363039A0-5EBA-4E3C-AC8A-53BEF2B49E06}" dt="2024-01-27T18:38:16.348" v="1300" actId="1076"/>
          <ac:picMkLst>
            <pc:docMk/>
            <pc:sldMk cId="0" sldId="324"/>
            <ac:picMk id="1028" creationId="{54F8847C-3242-D731-5620-43B3FC0A6EF4}"/>
          </ac:picMkLst>
        </pc:picChg>
        <pc:picChg chg="add del">
          <ac:chgData name="Moradali, Fata" userId="6befc462-c6a0-4f79-acd3-5a6b0d8d73b4" providerId="ADAL" clId="{363039A0-5EBA-4E3C-AC8A-53BEF2B49E06}" dt="2024-01-27T18:34:51.599" v="1287"/>
          <ac:picMkLst>
            <pc:docMk/>
            <pc:sldMk cId="0" sldId="324"/>
            <ac:picMk id="1030" creationId="{82014AAE-E775-4353-717D-0413B8E3F9D0}"/>
          </ac:picMkLst>
        </pc:picChg>
        <pc:picChg chg="add mod">
          <ac:chgData name="Moradali, Fata" userId="6befc462-c6a0-4f79-acd3-5a6b0d8d73b4" providerId="ADAL" clId="{363039A0-5EBA-4E3C-AC8A-53BEF2B49E06}" dt="2024-01-27T18:40:20.965" v="1337" actId="1076"/>
          <ac:picMkLst>
            <pc:docMk/>
            <pc:sldMk cId="0" sldId="324"/>
            <ac:picMk id="1032" creationId="{654D0093-FD20-1B53-9011-23D50417A3FC}"/>
          </ac:picMkLst>
        </pc:picChg>
        <pc:picChg chg="add del mod">
          <ac:chgData name="Moradali, Fata" userId="6befc462-c6a0-4f79-acd3-5a6b0d8d73b4" providerId="ADAL" clId="{363039A0-5EBA-4E3C-AC8A-53BEF2B49E06}" dt="2024-01-27T18:38:33.323" v="1305" actId="1076"/>
          <ac:picMkLst>
            <pc:docMk/>
            <pc:sldMk cId="0" sldId="324"/>
            <ac:picMk id="2050" creationId="{234ABB22-9F7A-FB04-7EAA-1467C09CB111}"/>
          </ac:picMkLst>
        </pc:picChg>
        <pc:cxnChg chg="add mod">
          <ac:chgData name="Moradali, Fata" userId="6befc462-c6a0-4f79-acd3-5a6b0d8d73b4" providerId="ADAL" clId="{363039A0-5EBA-4E3C-AC8A-53BEF2B49E06}" dt="2024-01-27T18:41:32.333" v="1370" actId="1037"/>
          <ac:cxnSpMkLst>
            <pc:docMk/>
            <pc:sldMk cId="0" sldId="324"/>
            <ac:cxnSpMk id="6" creationId="{F3E55D7F-D892-F84B-FD85-97FE28DD533C}"/>
          </ac:cxnSpMkLst>
        </pc:cxnChg>
      </pc:sldChg>
      <pc:sldChg chg="addSp modSp del">
        <pc:chgData name="Moradali, Fata" userId="6befc462-c6a0-4f79-acd3-5a6b0d8d73b4" providerId="ADAL" clId="{363039A0-5EBA-4E3C-AC8A-53BEF2B49E06}" dt="2024-01-27T17:07:53.600" v="2" actId="47"/>
        <pc:sldMkLst>
          <pc:docMk/>
          <pc:sldMk cId="182390688" sldId="407"/>
        </pc:sldMkLst>
        <pc:spChg chg="add mod">
          <ac:chgData name="Moradali, Fata" userId="6befc462-c6a0-4f79-acd3-5a6b0d8d73b4" providerId="ADAL" clId="{363039A0-5EBA-4E3C-AC8A-53BEF2B49E06}" dt="2024-01-27T17:07:43.574" v="0"/>
          <ac:spMkLst>
            <pc:docMk/>
            <pc:sldMk cId="182390688" sldId="407"/>
            <ac:spMk id="2" creationId="{ACC9ED86-23B3-9C60-244A-31A05A49BE5D}"/>
          </ac:spMkLst>
        </pc:spChg>
        <pc:spChg chg="add mod">
          <ac:chgData name="Moradali, Fata" userId="6befc462-c6a0-4f79-acd3-5a6b0d8d73b4" providerId="ADAL" clId="{363039A0-5EBA-4E3C-AC8A-53BEF2B49E06}" dt="2024-01-27T17:07:43.574" v="0"/>
          <ac:spMkLst>
            <pc:docMk/>
            <pc:sldMk cId="182390688" sldId="407"/>
            <ac:spMk id="3" creationId="{6C62C049-0D8A-ABCF-FDCB-2BE905811F73}"/>
          </ac:spMkLst>
        </pc:spChg>
      </pc:sldChg>
      <pc:sldChg chg="add del setBg">
        <pc:chgData name="Moradali, Fata" userId="6befc462-c6a0-4f79-acd3-5a6b0d8d73b4" providerId="ADAL" clId="{363039A0-5EBA-4E3C-AC8A-53BEF2B49E06}" dt="2024-01-27T17:08:25.400" v="5" actId="47"/>
        <pc:sldMkLst>
          <pc:docMk/>
          <pc:sldMk cId="1025275195" sldId="408"/>
        </pc:sldMkLst>
      </pc:sldChg>
      <pc:sldChg chg="add del setBg">
        <pc:chgData name="Moradali, Fata" userId="6befc462-c6a0-4f79-acd3-5a6b0d8d73b4" providerId="ADAL" clId="{363039A0-5EBA-4E3C-AC8A-53BEF2B49E06}" dt="2024-01-27T17:08:27.037" v="6" actId="47"/>
        <pc:sldMkLst>
          <pc:docMk/>
          <pc:sldMk cId="235999084" sldId="409"/>
        </pc:sldMkLst>
      </pc:sldChg>
      <pc:sldChg chg="del">
        <pc:chgData name="Moradali, Fata" userId="6befc462-c6a0-4f79-acd3-5a6b0d8d73b4" providerId="ADAL" clId="{363039A0-5EBA-4E3C-AC8A-53BEF2B49E06}" dt="2024-01-27T17:08:22.872" v="4" actId="47"/>
        <pc:sldMkLst>
          <pc:docMk/>
          <pc:sldMk cId="471151593" sldId="410"/>
        </pc:sldMkLst>
      </pc:sldChg>
      <pc:sldChg chg="addSp delSp modSp mod">
        <pc:chgData name="Moradali, Fata" userId="6befc462-c6a0-4f79-acd3-5a6b0d8d73b4" providerId="ADAL" clId="{363039A0-5EBA-4E3C-AC8A-53BEF2B49E06}" dt="2024-01-27T18:02:21.397" v="1272" actId="5793"/>
        <pc:sldMkLst>
          <pc:docMk/>
          <pc:sldMk cId="2146184480" sldId="411"/>
        </pc:sldMkLst>
        <pc:spChg chg="add del mod">
          <ac:chgData name="Moradali, Fata" userId="6befc462-c6a0-4f79-acd3-5a6b0d8d73b4" providerId="ADAL" clId="{363039A0-5EBA-4E3C-AC8A-53BEF2B49E06}" dt="2024-01-27T17:13:38.612" v="191" actId="478"/>
          <ac:spMkLst>
            <pc:docMk/>
            <pc:sldMk cId="2146184480" sldId="411"/>
            <ac:spMk id="4" creationId="{CC2B2739-ADE8-F024-C92B-62EECB2A09D7}"/>
          </ac:spMkLst>
        </pc:spChg>
        <pc:spChg chg="mod">
          <ac:chgData name="Moradali, Fata" userId="6befc462-c6a0-4f79-acd3-5a6b0d8d73b4" providerId="ADAL" clId="{363039A0-5EBA-4E3C-AC8A-53BEF2B49E06}" dt="2024-01-27T17:08:46.945" v="27" actId="1076"/>
          <ac:spMkLst>
            <pc:docMk/>
            <pc:sldMk cId="2146184480" sldId="411"/>
            <ac:spMk id="5" creationId="{BCC87F2C-17DD-FB25-EF1F-49468ECD21DE}"/>
          </ac:spMkLst>
        </pc:spChg>
        <pc:spChg chg="add mod">
          <ac:chgData name="Moradali, Fata" userId="6befc462-c6a0-4f79-acd3-5a6b0d8d73b4" providerId="ADAL" clId="{363039A0-5EBA-4E3C-AC8A-53BEF2B49E06}" dt="2024-01-27T18:02:21.397" v="1272" actId="5793"/>
          <ac:spMkLst>
            <pc:docMk/>
            <pc:sldMk cId="2146184480" sldId="411"/>
            <ac:spMk id="6" creationId="{4740666E-8A1D-2E88-DF1B-88870A84FD6B}"/>
          </ac:spMkLst>
        </pc:spChg>
        <pc:spChg chg="mod">
          <ac:chgData name="Moradali, Fata" userId="6befc462-c6a0-4f79-acd3-5a6b0d8d73b4" providerId="ADAL" clId="{363039A0-5EBA-4E3C-AC8A-53BEF2B49E06}" dt="2024-01-27T18:01:19.468" v="1259" actId="113"/>
          <ac:spMkLst>
            <pc:docMk/>
            <pc:sldMk cId="2146184480" sldId="411"/>
            <ac:spMk id="7" creationId="{265B3D7D-CCCB-C86A-7FB2-91012D9C59E2}"/>
          </ac:spMkLst>
        </pc:spChg>
        <pc:spChg chg="del">
          <ac:chgData name="Moradali, Fata" userId="6befc462-c6a0-4f79-acd3-5a6b0d8d73b4" providerId="ADAL" clId="{363039A0-5EBA-4E3C-AC8A-53BEF2B49E06}" dt="2024-01-27T17:08:49.669" v="28" actId="478"/>
          <ac:spMkLst>
            <pc:docMk/>
            <pc:sldMk cId="2146184480" sldId="411"/>
            <ac:spMk id="8" creationId="{2CCA864F-C101-FA8B-5181-8C33661E0A0D}"/>
          </ac:spMkLst>
        </pc:spChg>
        <pc:spChg chg="del">
          <ac:chgData name="Moradali, Fata" userId="6befc462-c6a0-4f79-acd3-5a6b0d8d73b4" providerId="ADAL" clId="{363039A0-5EBA-4E3C-AC8A-53BEF2B49E06}" dt="2024-01-27T17:08:50.705" v="29" actId="478"/>
          <ac:spMkLst>
            <pc:docMk/>
            <pc:sldMk cId="2146184480" sldId="411"/>
            <ac:spMk id="9" creationId="{8E8832E1-E0CB-A3CD-D33F-05428C0A2A64}"/>
          </ac:spMkLst>
        </pc:spChg>
        <pc:spChg chg="del">
          <ac:chgData name="Moradali, Fata" userId="6befc462-c6a0-4f79-acd3-5a6b0d8d73b4" providerId="ADAL" clId="{363039A0-5EBA-4E3C-AC8A-53BEF2B49E06}" dt="2024-01-27T17:08:52.048" v="30" actId="478"/>
          <ac:spMkLst>
            <pc:docMk/>
            <pc:sldMk cId="2146184480" sldId="411"/>
            <ac:spMk id="10" creationId="{27698409-35E6-D9F5-DD51-316EF4D0D6ED}"/>
          </ac:spMkLst>
        </pc:spChg>
        <pc:spChg chg="add mod">
          <ac:chgData name="Moradali, Fata" userId="6befc462-c6a0-4f79-acd3-5a6b0d8d73b4" providerId="ADAL" clId="{363039A0-5EBA-4E3C-AC8A-53BEF2B49E06}" dt="2024-01-27T17:31:03.393" v="1028" actId="1076"/>
          <ac:spMkLst>
            <pc:docMk/>
            <pc:sldMk cId="2146184480" sldId="411"/>
            <ac:spMk id="11" creationId="{8FBB29F2-C7EF-FEB4-CFD9-0494A1420B5A}"/>
          </ac:spMkLst>
        </pc:spChg>
        <pc:spChg chg="add mod">
          <ac:chgData name="Moradali, Fata" userId="6befc462-c6a0-4f79-acd3-5a6b0d8d73b4" providerId="ADAL" clId="{363039A0-5EBA-4E3C-AC8A-53BEF2B49E06}" dt="2024-01-27T18:01:19.468" v="1259" actId="113"/>
          <ac:spMkLst>
            <pc:docMk/>
            <pc:sldMk cId="2146184480" sldId="411"/>
            <ac:spMk id="13" creationId="{07DE09A0-87D6-31F7-FC0D-DF9982F443E8}"/>
          </ac:spMkLst>
        </pc:spChg>
        <pc:picChg chg="add mod">
          <ac:chgData name="Moradali, Fata" userId="6befc462-c6a0-4f79-acd3-5a6b0d8d73b4" providerId="ADAL" clId="{363039A0-5EBA-4E3C-AC8A-53BEF2B49E06}" dt="2024-01-27T17:58:29.707" v="1258" actId="1076"/>
          <ac:picMkLst>
            <pc:docMk/>
            <pc:sldMk cId="2146184480" sldId="411"/>
            <ac:picMk id="12" creationId="{29C3595F-FD61-3A36-348A-3640EB2D641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DB32F-1567-438D-B6C5-AEF4CE9D78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EB63CC-F494-4F35-9D14-5E322FA525D5}">
      <dgm:prSet/>
      <dgm:spPr/>
      <dgm:t>
        <a:bodyPr/>
        <a:lstStyle/>
        <a:p>
          <a:r>
            <a:rPr lang="en-US" dirty="0"/>
            <a:t>Learning Objectives</a:t>
          </a:r>
        </a:p>
      </dgm:t>
    </dgm:pt>
    <dgm:pt modelId="{925E08C0-9CCC-4AC3-A356-98A55E14C98B}" type="parTrans" cxnId="{FB35D7D9-915A-4BE2-823D-8F61F6FE4763}">
      <dgm:prSet/>
      <dgm:spPr/>
      <dgm:t>
        <a:bodyPr/>
        <a:lstStyle/>
        <a:p>
          <a:endParaRPr lang="en-US"/>
        </a:p>
      </dgm:t>
    </dgm:pt>
    <dgm:pt modelId="{220E223D-A430-4A62-9FD7-65A7C4673D24}" type="sibTrans" cxnId="{FB35D7D9-915A-4BE2-823D-8F61F6FE4763}">
      <dgm:prSet/>
      <dgm:spPr/>
      <dgm:t>
        <a:bodyPr/>
        <a:lstStyle/>
        <a:p>
          <a:endParaRPr lang="en-US"/>
        </a:p>
      </dgm:t>
    </dgm:pt>
    <dgm:pt modelId="{E536E49E-BB21-40CF-8C98-A846E78A594A}">
      <dgm:prSet/>
      <dgm:spPr/>
      <dgm:t>
        <a:bodyPr/>
        <a:lstStyle/>
        <a:p>
          <a:r>
            <a:rPr lang="en-US" u="sng">
              <a:solidFill>
                <a:schemeClr val="bg2"/>
              </a:solidFill>
            </a:rPr>
            <a:t>After this lecture, you should be able to:</a:t>
          </a:r>
          <a:endParaRPr lang="en-US">
            <a:solidFill>
              <a:schemeClr val="bg2"/>
            </a:solidFill>
          </a:endParaRPr>
        </a:p>
      </dgm:t>
    </dgm:pt>
    <dgm:pt modelId="{DB0C31D0-3E2C-4102-B60D-268C5DE5BC3E}" type="parTrans" cxnId="{E9BF03A7-FB77-4434-A974-B761BEF33E57}">
      <dgm:prSet/>
      <dgm:spPr/>
      <dgm:t>
        <a:bodyPr/>
        <a:lstStyle/>
        <a:p>
          <a:endParaRPr lang="en-US"/>
        </a:p>
      </dgm:t>
    </dgm:pt>
    <dgm:pt modelId="{8A0B0FA1-5641-4E72-BCA3-8F12E99D3062}" type="sibTrans" cxnId="{E9BF03A7-FB77-4434-A974-B761BEF33E57}">
      <dgm:prSet/>
      <dgm:spPr/>
      <dgm:t>
        <a:bodyPr/>
        <a:lstStyle/>
        <a:p>
          <a:endParaRPr lang="en-US"/>
        </a:p>
      </dgm:t>
    </dgm:pt>
    <dgm:pt modelId="{4BC00E3E-482B-4A54-954B-33F8EAF63266}" type="pres">
      <dgm:prSet presAssocID="{584DB32F-1567-438D-B6C5-AEF4CE9D7832}" presName="linear" presStyleCnt="0">
        <dgm:presLayoutVars>
          <dgm:animLvl val="lvl"/>
          <dgm:resizeHandles val="exact"/>
        </dgm:presLayoutVars>
      </dgm:prSet>
      <dgm:spPr/>
    </dgm:pt>
    <dgm:pt modelId="{D5850197-0926-4331-9EB0-645C9BE9AC34}" type="pres">
      <dgm:prSet presAssocID="{8DEB63CC-F494-4F35-9D14-5E322FA525D5}" presName="parentText" presStyleLbl="node1" presStyleIdx="0" presStyleCnt="2" custScaleX="89575" custScaleY="30585" custLinFactY="-40280" custLinFactNeighborX="98" custLinFactNeighborY="-100000">
        <dgm:presLayoutVars>
          <dgm:chMax val="0"/>
          <dgm:bulletEnabled val="1"/>
        </dgm:presLayoutVars>
      </dgm:prSet>
      <dgm:spPr/>
    </dgm:pt>
    <dgm:pt modelId="{E7ADA1E7-BD84-4BB3-83F4-822F1B4E009B}" type="pres">
      <dgm:prSet presAssocID="{220E223D-A430-4A62-9FD7-65A7C4673D24}" presName="spacer" presStyleCnt="0"/>
      <dgm:spPr/>
    </dgm:pt>
    <dgm:pt modelId="{F5ADEE89-2579-4A5C-867F-D73D89AB58DF}" type="pres">
      <dgm:prSet presAssocID="{E536E49E-BB21-40CF-8C98-A846E78A594A}" presName="parentText" presStyleLbl="node1" presStyleIdx="1" presStyleCnt="2" custScaleX="89379" custScaleY="36103" custLinFactY="-43996" custLinFactNeighborX="98" custLinFactNeighborY="-100000">
        <dgm:presLayoutVars>
          <dgm:chMax val="0"/>
          <dgm:bulletEnabled val="1"/>
        </dgm:presLayoutVars>
      </dgm:prSet>
      <dgm:spPr/>
    </dgm:pt>
  </dgm:ptLst>
  <dgm:cxnLst>
    <dgm:cxn modelId="{33F1BB31-46C7-43D2-B40E-85E9CABDF195}" type="presOf" srcId="{E536E49E-BB21-40CF-8C98-A846E78A594A}" destId="{F5ADEE89-2579-4A5C-867F-D73D89AB58DF}" srcOrd="0" destOrd="0" presId="urn:microsoft.com/office/officeart/2005/8/layout/vList2"/>
    <dgm:cxn modelId="{683D585B-7829-4AB3-BB7F-08028C737F41}" type="presOf" srcId="{8DEB63CC-F494-4F35-9D14-5E322FA525D5}" destId="{D5850197-0926-4331-9EB0-645C9BE9AC34}" srcOrd="0" destOrd="0" presId="urn:microsoft.com/office/officeart/2005/8/layout/vList2"/>
    <dgm:cxn modelId="{E9BF03A7-FB77-4434-A974-B761BEF33E57}" srcId="{584DB32F-1567-438D-B6C5-AEF4CE9D7832}" destId="{E536E49E-BB21-40CF-8C98-A846E78A594A}" srcOrd="1" destOrd="0" parTransId="{DB0C31D0-3E2C-4102-B60D-268C5DE5BC3E}" sibTransId="{8A0B0FA1-5641-4E72-BCA3-8F12E99D3062}"/>
    <dgm:cxn modelId="{05BA3DC0-F8B6-44C2-9344-00329D293591}" type="presOf" srcId="{584DB32F-1567-438D-B6C5-AEF4CE9D7832}" destId="{4BC00E3E-482B-4A54-954B-33F8EAF63266}" srcOrd="0" destOrd="0" presId="urn:microsoft.com/office/officeart/2005/8/layout/vList2"/>
    <dgm:cxn modelId="{FB35D7D9-915A-4BE2-823D-8F61F6FE4763}" srcId="{584DB32F-1567-438D-B6C5-AEF4CE9D7832}" destId="{8DEB63CC-F494-4F35-9D14-5E322FA525D5}" srcOrd="0" destOrd="0" parTransId="{925E08C0-9CCC-4AC3-A356-98A55E14C98B}" sibTransId="{220E223D-A430-4A62-9FD7-65A7C4673D24}"/>
    <dgm:cxn modelId="{C2A217B6-321A-42E6-9C3D-03CDA4DB21D5}" type="presParOf" srcId="{4BC00E3E-482B-4A54-954B-33F8EAF63266}" destId="{D5850197-0926-4331-9EB0-645C9BE9AC34}" srcOrd="0" destOrd="0" presId="urn:microsoft.com/office/officeart/2005/8/layout/vList2"/>
    <dgm:cxn modelId="{146310D6-7CA8-44C8-A50B-7BC482CD67C5}" type="presParOf" srcId="{4BC00E3E-482B-4A54-954B-33F8EAF63266}" destId="{E7ADA1E7-BD84-4BB3-83F4-822F1B4E009B}" srcOrd="1" destOrd="0" presId="urn:microsoft.com/office/officeart/2005/8/layout/vList2"/>
    <dgm:cxn modelId="{00D6188D-CE45-41EF-BD3D-3DF8A3A22392}" type="presParOf" srcId="{4BC00E3E-482B-4A54-954B-33F8EAF63266}" destId="{F5ADEE89-2579-4A5C-867F-D73D89AB58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A50FD-0E07-4790-9940-29D5FDFF40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F2F0F7-A072-4A37-8156-FDC29A451438}">
      <dgm:prSet/>
      <dgm:spPr/>
      <dgm:t>
        <a:bodyPr/>
        <a:lstStyle/>
        <a:p>
          <a:r>
            <a:rPr lang="en-US" b="1" i="1" dirty="0">
              <a:solidFill>
                <a:schemeClr val="bg2"/>
              </a:solidFill>
            </a:rPr>
            <a:t>S. mutans </a:t>
          </a:r>
          <a:r>
            <a:rPr lang="en-US" b="1" dirty="0">
              <a:solidFill>
                <a:schemeClr val="bg2"/>
              </a:solidFill>
            </a:rPr>
            <a:t>efficiently produces organic acids as a product of its metabolism of carbohydrates</a:t>
          </a:r>
          <a:endParaRPr lang="en-US" dirty="0">
            <a:solidFill>
              <a:schemeClr val="bg2"/>
            </a:solidFill>
          </a:endParaRPr>
        </a:p>
      </dgm:t>
    </dgm:pt>
    <dgm:pt modelId="{05E100A7-FEC9-4EF6-95E8-F4D0CBC8E385}" type="parTrans" cxnId="{7EDFA908-9EB4-4FE4-B675-9A6FD2A2920E}">
      <dgm:prSet/>
      <dgm:spPr/>
      <dgm:t>
        <a:bodyPr/>
        <a:lstStyle/>
        <a:p>
          <a:endParaRPr lang="en-US"/>
        </a:p>
      </dgm:t>
    </dgm:pt>
    <dgm:pt modelId="{1705F4E8-DF74-4D2D-94FD-28629A1202EF}" type="sibTrans" cxnId="{7EDFA908-9EB4-4FE4-B675-9A6FD2A2920E}">
      <dgm:prSet/>
      <dgm:spPr/>
      <dgm:t>
        <a:bodyPr/>
        <a:lstStyle/>
        <a:p>
          <a:endParaRPr lang="en-US"/>
        </a:p>
      </dgm:t>
    </dgm:pt>
    <dgm:pt modelId="{91D8280E-66DE-4CDC-8B1B-6676B180B55E}" type="pres">
      <dgm:prSet presAssocID="{15DA50FD-0E07-4790-9940-29D5FDFF402D}" presName="linear" presStyleCnt="0">
        <dgm:presLayoutVars>
          <dgm:animLvl val="lvl"/>
          <dgm:resizeHandles val="exact"/>
        </dgm:presLayoutVars>
      </dgm:prSet>
      <dgm:spPr/>
    </dgm:pt>
    <dgm:pt modelId="{E3A06982-5384-4FC1-903B-B3EFE425B074}" type="pres">
      <dgm:prSet presAssocID="{40F2F0F7-A072-4A37-8156-FDC29A451438}" presName="parentText" presStyleLbl="node1" presStyleIdx="0" presStyleCnt="1">
        <dgm:presLayoutVars>
          <dgm:chMax val="0"/>
          <dgm:bulletEnabled val="1"/>
        </dgm:presLayoutVars>
      </dgm:prSet>
      <dgm:spPr/>
    </dgm:pt>
  </dgm:ptLst>
  <dgm:cxnLst>
    <dgm:cxn modelId="{7EDFA908-9EB4-4FE4-B675-9A6FD2A2920E}" srcId="{15DA50FD-0E07-4790-9940-29D5FDFF402D}" destId="{40F2F0F7-A072-4A37-8156-FDC29A451438}" srcOrd="0" destOrd="0" parTransId="{05E100A7-FEC9-4EF6-95E8-F4D0CBC8E385}" sibTransId="{1705F4E8-DF74-4D2D-94FD-28629A1202EF}"/>
    <dgm:cxn modelId="{C7BDF348-B3BC-47BC-8D76-ECCAC8AEAD20}" type="presOf" srcId="{40F2F0F7-A072-4A37-8156-FDC29A451438}" destId="{E3A06982-5384-4FC1-903B-B3EFE425B074}" srcOrd="0" destOrd="0" presId="urn:microsoft.com/office/officeart/2005/8/layout/vList2"/>
    <dgm:cxn modelId="{DC490F95-5E74-45EF-8F9A-15B81F3D7E37}" type="presOf" srcId="{15DA50FD-0E07-4790-9940-29D5FDFF402D}" destId="{91D8280E-66DE-4CDC-8B1B-6676B180B55E}" srcOrd="0" destOrd="0" presId="urn:microsoft.com/office/officeart/2005/8/layout/vList2"/>
    <dgm:cxn modelId="{EDBD4853-C7B3-41DC-A595-391F792B2FC6}" type="presParOf" srcId="{91D8280E-66DE-4CDC-8B1B-6676B180B55E}" destId="{E3A06982-5384-4FC1-903B-B3EFE425B0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50197-0926-4331-9EB0-645C9BE9AC34}">
      <dsp:nvSpPr>
        <dsp:cNvPr id="0" name=""/>
        <dsp:cNvSpPr/>
      </dsp:nvSpPr>
      <dsp:spPr>
        <a:xfrm>
          <a:off x="465815" y="0"/>
          <a:ext cx="7857160" cy="7443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Learning Objectives</a:t>
          </a:r>
        </a:p>
      </dsp:txBody>
      <dsp:txXfrm>
        <a:off x="502150" y="36335"/>
        <a:ext cx="7784490" cy="671646"/>
      </dsp:txXfrm>
    </dsp:sp>
    <dsp:sp modelId="{F5ADEE89-2579-4A5C-867F-D73D89AB58DF}">
      <dsp:nvSpPr>
        <dsp:cNvPr id="0" name=""/>
        <dsp:cNvSpPr/>
      </dsp:nvSpPr>
      <dsp:spPr>
        <a:xfrm>
          <a:off x="474411" y="675010"/>
          <a:ext cx="7839968" cy="878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u="sng" kern="1200">
              <a:solidFill>
                <a:schemeClr val="bg2"/>
              </a:solidFill>
            </a:rPr>
            <a:t>After this lecture, you should be able to:</a:t>
          </a:r>
          <a:endParaRPr lang="en-US" sz="3200" kern="1200">
            <a:solidFill>
              <a:schemeClr val="bg2"/>
            </a:solidFill>
          </a:endParaRPr>
        </a:p>
      </dsp:txBody>
      <dsp:txXfrm>
        <a:off x="517301" y="717900"/>
        <a:ext cx="7754188" cy="792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06982-5384-4FC1-903B-B3EFE425B074}">
      <dsp:nvSpPr>
        <dsp:cNvPr id="0" name=""/>
        <dsp:cNvSpPr/>
      </dsp:nvSpPr>
      <dsp:spPr>
        <a:xfrm>
          <a:off x="0" y="16894"/>
          <a:ext cx="7957457"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solidFill>
                <a:schemeClr val="bg2"/>
              </a:solidFill>
            </a:rPr>
            <a:t>S. mutans </a:t>
          </a:r>
          <a:r>
            <a:rPr lang="en-US" sz="1800" b="1" kern="1200" dirty="0">
              <a:solidFill>
                <a:schemeClr val="bg2"/>
              </a:solidFill>
            </a:rPr>
            <a:t>efficiently produces organic acids as a product of its metabolism of carbohydrates</a:t>
          </a:r>
          <a:endParaRPr lang="en-US" sz="1800" kern="1200" dirty="0">
            <a:solidFill>
              <a:schemeClr val="bg2"/>
            </a:solidFill>
          </a:endParaRPr>
        </a:p>
      </dsp:txBody>
      <dsp:txXfrm>
        <a:off x="33926" y="50820"/>
        <a:ext cx="7889605" cy="6271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575C-907E-4F29-B40C-BBF7837B0EE4}" type="datetimeFigureOut">
              <a:rPr lang="en-US" smtClean="0"/>
              <a:t>1/27/2024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6E29A-38EC-4533-B5B5-80C23A9DBB43}" type="slidenum">
              <a:rPr lang="en-US" smtClean="0"/>
              <a:t>‹#›</a:t>
            </a:fld>
            <a:endParaRPr lang="en-US"/>
          </a:p>
        </p:txBody>
      </p:sp>
    </p:spTree>
    <p:extLst>
      <p:ext uri="{BB962C8B-B14F-4D97-AF65-F5344CB8AC3E}">
        <p14:creationId xmlns:p14="http://schemas.microsoft.com/office/powerpoint/2010/main" val="214094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E92FA-3411-414A-B25F-40F57957A0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16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5E46856-F3C8-4E33-A5D1-F116B55962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FEC43A-75FD-42D3-9DF9-F4F75F7942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B10753-BCAE-4AEA-9728-A1C0DE649718}"/>
              </a:ext>
            </a:extLst>
          </p:cNvPr>
          <p:cNvSpPr>
            <a:spLocks noGrp="1" noChangeArrowheads="1"/>
          </p:cNvSpPr>
          <p:nvPr>
            <p:ph type="sldNum" sz="quarter" idx="12"/>
          </p:nvPr>
        </p:nvSpPr>
        <p:spPr>
          <a:ln/>
        </p:spPr>
        <p:txBody>
          <a:bodyPr/>
          <a:lstStyle>
            <a:lvl1pPr>
              <a:defRPr/>
            </a:lvl1pPr>
          </a:lstStyle>
          <a:p>
            <a:pPr>
              <a:defRPr/>
            </a:pPr>
            <a:fld id="{E267EF02-C69D-4736-AD67-86D359AAA2E8}" type="slidenum">
              <a:rPr lang="en-US" altLang="en-US"/>
              <a:pPr>
                <a:defRPr/>
              </a:pPr>
              <a:t>‹#›</a:t>
            </a:fld>
            <a:endParaRPr lang="en-US" altLang="en-US"/>
          </a:p>
        </p:txBody>
      </p:sp>
    </p:spTree>
    <p:extLst>
      <p:ext uri="{BB962C8B-B14F-4D97-AF65-F5344CB8AC3E}">
        <p14:creationId xmlns:p14="http://schemas.microsoft.com/office/powerpoint/2010/main" val="220099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925E5B-F59C-4573-8480-59E24142B3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AB8B19-BBF6-4250-AA34-350A214FB4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D60D98-7C41-40D0-93C6-59B9B7BE766B}"/>
              </a:ext>
            </a:extLst>
          </p:cNvPr>
          <p:cNvSpPr>
            <a:spLocks noGrp="1" noChangeArrowheads="1"/>
          </p:cNvSpPr>
          <p:nvPr>
            <p:ph type="sldNum" sz="quarter" idx="12"/>
          </p:nvPr>
        </p:nvSpPr>
        <p:spPr>
          <a:ln/>
        </p:spPr>
        <p:txBody>
          <a:bodyPr/>
          <a:lstStyle>
            <a:lvl1pPr>
              <a:defRPr/>
            </a:lvl1pPr>
          </a:lstStyle>
          <a:p>
            <a:pPr>
              <a:defRPr/>
            </a:pPr>
            <a:fld id="{AFBA6A5D-C7AE-4DE7-978E-4599E1A683F2}" type="slidenum">
              <a:rPr lang="en-US" altLang="en-US"/>
              <a:pPr>
                <a:defRPr/>
              </a:pPr>
              <a:t>‹#›</a:t>
            </a:fld>
            <a:endParaRPr lang="en-US" altLang="en-US"/>
          </a:p>
        </p:txBody>
      </p:sp>
    </p:spTree>
    <p:extLst>
      <p:ext uri="{BB962C8B-B14F-4D97-AF65-F5344CB8AC3E}">
        <p14:creationId xmlns:p14="http://schemas.microsoft.com/office/powerpoint/2010/main" val="191802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7111A6-6F3D-4A2D-A1E8-00608ED93A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DF6CA9-20FB-4F94-BEC0-89F69C07A4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91C5D8-2318-434F-A0CB-37D1228E2851}"/>
              </a:ext>
            </a:extLst>
          </p:cNvPr>
          <p:cNvSpPr>
            <a:spLocks noGrp="1" noChangeArrowheads="1"/>
          </p:cNvSpPr>
          <p:nvPr>
            <p:ph type="sldNum" sz="quarter" idx="12"/>
          </p:nvPr>
        </p:nvSpPr>
        <p:spPr>
          <a:ln/>
        </p:spPr>
        <p:txBody>
          <a:bodyPr/>
          <a:lstStyle>
            <a:lvl1pPr>
              <a:defRPr/>
            </a:lvl1pPr>
          </a:lstStyle>
          <a:p>
            <a:pPr>
              <a:defRPr/>
            </a:pPr>
            <a:fld id="{22C28AE8-271A-498F-8270-CFDCD6152110}" type="slidenum">
              <a:rPr lang="en-US" altLang="en-US"/>
              <a:pPr>
                <a:defRPr/>
              </a:pPr>
              <a:t>‹#›</a:t>
            </a:fld>
            <a:endParaRPr lang="en-US" altLang="en-US"/>
          </a:p>
        </p:txBody>
      </p:sp>
    </p:spTree>
    <p:extLst>
      <p:ext uri="{BB962C8B-B14F-4D97-AF65-F5344CB8AC3E}">
        <p14:creationId xmlns:p14="http://schemas.microsoft.com/office/powerpoint/2010/main" val="161533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4BC5-7808-4260-889B-A8B5C1A6804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FE0F80E-7099-4F73-BE46-A61CBE9CB98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18DD0D5-082C-41B8-9AF7-870582175663}"/>
              </a:ext>
            </a:extLst>
          </p:cNvPr>
          <p:cNvSpPr>
            <a:spLocks noGrp="1"/>
          </p:cNvSpPr>
          <p:nvPr>
            <p:ph type="dt" sz="half" idx="10"/>
          </p:nvPr>
        </p:nvSpPr>
        <p:spPr/>
        <p:txBody>
          <a:bodyPr/>
          <a:lstStyle/>
          <a:p>
            <a:fld id="{72345051-2045-45DA-935E-2E3CA1A69ADC}" type="datetimeFigureOut">
              <a:rPr lang="en-US" smtClean="0"/>
              <a:t>1/27/2024</a:t>
            </a:fld>
            <a:endParaRPr lang="en-US" dirty="0"/>
          </a:p>
        </p:txBody>
      </p:sp>
      <p:sp>
        <p:nvSpPr>
          <p:cNvPr id="5" name="Footer Placeholder 4">
            <a:extLst>
              <a:ext uri="{FF2B5EF4-FFF2-40B4-BE49-F238E27FC236}">
                <a16:creationId xmlns:a16="http://schemas.microsoft.com/office/drawing/2014/main" id="{C5569455-A71D-44B4-8E9A-57BDCCC92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1CD75-C07D-4E1F-A935-9FA53126BBD4}"/>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61008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669B-9CB4-459D-B3AF-965A25E5E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1144F-DE6E-4498-AD0B-FD243E56C8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39535-6ADC-4D50-850D-DCEDB7391182}"/>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5" name="Footer Placeholder 4">
            <a:extLst>
              <a:ext uri="{FF2B5EF4-FFF2-40B4-BE49-F238E27FC236}">
                <a16:creationId xmlns:a16="http://schemas.microsoft.com/office/drawing/2014/main" id="{867926BD-A663-41EA-8627-E3B266957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6D908-59F8-42E6-B0E7-F0F06E99703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98415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AA1E-576A-469D-9F9F-6FBBCAB6698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95FEC8E-078A-4867-A056-119E214EFF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E11AE-EB98-46B8-8AE9-9D3A932A0B9C}"/>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5" name="Footer Placeholder 4">
            <a:extLst>
              <a:ext uri="{FF2B5EF4-FFF2-40B4-BE49-F238E27FC236}">
                <a16:creationId xmlns:a16="http://schemas.microsoft.com/office/drawing/2014/main" id="{2A2F8E19-12B0-44E9-92AD-B790794F5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36AFC-97AC-4D90-B94B-D42FFE015EE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079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83AC-DE55-482F-9150-3EE499B11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F642E-7D32-408B-AC0A-64450704B29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D53CC4-0EC2-4155-BAFF-409BBC65DA4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977C2C-5069-4575-B3C4-9483DDC8CC9C}"/>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6" name="Footer Placeholder 5">
            <a:extLst>
              <a:ext uri="{FF2B5EF4-FFF2-40B4-BE49-F238E27FC236}">
                <a16:creationId xmlns:a16="http://schemas.microsoft.com/office/drawing/2014/main" id="{CD139EA4-A8AF-4A04-8EC9-882F7A642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36D90-E76B-44DF-BE65-4954F87F540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55985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01B3-C4F0-4E5A-B7C1-A6ECE2ED9B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3EE710-C07A-464B-957D-7B49AE5B6A4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BC2E63-E8DE-4DB0-9A78-319E16A3A74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EB137D-259F-4C19-951D-70B9BA603BE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BF6D37B-CF87-4FD2-A00C-0EEA2CD57D5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3B1407-50F7-49D5-971D-C2D1C96977A6}"/>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8" name="Footer Placeholder 7">
            <a:extLst>
              <a:ext uri="{FF2B5EF4-FFF2-40B4-BE49-F238E27FC236}">
                <a16:creationId xmlns:a16="http://schemas.microsoft.com/office/drawing/2014/main" id="{DF8EE9EF-3D3A-4C04-A263-13BAD6ECED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5AD02F-AEFB-42E8-A88A-93E99F47CC2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0132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8B03-7147-47EB-A854-AB94C1284E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C1504F-AA91-49BE-A15B-D9618D5D03EA}"/>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4" name="Footer Placeholder 3">
            <a:extLst>
              <a:ext uri="{FF2B5EF4-FFF2-40B4-BE49-F238E27FC236}">
                <a16:creationId xmlns:a16="http://schemas.microsoft.com/office/drawing/2014/main" id="{E802D5D6-9901-4623-9A7A-37AE419DC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BFD4A4-8462-49C0-AAAA-0B98BBF20AC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19221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C2905-EB5B-4C0C-860C-F371D7775449}"/>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3" name="Footer Placeholder 2">
            <a:extLst>
              <a:ext uri="{FF2B5EF4-FFF2-40B4-BE49-F238E27FC236}">
                <a16:creationId xmlns:a16="http://schemas.microsoft.com/office/drawing/2014/main" id="{08B12847-E4A5-4EE3-8D89-E56470BAD1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88F79-84B2-497D-AB91-FA9B1E805CE5}"/>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6329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5E65-C39A-4411-AB78-4A6E4C7A0A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6CCA5AE-E20B-4542-86B6-F50A4CBA249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8865DB-A71C-43FE-96D9-89ADD0E935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C836F5D-4C22-4BDF-879E-123FE99217C7}"/>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6" name="Footer Placeholder 5">
            <a:extLst>
              <a:ext uri="{FF2B5EF4-FFF2-40B4-BE49-F238E27FC236}">
                <a16:creationId xmlns:a16="http://schemas.microsoft.com/office/drawing/2014/main" id="{D2A94540-8414-442E-ADBB-C8ABB75C34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97AC9-4205-4C91-B071-9B8A8025E8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609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6FE801-F39A-49BB-84C9-A8450D5173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7A39EC-DA2A-4CA4-BCF7-A3E0E8547A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EA05C4-AF37-48C4-896D-BB679006CFDD}"/>
              </a:ext>
            </a:extLst>
          </p:cNvPr>
          <p:cNvSpPr>
            <a:spLocks noGrp="1" noChangeArrowheads="1"/>
          </p:cNvSpPr>
          <p:nvPr>
            <p:ph type="sldNum" sz="quarter" idx="12"/>
          </p:nvPr>
        </p:nvSpPr>
        <p:spPr>
          <a:ln/>
        </p:spPr>
        <p:txBody>
          <a:bodyPr/>
          <a:lstStyle>
            <a:lvl1pPr>
              <a:defRPr/>
            </a:lvl1pPr>
          </a:lstStyle>
          <a:p>
            <a:pPr>
              <a:defRPr/>
            </a:pPr>
            <a:fld id="{28C20A9B-B6C3-451F-8D60-7F7F1DA71D0D}" type="slidenum">
              <a:rPr lang="en-US" altLang="en-US"/>
              <a:pPr>
                <a:defRPr/>
              </a:pPr>
              <a:t>‹#›</a:t>
            </a:fld>
            <a:endParaRPr lang="en-US" altLang="en-US"/>
          </a:p>
        </p:txBody>
      </p:sp>
    </p:spTree>
    <p:extLst>
      <p:ext uri="{BB962C8B-B14F-4D97-AF65-F5344CB8AC3E}">
        <p14:creationId xmlns:p14="http://schemas.microsoft.com/office/powerpoint/2010/main" val="2962612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3B10-FD96-4B3F-AE08-784612CC4A8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1C7519-683C-4A47-9F9D-280AB8D230B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67B1547-3D8D-4E2C-87A9-DADF27E20B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315793-908D-4901-8F1A-0E9361F32930}"/>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6" name="Footer Placeholder 5">
            <a:extLst>
              <a:ext uri="{FF2B5EF4-FFF2-40B4-BE49-F238E27FC236}">
                <a16:creationId xmlns:a16="http://schemas.microsoft.com/office/drawing/2014/main" id="{8B444D6C-CB34-4D28-9DA7-AA50C8008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40777-B857-484B-94AF-1C67CC8F087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85137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1CF6-2A5C-4A09-8C10-6CB5C3D402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415160-84D6-4694-BE9E-F2C0B10CDF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12A92-B346-40A6-BA87-0CB9F8D820D6}"/>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5" name="Footer Placeholder 4">
            <a:extLst>
              <a:ext uri="{FF2B5EF4-FFF2-40B4-BE49-F238E27FC236}">
                <a16:creationId xmlns:a16="http://schemas.microsoft.com/office/drawing/2014/main" id="{88EA7F1D-5130-42FE-B82E-9827DF65F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27B1B-EEE3-44B7-9F7C-B298AFC742A3}"/>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18115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BBB7F-8390-4DB6-8D5A-C94DC52A12D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095E6F-7684-48D1-A376-8F90BDFF58E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EC4B4-D283-4F22-88EE-51BB8B4DB745}"/>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5" name="Footer Placeholder 4">
            <a:extLst>
              <a:ext uri="{FF2B5EF4-FFF2-40B4-BE49-F238E27FC236}">
                <a16:creationId xmlns:a16="http://schemas.microsoft.com/office/drawing/2014/main" id="{A4F88C7D-132B-4C73-98FF-796ABF5A9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CB350-FAAF-40D0-B676-1B08C294298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7333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C9B632B-536A-4E9E-ADC0-D08D9DE877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795708-A1BA-4EE1-BB67-245CBAD7AB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54B072-A980-4A26-81C0-559E506457D8}"/>
              </a:ext>
            </a:extLst>
          </p:cNvPr>
          <p:cNvSpPr>
            <a:spLocks noGrp="1" noChangeArrowheads="1"/>
          </p:cNvSpPr>
          <p:nvPr>
            <p:ph type="sldNum" sz="quarter" idx="12"/>
          </p:nvPr>
        </p:nvSpPr>
        <p:spPr>
          <a:ln/>
        </p:spPr>
        <p:txBody>
          <a:bodyPr/>
          <a:lstStyle>
            <a:lvl1pPr>
              <a:defRPr/>
            </a:lvl1pPr>
          </a:lstStyle>
          <a:p>
            <a:pPr>
              <a:defRPr/>
            </a:pPr>
            <a:fld id="{A083FDE5-625F-4356-BC81-B104A6C0DD57}" type="slidenum">
              <a:rPr lang="en-US" altLang="en-US"/>
              <a:pPr>
                <a:defRPr/>
              </a:pPr>
              <a:t>‹#›</a:t>
            </a:fld>
            <a:endParaRPr lang="en-US" altLang="en-US"/>
          </a:p>
        </p:txBody>
      </p:sp>
    </p:spTree>
    <p:extLst>
      <p:ext uri="{BB962C8B-B14F-4D97-AF65-F5344CB8AC3E}">
        <p14:creationId xmlns:p14="http://schemas.microsoft.com/office/powerpoint/2010/main" val="327738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B7A1A85-F1F6-4E84-874D-E36BD46E2E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A4DA30B-C8DC-407E-8D4B-D3E84ABC40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406578-A50A-46EC-93A0-6311C5322A5D}"/>
              </a:ext>
            </a:extLst>
          </p:cNvPr>
          <p:cNvSpPr>
            <a:spLocks noGrp="1" noChangeArrowheads="1"/>
          </p:cNvSpPr>
          <p:nvPr>
            <p:ph type="sldNum" sz="quarter" idx="12"/>
          </p:nvPr>
        </p:nvSpPr>
        <p:spPr>
          <a:ln/>
        </p:spPr>
        <p:txBody>
          <a:bodyPr/>
          <a:lstStyle>
            <a:lvl1pPr>
              <a:defRPr/>
            </a:lvl1pPr>
          </a:lstStyle>
          <a:p>
            <a:pPr>
              <a:defRPr/>
            </a:pPr>
            <a:fld id="{4E4EA86B-53BF-4CA5-98F3-D71A61D97448}" type="slidenum">
              <a:rPr lang="en-US" altLang="en-US"/>
              <a:pPr>
                <a:defRPr/>
              </a:pPr>
              <a:t>‹#›</a:t>
            </a:fld>
            <a:endParaRPr lang="en-US" altLang="en-US"/>
          </a:p>
        </p:txBody>
      </p:sp>
    </p:spTree>
    <p:extLst>
      <p:ext uri="{BB962C8B-B14F-4D97-AF65-F5344CB8AC3E}">
        <p14:creationId xmlns:p14="http://schemas.microsoft.com/office/powerpoint/2010/main" val="251939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77F3C8B-3504-4AC3-9CC0-E88F5722D4E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B904543-709C-49B6-BBC6-E33AB8A1AD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857F8EE-D564-42B2-BFC4-B94759BC347F}"/>
              </a:ext>
            </a:extLst>
          </p:cNvPr>
          <p:cNvSpPr>
            <a:spLocks noGrp="1" noChangeArrowheads="1"/>
          </p:cNvSpPr>
          <p:nvPr>
            <p:ph type="sldNum" sz="quarter" idx="12"/>
          </p:nvPr>
        </p:nvSpPr>
        <p:spPr>
          <a:ln/>
        </p:spPr>
        <p:txBody>
          <a:bodyPr/>
          <a:lstStyle>
            <a:lvl1pPr>
              <a:defRPr/>
            </a:lvl1pPr>
          </a:lstStyle>
          <a:p>
            <a:pPr>
              <a:defRPr/>
            </a:pPr>
            <a:fld id="{375DEA6C-9259-467C-99C8-13C69EE2CAF4}" type="slidenum">
              <a:rPr lang="en-US" altLang="en-US"/>
              <a:pPr>
                <a:defRPr/>
              </a:pPr>
              <a:t>‹#›</a:t>
            </a:fld>
            <a:endParaRPr lang="en-US" altLang="en-US"/>
          </a:p>
        </p:txBody>
      </p:sp>
    </p:spTree>
    <p:extLst>
      <p:ext uri="{BB962C8B-B14F-4D97-AF65-F5344CB8AC3E}">
        <p14:creationId xmlns:p14="http://schemas.microsoft.com/office/powerpoint/2010/main" val="411216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F7AAFBD-6597-4376-9F82-78EED9EB92E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25D45F3-C784-4727-AB6B-2E1743359F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F40070E-057D-42D2-A90F-F8C59ADDE2A0}"/>
              </a:ext>
            </a:extLst>
          </p:cNvPr>
          <p:cNvSpPr>
            <a:spLocks noGrp="1" noChangeArrowheads="1"/>
          </p:cNvSpPr>
          <p:nvPr>
            <p:ph type="sldNum" sz="quarter" idx="12"/>
          </p:nvPr>
        </p:nvSpPr>
        <p:spPr>
          <a:ln/>
        </p:spPr>
        <p:txBody>
          <a:bodyPr/>
          <a:lstStyle>
            <a:lvl1pPr>
              <a:defRPr/>
            </a:lvl1pPr>
          </a:lstStyle>
          <a:p>
            <a:pPr>
              <a:defRPr/>
            </a:pPr>
            <a:fld id="{CCC97256-E7A9-47B0-8D02-DF6C315A13B6}" type="slidenum">
              <a:rPr lang="en-US" altLang="en-US"/>
              <a:pPr>
                <a:defRPr/>
              </a:pPr>
              <a:t>‹#›</a:t>
            </a:fld>
            <a:endParaRPr lang="en-US" altLang="en-US"/>
          </a:p>
        </p:txBody>
      </p:sp>
    </p:spTree>
    <p:extLst>
      <p:ext uri="{BB962C8B-B14F-4D97-AF65-F5344CB8AC3E}">
        <p14:creationId xmlns:p14="http://schemas.microsoft.com/office/powerpoint/2010/main" val="108259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09C971-75E3-44B8-B21E-FD69385664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A61474F-C24F-42CA-B423-C4465A8095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28DD033-94C5-43EB-9EFD-6C7AC3DD6E8E}"/>
              </a:ext>
            </a:extLst>
          </p:cNvPr>
          <p:cNvSpPr>
            <a:spLocks noGrp="1" noChangeArrowheads="1"/>
          </p:cNvSpPr>
          <p:nvPr>
            <p:ph type="sldNum" sz="quarter" idx="12"/>
          </p:nvPr>
        </p:nvSpPr>
        <p:spPr>
          <a:ln/>
        </p:spPr>
        <p:txBody>
          <a:bodyPr/>
          <a:lstStyle>
            <a:lvl1pPr>
              <a:defRPr/>
            </a:lvl1pPr>
          </a:lstStyle>
          <a:p>
            <a:pPr>
              <a:defRPr/>
            </a:pPr>
            <a:fld id="{7BA24FFF-13B8-409C-B3EB-EBEC9E5027D9}" type="slidenum">
              <a:rPr lang="en-US" altLang="en-US"/>
              <a:pPr>
                <a:defRPr/>
              </a:pPr>
              <a:t>‹#›</a:t>
            </a:fld>
            <a:endParaRPr lang="en-US" altLang="en-US"/>
          </a:p>
        </p:txBody>
      </p:sp>
    </p:spTree>
    <p:extLst>
      <p:ext uri="{BB962C8B-B14F-4D97-AF65-F5344CB8AC3E}">
        <p14:creationId xmlns:p14="http://schemas.microsoft.com/office/powerpoint/2010/main" val="41895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D387256-DDBF-4CC8-96E9-D02D9D79AA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DC37C4-38BF-4298-9C3B-53255D946E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C6E8EE-EDC3-43AC-B480-5CB26EDE0EB5}"/>
              </a:ext>
            </a:extLst>
          </p:cNvPr>
          <p:cNvSpPr>
            <a:spLocks noGrp="1" noChangeArrowheads="1"/>
          </p:cNvSpPr>
          <p:nvPr>
            <p:ph type="sldNum" sz="quarter" idx="12"/>
          </p:nvPr>
        </p:nvSpPr>
        <p:spPr>
          <a:ln/>
        </p:spPr>
        <p:txBody>
          <a:bodyPr/>
          <a:lstStyle>
            <a:lvl1pPr>
              <a:defRPr/>
            </a:lvl1pPr>
          </a:lstStyle>
          <a:p>
            <a:pPr>
              <a:defRPr/>
            </a:pPr>
            <a:fld id="{FEE78490-6232-4377-A210-872AB81FA6EB}" type="slidenum">
              <a:rPr lang="en-US" altLang="en-US"/>
              <a:pPr>
                <a:defRPr/>
              </a:pPr>
              <a:t>‹#›</a:t>
            </a:fld>
            <a:endParaRPr lang="en-US" altLang="en-US"/>
          </a:p>
        </p:txBody>
      </p:sp>
    </p:spTree>
    <p:extLst>
      <p:ext uri="{BB962C8B-B14F-4D97-AF65-F5344CB8AC3E}">
        <p14:creationId xmlns:p14="http://schemas.microsoft.com/office/powerpoint/2010/main" val="306526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BC0F73-FA28-41D3-B5A0-E045C9039C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FB0DA0-6B8E-48F4-AF8E-29B9072F53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88E4D7-6F77-4559-AADE-A5E855EB0FD5}"/>
              </a:ext>
            </a:extLst>
          </p:cNvPr>
          <p:cNvSpPr>
            <a:spLocks noGrp="1" noChangeArrowheads="1"/>
          </p:cNvSpPr>
          <p:nvPr>
            <p:ph type="sldNum" sz="quarter" idx="12"/>
          </p:nvPr>
        </p:nvSpPr>
        <p:spPr>
          <a:ln/>
        </p:spPr>
        <p:txBody>
          <a:bodyPr/>
          <a:lstStyle>
            <a:lvl1pPr>
              <a:defRPr/>
            </a:lvl1pPr>
          </a:lstStyle>
          <a:p>
            <a:pPr>
              <a:defRPr/>
            </a:pPr>
            <a:fld id="{A406BD7C-FA54-4848-A69F-541144A71E7D}" type="slidenum">
              <a:rPr lang="en-US" altLang="en-US"/>
              <a:pPr>
                <a:defRPr/>
              </a:pPr>
              <a:t>‹#›</a:t>
            </a:fld>
            <a:endParaRPr lang="en-US" altLang="en-US"/>
          </a:p>
        </p:txBody>
      </p:sp>
    </p:spTree>
    <p:extLst>
      <p:ext uri="{BB962C8B-B14F-4D97-AF65-F5344CB8AC3E}">
        <p14:creationId xmlns:p14="http://schemas.microsoft.com/office/powerpoint/2010/main" val="392021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200528-4EAC-4969-8028-9DA8AB10A88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E79842F-DCEA-4EBA-B552-C24B4247F87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2B58810-944D-47A3-BBE9-DDEF4360C9D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91F64894-B2D8-477E-A690-3F1377F8EE7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22FEB833-D43E-4254-9EE1-1FF4991C3F2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2D39C132-5649-42B8-AF22-E280B2AEA2C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0E777-2D55-4E42-AE49-BE0847F800C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E799EA-50A3-4338-A08A-4AA8B225F8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194A5-F033-4C67-993E-72344D94957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345051-2045-45DA-935E-2E3CA1A69ADC}" type="datetimeFigureOut">
              <a:rPr lang="en-US" smtClean="0"/>
              <a:t>1/27/2024</a:t>
            </a:fld>
            <a:endParaRPr lang="en-US" dirty="0"/>
          </a:p>
        </p:txBody>
      </p:sp>
      <p:sp>
        <p:nvSpPr>
          <p:cNvPr id="5" name="Footer Placeholder 4">
            <a:extLst>
              <a:ext uri="{FF2B5EF4-FFF2-40B4-BE49-F238E27FC236}">
                <a16:creationId xmlns:a16="http://schemas.microsoft.com/office/drawing/2014/main" id="{6CF69D56-65ED-46F0-AF1D-0FE816E36C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A24CAD5-F497-4ABA-96FD-8078263D53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516358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ure.com/srep"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125" name="Rectangle 412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17569B36-1002-4227-A788-D96F7D4FBADD}"/>
              </a:ext>
            </a:extLst>
          </p:cNvPr>
          <p:cNvSpPr>
            <a:spLocks noGrp="1" noChangeArrowheads="1"/>
          </p:cNvSpPr>
          <p:nvPr>
            <p:ph type="ctrTitle"/>
          </p:nvPr>
        </p:nvSpPr>
        <p:spPr>
          <a:xfrm>
            <a:off x="114298" y="283749"/>
            <a:ext cx="8915401" cy="727171"/>
          </a:xfrm>
        </p:spPr>
        <p:txBody>
          <a:bodyPr anchor="b">
            <a:noAutofit/>
          </a:bodyPr>
          <a:lstStyle/>
          <a:p>
            <a:pPr eaLnBrk="1" hangingPunct="1">
              <a:defRPr/>
            </a:pPr>
            <a:r>
              <a:rPr lang="en-US" sz="3200" b="1" u="sng" dirty="0">
                <a:solidFill>
                  <a:schemeClr val="bg2"/>
                </a:solidFill>
                <a:effectLst>
                  <a:outerShdw blurRad="38100" dist="38100" dir="2700000" algn="tl">
                    <a:srgbClr val="000000"/>
                  </a:outerShdw>
                </a:effectLst>
                <a:latin typeface="Tahoma" pitchFamily="34" charset="0"/>
              </a:rPr>
              <a:t>Dental caries as an infectious disease</a:t>
            </a:r>
          </a:p>
        </p:txBody>
      </p:sp>
      <p:sp>
        <p:nvSpPr>
          <p:cNvPr id="4099" name="Rectangle 3">
            <a:extLst>
              <a:ext uri="{FF2B5EF4-FFF2-40B4-BE49-F238E27FC236}">
                <a16:creationId xmlns:a16="http://schemas.microsoft.com/office/drawing/2014/main" id="{2E108CC7-1496-405C-A73B-54089FF36B4F}"/>
              </a:ext>
            </a:extLst>
          </p:cNvPr>
          <p:cNvSpPr>
            <a:spLocks noGrp="1" noChangeArrowheads="1"/>
          </p:cNvSpPr>
          <p:nvPr>
            <p:ph type="subTitle" idx="1"/>
          </p:nvPr>
        </p:nvSpPr>
        <p:spPr>
          <a:xfrm>
            <a:off x="861744" y="3800427"/>
            <a:ext cx="7420511" cy="2163551"/>
          </a:xfrm>
        </p:spPr>
        <p:txBody>
          <a:bodyPr anchor="t">
            <a:noAutofit/>
          </a:bodyPr>
          <a:lstStyle/>
          <a:p>
            <a:pPr eaLnBrk="1" hangingPunct="1">
              <a:lnSpc>
                <a:spcPct val="90000"/>
              </a:lnSpc>
              <a:defRPr/>
            </a:pPr>
            <a:r>
              <a:rPr lang="en-US" sz="2800" dirty="0">
                <a:solidFill>
                  <a:schemeClr val="bg2"/>
                </a:solidFill>
                <a:effectLst>
                  <a:outerShdw blurRad="38100" dist="38100" dir="2700000" algn="tl">
                    <a:srgbClr val="000000"/>
                  </a:outerShdw>
                </a:effectLst>
                <a:latin typeface="Tahoma" pitchFamily="34" charset="0"/>
              </a:rPr>
              <a:t>Fata Moradali</a:t>
            </a:r>
          </a:p>
          <a:p>
            <a:pPr eaLnBrk="1" hangingPunct="1">
              <a:lnSpc>
                <a:spcPct val="90000"/>
              </a:lnSpc>
              <a:defRPr/>
            </a:pPr>
            <a:r>
              <a:rPr lang="en-US" sz="2800" dirty="0">
                <a:solidFill>
                  <a:schemeClr val="bg2"/>
                </a:solidFill>
                <a:effectLst>
                  <a:outerShdw blurRad="38100" dist="38100" dir="2700000" algn="tl">
                    <a:srgbClr val="000000"/>
                  </a:outerShdw>
                </a:effectLst>
                <a:latin typeface="Tahoma" pitchFamily="34" charset="0"/>
              </a:rPr>
              <a:t>Oral Immunology &amp; Infectious Diseases</a:t>
            </a:r>
          </a:p>
          <a:p>
            <a:pPr eaLnBrk="1" hangingPunct="1">
              <a:lnSpc>
                <a:spcPct val="90000"/>
              </a:lnSpc>
              <a:defRPr/>
            </a:pPr>
            <a:r>
              <a:rPr lang="en-US" sz="2800" dirty="0">
                <a:solidFill>
                  <a:schemeClr val="bg2"/>
                </a:solidFill>
                <a:effectLst>
                  <a:outerShdw blurRad="38100" dist="38100" dir="2700000" algn="tl">
                    <a:srgbClr val="000000"/>
                  </a:outerShdw>
                </a:effectLst>
                <a:latin typeface="Tahoma" pitchFamily="34" charset="0"/>
              </a:rPr>
              <a:t>University of Louisville School of Dentistry</a:t>
            </a:r>
          </a:p>
        </p:txBody>
      </p:sp>
      <p:sp>
        <p:nvSpPr>
          <p:cNvPr id="4127" name="Freeform: Shape 4126">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851518"/>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3" name="Graphic 4102" descr="Tooth">
            <a:extLst>
              <a:ext uri="{FF2B5EF4-FFF2-40B4-BE49-F238E27FC236}">
                <a16:creationId xmlns:a16="http://schemas.microsoft.com/office/drawing/2014/main" id="{CD5498D0-4232-63D7-9318-25C146376F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9000" y="1447800"/>
            <a:ext cx="2177233" cy="21772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BB1794-BB65-8CC9-1521-2D1502C32D7D}"/>
              </a:ext>
            </a:extLst>
          </p:cNvPr>
          <p:cNvSpPr txBox="1"/>
          <p:nvPr/>
        </p:nvSpPr>
        <p:spPr>
          <a:xfrm>
            <a:off x="2285999" y="130940"/>
            <a:ext cx="4097597" cy="369332"/>
          </a:xfrm>
          <a:prstGeom prst="rect">
            <a:avLst/>
          </a:prstGeom>
          <a:noFill/>
        </p:spPr>
        <p:txBody>
          <a:bodyPr wrap="none">
            <a:spAutoFit/>
          </a:bodyPr>
          <a:lstStyle/>
          <a:p>
            <a:pPr eaLnBrk="1" hangingPunct="1">
              <a:defRPr/>
            </a:pPr>
            <a:r>
              <a:rPr lang="en-US" b="1" i="1" u="sng" dirty="0">
                <a:ln w="6600">
                  <a:solidFill>
                    <a:schemeClr val="accent2"/>
                  </a:solidFill>
                  <a:prstDash val="solid"/>
                </a:ln>
                <a:solidFill>
                  <a:srgbClr val="FFFFFF"/>
                </a:solidFill>
                <a:effectLst>
                  <a:outerShdw dist="38100" dir="2700000" algn="tl" rotWithShape="0">
                    <a:schemeClr val="accent2"/>
                  </a:outerShdw>
                </a:effectLst>
              </a:rPr>
              <a:t>S. mutans  </a:t>
            </a:r>
            <a:r>
              <a:rPr lang="en-US" b="1" u="sng" dirty="0">
                <a:ln w="6600">
                  <a:solidFill>
                    <a:schemeClr val="accent2"/>
                  </a:solidFill>
                  <a:prstDash val="solid"/>
                </a:ln>
                <a:solidFill>
                  <a:srgbClr val="FFFFFF"/>
                </a:solidFill>
                <a:effectLst>
                  <a:outerShdw dist="38100" dir="2700000" algn="tl" rotWithShape="0">
                    <a:schemeClr val="accent2"/>
                  </a:outerShdw>
                </a:effectLst>
              </a:rPr>
              <a:t>Metabolism and Caries</a:t>
            </a:r>
          </a:p>
        </p:txBody>
      </p:sp>
      <p:sp>
        <p:nvSpPr>
          <p:cNvPr id="13" name="TextBox 12">
            <a:extLst>
              <a:ext uri="{FF2B5EF4-FFF2-40B4-BE49-F238E27FC236}">
                <a16:creationId xmlns:a16="http://schemas.microsoft.com/office/drawing/2014/main" id="{C7AC41E0-843C-F0A9-BEE6-70E2F616986C}"/>
              </a:ext>
            </a:extLst>
          </p:cNvPr>
          <p:cNvSpPr txBox="1"/>
          <p:nvPr/>
        </p:nvSpPr>
        <p:spPr>
          <a:xfrm>
            <a:off x="285750" y="742056"/>
            <a:ext cx="8801100" cy="923330"/>
          </a:xfrm>
          <a:prstGeom prst="rect">
            <a:avLst/>
          </a:prstGeom>
          <a:noFill/>
        </p:spPr>
        <p:txBody>
          <a:bodyPr wrap="square">
            <a:spAutoFit/>
          </a:bodyPr>
          <a:lstStyle/>
          <a:p>
            <a:pPr marL="342900" indent="-342900" eaLnBrk="1" hangingPunct="1">
              <a:buAutoNum type="arabicParenR"/>
              <a:defRPr/>
            </a:pPr>
            <a:r>
              <a:rPr lang="en-US" b="1" i="1" spc="50" dirty="0">
                <a:ln w="0"/>
                <a:solidFill>
                  <a:schemeClr val="bg2"/>
                </a:solidFill>
                <a:effectLst>
                  <a:innerShdw blurRad="63500" dist="50800" dir="13500000">
                    <a:srgbClr val="000000">
                      <a:alpha val="50000"/>
                    </a:srgbClr>
                  </a:innerShdw>
                </a:effectLst>
                <a:latin typeface="Abadi" panose="020B0604020104020204" pitchFamily="34" charset="0"/>
              </a:rPr>
              <a:t>S. mutans </a:t>
            </a:r>
            <a:r>
              <a:rPr lang="en-US" b="1" spc="50" dirty="0">
                <a:ln w="0"/>
                <a:solidFill>
                  <a:schemeClr val="bg2"/>
                </a:solidFill>
                <a:effectLst>
                  <a:innerShdw blurRad="63500" dist="50800" dir="13500000">
                    <a:srgbClr val="000000">
                      <a:alpha val="50000"/>
                    </a:srgbClr>
                  </a:innerShdw>
                </a:effectLst>
                <a:latin typeface="Abadi" panose="020B0604020104020204" pitchFamily="34" charset="0"/>
              </a:rPr>
              <a:t>utilizes mono- and disaccharides for energy production via glycolysis</a:t>
            </a:r>
          </a:p>
          <a:p>
            <a:pPr algn="ctr" eaLnBrk="1" hangingPunct="1">
              <a:defRPr/>
            </a:pPr>
            <a:r>
              <a:rPr lang="en-US" b="1" spc="50" dirty="0">
                <a:ln w="0"/>
                <a:solidFill>
                  <a:schemeClr val="bg2"/>
                </a:solidFill>
                <a:effectLst>
                  <a:innerShdw blurRad="63500" dist="50800" dir="13500000">
                    <a:srgbClr val="000000">
                      <a:alpha val="50000"/>
                    </a:srgbClr>
                  </a:innerShdw>
                </a:effectLst>
                <a:latin typeface="Abadi" panose="020B0604020104020204" pitchFamily="34" charset="0"/>
              </a:rPr>
              <a:t>Only sucrose is used for producing polymeric matrix in biofilm </a:t>
            </a:r>
          </a:p>
          <a:p>
            <a:pPr eaLnBrk="1" hangingPunct="1">
              <a:defRPr/>
            </a:pPr>
            <a:endParaRPr lang="en-US" b="1" spc="50" dirty="0">
              <a:ln w="0"/>
              <a:solidFill>
                <a:schemeClr val="bg2"/>
              </a:solidFill>
              <a:effectLst>
                <a:innerShdw blurRad="63500" dist="50800" dir="13500000">
                  <a:srgbClr val="000000">
                    <a:alpha val="50000"/>
                  </a:srgbClr>
                </a:innerShdw>
              </a:effectLst>
              <a:latin typeface="Abadi" panose="020B0604020104020204" pitchFamily="34" charset="0"/>
            </a:endParaRPr>
          </a:p>
        </p:txBody>
      </p:sp>
      <p:sp>
        <p:nvSpPr>
          <p:cNvPr id="14" name="TextBox 13">
            <a:extLst>
              <a:ext uri="{FF2B5EF4-FFF2-40B4-BE49-F238E27FC236}">
                <a16:creationId xmlns:a16="http://schemas.microsoft.com/office/drawing/2014/main" id="{9469B63F-F663-BE30-57C9-4CC13CE3E389}"/>
              </a:ext>
            </a:extLst>
          </p:cNvPr>
          <p:cNvSpPr txBox="1"/>
          <p:nvPr/>
        </p:nvSpPr>
        <p:spPr>
          <a:xfrm>
            <a:off x="457200" y="3200714"/>
            <a:ext cx="4875115" cy="923330"/>
          </a:xfrm>
          <a:prstGeom prst="rect">
            <a:avLst/>
          </a:prstGeom>
          <a:noFill/>
        </p:spPr>
        <p:txBody>
          <a:bodyPr wrap="square">
            <a:spAutoFit/>
          </a:bodyPr>
          <a:lstStyle/>
          <a:p>
            <a:pPr eaLnBrk="1" hangingPunct="1">
              <a:defRPr/>
            </a:pPr>
            <a:r>
              <a:rPr lang="en-US" b="1" spc="50" dirty="0">
                <a:ln w="0"/>
                <a:solidFill>
                  <a:schemeClr val="bg2"/>
                </a:solidFill>
                <a:effectLst>
                  <a:innerShdw blurRad="63500" dist="50800" dir="13500000">
                    <a:srgbClr val="000000">
                      <a:alpha val="50000"/>
                    </a:srgbClr>
                  </a:innerShdw>
                </a:effectLst>
                <a:latin typeface="Abadi" panose="020B0604020104020204" pitchFamily="34" charset="0"/>
              </a:rPr>
              <a:t>2)  Glycolysis provides substrates for various fermentation pathways, but the production of lactic acid is the most significant</a:t>
            </a:r>
          </a:p>
        </p:txBody>
      </p:sp>
      <p:sp>
        <p:nvSpPr>
          <p:cNvPr id="18" name="TextBox 17">
            <a:extLst>
              <a:ext uri="{FF2B5EF4-FFF2-40B4-BE49-F238E27FC236}">
                <a16:creationId xmlns:a16="http://schemas.microsoft.com/office/drawing/2014/main" id="{19E32D73-B735-2697-0256-AB62218A3B58}"/>
              </a:ext>
            </a:extLst>
          </p:cNvPr>
          <p:cNvSpPr txBox="1"/>
          <p:nvPr/>
        </p:nvSpPr>
        <p:spPr>
          <a:xfrm>
            <a:off x="421335" y="5548683"/>
            <a:ext cx="8458200" cy="646331"/>
          </a:xfrm>
          <a:prstGeom prst="rect">
            <a:avLst/>
          </a:prstGeom>
          <a:noFill/>
        </p:spPr>
        <p:txBody>
          <a:bodyPr wrap="square">
            <a:spAutoFit/>
          </a:bodyPr>
          <a:lstStyle/>
          <a:p>
            <a:pPr eaLnBrk="1" hangingPunct="1">
              <a:defRPr/>
            </a:pPr>
            <a:r>
              <a:rPr lang="en-US" b="1" spc="50" dirty="0">
                <a:ln w="0"/>
                <a:solidFill>
                  <a:schemeClr val="bg2"/>
                </a:solidFill>
                <a:effectLst>
                  <a:innerShdw blurRad="63500" dist="50800" dir="13500000">
                    <a:srgbClr val="000000">
                      <a:alpha val="50000"/>
                    </a:srgbClr>
                  </a:innerShdw>
                </a:effectLst>
                <a:latin typeface="Abadi" panose="020B0604020104020204" pitchFamily="34" charset="0"/>
              </a:rPr>
              <a:t>3)  Other fermentation pathways can produce butyrate, propionate, acetate or alcohols. Rates of production are slower; not as strong as lactate.</a:t>
            </a:r>
          </a:p>
        </p:txBody>
      </p:sp>
      <p:pic>
        <p:nvPicPr>
          <p:cNvPr id="2050" name="Picture 2" descr="Glycolysis Questions: Study for the NSCA CSCS exam">
            <a:extLst>
              <a:ext uri="{FF2B5EF4-FFF2-40B4-BE49-F238E27FC236}">
                <a16:creationId xmlns:a16="http://schemas.microsoft.com/office/drawing/2014/main" id="{234ABB22-9F7A-FB04-7EAA-1467C09CB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178" y="4205756"/>
            <a:ext cx="2667000" cy="12658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PT - Cariogenic Aspects of Dental Plaque PowerPoint Presentation - ID ...">
            <a:extLst>
              <a:ext uri="{FF2B5EF4-FFF2-40B4-BE49-F238E27FC236}">
                <a16:creationId xmlns:a16="http://schemas.microsoft.com/office/drawing/2014/main" id="{1F6E05FD-24E7-846A-CEB0-2DC9670E42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57" t="37824" r="10527" b="21752"/>
          <a:stretch/>
        </p:blipFill>
        <p:spPr bwMode="auto">
          <a:xfrm>
            <a:off x="2186073" y="1450340"/>
            <a:ext cx="3112678" cy="1740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40+ Glucose Molecule Stock Illustrations, Royalty-Free Vector Graphics &amp;  Clip Art - iStock | Glucose molecule icon">
            <a:extLst>
              <a:ext uri="{FF2B5EF4-FFF2-40B4-BE49-F238E27FC236}">
                <a16:creationId xmlns:a16="http://schemas.microsoft.com/office/drawing/2014/main" id="{54F8847C-3242-D731-5620-43B3FC0A6E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286"/>
          <a:stretch/>
        </p:blipFill>
        <p:spPr bwMode="auto">
          <a:xfrm>
            <a:off x="548378" y="1570238"/>
            <a:ext cx="1494043" cy="12357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ntal Caries - Focus Dentistry">
            <a:extLst>
              <a:ext uri="{FF2B5EF4-FFF2-40B4-BE49-F238E27FC236}">
                <a16:creationId xmlns:a16="http://schemas.microsoft.com/office/drawing/2014/main" id="{654D0093-FD20-1B53-9011-23D50417A3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978" t="30000" r="10672"/>
          <a:stretch/>
        </p:blipFill>
        <p:spPr bwMode="auto">
          <a:xfrm>
            <a:off x="5550029" y="1503521"/>
            <a:ext cx="3319107" cy="32169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8FE11D-2016-843C-C706-3AA3EA22B41C}"/>
              </a:ext>
            </a:extLst>
          </p:cNvPr>
          <p:cNvSpPr txBox="1"/>
          <p:nvPr/>
        </p:nvSpPr>
        <p:spPr>
          <a:xfrm>
            <a:off x="6091411" y="1457636"/>
            <a:ext cx="838200" cy="276999"/>
          </a:xfrm>
          <a:prstGeom prst="rect">
            <a:avLst/>
          </a:prstGeom>
          <a:noFill/>
        </p:spPr>
        <p:txBody>
          <a:bodyPr wrap="square" rtlCol="0">
            <a:spAutoFit/>
          </a:bodyPr>
          <a:lstStyle/>
          <a:p>
            <a:r>
              <a:rPr lang="en-US" sz="1200" dirty="0">
                <a:solidFill>
                  <a:schemeClr val="bg2"/>
                </a:solidFill>
              </a:rPr>
              <a:t>Glucose</a:t>
            </a:r>
          </a:p>
        </p:txBody>
      </p:sp>
      <p:sp>
        <p:nvSpPr>
          <p:cNvPr id="3" name="TextBox 2">
            <a:extLst>
              <a:ext uri="{FF2B5EF4-FFF2-40B4-BE49-F238E27FC236}">
                <a16:creationId xmlns:a16="http://schemas.microsoft.com/office/drawing/2014/main" id="{FBBA09D9-1422-AB2B-BFBF-E6284EC22189}"/>
              </a:ext>
            </a:extLst>
          </p:cNvPr>
          <p:cNvSpPr txBox="1"/>
          <p:nvPr/>
        </p:nvSpPr>
        <p:spPr>
          <a:xfrm>
            <a:off x="7335362" y="1486152"/>
            <a:ext cx="838200" cy="276999"/>
          </a:xfrm>
          <a:prstGeom prst="rect">
            <a:avLst/>
          </a:prstGeom>
          <a:noFill/>
        </p:spPr>
        <p:txBody>
          <a:bodyPr wrap="square" rtlCol="0">
            <a:spAutoFit/>
          </a:bodyPr>
          <a:lstStyle/>
          <a:p>
            <a:r>
              <a:rPr lang="en-US" sz="1200" dirty="0">
                <a:solidFill>
                  <a:schemeClr val="bg2"/>
                </a:solidFill>
              </a:rPr>
              <a:t>Fructose</a:t>
            </a:r>
          </a:p>
        </p:txBody>
      </p:sp>
      <p:pic>
        <p:nvPicPr>
          <p:cNvPr id="4" name="Picture 4" descr="640+ Glucose Molecule Stock Illustrations, Royalty-Free Vector Graphics &amp;  Clip Art - iStock | Glucose molecule icon">
            <a:extLst>
              <a:ext uri="{FF2B5EF4-FFF2-40B4-BE49-F238E27FC236}">
                <a16:creationId xmlns:a16="http://schemas.microsoft.com/office/drawing/2014/main" id="{258F76A9-8335-8799-99FE-7726DA8A25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286"/>
          <a:stretch/>
        </p:blipFill>
        <p:spPr bwMode="auto">
          <a:xfrm>
            <a:off x="328360" y="4282955"/>
            <a:ext cx="1069453" cy="8845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F3E55D7F-D892-F84B-FD85-97FE28DD533C}"/>
              </a:ext>
            </a:extLst>
          </p:cNvPr>
          <p:cNvCxnSpPr/>
          <p:nvPr/>
        </p:nvCxnSpPr>
        <p:spPr bwMode="auto">
          <a:xfrm>
            <a:off x="1295400" y="4797628"/>
            <a:ext cx="731520" cy="0"/>
          </a:xfrm>
          <a:prstGeom prst="straightConnector1">
            <a:avLst/>
          </a:prstGeom>
          <a:ln>
            <a:prstDash val="dash"/>
            <a:headEnd type="none" w="med" len="med"/>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10" descr="Streptococcus Mutans Photograph by Steve Gschmeissner/science Photo ...">
            <a:extLst>
              <a:ext uri="{FF2B5EF4-FFF2-40B4-BE49-F238E27FC236}">
                <a16:creationId xmlns:a16="http://schemas.microsoft.com/office/drawing/2014/main" id="{9EF7D252-AFD2-42B8-DAFB-68F9B9D6D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889" y="1769385"/>
            <a:ext cx="2411298" cy="20792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48829A-458B-DCB7-A285-F600B2D01555}"/>
              </a:ext>
            </a:extLst>
          </p:cNvPr>
          <p:cNvSpPr txBox="1"/>
          <p:nvPr/>
        </p:nvSpPr>
        <p:spPr>
          <a:xfrm>
            <a:off x="2590800" y="228600"/>
            <a:ext cx="4438650" cy="369332"/>
          </a:xfrm>
          <a:prstGeom prst="rect">
            <a:avLst/>
          </a:prstGeom>
          <a:noFill/>
        </p:spPr>
        <p:txBody>
          <a:bodyPr wrap="square">
            <a:spAutoFit/>
          </a:bodyPr>
          <a:lstStyle/>
          <a:p>
            <a:pPr eaLnBrk="1" hangingPunct="1">
              <a:defRPr/>
            </a:pPr>
            <a:r>
              <a:rPr lang="en-US" b="1" u="sng" spc="50" dirty="0">
                <a:ln w="0"/>
                <a:solidFill>
                  <a:schemeClr val="bg2"/>
                </a:solidFill>
                <a:effectLst>
                  <a:innerShdw blurRad="63500" dist="50800" dir="13500000">
                    <a:srgbClr val="000000">
                      <a:alpha val="50000"/>
                    </a:srgbClr>
                  </a:innerShdw>
                </a:effectLst>
                <a:latin typeface="+mj-lt"/>
              </a:rPr>
              <a:t>Sucrose, the Ideal Cariogenic Substrate</a:t>
            </a:r>
          </a:p>
        </p:txBody>
      </p:sp>
      <p:sp>
        <p:nvSpPr>
          <p:cNvPr id="3" name="TextBox 2">
            <a:extLst>
              <a:ext uri="{FF2B5EF4-FFF2-40B4-BE49-F238E27FC236}">
                <a16:creationId xmlns:a16="http://schemas.microsoft.com/office/drawing/2014/main" id="{00D372DA-8234-DD10-B6AE-DA3413DB73BC}"/>
              </a:ext>
            </a:extLst>
          </p:cNvPr>
          <p:cNvSpPr txBox="1"/>
          <p:nvPr/>
        </p:nvSpPr>
        <p:spPr>
          <a:xfrm>
            <a:off x="609600" y="838200"/>
            <a:ext cx="8001000" cy="646331"/>
          </a:xfrm>
          <a:prstGeom prst="rect">
            <a:avLst/>
          </a:prstGeom>
          <a:noFill/>
        </p:spPr>
        <p:txBody>
          <a:bodyPr wrap="square">
            <a:spAutoFit/>
          </a:bodyPr>
          <a:lstStyle/>
          <a:p>
            <a:pPr eaLnBrk="1" hangingPunct="1">
              <a:defRPr/>
            </a:pPr>
            <a:r>
              <a:rPr lang="en-US" b="1" spc="50" dirty="0">
                <a:ln w="0"/>
                <a:solidFill>
                  <a:schemeClr val="bg2"/>
                </a:solidFill>
                <a:effectLst>
                  <a:innerShdw blurRad="63500" dist="50800" dir="13500000">
                    <a:srgbClr val="000000">
                      <a:alpha val="50000"/>
                    </a:srgbClr>
                  </a:innerShdw>
                </a:effectLst>
                <a:latin typeface="+mj-lt"/>
              </a:rPr>
              <a:t>Sucrose is rapidly metabolized, both intracellularly and extracellularly by </a:t>
            </a:r>
            <a:r>
              <a:rPr lang="en-US" b="1" i="1" spc="50" dirty="0">
                <a:ln w="0"/>
                <a:solidFill>
                  <a:schemeClr val="bg2"/>
                </a:solidFill>
                <a:effectLst>
                  <a:innerShdw blurRad="63500" dist="50800" dir="13500000">
                    <a:srgbClr val="000000">
                      <a:alpha val="50000"/>
                    </a:srgbClr>
                  </a:innerShdw>
                </a:effectLst>
                <a:latin typeface="+mj-lt"/>
              </a:rPr>
              <a:t>S. mutans </a:t>
            </a:r>
            <a:r>
              <a:rPr lang="en-US" b="1" spc="50" dirty="0">
                <a:ln w="0"/>
                <a:solidFill>
                  <a:schemeClr val="bg2"/>
                </a:solidFill>
                <a:effectLst>
                  <a:innerShdw blurRad="63500" dist="50800" dir="13500000">
                    <a:srgbClr val="000000">
                      <a:alpha val="50000"/>
                    </a:srgbClr>
                  </a:innerShdw>
                </a:effectLst>
                <a:latin typeface="+mj-lt"/>
              </a:rPr>
              <a:t>to produce glucose and fructose</a:t>
            </a:r>
          </a:p>
        </p:txBody>
      </p:sp>
      <p:sp>
        <p:nvSpPr>
          <p:cNvPr id="4" name="TextBox 3">
            <a:extLst>
              <a:ext uri="{FF2B5EF4-FFF2-40B4-BE49-F238E27FC236}">
                <a16:creationId xmlns:a16="http://schemas.microsoft.com/office/drawing/2014/main" id="{342FEA9D-F90A-6C50-0902-880D5E9A74D5}"/>
              </a:ext>
            </a:extLst>
          </p:cNvPr>
          <p:cNvSpPr txBox="1"/>
          <p:nvPr/>
        </p:nvSpPr>
        <p:spPr>
          <a:xfrm>
            <a:off x="609600" y="3386923"/>
            <a:ext cx="5105400" cy="923330"/>
          </a:xfrm>
          <a:prstGeom prst="rect">
            <a:avLst/>
          </a:prstGeom>
          <a:noFill/>
        </p:spPr>
        <p:txBody>
          <a:bodyPr wrap="square">
            <a:spAutoFit/>
          </a:bodyPr>
          <a:lstStyle/>
          <a:p>
            <a:pPr eaLnBrk="1" hangingPunct="1">
              <a:defRPr/>
            </a:pPr>
            <a:r>
              <a:rPr lang="en-US" b="1" spc="50" dirty="0">
                <a:ln w="0"/>
                <a:solidFill>
                  <a:schemeClr val="bg2"/>
                </a:solidFill>
                <a:effectLst>
                  <a:innerShdw blurRad="63500" dist="50800" dir="13500000">
                    <a:srgbClr val="000000">
                      <a:alpha val="50000"/>
                    </a:srgbClr>
                  </a:innerShdw>
                </a:effectLst>
                <a:latin typeface="+mj-lt"/>
              </a:rPr>
              <a:t>Thus, when glucose is present, it is preferentially metabolized and induces a state of </a:t>
            </a:r>
            <a:r>
              <a:rPr lang="en-US" b="1" spc="50" dirty="0" err="1">
                <a:ln w="0"/>
                <a:solidFill>
                  <a:srgbClr val="FF6600"/>
                </a:solidFill>
                <a:effectLst>
                  <a:innerShdw blurRad="63500" dist="50800" dir="13500000">
                    <a:srgbClr val="000000">
                      <a:alpha val="50000"/>
                    </a:srgbClr>
                  </a:innerShdw>
                </a:effectLst>
                <a:latin typeface="+mj-lt"/>
              </a:rPr>
              <a:t>homofermentation</a:t>
            </a:r>
            <a:endParaRPr lang="en-US" b="1" spc="50" dirty="0">
              <a:ln w="0"/>
              <a:solidFill>
                <a:schemeClr val="bg2"/>
              </a:solidFill>
              <a:effectLst>
                <a:innerShdw blurRad="63500" dist="50800" dir="13500000">
                  <a:srgbClr val="000000">
                    <a:alpha val="50000"/>
                  </a:srgbClr>
                </a:innerShdw>
              </a:effectLst>
              <a:latin typeface="+mj-lt"/>
            </a:endParaRPr>
          </a:p>
        </p:txBody>
      </p:sp>
      <p:sp>
        <p:nvSpPr>
          <p:cNvPr id="6" name="TextBox 5">
            <a:extLst>
              <a:ext uri="{FF2B5EF4-FFF2-40B4-BE49-F238E27FC236}">
                <a16:creationId xmlns:a16="http://schemas.microsoft.com/office/drawing/2014/main" id="{5C83DFD2-76CD-EEED-A17D-0DE085CC90A8}"/>
              </a:ext>
            </a:extLst>
          </p:cNvPr>
          <p:cNvSpPr txBox="1"/>
          <p:nvPr/>
        </p:nvSpPr>
        <p:spPr>
          <a:xfrm>
            <a:off x="609600" y="1880101"/>
            <a:ext cx="5257800" cy="923330"/>
          </a:xfrm>
          <a:prstGeom prst="rect">
            <a:avLst/>
          </a:prstGeom>
          <a:noFill/>
        </p:spPr>
        <p:txBody>
          <a:bodyPr wrap="square">
            <a:spAutoFit/>
          </a:bodyPr>
          <a:lstStyle/>
          <a:p>
            <a:pPr eaLnBrk="1" hangingPunct="1">
              <a:defRPr/>
            </a:pPr>
            <a:r>
              <a:rPr lang="en-US" b="1" spc="50" dirty="0">
                <a:ln w="0"/>
                <a:solidFill>
                  <a:schemeClr val="bg2"/>
                </a:solidFill>
                <a:effectLst>
                  <a:innerShdw blurRad="63500" dist="50800" dir="13500000">
                    <a:srgbClr val="000000">
                      <a:alpha val="50000"/>
                    </a:srgbClr>
                  </a:innerShdw>
                </a:effectLst>
                <a:latin typeface="+mj-lt"/>
              </a:rPr>
              <a:t>High glucose levels reduce the expression of metabolic pathways that utilize other simple sugars. </a:t>
            </a:r>
            <a:r>
              <a:rPr lang="en-US" b="1" spc="50" dirty="0">
                <a:ln w="0"/>
                <a:solidFill>
                  <a:srgbClr val="FF6600"/>
                </a:solidFill>
                <a:effectLst>
                  <a:innerShdw blurRad="63500" dist="50800" dir="13500000">
                    <a:srgbClr val="000000">
                      <a:alpha val="50000"/>
                    </a:srgbClr>
                  </a:innerShdw>
                </a:effectLst>
                <a:latin typeface="+mj-lt"/>
              </a:rPr>
              <a:t>Catabolite repression</a:t>
            </a:r>
          </a:p>
        </p:txBody>
      </p:sp>
      <p:pic>
        <p:nvPicPr>
          <p:cNvPr id="3076" name="Picture 4" descr="The heterolactic pathway. EC 4.1.29 is a phosphoketolase that cleaves a ...">
            <a:extLst>
              <a:ext uri="{FF2B5EF4-FFF2-40B4-BE49-F238E27FC236}">
                <a16:creationId xmlns:a16="http://schemas.microsoft.com/office/drawing/2014/main" id="{70103D84-227F-5C02-A36D-FFBF830F3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624882"/>
            <a:ext cx="2863721" cy="40231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1DB75C0-6B78-38CC-48DF-D2F0F2DCA3B3}"/>
              </a:ext>
            </a:extLst>
          </p:cNvPr>
          <p:cNvSpPr txBox="1"/>
          <p:nvPr/>
        </p:nvSpPr>
        <p:spPr>
          <a:xfrm>
            <a:off x="6723987" y="1556944"/>
            <a:ext cx="1450975" cy="369332"/>
          </a:xfrm>
          <a:prstGeom prst="rect">
            <a:avLst/>
          </a:prstGeom>
          <a:noFill/>
        </p:spPr>
        <p:txBody>
          <a:bodyPr wrap="square">
            <a:spAutoFit/>
          </a:bodyPr>
          <a:lstStyle/>
          <a:p>
            <a:pPr algn="ctr">
              <a:spcBef>
                <a:spcPct val="0"/>
              </a:spcBef>
              <a:buFontTx/>
              <a:buNone/>
            </a:pPr>
            <a:r>
              <a:rPr lang="en-US" altLang="en-US" sz="1800" b="1" i="1" dirty="0">
                <a:solidFill>
                  <a:schemeClr val="bg2"/>
                </a:solidFill>
                <a:latin typeface="Tahoma" panose="020B0604030504040204" pitchFamily="34" charset="0"/>
              </a:rPr>
              <a:t>S. mutans</a:t>
            </a:r>
          </a:p>
        </p:txBody>
      </p:sp>
    </p:spTree>
    <p:extLst>
      <p:ext uri="{BB962C8B-B14F-4D97-AF65-F5344CB8AC3E}">
        <p14:creationId xmlns:p14="http://schemas.microsoft.com/office/powerpoint/2010/main" val="83336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B4CC777-2F33-F2A8-2B34-712675074FBD}"/>
              </a:ext>
            </a:extLst>
          </p:cNvPr>
          <p:cNvSpPr txBox="1"/>
          <p:nvPr/>
        </p:nvSpPr>
        <p:spPr>
          <a:xfrm>
            <a:off x="589646" y="1143000"/>
            <a:ext cx="4168916" cy="1447800"/>
          </a:xfrm>
          <a:prstGeom prst="rect">
            <a:avLst/>
          </a:prstGeom>
        </p:spPr>
        <p:txBody>
          <a:bodyPr vert="horz" lIns="91440" tIns="45720" rIns="91440" bIns="45720" rtlCol="0">
            <a:normAutofit/>
          </a:bodyPr>
          <a:lstStyle/>
          <a:p>
            <a:pPr eaLnBrk="1" hangingPunct="1">
              <a:lnSpc>
                <a:spcPct val="90000"/>
              </a:lnSpc>
              <a:spcAft>
                <a:spcPts val="600"/>
              </a:spcAft>
              <a:defRPr/>
            </a:pPr>
            <a:r>
              <a:rPr lang="en-US" sz="1700" b="1" spc="50" dirty="0">
                <a:ln w="0"/>
                <a:solidFill>
                  <a:schemeClr val="bg2"/>
                </a:solidFill>
                <a:effectLst>
                  <a:innerShdw blurRad="63500" dist="50800" dir="13500000">
                    <a:srgbClr val="000000">
                      <a:alpha val="50000"/>
                    </a:srgbClr>
                  </a:innerShdw>
                </a:effectLst>
                <a:latin typeface="+mn-lt"/>
              </a:rPr>
              <a:t>Metabolism of complex carbohydrates like starch generates less lactate than the metabolism of sucrose since rate of glycolysis is limited by the rate of starch digestion</a:t>
            </a:r>
          </a:p>
        </p:txBody>
      </p:sp>
      <p:pic>
        <p:nvPicPr>
          <p:cNvPr id="10" name="Picture 2" descr="What is Carbohydrates? - Foods, Healthy Carbs for Weight Loss">
            <a:extLst>
              <a:ext uri="{FF2B5EF4-FFF2-40B4-BE49-F238E27FC236}">
                <a16:creationId xmlns:a16="http://schemas.microsoft.com/office/drawing/2014/main" id="{E21D3D8D-27B5-F59E-B6D2-FF9E30B62B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200" y="533400"/>
            <a:ext cx="3661909" cy="259080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11" name="Picture 1027" descr="A:\plakmetab.gif">
            <a:extLst>
              <a:ext uri="{FF2B5EF4-FFF2-40B4-BE49-F238E27FC236}">
                <a16:creationId xmlns:a16="http://schemas.microsoft.com/office/drawing/2014/main" id="{3CB87A9F-ED1E-8898-3AC2-2F82267914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86624" y="3214411"/>
            <a:ext cx="3147060" cy="314706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Understanding starch functionality | Natural Products INSIDER">
            <a:extLst>
              <a:ext uri="{FF2B5EF4-FFF2-40B4-BE49-F238E27FC236}">
                <a16:creationId xmlns:a16="http://schemas.microsoft.com/office/drawing/2014/main" id="{E570EB63-76AB-F2E1-355B-F818579C09D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1608" y="3614752"/>
            <a:ext cx="4100392" cy="2132203"/>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7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8F0277C6-5AF2-458E-BF82-258C6ED11260}"/>
              </a:ext>
            </a:extLst>
          </p:cNvPr>
          <p:cNvSpPr txBox="1">
            <a:spLocks noChangeArrowheads="1"/>
          </p:cNvSpPr>
          <p:nvPr/>
        </p:nvSpPr>
        <p:spPr bwMode="auto">
          <a:xfrm>
            <a:off x="1219200" y="1676400"/>
            <a:ext cx="6324600" cy="1200329"/>
          </a:xfrm>
          <a:prstGeom prst="rect">
            <a:avLst/>
          </a:prstGeom>
          <a:noFill/>
          <a:ln w="9525">
            <a:solidFill>
              <a:srgbClr val="000000"/>
            </a:solidFill>
            <a:miter lim="800000"/>
            <a:headEnd/>
            <a:tailEnd/>
          </a:ln>
          <a:effectLst>
            <a:outerShdw dist="28398" dir="3806097"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chemeClr val="bg2"/>
                </a:solidFill>
                <a:effectLst>
                  <a:glow rad="127000">
                    <a:schemeClr val="tx1"/>
                  </a:glow>
                </a:effectLst>
                <a:latin typeface="Tahoma" panose="020B0604030504040204" pitchFamily="34" charset="0"/>
              </a:rPr>
              <a:t>			</a:t>
            </a:r>
            <a:r>
              <a:rPr lang="en-US" altLang="en-US" sz="1400">
                <a:solidFill>
                  <a:schemeClr val="bg2"/>
                </a:solidFill>
                <a:effectLst>
                  <a:glow rad="127000">
                    <a:schemeClr val="tx1"/>
                  </a:glow>
                </a:effectLst>
                <a:latin typeface="Tahoma" panose="020B0604030504040204" pitchFamily="34" charset="0"/>
              </a:rPr>
              <a:t>fructosyltransferase</a:t>
            </a:r>
          </a:p>
          <a:p>
            <a:pPr eaLnBrk="1" hangingPunct="1">
              <a:spcBef>
                <a:spcPct val="0"/>
              </a:spcBef>
              <a:buFontTx/>
              <a:buNone/>
            </a:pPr>
            <a:r>
              <a:rPr lang="en-US" altLang="en-US" sz="1800">
                <a:solidFill>
                  <a:schemeClr val="bg2"/>
                </a:solidFill>
                <a:effectLst>
                  <a:glow rad="127000">
                    <a:schemeClr val="tx1"/>
                  </a:glow>
                </a:effectLst>
                <a:latin typeface="Tahoma" panose="020B0604030504040204" pitchFamily="34" charset="0"/>
              </a:rPr>
              <a:t>		sucrose ------------------</a:t>
            </a:r>
            <a:r>
              <a:rPr lang="en-US" altLang="en-US" sz="1800">
                <a:solidFill>
                  <a:schemeClr val="bg2"/>
                </a:solidFill>
                <a:effectLst>
                  <a:glow rad="127000">
                    <a:schemeClr val="tx1"/>
                  </a:glow>
                </a:effectLst>
                <a:latin typeface="Tahoma" panose="020B0604030504040204" pitchFamily="34" charset="0"/>
                <a:sym typeface="Wingdings" panose="05000000000000000000" pitchFamily="2" charset="2"/>
              </a:rPr>
              <a:t>  </a:t>
            </a:r>
            <a:r>
              <a:rPr lang="en-US" altLang="en-US" sz="1800" b="1">
                <a:solidFill>
                  <a:schemeClr val="bg2"/>
                </a:solidFill>
                <a:effectLst>
                  <a:glow rad="127000">
                    <a:schemeClr val="tx1"/>
                  </a:glow>
                </a:effectLst>
                <a:latin typeface="Tahoma" panose="020B0604030504040204" pitchFamily="34" charset="0"/>
                <a:sym typeface="Wingdings" panose="05000000000000000000" pitchFamily="2" charset="2"/>
              </a:rPr>
              <a:t>fructan</a:t>
            </a:r>
            <a:r>
              <a:rPr lang="en-US" altLang="en-US" sz="1800">
                <a:solidFill>
                  <a:schemeClr val="bg2"/>
                </a:solidFill>
                <a:effectLst>
                  <a:glow rad="127000">
                    <a:schemeClr val="tx1"/>
                  </a:glow>
                </a:effectLst>
                <a:latin typeface="Tahoma" panose="020B0604030504040204" pitchFamily="34" charset="0"/>
                <a:sym typeface="Wingdings" panose="05000000000000000000" pitchFamily="2" charset="2"/>
              </a:rPr>
              <a:t>  +  glucose</a:t>
            </a:r>
          </a:p>
          <a:p>
            <a:pPr eaLnBrk="1" hangingPunct="1">
              <a:spcBef>
                <a:spcPct val="0"/>
              </a:spcBef>
              <a:buFontTx/>
              <a:buNone/>
            </a:pPr>
            <a:r>
              <a:rPr lang="en-US" altLang="en-US" sz="1800">
                <a:solidFill>
                  <a:schemeClr val="bg2"/>
                </a:solidFill>
                <a:effectLst>
                  <a:glow rad="127000">
                    <a:schemeClr val="tx1"/>
                  </a:glow>
                </a:effectLst>
                <a:latin typeface="Tahoma" panose="020B0604030504040204" pitchFamily="34" charset="0"/>
                <a:sym typeface="Wingdings" panose="05000000000000000000" pitchFamily="2" charset="2"/>
              </a:rPr>
              <a:t>			</a:t>
            </a:r>
            <a:r>
              <a:rPr lang="en-US" altLang="en-US" sz="1400">
                <a:solidFill>
                  <a:schemeClr val="bg2"/>
                </a:solidFill>
                <a:effectLst>
                  <a:glow rad="127000">
                    <a:schemeClr val="tx1"/>
                  </a:glow>
                </a:effectLst>
                <a:latin typeface="Tahoma" panose="020B0604030504040204" pitchFamily="34" charset="0"/>
                <a:sym typeface="Wingdings" panose="05000000000000000000" pitchFamily="2" charset="2"/>
              </a:rPr>
              <a:t>glucosyltransferase</a:t>
            </a:r>
          </a:p>
          <a:p>
            <a:pPr eaLnBrk="1" hangingPunct="1">
              <a:spcBef>
                <a:spcPct val="0"/>
              </a:spcBef>
              <a:buFontTx/>
              <a:buNone/>
            </a:pPr>
            <a:r>
              <a:rPr lang="en-US" altLang="en-US" sz="1800">
                <a:solidFill>
                  <a:schemeClr val="bg2"/>
                </a:solidFill>
                <a:effectLst>
                  <a:glow rad="127000">
                    <a:schemeClr val="tx1"/>
                  </a:glow>
                </a:effectLst>
                <a:latin typeface="Tahoma" panose="020B0604030504040204" pitchFamily="34" charset="0"/>
                <a:sym typeface="Wingdings" panose="05000000000000000000" pitchFamily="2" charset="2"/>
              </a:rPr>
              <a:t>		sucrose ------------------  </a:t>
            </a:r>
            <a:r>
              <a:rPr lang="en-US" altLang="en-US" sz="1800" b="1">
                <a:solidFill>
                  <a:schemeClr val="bg2"/>
                </a:solidFill>
                <a:effectLst>
                  <a:glow rad="127000">
                    <a:schemeClr val="tx1"/>
                  </a:glow>
                </a:effectLst>
                <a:latin typeface="Tahoma" panose="020B0604030504040204" pitchFamily="34" charset="0"/>
                <a:sym typeface="Wingdings" panose="05000000000000000000" pitchFamily="2" charset="2"/>
              </a:rPr>
              <a:t>glucan</a:t>
            </a:r>
            <a:r>
              <a:rPr lang="en-US" altLang="en-US" sz="1800">
                <a:solidFill>
                  <a:schemeClr val="bg2"/>
                </a:solidFill>
                <a:effectLst>
                  <a:glow rad="127000">
                    <a:schemeClr val="tx1"/>
                  </a:glow>
                </a:effectLst>
                <a:latin typeface="Tahoma" panose="020B0604030504040204" pitchFamily="34" charset="0"/>
                <a:sym typeface="Wingdings" panose="05000000000000000000" pitchFamily="2" charset="2"/>
              </a:rPr>
              <a:t>  +  fructose</a:t>
            </a:r>
            <a:endParaRPr lang="en-US" altLang="en-US" sz="1800" dirty="0">
              <a:solidFill>
                <a:schemeClr val="bg2"/>
              </a:solidFill>
              <a:effectLst>
                <a:glow rad="127000">
                  <a:schemeClr val="tx1"/>
                </a:glow>
              </a:effectLst>
              <a:latin typeface="Tahoma" panose="020B0604030504040204" pitchFamily="34" charset="0"/>
            </a:endParaRPr>
          </a:p>
        </p:txBody>
      </p:sp>
      <p:sp>
        <p:nvSpPr>
          <p:cNvPr id="4" name="TextBox 3">
            <a:extLst>
              <a:ext uri="{FF2B5EF4-FFF2-40B4-BE49-F238E27FC236}">
                <a16:creationId xmlns:a16="http://schemas.microsoft.com/office/drawing/2014/main" id="{C5522AC4-D4F9-4867-7C93-7DB9E99EF99C}"/>
              </a:ext>
            </a:extLst>
          </p:cNvPr>
          <p:cNvSpPr txBox="1"/>
          <p:nvPr/>
        </p:nvSpPr>
        <p:spPr>
          <a:xfrm>
            <a:off x="2133600" y="222545"/>
            <a:ext cx="5486400" cy="369332"/>
          </a:xfrm>
          <a:prstGeom prst="rect">
            <a:avLst/>
          </a:prstGeom>
          <a:noFill/>
        </p:spPr>
        <p:txBody>
          <a:bodyPr wrap="square" rtlCol="0">
            <a:spAutoFit/>
          </a:bodyPr>
          <a:lstStyle/>
          <a:p>
            <a:r>
              <a:rPr lang="en-US" b="1" u="sng">
                <a:solidFill>
                  <a:schemeClr val="bg2"/>
                </a:solidFill>
              </a:rPr>
              <a:t>Matrix Carbohydrates Contribute to Caries</a:t>
            </a:r>
            <a:endParaRPr lang="en-US" b="1" u="sng" dirty="0">
              <a:solidFill>
                <a:schemeClr val="bg2"/>
              </a:solidFill>
            </a:endParaRPr>
          </a:p>
        </p:txBody>
      </p:sp>
      <p:sp>
        <p:nvSpPr>
          <p:cNvPr id="5" name="TextBox 4">
            <a:extLst>
              <a:ext uri="{FF2B5EF4-FFF2-40B4-BE49-F238E27FC236}">
                <a16:creationId xmlns:a16="http://schemas.microsoft.com/office/drawing/2014/main" id="{77588214-D5D4-1FA3-4AC7-E9B0479C6415}"/>
              </a:ext>
            </a:extLst>
          </p:cNvPr>
          <p:cNvSpPr txBox="1"/>
          <p:nvPr/>
        </p:nvSpPr>
        <p:spPr>
          <a:xfrm>
            <a:off x="341311" y="792685"/>
            <a:ext cx="8280399" cy="646331"/>
          </a:xfrm>
          <a:prstGeom prst="rect">
            <a:avLst/>
          </a:prstGeom>
          <a:noFill/>
        </p:spPr>
        <p:txBody>
          <a:bodyPr wrap="square" rtlCol="0">
            <a:spAutoFit/>
          </a:bodyPr>
          <a:lstStyle/>
          <a:p>
            <a:r>
              <a:rPr lang="en-US" dirty="0">
                <a:solidFill>
                  <a:schemeClr val="bg2"/>
                </a:solidFill>
              </a:rPr>
              <a:t>1) </a:t>
            </a:r>
            <a:r>
              <a:rPr lang="en-US" i="1" dirty="0">
                <a:solidFill>
                  <a:schemeClr val="bg2"/>
                </a:solidFill>
              </a:rPr>
              <a:t>S. mutans </a:t>
            </a:r>
            <a:r>
              <a:rPr lang="en-US" dirty="0">
                <a:solidFill>
                  <a:schemeClr val="bg2"/>
                </a:solidFill>
              </a:rPr>
              <a:t>secretes enzymes that utilize sucrose to produce extracellular polymeric glucans and </a:t>
            </a:r>
            <a:r>
              <a:rPr lang="en-US" dirty="0" err="1">
                <a:solidFill>
                  <a:schemeClr val="bg2"/>
                </a:solidFill>
              </a:rPr>
              <a:t>fructans</a:t>
            </a:r>
            <a:r>
              <a:rPr lang="en-US" dirty="0">
                <a:solidFill>
                  <a:schemeClr val="bg2"/>
                </a:solidFill>
              </a:rPr>
              <a:t>.</a:t>
            </a:r>
          </a:p>
        </p:txBody>
      </p:sp>
      <p:sp>
        <p:nvSpPr>
          <p:cNvPr id="8" name="TextBox 7">
            <a:extLst>
              <a:ext uri="{FF2B5EF4-FFF2-40B4-BE49-F238E27FC236}">
                <a16:creationId xmlns:a16="http://schemas.microsoft.com/office/drawing/2014/main" id="{753A99D4-DCA1-A70E-35B6-EEB075843351}"/>
              </a:ext>
            </a:extLst>
          </p:cNvPr>
          <p:cNvSpPr txBox="1"/>
          <p:nvPr/>
        </p:nvSpPr>
        <p:spPr>
          <a:xfrm>
            <a:off x="341311" y="3429000"/>
            <a:ext cx="8674100" cy="2308324"/>
          </a:xfrm>
          <a:prstGeom prst="rect">
            <a:avLst/>
          </a:prstGeom>
          <a:noFill/>
        </p:spPr>
        <p:txBody>
          <a:bodyPr wrap="square" rtlCol="0">
            <a:spAutoFit/>
          </a:bodyPr>
          <a:lstStyle/>
          <a:p>
            <a:r>
              <a:rPr lang="en-US" dirty="0">
                <a:solidFill>
                  <a:schemeClr val="bg2"/>
                </a:solidFill>
              </a:rPr>
              <a:t>2) Glucans and </a:t>
            </a:r>
            <a:r>
              <a:rPr lang="en-US" dirty="0" err="1">
                <a:solidFill>
                  <a:schemeClr val="bg2"/>
                </a:solidFill>
              </a:rPr>
              <a:t>fructans</a:t>
            </a:r>
            <a:r>
              <a:rPr lang="en-US" dirty="0">
                <a:solidFill>
                  <a:schemeClr val="bg2"/>
                </a:solidFill>
              </a:rPr>
              <a:t> provide:</a:t>
            </a:r>
          </a:p>
          <a:p>
            <a:endParaRPr lang="en-US" dirty="0">
              <a:solidFill>
                <a:schemeClr val="bg2"/>
              </a:solidFill>
            </a:endParaRPr>
          </a:p>
          <a:p>
            <a:pPr marL="285750" indent="-285750">
              <a:buFont typeface="Wingdings" panose="05000000000000000000" pitchFamily="2" charset="2"/>
              <a:buChar char="Ø"/>
            </a:pPr>
            <a:r>
              <a:rPr lang="en-US" dirty="0">
                <a:solidFill>
                  <a:schemeClr val="bg2"/>
                </a:solidFill>
              </a:rPr>
              <a:t>Extracellular stores of carbohydrates for </a:t>
            </a:r>
            <a:r>
              <a:rPr lang="en-US" i="1" dirty="0">
                <a:solidFill>
                  <a:schemeClr val="bg2"/>
                </a:solidFill>
              </a:rPr>
              <a:t>S. mutans  </a:t>
            </a:r>
            <a:r>
              <a:rPr lang="en-US" dirty="0">
                <a:solidFill>
                  <a:schemeClr val="bg2"/>
                </a:solidFill>
              </a:rPr>
              <a:t>(e.g., glucans or </a:t>
            </a:r>
            <a:r>
              <a:rPr lang="en-US" dirty="0" err="1">
                <a:solidFill>
                  <a:schemeClr val="bg2"/>
                </a:solidFill>
              </a:rPr>
              <a:t>fructans</a:t>
            </a:r>
            <a:r>
              <a:rPr lang="en-US" dirty="0">
                <a:solidFill>
                  <a:schemeClr val="bg2"/>
                </a:solidFill>
              </a:rPr>
              <a:t> cleaved by dextranase or </a:t>
            </a:r>
            <a:r>
              <a:rPr lang="en-US" dirty="0" err="1">
                <a:solidFill>
                  <a:schemeClr val="bg2"/>
                </a:solidFill>
              </a:rPr>
              <a:t>fructanase</a:t>
            </a:r>
            <a:r>
              <a:rPr lang="en-US" dirty="0">
                <a:solidFill>
                  <a:schemeClr val="bg2"/>
                </a:solidFill>
              </a:rPr>
              <a:t> to yield glucose or fructose, respectively)</a:t>
            </a:r>
          </a:p>
          <a:p>
            <a:endParaRPr lang="en-US" dirty="0">
              <a:solidFill>
                <a:schemeClr val="bg2"/>
              </a:solidFill>
            </a:endParaRPr>
          </a:p>
          <a:p>
            <a:pPr marL="285750" indent="-285750">
              <a:buFont typeface="Wingdings" panose="05000000000000000000" pitchFamily="2" charset="2"/>
              <a:buChar char="Ø"/>
            </a:pPr>
            <a:r>
              <a:rPr lang="en-US" dirty="0">
                <a:solidFill>
                  <a:schemeClr val="bg2"/>
                </a:solidFill>
              </a:rPr>
              <a:t>Promote attachment of additional </a:t>
            </a:r>
            <a:r>
              <a:rPr lang="en-US" i="1" dirty="0">
                <a:solidFill>
                  <a:schemeClr val="bg2"/>
                </a:solidFill>
              </a:rPr>
              <a:t>S. mutans </a:t>
            </a:r>
            <a:r>
              <a:rPr lang="en-US" dirty="0">
                <a:solidFill>
                  <a:schemeClr val="bg2"/>
                </a:solidFill>
              </a:rPr>
              <a:t>cells to plaque</a:t>
            </a:r>
          </a:p>
          <a:p>
            <a:endParaRPr lang="en-US" dirty="0">
              <a:solidFill>
                <a:schemeClr val="bg2"/>
              </a:solidFill>
            </a:endParaRPr>
          </a:p>
          <a:p>
            <a:pPr marL="285750" indent="-285750">
              <a:buFont typeface="Wingdings" panose="05000000000000000000" pitchFamily="2" charset="2"/>
              <a:buChar char="Ø"/>
            </a:pPr>
            <a:r>
              <a:rPr lang="en-US" dirty="0">
                <a:solidFill>
                  <a:schemeClr val="bg2"/>
                </a:solidFill>
              </a:rPr>
              <a:t>Protect attached </a:t>
            </a:r>
            <a:r>
              <a:rPr lang="en-US" i="1" dirty="0">
                <a:solidFill>
                  <a:schemeClr val="bg2"/>
                </a:solidFill>
              </a:rPr>
              <a:t>S. mutans </a:t>
            </a:r>
            <a:r>
              <a:rPr lang="en-US" dirty="0">
                <a:solidFill>
                  <a:schemeClr val="bg2"/>
                </a:solidFill>
              </a:rPr>
              <a:t>from antimicrobial effects of saliva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figure 5">
            <a:extLst>
              <a:ext uri="{FF2B5EF4-FFF2-40B4-BE49-F238E27FC236}">
                <a16:creationId xmlns:a16="http://schemas.microsoft.com/office/drawing/2014/main" id="{7EE9ACDA-0DC0-B4E8-A44C-50E6469679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2" t="-1" b="37218"/>
          <a:stretch/>
        </p:blipFill>
        <p:spPr bwMode="auto">
          <a:xfrm>
            <a:off x="4151497" y="256032"/>
            <a:ext cx="4864614" cy="4849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71D0F5-DF0F-ED6F-2025-099927861B0E}"/>
              </a:ext>
            </a:extLst>
          </p:cNvPr>
          <p:cNvSpPr txBox="1"/>
          <p:nvPr/>
        </p:nvSpPr>
        <p:spPr>
          <a:xfrm>
            <a:off x="4444111" y="6294191"/>
            <a:ext cx="4572000" cy="307777"/>
          </a:xfrm>
          <a:prstGeom prst="rect">
            <a:avLst/>
          </a:prstGeom>
          <a:noFill/>
        </p:spPr>
        <p:txBody>
          <a:bodyPr wrap="square">
            <a:spAutoFit/>
          </a:bodyPr>
          <a:lstStyle/>
          <a:p>
            <a:r>
              <a:rPr lang="en-US" sz="1400" b="0" i="1" dirty="0">
                <a:solidFill>
                  <a:schemeClr val="bg1">
                    <a:lumMod val="75000"/>
                  </a:schemeClr>
                </a:solidFill>
                <a:effectLst/>
                <a:latin typeface="-apple-system"/>
                <a:hlinkClick r:id="rId3">
                  <a:extLst>
                    <a:ext uri="{A12FA001-AC4F-418D-AE19-62706E023703}">
                      <ahyp:hlinkClr xmlns:ahyp="http://schemas.microsoft.com/office/drawing/2018/hyperlinkcolor" val="tx"/>
                    </a:ext>
                  </a:extLst>
                </a:hlinkClick>
              </a:rPr>
              <a:t>Scientific Reports</a:t>
            </a:r>
            <a:r>
              <a:rPr lang="en-US" sz="1400" b="0" i="0" dirty="0">
                <a:solidFill>
                  <a:schemeClr val="bg1">
                    <a:lumMod val="75000"/>
                  </a:schemeClr>
                </a:solidFill>
                <a:effectLst/>
                <a:latin typeface="-apple-system"/>
              </a:rPr>
              <a:t> </a:t>
            </a:r>
            <a:r>
              <a:rPr lang="en-US" sz="1400" b="1" i="0" dirty="0">
                <a:solidFill>
                  <a:schemeClr val="bg1">
                    <a:lumMod val="75000"/>
                  </a:schemeClr>
                </a:solidFill>
                <a:effectLst/>
                <a:latin typeface="-apple-system"/>
              </a:rPr>
              <a:t>volume 5</a:t>
            </a:r>
            <a:r>
              <a:rPr lang="en-US" sz="1400" b="0" i="0" dirty="0">
                <a:solidFill>
                  <a:schemeClr val="bg1">
                    <a:lumMod val="75000"/>
                  </a:schemeClr>
                </a:solidFill>
                <a:effectLst/>
                <a:latin typeface="-apple-system"/>
              </a:rPr>
              <a:t>, Article number: 18015 (2016) </a:t>
            </a:r>
            <a:endParaRPr lang="en-US" sz="1400" dirty="0">
              <a:solidFill>
                <a:schemeClr val="bg1">
                  <a:lumMod val="75000"/>
                </a:schemeClr>
              </a:solidFill>
            </a:endParaRPr>
          </a:p>
        </p:txBody>
      </p:sp>
      <p:sp>
        <p:nvSpPr>
          <p:cNvPr id="6" name="TextBox 5">
            <a:extLst>
              <a:ext uri="{FF2B5EF4-FFF2-40B4-BE49-F238E27FC236}">
                <a16:creationId xmlns:a16="http://schemas.microsoft.com/office/drawing/2014/main" id="{C308DB3F-8821-6103-0425-8ECD05009849}"/>
              </a:ext>
            </a:extLst>
          </p:cNvPr>
          <p:cNvSpPr txBox="1"/>
          <p:nvPr/>
        </p:nvSpPr>
        <p:spPr>
          <a:xfrm>
            <a:off x="304800" y="256032"/>
            <a:ext cx="3429000" cy="2031325"/>
          </a:xfrm>
          <a:prstGeom prst="rect">
            <a:avLst/>
          </a:prstGeom>
          <a:noFill/>
        </p:spPr>
        <p:txBody>
          <a:bodyPr wrap="square">
            <a:spAutoFit/>
          </a:bodyPr>
          <a:lstStyle/>
          <a:p>
            <a:r>
              <a:rPr lang="en-US" b="1" u="sng" dirty="0">
                <a:solidFill>
                  <a:schemeClr val="bg2"/>
                </a:solidFill>
                <a:effectLst/>
                <a:latin typeface="+mn-lt"/>
                <a:ea typeface="Times New Roman" panose="02020603050405020304" pitchFamily="18" charset="0"/>
                <a:cs typeface="Arial" panose="020B0604020202020204" pitchFamily="34" charset="0"/>
              </a:rPr>
              <a:t>Insoluble glucans:</a:t>
            </a:r>
          </a:p>
          <a:p>
            <a:r>
              <a:rPr lang="en-US" dirty="0">
                <a:solidFill>
                  <a:schemeClr val="bg2"/>
                </a:solidFill>
                <a:effectLst/>
                <a:latin typeface="+mn-lt"/>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r>
              <a:rPr lang="en-US" dirty="0">
                <a:solidFill>
                  <a:schemeClr val="bg2"/>
                </a:solidFill>
                <a:effectLst/>
                <a:latin typeface="+mn-lt"/>
                <a:ea typeface="Times New Roman" panose="02020603050405020304" pitchFamily="18" charset="0"/>
                <a:cs typeface="Arial" panose="020B0604020202020204" pitchFamily="34" charset="0"/>
              </a:rPr>
              <a:t>Display proton-concentrating ability (proton enrichment)</a:t>
            </a:r>
          </a:p>
          <a:p>
            <a:endParaRPr lang="en-US" dirty="0">
              <a:solidFill>
                <a:schemeClr val="bg2"/>
              </a:solidFill>
              <a:effectLst/>
              <a:latin typeface="+mn-l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dirty="0">
                <a:solidFill>
                  <a:schemeClr val="bg2"/>
                </a:solidFill>
                <a:latin typeface="+mn-lt"/>
              </a:rPr>
              <a:t>Up-regulate genes involved in acid tolerance response </a:t>
            </a:r>
          </a:p>
        </p:txBody>
      </p:sp>
      <p:pic>
        <p:nvPicPr>
          <p:cNvPr id="2052" name="Picture 4" descr="figure 4">
            <a:extLst>
              <a:ext uri="{FF2B5EF4-FFF2-40B4-BE49-F238E27FC236}">
                <a16:creationId xmlns:a16="http://schemas.microsoft.com/office/drawing/2014/main" id="{3B7232B5-9822-E7B4-C031-66B54A6CE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84" y="2633270"/>
            <a:ext cx="3842528" cy="3365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CCE185-B999-3EFD-5755-AB0C93051B73}"/>
              </a:ext>
            </a:extLst>
          </p:cNvPr>
          <p:cNvSpPr txBox="1"/>
          <p:nvPr/>
        </p:nvSpPr>
        <p:spPr>
          <a:xfrm>
            <a:off x="1357884" y="4337465"/>
            <a:ext cx="914400" cy="369332"/>
          </a:xfrm>
          <a:prstGeom prst="rect">
            <a:avLst/>
          </a:prstGeom>
          <a:noFill/>
        </p:spPr>
        <p:txBody>
          <a:bodyPr wrap="square">
            <a:spAutoFit/>
          </a:bodyPr>
          <a:lstStyle/>
          <a:p>
            <a:r>
              <a:rPr lang="en-US" dirty="0">
                <a:solidFill>
                  <a:schemeClr val="bg2"/>
                </a:solidFill>
              </a:rPr>
              <a:t>pH 2.8</a:t>
            </a:r>
          </a:p>
        </p:txBody>
      </p:sp>
    </p:spTree>
    <p:extLst>
      <p:ext uri="{BB962C8B-B14F-4D97-AF65-F5344CB8AC3E}">
        <p14:creationId xmlns:p14="http://schemas.microsoft.com/office/powerpoint/2010/main" val="373690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3F57D218-50CF-44CE-920D-7F153BB3913D}"/>
              </a:ext>
            </a:extLst>
          </p:cNvPr>
          <p:cNvSpPr txBox="1">
            <a:spLocks noChangeArrowheads="1"/>
          </p:cNvSpPr>
          <p:nvPr/>
        </p:nvSpPr>
        <p:spPr bwMode="auto">
          <a:xfrm>
            <a:off x="2286000" y="381000"/>
            <a:ext cx="4708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dirty="0">
                <a:solidFill>
                  <a:schemeClr val="bg2"/>
                </a:solidFill>
                <a:latin typeface="Tahoma" panose="020B0604030504040204" pitchFamily="34" charset="0"/>
              </a:rPr>
              <a:t>Are other organisms caries pathogens?</a:t>
            </a:r>
          </a:p>
        </p:txBody>
      </p:sp>
      <p:sp>
        <p:nvSpPr>
          <p:cNvPr id="3" name="TextBox 2">
            <a:extLst>
              <a:ext uri="{FF2B5EF4-FFF2-40B4-BE49-F238E27FC236}">
                <a16:creationId xmlns:a16="http://schemas.microsoft.com/office/drawing/2014/main" id="{8B6B6FDD-AE41-4601-9B85-5D9FF80AA6CF}"/>
              </a:ext>
            </a:extLst>
          </p:cNvPr>
          <p:cNvSpPr txBox="1">
            <a:spLocks noChangeArrowheads="1"/>
          </p:cNvSpPr>
          <p:nvPr/>
        </p:nvSpPr>
        <p:spPr bwMode="auto">
          <a:xfrm>
            <a:off x="903462" y="2241510"/>
            <a:ext cx="7718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dirty="0">
                <a:solidFill>
                  <a:schemeClr val="bg2"/>
                </a:solidFill>
                <a:latin typeface="Tahoma" panose="020B0604030504040204" pitchFamily="34" charset="0"/>
              </a:rPr>
              <a:t>Lactobacilli can be present in high numbers in advanced cavitated lesions.</a:t>
            </a:r>
          </a:p>
        </p:txBody>
      </p:sp>
      <p:sp>
        <p:nvSpPr>
          <p:cNvPr id="4" name="TextBox 3">
            <a:extLst>
              <a:ext uri="{FF2B5EF4-FFF2-40B4-BE49-F238E27FC236}">
                <a16:creationId xmlns:a16="http://schemas.microsoft.com/office/drawing/2014/main" id="{53679BF3-2415-48A9-99BC-8AE5438BBF35}"/>
              </a:ext>
            </a:extLst>
          </p:cNvPr>
          <p:cNvSpPr txBox="1">
            <a:spLocks noChangeArrowheads="1"/>
          </p:cNvSpPr>
          <p:nvPr/>
        </p:nvSpPr>
        <p:spPr bwMode="auto">
          <a:xfrm>
            <a:off x="1396962" y="1264246"/>
            <a:ext cx="67310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i="1" dirty="0">
                <a:solidFill>
                  <a:schemeClr val="bg2"/>
                </a:solidFill>
                <a:latin typeface="Tahoma" panose="020B0604030504040204" pitchFamily="34" charset="0"/>
              </a:rPr>
              <a:t>S. mutans </a:t>
            </a:r>
            <a:r>
              <a:rPr lang="en-US" altLang="en-US" sz="1800" dirty="0">
                <a:solidFill>
                  <a:schemeClr val="bg2"/>
                </a:solidFill>
                <a:latin typeface="Tahoma" panose="020B0604030504040204" pitchFamily="34" charset="0"/>
              </a:rPr>
              <a:t>is found in most but not all subjects with caries.</a:t>
            </a:r>
          </a:p>
          <a:p>
            <a:pPr algn="ctr" eaLnBrk="1" hangingPunct="1">
              <a:spcBef>
                <a:spcPct val="0"/>
              </a:spcBef>
              <a:buNone/>
            </a:pPr>
            <a:r>
              <a:rPr lang="en-US" altLang="en-US" sz="1800" dirty="0">
                <a:solidFill>
                  <a:schemeClr val="bg2"/>
                </a:solidFill>
                <a:latin typeface="Tahoma" panose="020B0604030504040204" pitchFamily="34" charset="0"/>
              </a:rPr>
              <a:t>Levels of </a:t>
            </a:r>
            <a:r>
              <a:rPr lang="en-US" altLang="en-US" sz="1800" i="1" dirty="0">
                <a:solidFill>
                  <a:schemeClr val="bg2"/>
                </a:solidFill>
                <a:latin typeface="Tahoma" panose="020B0604030504040204" pitchFamily="34" charset="0"/>
              </a:rPr>
              <a:t>S. mutans </a:t>
            </a:r>
            <a:r>
              <a:rPr lang="en-US" altLang="en-US" sz="1800" dirty="0">
                <a:solidFill>
                  <a:schemeClr val="bg2"/>
                </a:solidFill>
                <a:latin typeface="Tahoma" panose="020B0604030504040204" pitchFamily="34" charset="0"/>
              </a:rPr>
              <a:t>vary depending on the stage of the disease.</a:t>
            </a:r>
          </a:p>
          <a:p>
            <a:pPr algn="ctr" eaLnBrk="1" hangingPunct="1">
              <a:spcBef>
                <a:spcPct val="0"/>
              </a:spcBef>
              <a:buFontTx/>
              <a:buNone/>
            </a:pPr>
            <a:endParaRPr lang="en-US" altLang="en-US" sz="1800" dirty="0">
              <a:solidFill>
                <a:schemeClr val="bg2"/>
              </a:solidFill>
              <a:latin typeface="Tahoma" panose="020B0604030504040204" pitchFamily="34" charset="0"/>
            </a:endParaRPr>
          </a:p>
        </p:txBody>
      </p:sp>
      <p:sp>
        <p:nvSpPr>
          <p:cNvPr id="5" name="TextBox 4">
            <a:extLst>
              <a:ext uri="{FF2B5EF4-FFF2-40B4-BE49-F238E27FC236}">
                <a16:creationId xmlns:a16="http://schemas.microsoft.com/office/drawing/2014/main" id="{17C47AA5-A086-4989-976C-84B1C7ECEA78}"/>
              </a:ext>
            </a:extLst>
          </p:cNvPr>
          <p:cNvSpPr txBox="1">
            <a:spLocks noChangeArrowheads="1"/>
          </p:cNvSpPr>
          <p:nvPr/>
        </p:nvSpPr>
        <p:spPr bwMode="auto">
          <a:xfrm>
            <a:off x="990600" y="3124200"/>
            <a:ext cx="754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dirty="0">
                <a:solidFill>
                  <a:schemeClr val="bg2"/>
                </a:solidFill>
                <a:latin typeface="Tahoma" panose="020B0604030504040204" pitchFamily="34" charset="0"/>
              </a:rPr>
              <a:t>Molecular diagnostic approaches identified the following as predominant members of the cariogenic biofilm:</a:t>
            </a:r>
          </a:p>
          <a:p>
            <a:pPr algn="ctr" eaLnBrk="1" hangingPunct="1">
              <a:spcBef>
                <a:spcPct val="0"/>
              </a:spcBef>
              <a:buFontTx/>
              <a:buNone/>
            </a:pPr>
            <a:endParaRPr lang="en-US" altLang="en-US" sz="1800" dirty="0">
              <a:solidFill>
                <a:schemeClr val="bg2"/>
              </a:solidFill>
              <a:latin typeface="Tahoma" panose="020B0604030504040204" pitchFamily="34" charset="0"/>
            </a:endParaRPr>
          </a:p>
          <a:p>
            <a:pPr algn="ctr" eaLnBrk="1" hangingPunct="1">
              <a:spcBef>
                <a:spcPct val="0"/>
              </a:spcBef>
              <a:buFontTx/>
              <a:buNone/>
            </a:pPr>
            <a:r>
              <a:rPr lang="en-US" altLang="en-US" sz="1800" i="1" dirty="0" err="1">
                <a:solidFill>
                  <a:schemeClr val="bg2"/>
                </a:solidFill>
                <a:latin typeface="Tahoma" panose="020B0604030504040204" pitchFamily="34" charset="0"/>
              </a:rPr>
              <a:t>Scardovia</a:t>
            </a:r>
            <a:r>
              <a:rPr lang="en-US" altLang="en-US" sz="1800" i="1" dirty="0">
                <a:solidFill>
                  <a:schemeClr val="bg2"/>
                </a:solidFill>
                <a:latin typeface="Tahoma" panose="020B0604030504040204" pitchFamily="34" charset="0"/>
              </a:rPr>
              <a:t> </a:t>
            </a:r>
            <a:r>
              <a:rPr lang="en-US" altLang="en-US" sz="1800" i="1" dirty="0" err="1">
                <a:solidFill>
                  <a:schemeClr val="bg2"/>
                </a:solidFill>
                <a:latin typeface="Tahoma" panose="020B0604030504040204" pitchFamily="34" charset="0"/>
              </a:rPr>
              <a:t>wiggsiae</a:t>
            </a:r>
            <a:r>
              <a:rPr lang="en-US" altLang="en-US" sz="1800" i="1" dirty="0">
                <a:solidFill>
                  <a:schemeClr val="bg2"/>
                </a:solidFill>
                <a:latin typeface="Tahoma" panose="020B0604030504040204" pitchFamily="34" charset="0"/>
              </a:rPr>
              <a:t> </a:t>
            </a:r>
            <a:r>
              <a:rPr lang="en-US" altLang="en-US" sz="1800" dirty="0">
                <a:solidFill>
                  <a:schemeClr val="bg2"/>
                </a:solidFill>
                <a:latin typeface="Tahoma" panose="020B0604030504040204" pitchFamily="34" charset="0"/>
              </a:rPr>
              <a:t>(high levels even in absence of </a:t>
            </a:r>
            <a:r>
              <a:rPr lang="en-US" altLang="en-US" sz="1800" i="1" dirty="0">
                <a:solidFill>
                  <a:schemeClr val="bg2"/>
                </a:solidFill>
                <a:latin typeface="Tahoma" panose="020B0604030504040204" pitchFamily="34" charset="0"/>
              </a:rPr>
              <a:t>S. mutans</a:t>
            </a:r>
            <a:r>
              <a:rPr lang="en-US" altLang="en-US" sz="1800" dirty="0">
                <a:solidFill>
                  <a:schemeClr val="bg2"/>
                </a:solidFill>
                <a:latin typeface="Tahoma" panose="020B0604030504040204" pitchFamily="34" charset="0"/>
              </a:rPr>
              <a:t>)</a:t>
            </a:r>
          </a:p>
          <a:p>
            <a:pPr algn="ctr" eaLnBrk="1" hangingPunct="1">
              <a:spcBef>
                <a:spcPct val="0"/>
              </a:spcBef>
              <a:buNone/>
            </a:pPr>
            <a:r>
              <a:rPr lang="en-US" altLang="en-US" sz="1800" i="1" dirty="0">
                <a:solidFill>
                  <a:schemeClr val="bg2"/>
                </a:solidFill>
                <a:latin typeface="Tahoma" panose="020B0604030504040204" pitchFamily="34" charset="0"/>
              </a:rPr>
              <a:t>Streptococcus </a:t>
            </a:r>
            <a:r>
              <a:rPr lang="en-US" altLang="en-US" sz="1800" i="1" dirty="0" err="1">
                <a:solidFill>
                  <a:schemeClr val="bg2"/>
                </a:solidFill>
                <a:latin typeface="Tahoma" panose="020B0604030504040204" pitchFamily="34" charset="0"/>
              </a:rPr>
              <a:t>cristatus</a:t>
            </a:r>
            <a:endParaRPr lang="en-US" altLang="en-US" sz="1800" i="1" dirty="0">
              <a:solidFill>
                <a:schemeClr val="bg2"/>
              </a:solidFill>
              <a:latin typeface="Tahoma" panose="020B0604030504040204" pitchFamily="34" charset="0"/>
            </a:endParaRPr>
          </a:p>
          <a:p>
            <a:pPr algn="ctr" eaLnBrk="1" hangingPunct="1">
              <a:spcBef>
                <a:spcPct val="0"/>
              </a:spcBef>
              <a:buFontTx/>
              <a:buNone/>
            </a:pPr>
            <a:r>
              <a:rPr lang="en-US" altLang="en-US" sz="1800" i="1" dirty="0" err="1">
                <a:solidFill>
                  <a:schemeClr val="bg2"/>
                </a:solidFill>
                <a:latin typeface="Tahoma" panose="020B0604030504040204" pitchFamily="34" charset="0"/>
              </a:rPr>
              <a:t>Viellonella</a:t>
            </a:r>
            <a:r>
              <a:rPr lang="en-US" altLang="en-US" sz="1800" i="1" dirty="0">
                <a:solidFill>
                  <a:schemeClr val="bg2"/>
                </a:solidFill>
                <a:latin typeface="Tahoma" panose="020B0604030504040204" pitchFamily="34" charset="0"/>
              </a:rPr>
              <a:t> </a:t>
            </a:r>
            <a:r>
              <a:rPr lang="en-US" altLang="en-US" sz="1800" i="1" dirty="0" err="1">
                <a:solidFill>
                  <a:schemeClr val="bg2"/>
                </a:solidFill>
                <a:latin typeface="Tahoma" panose="020B0604030504040204" pitchFamily="34" charset="0"/>
              </a:rPr>
              <a:t>parvula</a:t>
            </a:r>
            <a:r>
              <a:rPr lang="en-US" altLang="en-US" sz="1800" i="1" dirty="0">
                <a:solidFill>
                  <a:schemeClr val="bg2"/>
                </a:solidFill>
                <a:latin typeface="Tahoma" panose="020B0604030504040204" pitchFamily="34" charset="0"/>
              </a:rPr>
              <a:t> </a:t>
            </a:r>
            <a:r>
              <a:rPr lang="en-US" altLang="en-US" sz="1800" dirty="0">
                <a:solidFill>
                  <a:schemeClr val="bg2"/>
                </a:solidFill>
                <a:latin typeface="Tahoma" panose="020B0604030504040204" pitchFamily="34" charset="0"/>
              </a:rPr>
              <a:t>(metabolizes lactate)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466AD9B1-E279-4BB5-92FC-D4A7601E7114}"/>
              </a:ext>
            </a:extLst>
          </p:cNvPr>
          <p:cNvSpPr txBox="1">
            <a:spLocks noChangeArrowheads="1"/>
          </p:cNvSpPr>
          <p:nvPr/>
        </p:nvSpPr>
        <p:spPr bwMode="auto">
          <a:xfrm>
            <a:off x="553528" y="270500"/>
            <a:ext cx="2054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dirty="0">
                <a:solidFill>
                  <a:schemeClr val="bg2"/>
                </a:solidFill>
                <a:latin typeface="Tahoma" panose="020B0604030504040204" pitchFamily="34" charset="0"/>
              </a:rPr>
              <a:t>A role for fungi?</a:t>
            </a:r>
          </a:p>
        </p:txBody>
      </p:sp>
      <p:pic>
        <p:nvPicPr>
          <p:cNvPr id="3074" name="Picture 2" descr="Synergistic Association of Candida albicans and Streptococcus mutans in the  oral cavity — International Microorganism Day">
            <a:extLst>
              <a:ext uri="{FF2B5EF4-FFF2-40B4-BE49-F238E27FC236}">
                <a16:creationId xmlns:a16="http://schemas.microsoft.com/office/drawing/2014/main" id="{2B4A80D6-FB9E-AD3F-3C8A-C7F0F3C88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3222"/>
            <a:ext cx="57785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2CD47A-D416-4FF2-8128-C465C19F2153}"/>
              </a:ext>
            </a:extLst>
          </p:cNvPr>
          <p:cNvSpPr txBox="1">
            <a:spLocks noChangeArrowheads="1"/>
          </p:cNvSpPr>
          <p:nvPr/>
        </p:nvSpPr>
        <p:spPr bwMode="auto">
          <a:xfrm>
            <a:off x="280416" y="2278719"/>
            <a:ext cx="558025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eaLnBrk="1" hangingPunct="1">
              <a:spcBef>
                <a:spcPct val="0"/>
              </a:spcBef>
            </a:pPr>
            <a:r>
              <a:rPr lang="en-US" altLang="en-US" sz="1600" i="1" dirty="0">
                <a:solidFill>
                  <a:schemeClr val="bg2"/>
                </a:solidFill>
                <a:latin typeface="Tahoma" panose="020B0604030504040204" pitchFamily="34" charset="0"/>
              </a:rPr>
              <a:t>Candida</a:t>
            </a:r>
            <a:r>
              <a:rPr lang="en-US" altLang="en-US" sz="1600" dirty="0">
                <a:solidFill>
                  <a:schemeClr val="bg2"/>
                </a:solidFill>
                <a:latin typeface="Tahoma" panose="020B0604030504040204" pitchFamily="34" charset="0"/>
              </a:rPr>
              <a:t> and </a:t>
            </a:r>
            <a:r>
              <a:rPr lang="en-US" altLang="en-US" sz="1600" i="1" dirty="0">
                <a:solidFill>
                  <a:schemeClr val="bg2"/>
                </a:solidFill>
                <a:latin typeface="Tahoma" panose="020B0604030504040204" pitchFamily="34" charset="0"/>
              </a:rPr>
              <a:t>S. mutans </a:t>
            </a:r>
            <a:r>
              <a:rPr lang="en-US" altLang="en-US" sz="1600" dirty="0">
                <a:solidFill>
                  <a:schemeClr val="bg2"/>
                </a:solidFill>
                <a:latin typeface="Tahoma" panose="020B0604030504040204" pitchFamily="34" charset="0"/>
              </a:rPr>
              <a:t>form a synergistic relationship;</a:t>
            </a:r>
          </a:p>
          <a:p>
            <a:pPr marL="285750" indent="-285750" eaLnBrk="1" hangingPunct="1">
              <a:spcBef>
                <a:spcPct val="0"/>
              </a:spcBef>
            </a:pPr>
            <a:r>
              <a:rPr lang="en-US" altLang="en-US" sz="1600" dirty="0" err="1">
                <a:solidFill>
                  <a:schemeClr val="bg2"/>
                </a:solidFill>
                <a:latin typeface="Tahoma" panose="020B0604030504040204" pitchFamily="34" charset="0"/>
              </a:rPr>
              <a:t>GtfB</a:t>
            </a:r>
            <a:r>
              <a:rPr lang="en-US" altLang="en-US" sz="1600" dirty="0">
                <a:solidFill>
                  <a:schemeClr val="bg2"/>
                </a:solidFill>
                <a:latin typeface="Tahoma" panose="020B0604030504040204" pitchFamily="34" charset="0"/>
              </a:rPr>
              <a:t> produces glucan matrix which facilitates colonization of the tooth by both organisms.</a:t>
            </a:r>
          </a:p>
          <a:p>
            <a:pPr marL="285750" indent="-285750" eaLnBrk="1" hangingPunct="1">
              <a:spcBef>
                <a:spcPct val="0"/>
              </a:spcBef>
            </a:pPr>
            <a:r>
              <a:rPr lang="en-US" altLang="en-US" sz="1600" i="1" dirty="0">
                <a:solidFill>
                  <a:schemeClr val="bg2"/>
                </a:solidFill>
                <a:latin typeface="Tahoma" panose="020B0604030504040204" pitchFamily="34" charset="0"/>
              </a:rPr>
              <a:t>Candida</a:t>
            </a:r>
            <a:r>
              <a:rPr lang="en-US" altLang="en-US" sz="1600" dirty="0">
                <a:solidFill>
                  <a:schemeClr val="bg2"/>
                </a:solidFill>
                <a:latin typeface="Tahoma" panose="020B0604030504040204" pitchFamily="34" charset="0"/>
              </a:rPr>
              <a:t> induces the production of </a:t>
            </a:r>
            <a:r>
              <a:rPr lang="en-US" altLang="en-US" sz="1600" dirty="0" err="1">
                <a:solidFill>
                  <a:schemeClr val="bg2"/>
                </a:solidFill>
                <a:latin typeface="Tahoma" panose="020B0604030504040204" pitchFamily="34" charset="0"/>
              </a:rPr>
              <a:t>GtfB</a:t>
            </a:r>
            <a:r>
              <a:rPr lang="en-US" altLang="en-US" sz="1600" dirty="0">
                <a:solidFill>
                  <a:schemeClr val="bg2"/>
                </a:solidFill>
                <a:latin typeface="Tahoma" panose="020B0604030504040204" pitchFamily="34" charset="0"/>
              </a:rPr>
              <a:t> which binds to fungal surface.</a:t>
            </a:r>
          </a:p>
        </p:txBody>
      </p:sp>
      <p:sp>
        <p:nvSpPr>
          <p:cNvPr id="3" name="TextBox 2">
            <a:extLst>
              <a:ext uri="{FF2B5EF4-FFF2-40B4-BE49-F238E27FC236}">
                <a16:creationId xmlns:a16="http://schemas.microsoft.com/office/drawing/2014/main" id="{B11D1E35-6B39-48E0-8B87-75F759E57177}"/>
              </a:ext>
            </a:extLst>
          </p:cNvPr>
          <p:cNvSpPr txBox="1">
            <a:spLocks noChangeArrowheads="1"/>
          </p:cNvSpPr>
          <p:nvPr/>
        </p:nvSpPr>
        <p:spPr bwMode="auto">
          <a:xfrm>
            <a:off x="304800" y="947887"/>
            <a:ext cx="426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eaLnBrk="1" hangingPunct="1">
              <a:spcBef>
                <a:spcPct val="0"/>
              </a:spcBef>
            </a:pPr>
            <a:r>
              <a:rPr lang="en-US" altLang="en-US" sz="1600" dirty="0">
                <a:solidFill>
                  <a:schemeClr val="bg2"/>
                </a:solidFill>
                <a:latin typeface="Tahoma" panose="020B0604030504040204" pitchFamily="34" charset="0"/>
              </a:rPr>
              <a:t>High levels of </a:t>
            </a:r>
            <a:r>
              <a:rPr lang="en-US" altLang="en-US" sz="1600" i="1" dirty="0">
                <a:solidFill>
                  <a:schemeClr val="bg2"/>
                </a:solidFill>
                <a:latin typeface="Tahoma" panose="020B0604030504040204" pitchFamily="34" charset="0"/>
              </a:rPr>
              <a:t>Candida</a:t>
            </a:r>
            <a:r>
              <a:rPr lang="en-US" altLang="en-US" sz="1600" dirty="0">
                <a:solidFill>
                  <a:schemeClr val="bg2"/>
                </a:solidFill>
                <a:latin typeface="Tahoma" panose="020B0604030504040204" pitchFamily="34" charset="0"/>
              </a:rPr>
              <a:t> and </a:t>
            </a:r>
            <a:r>
              <a:rPr lang="en-US" altLang="en-US" sz="1600" i="1" dirty="0">
                <a:solidFill>
                  <a:schemeClr val="bg2"/>
                </a:solidFill>
                <a:latin typeface="Tahoma" panose="020B0604030504040204" pitchFamily="34" charset="0"/>
              </a:rPr>
              <a:t>S. mutans </a:t>
            </a:r>
            <a:r>
              <a:rPr lang="en-US" altLang="en-US" sz="1600" dirty="0">
                <a:solidFill>
                  <a:schemeClr val="bg2"/>
                </a:solidFill>
                <a:latin typeface="Tahoma" panose="020B0604030504040204" pitchFamily="34" charset="0"/>
              </a:rPr>
              <a:t>are found in biofilms in children with early childhood caries (ECC), but rarely in healthy children. </a:t>
            </a:r>
          </a:p>
        </p:txBody>
      </p:sp>
      <p:pic>
        <p:nvPicPr>
          <p:cNvPr id="3076" name="Picture 4">
            <a:extLst>
              <a:ext uri="{FF2B5EF4-FFF2-40B4-BE49-F238E27FC236}">
                <a16:creationId xmlns:a16="http://schemas.microsoft.com/office/drawing/2014/main" id="{7403760D-2885-3147-C974-8A7B35632D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78"/>
          <a:stretch/>
        </p:blipFill>
        <p:spPr bwMode="auto">
          <a:xfrm>
            <a:off x="1173479" y="3848148"/>
            <a:ext cx="3794125" cy="2739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8333DEC-7C9E-C801-3E56-F6B26992A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925"/>
            <a:ext cx="9144000" cy="5518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7739D0-D422-0B8F-C228-9176229B4F88}"/>
              </a:ext>
            </a:extLst>
          </p:cNvPr>
          <p:cNvSpPr txBox="1"/>
          <p:nvPr/>
        </p:nvSpPr>
        <p:spPr>
          <a:xfrm>
            <a:off x="609600" y="27432"/>
            <a:ext cx="8305800" cy="646331"/>
          </a:xfrm>
          <a:prstGeom prst="rect">
            <a:avLst/>
          </a:prstGeom>
          <a:noFill/>
        </p:spPr>
        <p:txBody>
          <a:bodyPr wrap="square">
            <a:spAutoFit/>
          </a:bodyPr>
          <a:lstStyle/>
          <a:p>
            <a:pPr algn="ctr"/>
            <a:r>
              <a:rPr lang="en-US" b="0" i="0" dirty="0">
                <a:solidFill>
                  <a:srgbClr val="282828"/>
                </a:solidFill>
                <a:effectLst/>
                <a:latin typeface="MuseoSans"/>
              </a:rPr>
              <a:t>Synergism of </a:t>
            </a:r>
            <a:r>
              <a:rPr lang="en-US" b="0" i="1" dirty="0">
                <a:solidFill>
                  <a:srgbClr val="282828"/>
                </a:solidFill>
                <a:effectLst/>
                <a:latin typeface="MuseoSans"/>
              </a:rPr>
              <a:t>Streptococcus mutans</a:t>
            </a:r>
            <a:r>
              <a:rPr lang="en-US" b="0" i="0" dirty="0">
                <a:solidFill>
                  <a:srgbClr val="282828"/>
                </a:solidFill>
                <a:effectLst/>
                <a:latin typeface="MuseoSans"/>
              </a:rPr>
              <a:t> and </a:t>
            </a:r>
            <a:r>
              <a:rPr lang="en-US" b="0" i="1" dirty="0">
                <a:solidFill>
                  <a:srgbClr val="282828"/>
                </a:solidFill>
                <a:effectLst/>
                <a:latin typeface="MuseoSans"/>
              </a:rPr>
              <a:t>Candida albicans</a:t>
            </a:r>
            <a:r>
              <a:rPr lang="en-US" b="0" i="0" dirty="0">
                <a:solidFill>
                  <a:srgbClr val="282828"/>
                </a:solidFill>
                <a:effectLst/>
                <a:latin typeface="MuseoSans"/>
              </a:rPr>
              <a:t> Reinforces Biofilm Maturation and Acidogenicity in Saliva</a:t>
            </a:r>
          </a:p>
        </p:txBody>
      </p:sp>
      <p:sp>
        <p:nvSpPr>
          <p:cNvPr id="5" name="TextBox 4">
            <a:extLst>
              <a:ext uri="{FF2B5EF4-FFF2-40B4-BE49-F238E27FC236}">
                <a16:creationId xmlns:a16="http://schemas.microsoft.com/office/drawing/2014/main" id="{16F52BA5-F63E-05EC-4876-C4242C076721}"/>
              </a:ext>
            </a:extLst>
          </p:cNvPr>
          <p:cNvSpPr txBox="1"/>
          <p:nvPr/>
        </p:nvSpPr>
        <p:spPr>
          <a:xfrm>
            <a:off x="2819400" y="6400800"/>
            <a:ext cx="3505200" cy="276999"/>
          </a:xfrm>
          <a:prstGeom prst="rect">
            <a:avLst/>
          </a:prstGeom>
          <a:noFill/>
        </p:spPr>
        <p:txBody>
          <a:bodyPr wrap="square">
            <a:spAutoFit/>
          </a:bodyPr>
          <a:lstStyle/>
          <a:p>
            <a:r>
              <a:rPr lang="en-US" sz="1200" dirty="0">
                <a:solidFill>
                  <a:schemeClr val="bg1">
                    <a:lumMod val="75000"/>
                  </a:schemeClr>
                </a:solidFill>
              </a:rPr>
              <a:t>Front. Cell. Infect. </a:t>
            </a:r>
            <a:r>
              <a:rPr lang="en-US" sz="1200" dirty="0" err="1">
                <a:solidFill>
                  <a:schemeClr val="bg1">
                    <a:lumMod val="75000"/>
                  </a:schemeClr>
                </a:solidFill>
              </a:rPr>
              <a:t>Microbiol</a:t>
            </a:r>
            <a:r>
              <a:rPr lang="en-US" sz="1200" dirty="0">
                <a:solidFill>
                  <a:schemeClr val="bg1">
                    <a:lumMod val="75000"/>
                  </a:schemeClr>
                </a:solidFill>
              </a:rPr>
              <a:t>., 19 February 2021</a:t>
            </a:r>
          </a:p>
        </p:txBody>
      </p:sp>
    </p:spTree>
    <p:extLst>
      <p:ext uri="{BB962C8B-B14F-4D97-AF65-F5344CB8AC3E}">
        <p14:creationId xmlns:p14="http://schemas.microsoft.com/office/powerpoint/2010/main" val="10418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TextBox 1">
            <a:extLst>
              <a:ext uri="{FF2B5EF4-FFF2-40B4-BE49-F238E27FC236}">
                <a16:creationId xmlns:a16="http://schemas.microsoft.com/office/drawing/2014/main" id="{1781416E-D681-477F-905F-0EE4303EC968}"/>
              </a:ext>
            </a:extLst>
          </p:cNvPr>
          <p:cNvSpPr txBox="1">
            <a:spLocks noChangeArrowheads="1"/>
          </p:cNvSpPr>
          <p:nvPr/>
        </p:nvSpPr>
        <p:spPr bwMode="auto">
          <a:xfrm>
            <a:off x="3182143" y="152400"/>
            <a:ext cx="277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u="sng" dirty="0">
                <a:solidFill>
                  <a:schemeClr val="bg2"/>
                </a:solidFill>
                <a:latin typeface="Tahoma" panose="020B0604030504040204" pitchFamily="34" charset="0"/>
              </a:rPr>
              <a:t>The Matrix Hypothesis</a:t>
            </a:r>
          </a:p>
        </p:txBody>
      </p:sp>
      <p:sp>
        <p:nvSpPr>
          <p:cNvPr id="4" name="TextBox 3">
            <a:extLst>
              <a:ext uri="{FF2B5EF4-FFF2-40B4-BE49-F238E27FC236}">
                <a16:creationId xmlns:a16="http://schemas.microsoft.com/office/drawing/2014/main" id="{056D013A-A69A-458B-9569-93E942A8D7B1}"/>
              </a:ext>
            </a:extLst>
          </p:cNvPr>
          <p:cNvSpPr txBox="1">
            <a:spLocks noChangeArrowheads="1"/>
          </p:cNvSpPr>
          <p:nvPr/>
        </p:nvSpPr>
        <p:spPr bwMode="auto">
          <a:xfrm>
            <a:off x="1066800" y="685800"/>
            <a:ext cx="792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bg2"/>
                </a:solidFill>
                <a:latin typeface="Tahoma" panose="020B0604030504040204" pitchFamily="34" charset="0"/>
              </a:rPr>
              <a:t>The main role of </a:t>
            </a:r>
            <a:r>
              <a:rPr lang="en-US" altLang="en-US" sz="1800" i="1" dirty="0">
                <a:solidFill>
                  <a:schemeClr val="bg2"/>
                </a:solidFill>
                <a:latin typeface="Tahoma" panose="020B0604030504040204" pitchFamily="34" charset="0"/>
              </a:rPr>
              <a:t>S. mutans </a:t>
            </a:r>
            <a:r>
              <a:rPr lang="en-US" altLang="en-US" sz="1800" dirty="0">
                <a:solidFill>
                  <a:schemeClr val="bg2"/>
                </a:solidFill>
                <a:latin typeface="Tahoma" panose="020B0604030504040204" pitchFamily="34" charset="0"/>
              </a:rPr>
              <a:t>may be to facilitate the development of the cariogenic biofilm through the production of extracellular matrix, which generates an environment that promotes the colonization and growth of other acidophiles, possibly at the eventual expense of </a:t>
            </a:r>
            <a:r>
              <a:rPr lang="en-US" altLang="en-US" sz="1800" i="1" dirty="0">
                <a:solidFill>
                  <a:schemeClr val="bg2"/>
                </a:solidFill>
                <a:latin typeface="Tahoma" panose="020B0604030504040204" pitchFamily="34" charset="0"/>
              </a:rPr>
              <a:t>S. mutans </a:t>
            </a:r>
            <a:r>
              <a:rPr lang="en-US" altLang="en-US" sz="1800" dirty="0">
                <a:solidFill>
                  <a:schemeClr val="bg2"/>
                </a:solidFill>
                <a:latin typeface="Tahoma" panose="020B0604030504040204" pitchFamily="34" charset="0"/>
              </a:rPr>
              <a:t>itself. </a:t>
            </a:r>
          </a:p>
        </p:txBody>
      </p:sp>
      <p:pic>
        <p:nvPicPr>
          <p:cNvPr id="9" name="Picture 2" descr="The Biology of Streptococcus mutans. - Abstract - Europe PMC">
            <a:extLst>
              <a:ext uri="{FF2B5EF4-FFF2-40B4-BE49-F238E27FC236}">
                <a16:creationId xmlns:a16="http://schemas.microsoft.com/office/drawing/2014/main" id="{F14C71E8-6A65-FD8C-E4F9-47B98FC3E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43"/>
          <a:stretch/>
        </p:blipFill>
        <p:spPr bwMode="auto">
          <a:xfrm>
            <a:off x="1409700" y="2190954"/>
            <a:ext cx="6324600" cy="3978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83" name="Oval 5">
            <a:extLst>
              <a:ext uri="{FF2B5EF4-FFF2-40B4-BE49-F238E27FC236}">
                <a16:creationId xmlns:a16="http://schemas.microsoft.com/office/drawing/2014/main" id="{68C69FFD-C7E6-4C44-96AE-2F726142693F}"/>
              </a:ext>
            </a:extLst>
          </p:cNvPr>
          <p:cNvSpPr>
            <a:spLocks noChangeArrowheads="1"/>
          </p:cNvSpPr>
          <p:nvPr/>
        </p:nvSpPr>
        <p:spPr bwMode="auto">
          <a:xfrm>
            <a:off x="4002088" y="1143000"/>
            <a:ext cx="3298825" cy="3430588"/>
          </a:xfrm>
          <a:prstGeom prst="ellipse">
            <a:avLst/>
          </a:prstGeom>
          <a:noFill/>
          <a:ln w="57150">
            <a:solidFill>
              <a:schemeClr val="bg1">
                <a:lumMod val="75000"/>
              </a:schemeClr>
            </a:solidFill>
            <a:round/>
            <a:headEnd/>
            <a:tailEnd/>
          </a:ln>
        </p:spPr>
        <p:txBody>
          <a:bodyPr anchor="ctr">
            <a:spAutoFit/>
          </a:bodyPr>
          <a:lstStyle/>
          <a:p>
            <a:pPr eaLnBrk="1" hangingPunct="1">
              <a:defRPr/>
            </a:pPr>
            <a:endParaRPr lang="en-US"/>
          </a:p>
        </p:txBody>
      </p:sp>
      <p:sp>
        <p:nvSpPr>
          <p:cNvPr id="20484" name="Oval 6">
            <a:extLst>
              <a:ext uri="{FF2B5EF4-FFF2-40B4-BE49-F238E27FC236}">
                <a16:creationId xmlns:a16="http://schemas.microsoft.com/office/drawing/2014/main" id="{5772B4C4-16D6-4955-8C81-010C98155716}"/>
              </a:ext>
            </a:extLst>
          </p:cNvPr>
          <p:cNvSpPr>
            <a:spLocks noChangeArrowheads="1"/>
          </p:cNvSpPr>
          <p:nvPr/>
        </p:nvSpPr>
        <p:spPr bwMode="auto">
          <a:xfrm>
            <a:off x="2990850" y="2894013"/>
            <a:ext cx="3300413" cy="3430587"/>
          </a:xfrm>
          <a:prstGeom prst="ellipse">
            <a:avLst/>
          </a:prstGeom>
          <a:noFill/>
          <a:ln w="57150">
            <a:solidFill>
              <a:schemeClr val="bg1">
                <a:lumMod val="75000"/>
              </a:schemeClr>
            </a:solidFill>
            <a:round/>
            <a:headEnd/>
            <a:tailEnd/>
          </a:ln>
        </p:spPr>
        <p:txBody>
          <a:bodyPr anchor="ctr">
            <a:spAutoFit/>
          </a:bodyPr>
          <a:lstStyle/>
          <a:p>
            <a:pPr eaLnBrk="1" hangingPunct="1">
              <a:defRPr/>
            </a:pPr>
            <a:endParaRPr lang="en-US"/>
          </a:p>
        </p:txBody>
      </p:sp>
      <p:sp>
        <p:nvSpPr>
          <p:cNvPr id="47113" name="Text Box 9">
            <a:extLst>
              <a:ext uri="{FF2B5EF4-FFF2-40B4-BE49-F238E27FC236}">
                <a16:creationId xmlns:a16="http://schemas.microsoft.com/office/drawing/2014/main" id="{48F849B2-4A3C-47AF-BE6C-1E3312FD970F}"/>
              </a:ext>
            </a:extLst>
          </p:cNvPr>
          <p:cNvSpPr txBox="1">
            <a:spLocks noChangeArrowheads="1"/>
          </p:cNvSpPr>
          <p:nvPr/>
        </p:nvSpPr>
        <p:spPr bwMode="auto">
          <a:xfrm>
            <a:off x="5667375" y="2001163"/>
            <a:ext cx="1371600" cy="923330"/>
          </a:xfrm>
          <a:prstGeom prst="rect">
            <a:avLst/>
          </a:prstGeom>
          <a:noFill/>
          <a:ln w="9525">
            <a:noFill/>
            <a:miter lim="800000"/>
            <a:headEnd/>
            <a:tailEnd/>
          </a:ln>
          <a:effectLst/>
        </p:spPr>
        <p:txBody>
          <a:bodyPr wrap="square">
            <a:spAutoFit/>
          </a:bodyPr>
          <a:lstStyle/>
          <a:p>
            <a:pPr algn="ctr" eaLnBrk="1" hangingPunct="1">
              <a:defRPr/>
            </a:pPr>
            <a:r>
              <a:rPr lang="en-US" b="1" dirty="0">
                <a:solidFill>
                  <a:schemeClr val="bg1">
                    <a:lumMod val="75000"/>
                  </a:schemeClr>
                </a:solidFill>
              </a:rPr>
              <a:t>Plaque</a:t>
            </a:r>
          </a:p>
          <a:p>
            <a:pPr algn="ctr" eaLnBrk="1" hangingPunct="1">
              <a:defRPr/>
            </a:pPr>
            <a:r>
              <a:rPr lang="en-US" b="1" dirty="0">
                <a:solidFill>
                  <a:schemeClr val="bg1">
                    <a:lumMod val="75000"/>
                  </a:schemeClr>
                </a:solidFill>
              </a:rPr>
              <a:t>Microbial Biofilm</a:t>
            </a:r>
          </a:p>
        </p:txBody>
      </p:sp>
      <p:sp>
        <p:nvSpPr>
          <p:cNvPr id="47114" name="Text Box 10">
            <a:extLst>
              <a:ext uri="{FF2B5EF4-FFF2-40B4-BE49-F238E27FC236}">
                <a16:creationId xmlns:a16="http://schemas.microsoft.com/office/drawing/2014/main" id="{AA14BE37-40F1-4F01-B07F-D82A5A5BF9B1}"/>
              </a:ext>
            </a:extLst>
          </p:cNvPr>
          <p:cNvSpPr txBox="1">
            <a:spLocks noChangeArrowheads="1"/>
          </p:cNvSpPr>
          <p:nvPr/>
        </p:nvSpPr>
        <p:spPr bwMode="auto">
          <a:xfrm>
            <a:off x="3733800" y="4876800"/>
            <a:ext cx="1933575" cy="641350"/>
          </a:xfrm>
          <a:prstGeom prst="rect">
            <a:avLst/>
          </a:prstGeom>
          <a:noFill/>
          <a:ln w="9525">
            <a:noFill/>
            <a:miter lim="800000"/>
            <a:headEnd/>
            <a:tailEnd/>
          </a:ln>
          <a:effectLst/>
        </p:spPr>
        <p:txBody>
          <a:bodyPr wrap="none">
            <a:spAutoFit/>
          </a:bodyPr>
          <a:lstStyle/>
          <a:p>
            <a:pPr eaLnBrk="1" hangingPunct="1">
              <a:defRPr/>
            </a:pPr>
            <a:r>
              <a:rPr lang="en-US" b="1" dirty="0">
                <a:solidFill>
                  <a:schemeClr val="tx2"/>
                </a:solidFill>
              </a:rPr>
              <a:t>  </a:t>
            </a:r>
            <a:r>
              <a:rPr lang="en-US" b="1" dirty="0">
                <a:solidFill>
                  <a:schemeClr val="bg1">
                    <a:lumMod val="75000"/>
                  </a:schemeClr>
                </a:solidFill>
              </a:rPr>
              <a:t>Environment</a:t>
            </a:r>
          </a:p>
          <a:p>
            <a:pPr eaLnBrk="1" hangingPunct="1">
              <a:defRPr/>
            </a:pPr>
            <a:r>
              <a:rPr lang="en-US" b="1" dirty="0">
                <a:solidFill>
                  <a:schemeClr val="bg1">
                    <a:lumMod val="75000"/>
                  </a:schemeClr>
                </a:solidFill>
              </a:rPr>
              <a:t>Dietary Factors</a:t>
            </a:r>
          </a:p>
        </p:txBody>
      </p:sp>
      <p:sp>
        <p:nvSpPr>
          <p:cNvPr id="47118" name="Text Box 14">
            <a:extLst>
              <a:ext uri="{FF2B5EF4-FFF2-40B4-BE49-F238E27FC236}">
                <a16:creationId xmlns:a16="http://schemas.microsoft.com/office/drawing/2014/main" id="{43123AA6-6E68-409E-BCE6-75EFFCDB96DF}"/>
              </a:ext>
            </a:extLst>
          </p:cNvPr>
          <p:cNvSpPr txBox="1">
            <a:spLocks noChangeArrowheads="1"/>
          </p:cNvSpPr>
          <p:nvPr/>
        </p:nvSpPr>
        <p:spPr bwMode="auto">
          <a:xfrm>
            <a:off x="4106863" y="2971800"/>
            <a:ext cx="1150937" cy="396875"/>
          </a:xfrm>
          <a:prstGeom prst="rect">
            <a:avLst/>
          </a:prstGeom>
          <a:noFill/>
          <a:ln w="9525">
            <a:noFill/>
            <a:miter lim="800000"/>
            <a:headEnd/>
            <a:tailEnd/>
          </a:ln>
          <a:effectLst/>
        </p:spPr>
        <p:txBody>
          <a:bodyPr wrap="none">
            <a:spAutoFit/>
          </a:bodyPr>
          <a:lstStyle/>
          <a:p>
            <a:pPr eaLnBrk="1" hangingPunct="1">
              <a:defRPr/>
            </a:pPr>
            <a:r>
              <a:rPr lang="en-US" sz="2000" b="1" u="sng">
                <a:solidFill>
                  <a:srgbClr val="D8000A"/>
                </a:solidFill>
                <a:effectLst>
                  <a:outerShdw blurRad="38100" dist="38100" dir="2700000" algn="tl">
                    <a:srgbClr val="000000"/>
                  </a:outerShdw>
                </a:effectLst>
              </a:rPr>
              <a:t>CARIES</a:t>
            </a:r>
          </a:p>
        </p:txBody>
      </p:sp>
      <p:sp>
        <p:nvSpPr>
          <p:cNvPr id="47120" name="Rectangle 16">
            <a:extLst>
              <a:ext uri="{FF2B5EF4-FFF2-40B4-BE49-F238E27FC236}">
                <a16:creationId xmlns:a16="http://schemas.microsoft.com/office/drawing/2014/main" id="{D5F4E051-5600-4F73-B387-173D273C6744}"/>
              </a:ext>
            </a:extLst>
          </p:cNvPr>
          <p:cNvSpPr>
            <a:spLocks noGrp="1" noChangeArrowheads="1"/>
          </p:cNvSpPr>
          <p:nvPr>
            <p:ph type="title"/>
          </p:nvPr>
        </p:nvSpPr>
        <p:spPr>
          <a:xfrm>
            <a:off x="2286000" y="152400"/>
            <a:ext cx="4495800" cy="533400"/>
          </a:xfrm>
          <a:effectLst>
            <a:outerShdw dist="53882" dir="2700000" algn="ctr" rotWithShape="0">
              <a:schemeClr val="bg2"/>
            </a:outerShdw>
          </a:effectLst>
        </p:spPr>
        <p:txBody>
          <a:bodyPr/>
          <a:lstStyle/>
          <a:p>
            <a:pPr eaLnBrk="1" hangingPunct="1">
              <a:defRPr/>
            </a:pPr>
            <a:r>
              <a:rPr lang="en-US" sz="2800" b="1" u="sng">
                <a:solidFill>
                  <a:srgbClr val="FFCC00"/>
                </a:solidFill>
                <a:effectLst>
                  <a:outerShdw blurRad="38100" dist="38100" dir="2700000" algn="tl">
                    <a:srgbClr val="000000"/>
                  </a:outerShdw>
                </a:effectLst>
                <a:latin typeface="Tahoma" pitchFamily="34" charset="0"/>
              </a:rPr>
              <a:t>The Caries Triad</a:t>
            </a:r>
          </a:p>
        </p:txBody>
      </p:sp>
      <p:sp>
        <p:nvSpPr>
          <p:cNvPr id="47123" name="Text Box 19">
            <a:extLst>
              <a:ext uri="{FF2B5EF4-FFF2-40B4-BE49-F238E27FC236}">
                <a16:creationId xmlns:a16="http://schemas.microsoft.com/office/drawing/2014/main" id="{D44E5EC5-BEF6-45C9-83E6-22246E6A8DBE}"/>
              </a:ext>
            </a:extLst>
          </p:cNvPr>
          <p:cNvSpPr txBox="1">
            <a:spLocks noChangeArrowheads="1"/>
          </p:cNvSpPr>
          <p:nvPr/>
        </p:nvSpPr>
        <p:spPr bwMode="auto">
          <a:xfrm>
            <a:off x="2513013" y="2508250"/>
            <a:ext cx="1016000" cy="323850"/>
          </a:xfrm>
          <a:prstGeom prst="rect">
            <a:avLst/>
          </a:prstGeom>
          <a:noFill/>
          <a:ln w="9525">
            <a:noFill/>
            <a:miter lim="800000"/>
            <a:headEnd/>
            <a:tailEnd/>
          </a:ln>
        </p:spPr>
        <p:txBody>
          <a:bodyPr wrap="none">
            <a:spAutoFit/>
          </a:bodyPr>
          <a:lstStyle/>
          <a:p>
            <a:pPr eaLnBrk="1" hangingPunct="1">
              <a:defRPr/>
            </a:pPr>
            <a:r>
              <a:rPr lang="en-US" sz="1500" b="1" dirty="0">
                <a:solidFill>
                  <a:schemeClr val="bg2"/>
                </a:solidFill>
                <a:effectLst>
                  <a:outerShdw blurRad="38100" dist="38100" dir="2700000" algn="tl">
                    <a:srgbClr val="000000">
                      <a:alpha val="43137"/>
                    </a:srgbClr>
                  </a:outerShdw>
                </a:effectLst>
              </a:rPr>
              <a:t>Genetics</a:t>
            </a:r>
            <a:endParaRPr lang="en-US" sz="1500" dirty="0">
              <a:solidFill>
                <a:schemeClr val="bg2"/>
              </a:solidFill>
              <a:effectLst>
                <a:outerShdw blurRad="38100" dist="38100" dir="2700000" algn="tl">
                  <a:srgbClr val="000000">
                    <a:alpha val="43137"/>
                  </a:srgbClr>
                </a:outerShdw>
              </a:effectLst>
            </a:endParaRPr>
          </a:p>
        </p:txBody>
      </p:sp>
      <p:sp>
        <p:nvSpPr>
          <p:cNvPr id="14346" name="Oval 3">
            <a:extLst>
              <a:ext uri="{FF2B5EF4-FFF2-40B4-BE49-F238E27FC236}">
                <a16:creationId xmlns:a16="http://schemas.microsoft.com/office/drawing/2014/main" id="{55D2186B-2583-4664-94F6-A5B2B45F92C5}"/>
              </a:ext>
            </a:extLst>
          </p:cNvPr>
          <p:cNvSpPr>
            <a:spLocks noChangeArrowheads="1"/>
          </p:cNvSpPr>
          <p:nvPr/>
        </p:nvSpPr>
        <p:spPr bwMode="auto">
          <a:xfrm>
            <a:off x="1981200" y="1143000"/>
            <a:ext cx="3300413" cy="3430588"/>
          </a:xfrm>
          <a:prstGeom prst="ellipse">
            <a:avLst/>
          </a:prstGeom>
          <a:noFill/>
          <a:ln w="57150">
            <a:solidFill>
              <a:srgbClr val="FF33CC"/>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2" name="Text Box 19">
            <a:extLst>
              <a:ext uri="{FF2B5EF4-FFF2-40B4-BE49-F238E27FC236}">
                <a16:creationId xmlns:a16="http://schemas.microsoft.com/office/drawing/2014/main" id="{4DFCD0C9-B518-2E01-1754-569F3AF80D54}"/>
              </a:ext>
            </a:extLst>
          </p:cNvPr>
          <p:cNvSpPr txBox="1">
            <a:spLocks noChangeArrowheads="1"/>
          </p:cNvSpPr>
          <p:nvPr/>
        </p:nvSpPr>
        <p:spPr bwMode="auto">
          <a:xfrm>
            <a:off x="2206404" y="2179769"/>
            <a:ext cx="1795684" cy="400110"/>
          </a:xfrm>
          <a:prstGeom prst="rect">
            <a:avLst/>
          </a:prstGeom>
          <a:noFill/>
          <a:ln w="9525">
            <a:noFill/>
            <a:miter lim="800000"/>
            <a:headEnd/>
            <a:tailEnd/>
          </a:ln>
        </p:spPr>
        <p:txBody>
          <a:bodyPr wrap="none">
            <a:spAutoFit/>
          </a:bodyPr>
          <a:lstStyle/>
          <a:p>
            <a:pPr eaLnBrk="1" hangingPunct="1">
              <a:defRPr/>
            </a:pPr>
            <a:r>
              <a:rPr lang="en-US" sz="2000" b="1" dirty="0">
                <a:solidFill>
                  <a:schemeClr val="bg2"/>
                </a:solidFill>
                <a:effectLst>
                  <a:outerShdw blurRad="38100" dist="38100" dir="2700000" algn="tl">
                    <a:srgbClr val="000000">
                      <a:alpha val="43137"/>
                    </a:srgbClr>
                  </a:outerShdw>
                </a:effectLst>
              </a:rPr>
              <a:t>Host Factors</a:t>
            </a:r>
            <a:endParaRPr lang="en-US" sz="2000" dirty="0">
              <a:solidFill>
                <a:schemeClr val="bg2"/>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CC344D44-D49C-CCB5-4C64-950BB31603E1}"/>
              </a:ext>
            </a:extLst>
          </p:cNvPr>
          <p:cNvGraphicFramePr/>
          <p:nvPr>
            <p:extLst>
              <p:ext uri="{D42A27DB-BD31-4B8C-83A1-F6EECF244321}">
                <p14:modId xmlns:p14="http://schemas.microsoft.com/office/powerpoint/2010/main" val="3898225753"/>
              </p:ext>
            </p:extLst>
          </p:nvPr>
        </p:nvGraphicFramePr>
        <p:xfrm>
          <a:off x="296200" y="381000"/>
          <a:ext cx="87716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1169888-8164-B781-F315-9A8002581F7D}"/>
              </a:ext>
            </a:extLst>
          </p:cNvPr>
          <p:cNvSpPr txBox="1"/>
          <p:nvPr/>
        </p:nvSpPr>
        <p:spPr>
          <a:xfrm>
            <a:off x="757700" y="1981200"/>
            <a:ext cx="7848600" cy="3970318"/>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2"/>
                </a:solidFill>
                <a:latin typeface="+mj-lt"/>
              </a:rPr>
              <a:t>Describe caries as a complex bacterial disease</a:t>
            </a:r>
          </a:p>
          <a:p>
            <a:endParaRPr lang="en-US" sz="2800" dirty="0">
              <a:solidFill>
                <a:schemeClr val="bg2"/>
              </a:solidFill>
              <a:latin typeface="+mj-lt"/>
            </a:endParaRPr>
          </a:p>
          <a:p>
            <a:pPr marL="457200" indent="-457200">
              <a:buFont typeface="Arial" panose="020B0604020202020204" pitchFamily="34" charset="0"/>
              <a:buChar char="•"/>
            </a:pPr>
            <a:r>
              <a:rPr lang="en-US" sz="2800" dirty="0">
                <a:solidFill>
                  <a:schemeClr val="bg2"/>
                </a:solidFill>
                <a:latin typeface="+mj-lt"/>
              </a:rPr>
              <a:t>Describe some mechanisms and examples by which cariogenic bacteria cause caries</a:t>
            </a:r>
          </a:p>
          <a:p>
            <a:pPr marL="457200" indent="-457200">
              <a:buFont typeface="Arial" panose="020B0604020202020204" pitchFamily="34" charset="0"/>
              <a:buChar char="•"/>
            </a:pPr>
            <a:endParaRPr lang="en-US" sz="2800" dirty="0">
              <a:solidFill>
                <a:schemeClr val="bg2"/>
              </a:solidFill>
              <a:latin typeface="+mj-lt"/>
            </a:endParaRPr>
          </a:p>
          <a:p>
            <a:pPr marL="457200" indent="-457200">
              <a:buFont typeface="Arial" panose="020B0604020202020204" pitchFamily="34" charset="0"/>
              <a:buChar char="•"/>
            </a:pPr>
            <a:r>
              <a:rPr lang="en-US" sz="2800" dirty="0">
                <a:solidFill>
                  <a:schemeClr val="bg2"/>
                </a:solidFill>
                <a:latin typeface="+mj-lt"/>
              </a:rPr>
              <a:t>Describe microbial co-occurrence in caries </a:t>
            </a:r>
          </a:p>
          <a:p>
            <a:pPr marL="457200" indent="-457200">
              <a:buFont typeface="Arial" panose="020B0604020202020204" pitchFamily="34" charset="0"/>
              <a:buChar char="•"/>
            </a:pPr>
            <a:endParaRPr lang="en-US" sz="2800" dirty="0">
              <a:solidFill>
                <a:schemeClr val="bg2"/>
              </a:solidFill>
              <a:latin typeface="+mj-lt"/>
            </a:endParaRPr>
          </a:p>
          <a:p>
            <a:pPr marL="457200" indent="-457200">
              <a:buFont typeface="Arial" panose="020B0604020202020204" pitchFamily="34" charset="0"/>
              <a:buChar char="•"/>
            </a:pPr>
            <a:r>
              <a:rPr lang="en-US" sz="2800" dirty="0">
                <a:solidFill>
                  <a:schemeClr val="bg2"/>
                </a:solidFill>
                <a:latin typeface="+mj-lt"/>
              </a:rPr>
              <a:t>Describe some factors strongly influencing caries development  </a:t>
            </a:r>
          </a:p>
        </p:txBody>
      </p:sp>
    </p:spTree>
    <p:extLst>
      <p:ext uri="{BB962C8B-B14F-4D97-AF65-F5344CB8AC3E}">
        <p14:creationId xmlns:p14="http://schemas.microsoft.com/office/powerpoint/2010/main" val="3277632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2098" name="Rectangle 1026">
            <a:extLst>
              <a:ext uri="{FF2B5EF4-FFF2-40B4-BE49-F238E27FC236}">
                <a16:creationId xmlns:a16="http://schemas.microsoft.com/office/drawing/2014/main" id="{7B0BDD2F-725D-4050-99DD-E74C29AB7B7F}"/>
              </a:ext>
            </a:extLst>
          </p:cNvPr>
          <p:cNvSpPr>
            <a:spLocks noGrp="1" noChangeArrowheads="1"/>
          </p:cNvSpPr>
          <p:nvPr>
            <p:ph type="title"/>
          </p:nvPr>
        </p:nvSpPr>
        <p:spPr>
          <a:xfrm>
            <a:off x="685800" y="381000"/>
            <a:ext cx="7772400" cy="381000"/>
          </a:xfrm>
        </p:spPr>
        <p:txBody>
          <a:bodyPr/>
          <a:lstStyle/>
          <a:p>
            <a:pPr eaLnBrk="1" hangingPunct="1">
              <a:defRPr/>
            </a:pPr>
            <a:r>
              <a:rPr lang="en-US" sz="2000" b="1" u="sng" dirty="0">
                <a:solidFill>
                  <a:schemeClr val="bg2"/>
                </a:solidFill>
                <a:effectLst>
                  <a:outerShdw blurRad="38100" dist="38100" dir="2700000" algn="tl">
                    <a:srgbClr val="000000"/>
                  </a:outerShdw>
                </a:effectLst>
                <a:latin typeface="Symbol" pitchFamily="18" charset="2"/>
              </a:rPr>
              <a:t>a</a:t>
            </a:r>
            <a:r>
              <a:rPr lang="en-US" sz="2000" b="1" u="sng" dirty="0">
                <a:solidFill>
                  <a:schemeClr val="bg2"/>
                </a:solidFill>
                <a:effectLst>
                  <a:outerShdw blurRad="38100" dist="38100" dir="2700000" algn="tl">
                    <a:srgbClr val="000000"/>
                  </a:outerShdw>
                </a:effectLst>
                <a:latin typeface="Tahoma" pitchFamily="34" charset="0"/>
              </a:rPr>
              <a:t>-</a:t>
            </a:r>
            <a:r>
              <a:rPr lang="en-US" sz="2000" b="1" u="sng" dirty="0" err="1">
                <a:solidFill>
                  <a:schemeClr val="bg2"/>
                </a:solidFill>
                <a:effectLst>
                  <a:outerShdw blurRad="38100" dist="38100" dir="2700000" algn="tl">
                    <a:srgbClr val="000000"/>
                  </a:outerShdw>
                </a:effectLst>
                <a:latin typeface="Tahoma" pitchFamily="34" charset="0"/>
              </a:rPr>
              <a:t>Defensins</a:t>
            </a:r>
            <a:r>
              <a:rPr lang="en-US" sz="2000" b="1" u="sng" dirty="0">
                <a:solidFill>
                  <a:schemeClr val="bg2"/>
                </a:solidFill>
                <a:effectLst>
                  <a:outerShdw blurRad="38100" dist="38100" dir="2700000" algn="tl">
                    <a:srgbClr val="000000"/>
                  </a:outerShdw>
                </a:effectLst>
                <a:latin typeface="Tahoma" pitchFamily="34" charset="0"/>
              </a:rPr>
              <a:t> and Caries</a:t>
            </a:r>
          </a:p>
        </p:txBody>
      </p:sp>
      <p:sp>
        <p:nvSpPr>
          <p:cNvPr id="15363" name="Text Box 1027">
            <a:extLst>
              <a:ext uri="{FF2B5EF4-FFF2-40B4-BE49-F238E27FC236}">
                <a16:creationId xmlns:a16="http://schemas.microsoft.com/office/drawing/2014/main" id="{08D2CA7D-1E61-461C-AC69-F6E6CCA02A5D}"/>
              </a:ext>
            </a:extLst>
          </p:cNvPr>
          <p:cNvSpPr txBox="1">
            <a:spLocks noChangeArrowheads="1"/>
          </p:cNvSpPr>
          <p:nvPr/>
        </p:nvSpPr>
        <p:spPr bwMode="auto">
          <a:xfrm>
            <a:off x="533400" y="1185862"/>
            <a:ext cx="8016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eaLnBrk="1" hangingPunct="1">
              <a:spcBef>
                <a:spcPct val="0"/>
              </a:spcBef>
              <a:buFont typeface="Wingdings" panose="05000000000000000000" pitchFamily="2" charset="2"/>
              <a:buChar char="q"/>
            </a:pPr>
            <a:r>
              <a:rPr lang="en-US" altLang="en-US" sz="1800" dirty="0">
                <a:solidFill>
                  <a:schemeClr val="bg2"/>
                </a:solidFill>
                <a:latin typeface="Symbol" panose="05050102010706020507" pitchFamily="18" charset="2"/>
              </a:rPr>
              <a:t>a</a:t>
            </a:r>
            <a:r>
              <a:rPr lang="en-US" altLang="en-US" sz="1800" dirty="0">
                <a:solidFill>
                  <a:schemeClr val="bg2"/>
                </a:solidFill>
                <a:latin typeface="Tahoma" panose="020B0604030504040204" pitchFamily="34" charset="0"/>
              </a:rPr>
              <a:t>-defensins are small, </a:t>
            </a:r>
            <a:r>
              <a:rPr lang="en-US" altLang="en-US" sz="1800" dirty="0" err="1">
                <a:solidFill>
                  <a:schemeClr val="bg2"/>
                </a:solidFill>
                <a:latin typeface="Tahoma" panose="020B0604030504040204" pitchFamily="34" charset="0"/>
              </a:rPr>
              <a:t>cystiene</a:t>
            </a:r>
            <a:r>
              <a:rPr lang="en-US" altLang="en-US" sz="1800" dirty="0">
                <a:solidFill>
                  <a:schemeClr val="bg2"/>
                </a:solidFill>
                <a:latin typeface="Tahoma" panose="020B0604030504040204" pitchFamily="34" charset="0"/>
              </a:rPr>
              <a:t>-rich, cationic peptides produced by neutrophils and ductal cells of the submandibular salivary gland.</a:t>
            </a:r>
          </a:p>
          <a:p>
            <a:pPr eaLnBrk="1" hangingPunct="1">
              <a:spcBef>
                <a:spcPct val="0"/>
              </a:spcBef>
              <a:buNone/>
            </a:pPr>
            <a:endParaRPr lang="en-US" altLang="en-US" sz="1800" dirty="0">
              <a:solidFill>
                <a:schemeClr val="bg2"/>
              </a:solidFill>
              <a:latin typeface="Tahoma" panose="020B0604030504040204" pitchFamily="34" charset="0"/>
            </a:endParaRPr>
          </a:p>
          <a:p>
            <a:pPr marL="285750" indent="-285750" eaLnBrk="1" hangingPunct="1">
              <a:spcBef>
                <a:spcPct val="0"/>
              </a:spcBef>
              <a:buFont typeface="Wingdings" panose="05000000000000000000" pitchFamily="2" charset="2"/>
              <a:buChar char="q"/>
            </a:pPr>
            <a:r>
              <a:rPr lang="en-US" altLang="en-US" sz="1800" dirty="0">
                <a:solidFill>
                  <a:schemeClr val="bg2"/>
                </a:solidFill>
                <a:latin typeface="Tahoma" panose="020B0604030504040204" pitchFamily="34" charset="0"/>
              </a:rPr>
              <a:t>Several distinct </a:t>
            </a:r>
            <a:r>
              <a:rPr lang="en-US" altLang="en-US" sz="1800" dirty="0">
                <a:solidFill>
                  <a:schemeClr val="bg2"/>
                </a:solidFill>
                <a:latin typeface="Symbol" panose="05050102010706020507" pitchFamily="18" charset="2"/>
              </a:rPr>
              <a:t>a</a:t>
            </a:r>
            <a:r>
              <a:rPr lang="en-US" altLang="en-US" sz="1800" dirty="0">
                <a:solidFill>
                  <a:schemeClr val="bg2"/>
                </a:solidFill>
                <a:latin typeface="Tahoma" panose="020B0604030504040204" pitchFamily="34" charset="0"/>
              </a:rPr>
              <a:t>-defensin peptides exist in saliva (e.g., HNP1,2,3)</a:t>
            </a:r>
          </a:p>
          <a:p>
            <a:pPr eaLnBrk="1" hangingPunct="1">
              <a:spcBef>
                <a:spcPct val="0"/>
              </a:spcBef>
              <a:buNone/>
            </a:pPr>
            <a:endParaRPr lang="en-US" altLang="en-US" sz="1800" dirty="0">
              <a:solidFill>
                <a:schemeClr val="bg2"/>
              </a:solidFill>
              <a:latin typeface="Tahoma" panose="020B0604030504040204" pitchFamily="34" charset="0"/>
            </a:endParaRPr>
          </a:p>
          <a:p>
            <a:pPr marL="285750" indent="-285750" eaLnBrk="1" hangingPunct="1">
              <a:spcBef>
                <a:spcPct val="0"/>
              </a:spcBef>
              <a:buFont typeface="Wingdings" panose="05000000000000000000" pitchFamily="2" charset="2"/>
              <a:buChar char="q"/>
            </a:pPr>
            <a:r>
              <a:rPr lang="en-US" altLang="en-US" sz="1800" dirty="0">
                <a:solidFill>
                  <a:schemeClr val="bg2"/>
                </a:solidFill>
                <a:latin typeface="Tahoma" panose="020B0604030504040204" pitchFamily="34" charset="0"/>
              </a:rPr>
              <a:t>Median concentration in saliva is in the ug/ml range</a:t>
            </a:r>
          </a:p>
        </p:txBody>
      </p:sp>
      <p:grpSp>
        <p:nvGrpSpPr>
          <p:cNvPr id="2" name="Group 1040">
            <a:extLst>
              <a:ext uri="{FF2B5EF4-FFF2-40B4-BE49-F238E27FC236}">
                <a16:creationId xmlns:a16="http://schemas.microsoft.com/office/drawing/2014/main" id="{290393DA-A039-43EE-9F79-0A74A18B7455}"/>
              </a:ext>
            </a:extLst>
          </p:cNvPr>
          <p:cNvGrpSpPr>
            <a:grpSpLocks/>
          </p:cNvGrpSpPr>
          <p:nvPr/>
        </p:nvGrpSpPr>
        <p:grpSpPr bwMode="auto">
          <a:xfrm>
            <a:off x="449262" y="3442516"/>
            <a:ext cx="8185150" cy="838200"/>
            <a:chOff x="336" y="2640"/>
            <a:chExt cx="5156" cy="528"/>
          </a:xfrm>
        </p:grpSpPr>
        <p:sp>
          <p:nvSpPr>
            <p:cNvPr id="15365" name="Text Box 1028">
              <a:extLst>
                <a:ext uri="{FF2B5EF4-FFF2-40B4-BE49-F238E27FC236}">
                  <a16:creationId xmlns:a16="http://schemas.microsoft.com/office/drawing/2014/main" id="{C2B9C6DB-1AEA-4267-A3EF-B0ADA5503C32}"/>
                </a:ext>
              </a:extLst>
            </p:cNvPr>
            <p:cNvSpPr txBox="1">
              <a:spLocks noChangeArrowheads="1"/>
            </p:cNvSpPr>
            <p:nvPr/>
          </p:nvSpPr>
          <p:spPr bwMode="auto">
            <a:xfrm>
              <a:off x="336" y="2709"/>
              <a:ext cx="51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solidFill>
                    <a:schemeClr val="bg2"/>
                  </a:solidFill>
                  <a:latin typeface="Tahoma" panose="020B0604030504040204" pitchFamily="34" charset="0"/>
                </a:rPr>
                <a:t>H</a:t>
              </a:r>
              <a:r>
                <a:rPr lang="en-US" altLang="en-US" sz="2400" b="1" baseline="-25000" dirty="0">
                  <a:solidFill>
                    <a:schemeClr val="bg2"/>
                  </a:solidFill>
                  <a:latin typeface="Tahoma" panose="020B0604030504040204" pitchFamily="34" charset="0"/>
                </a:rPr>
                <a:t>2</a:t>
              </a:r>
              <a:r>
                <a:rPr lang="en-US" altLang="en-US" sz="2400" b="1" dirty="0">
                  <a:solidFill>
                    <a:schemeClr val="bg2"/>
                  </a:solidFill>
                  <a:latin typeface="Tahoma" panose="020B0604030504040204" pitchFamily="34" charset="0"/>
                </a:rPr>
                <a:t>N-D</a:t>
              </a:r>
              <a:r>
                <a:rPr lang="en-US" altLang="en-US" sz="2400" b="1" dirty="0">
                  <a:solidFill>
                    <a:srgbClr val="FF0000"/>
                  </a:solidFill>
                  <a:latin typeface="Tahoma" panose="020B0604030504040204" pitchFamily="34" charset="0"/>
                </a:rPr>
                <a:t>C</a:t>
              </a:r>
              <a:r>
                <a:rPr lang="en-US" altLang="en-US" sz="2400" b="1" dirty="0">
                  <a:solidFill>
                    <a:schemeClr val="bg2"/>
                  </a:solidFill>
                  <a:latin typeface="Tahoma" panose="020B0604030504040204" pitchFamily="34" charset="0"/>
                </a:rPr>
                <a:t>Y</a:t>
              </a:r>
              <a:r>
                <a:rPr lang="en-US" altLang="en-US" sz="2400" b="1" dirty="0">
                  <a:solidFill>
                    <a:srgbClr val="FF0000"/>
                  </a:solidFill>
                  <a:latin typeface="Tahoma" panose="020B0604030504040204" pitchFamily="34" charset="0"/>
                </a:rPr>
                <a:t>C</a:t>
              </a:r>
              <a:r>
                <a:rPr lang="en-US" altLang="en-US" sz="2400" b="1" dirty="0">
                  <a:solidFill>
                    <a:schemeClr val="bg2"/>
                  </a:solidFill>
                  <a:latin typeface="Tahoma" panose="020B0604030504040204" pitchFamily="34" charset="0"/>
                </a:rPr>
                <a:t>RIPA</a:t>
              </a:r>
              <a:r>
                <a:rPr lang="en-US" altLang="en-US" sz="2400" b="1" dirty="0">
                  <a:solidFill>
                    <a:srgbClr val="FF0000"/>
                  </a:solidFill>
                  <a:latin typeface="Tahoma" panose="020B0604030504040204" pitchFamily="34" charset="0"/>
                </a:rPr>
                <a:t>C</a:t>
              </a:r>
              <a:r>
                <a:rPr lang="en-US" altLang="en-US" sz="2400" b="1" dirty="0">
                  <a:solidFill>
                    <a:schemeClr val="bg2"/>
                  </a:solidFill>
                  <a:latin typeface="Tahoma" panose="020B0604030504040204" pitchFamily="34" charset="0"/>
                </a:rPr>
                <a:t>IAGERRYGT</a:t>
              </a:r>
              <a:r>
                <a:rPr lang="en-US" altLang="en-US" sz="2400" b="1" dirty="0">
                  <a:solidFill>
                    <a:srgbClr val="FF0000"/>
                  </a:solidFill>
                  <a:latin typeface="Tahoma" panose="020B0604030504040204" pitchFamily="34" charset="0"/>
                </a:rPr>
                <a:t>C</a:t>
              </a:r>
              <a:r>
                <a:rPr lang="en-US" altLang="en-US" sz="2400" b="1" dirty="0">
                  <a:solidFill>
                    <a:schemeClr val="bg2"/>
                  </a:solidFill>
                  <a:latin typeface="Tahoma" panose="020B0604030504040204" pitchFamily="34" charset="0"/>
                </a:rPr>
                <a:t>IYQGRLWAF</a:t>
              </a:r>
              <a:r>
                <a:rPr lang="en-US" altLang="en-US" sz="2400" b="1" dirty="0">
                  <a:solidFill>
                    <a:srgbClr val="FF0000"/>
                  </a:solidFill>
                  <a:latin typeface="Tahoma" panose="020B0604030504040204" pitchFamily="34" charset="0"/>
                </a:rPr>
                <a:t>CC</a:t>
              </a:r>
              <a:r>
                <a:rPr lang="en-US" altLang="en-US" sz="2400" b="1" dirty="0">
                  <a:solidFill>
                    <a:schemeClr val="bg2"/>
                  </a:solidFill>
                  <a:latin typeface="Tahoma" panose="020B0604030504040204" pitchFamily="34" charset="0"/>
                </a:rPr>
                <a:t>-COOH</a:t>
              </a:r>
            </a:p>
          </p:txBody>
        </p:sp>
        <p:grpSp>
          <p:nvGrpSpPr>
            <p:cNvPr id="15366" name="Group 1032">
              <a:extLst>
                <a:ext uri="{FF2B5EF4-FFF2-40B4-BE49-F238E27FC236}">
                  <a16:creationId xmlns:a16="http://schemas.microsoft.com/office/drawing/2014/main" id="{43DCFA9D-07BB-4F47-866A-A8D1A45F7675}"/>
                </a:ext>
              </a:extLst>
            </p:cNvPr>
            <p:cNvGrpSpPr>
              <a:grpSpLocks/>
            </p:cNvGrpSpPr>
            <p:nvPr/>
          </p:nvGrpSpPr>
          <p:grpSpPr bwMode="auto">
            <a:xfrm>
              <a:off x="1104" y="2976"/>
              <a:ext cx="3648" cy="144"/>
              <a:chOff x="1104" y="2976"/>
              <a:chExt cx="3648" cy="144"/>
            </a:xfrm>
          </p:grpSpPr>
          <p:sp>
            <p:nvSpPr>
              <p:cNvPr id="15374" name="Line 1029">
                <a:extLst>
                  <a:ext uri="{FF2B5EF4-FFF2-40B4-BE49-F238E27FC236}">
                    <a16:creationId xmlns:a16="http://schemas.microsoft.com/office/drawing/2014/main" id="{F9BF6794-40E3-490C-B182-D0205756339E}"/>
                  </a:ext>
                </a:extLst>
              </p:cNvPr>
              <p:cNvSpPr>
                <a:spLocks noChangeShapeType="1"/>
              </p:cNvSpPr>
              <p:nvPr/>
            </p:nvSpPr>
            <p:spPr bwMode="auto">
              <a:xfrm>
                <a:off x="1104" y="2976"/>
                <a:ext cx="0" cy="144"/>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0">
                <a:schemeClr val="accent6"/>
              </a:fillRef>
              <a:effectRef idx="0">
                <a:schemeClr val="accent6"/>
              </a:effectRef>
              <a:fontRef idx="minor">
                <a:schemeClr val="tx1"/>
              </a:fontRef>
            </p:style>
            <p:txBody>
              <a:bodyPr>
                <a:spAutoFit/>
              </a:bodyPr>
              <a:lstStyle/>
              <a:p>
                <a:endParaRPr lang="en-US">
                  <a:solidFill>
                    <a:schemeClr val="bg2"/>
                  </a:solidFill>
                </a:endParaRPr>
              </a:p>
            </p:txBody>
          </p:sp>
          <p:sp>
            <p:nvSpPr>
              <p:cNvPr id="15375" name="Line 1030">
                <a:extLst>
                  <a:ext uri="{FF2B5EF4-FFF2-40B4-BE49-F238E27FC236}">
                    <a16:creationId xmlns:a16="http://schemas.microsoft.com/office/drawing/2014/main" id="{ABFBDD50-2BDE-4C4A-BE66-8194FC756243}"/>
                  </a:ext>
                </a:extLst>
              </p:cNvPr>
              <p:cNvSpPr>
                <a:spLocks noChangeShapeType="1"/>
              </p:cNvSpPr>
              <p:nvPr/>
            </p:nvSpPr>
            <p:spPr bwMode="auto">
              <a:xfrm flipV="1">
                <a:off x="1104" y="3120"/>
                <a:ext cx="3648" cy="0"/>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0">
                <a:schemeClr val="accent6"/>
              </a:fillRef>
              <a:effectRef idx="0">
                <a:schemeClr val="accent6"/>
              </a:effectRef>
              <a:fontRef idx="minor">
                <a:schemeClr val="tx1"/>
              </a:fontRef>
            </p:style>
            <p:txBody>
              <a:bodyPr>
                <a:spAutoFit/>
              </a:bodyPr>
              <a:lstStyle/>
              <a:p>
                <a:endParaRPr lang="en-US">
                  <a:solidFill>
                    <a:schemeClr val="bg2"/>
                  </a:solidFill>
                </a:endParaRPr>
              </a:p>
            </p:txBody>
          </p:sp>
          <p:sp>
            <p:nvSpPr>
              <p:cNvPr id="15376" name="Line 1031">
                <a:extLst>
                  <a:ext uri="{FF2B5EF4-FFF2-40B4-BE49-F238E27FC236}">
                    <a16:creationId xmlns:a16="http://schemas.microsoft.com/office/drawing/2014/main" id="{2D0D3246-6E51-49C1-AA2F-4F38DD4C7C75}"/>
                  </a:ext>
                </a:extLst>
              </p:cNvPr>
              <p:cNvSpPr>
                <a:spLocks noChangeShapeType="1"/>
              </p:cNvSpPr>
              <p:nvPr/>
            </p:nvSpPr>
            <p:spPr bwMode="auto">
              <a:xfrm flipV="1">
                <a:off x="4752" y="2976"/>
                <a:ext cx="0" cy="144"/>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0">
                <a:schemeClr val="accent6"/>
              </a:fillRef>
              <a:effectRef idx="0">
                <a:schemeClr val="accent6"/>
              </a:effectRef>
              <a:fontRef idx="minor">
                <a:schemeClr val="tx1"/>
              </a:fontRef>
            </p:style>
            <p:txBody>
              <a:bodyPr wrap="none">
                <a:spAutoFit/>
              </a:bodyPr>
              <a:lstStyle/>
              <a:p>
                <a:endParaRPr lang="en-US">
                  <a:solidFill>
                    <a:schemeClr val="bg2"/>
                  </a:solidFill>
                </a:endParaRPr>
              </a:p>
            </p:txBody>
          </p:sp>
        </p:grpSp>
        <p:grpSp>
          <p:nvGrpSpPr>
            <p:cNvPr id="15367" name="Group 1033">
              <a:extLst>
                <a:ext uri="{FF2B5EF4-FFF2-40B4-BE49-F238E27FC236}">
                  <a16:creationId xmlns:a16="http://schemas.microsoft.com/office/drawing/2014/main" id="{683D5C57-30E6-47B1-A168-4690E6FA5FDA}"/>
                </a:ext>
              </a:extLst>
            </p:cNvPr>
            <p:cNvGrpSpPr>
              <a:grpSpLocks/>
            </p:cNvGrpSpPr>
            <p:nvPr/>
          </p:nvGrpSpPr>
          <p:grpSpPr bwMode="auto">
            <a:xfrm>
              <a:off x="1968" y="2976"/>
              <a:ext cx="2640" cy="192"/>
              <a:chOff x="1104" y="2976"/>
              <a:chExt cx="3696" cy="144"/>
            </a:xfrm>
          </p:grpSpPr>
          <p:sp>
            <p:nvSpPr>
              <p:cNvPr id="15371" name="Line 1034">
                <a:extLst>
                  <a:ext uri="{FF2B5EF4-FFF2-40B4-BE49-F238E27FC236}">
                    <a16:creationId xmlns:a16="http://schemas.microsoft.com/office/drawing/2014/main" id="{DE3FE178-033B-4627-8701-24B466E022E2}"/>
                  </a:ext>
                </a:extLst>
              </p:cNvPr>
              <p:cNvSpPr>
                <a:spLocks noChangeShapeType="1"/>
              </p:cNvSpPr>
              <p:nvPr/>
            </p:nvSpPr>
            <p:spPr bwMode="auto">
              <a:xfrm>
                <a:off x="1104" y="2976"/>
                <a:ext cx="0" cy="144"/>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0">
                <a:schemeClr val="accent6"/>
              </a:fillRef>
              <a:effectRef idx="0">
                <a:schemeClr val="accent6"/>
              </a:effectRef>
              <a:fontRef idx="minor">
                <a:schemeClr val="tx1"/>
              </a:fontRef>
            </p:style>
            <p:txBody>
              <a:bodyPr>
                <a:spAutoFit/>
              </a:bodyPr>
              <a:lstStyle/>
              <a:p>
                <a:endParaRPr lang="en-US">
                  <a:solidFill>
                    <a:schemeClr val="bg2"/>
                  </a:solidFill>
                </a:endParaRPr>
              </a:p>
            </p:txBody>
          </p:sp>
          <p:sp>
            <p:nvSpPr>
              <p:cNvPr id="15372" name="Line 1035">
                <a:extLst>
                  <a:ext uri="{FF2B5EF4-FFF2-40B4-BE49-F238E27FC236}">
                    <a16:creationId xmlns:a16="http://schemas.microsoft.com/office/drawing/2014/main" id="{A1DEADE3-C1BC-4837-952F-DFE76469E656}"/>
                  </a:ext>
                </a:extLst>
              </p:cNvPr>
              <p:cNvSpPr>
                <a:spLocks noChangeShapeType="1"/>
              </p:cNvSpPr>
              <p:nvPr/>
            </p:nvSpPr>
            <p:spPr bwMode="auto">
              <a:xfrm flipV="1">
                <a:off x="1104" y="3120"/>
                <a:ext cx="3696" cy="0"/>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0">
                <a:schemeClr val="accent6"/>
              </a:fillRef>
              <a:effectRef idx="0">
                <a:schemeClr val="accent6"/>
              </a:effectRef>
              <a:fontRef idx="minor">
                <a:schemeClr val="tx1"/>
              </a:fontRef>
            </p:style>
            <p:txBody>
              <a:bodyPr>
                <a:spAutoFit/>
              </a:bodyPr>
              <a:lstStyle/>
              <a:p>
                <a:endParaRPr lang="en-US">
                  <a:solidFill>
                    <a:schemeClr val="bg2"/>
                  </a:solidFill>
                </a:endParaRPr>
              </a:p>
            </p:txBody>
          </p:sp>
          <p:sp>
            <p:nvSpPr>
              <p:cNvPr id="15373" name="Line 1036">
                <a:extLst>
                  <a:ext uri="{FF2B5EF4-FFF2-40B4-BE49-F238E27FC236}">
                    <a16:creationId xmlns:a16="http://schemas.microsoft.com/office/drawing/2014/main" id="{3A60D917-4D48-487D-8625-9D9A31606165}"/>
                  </a:ext>
                </a:extLst>
              </p:cNvPr>
              <p:cNvSpPr>
                <a:spLocks noChangeShapeType="1"/>
              </p:cNvSpPr>
              <p:nvPr/>
            </p:nvSpPr>
            <p:spPr bwMode="auto">
              <a:xfrm flipV="1">
                <a:off x="4800" y="2976"/>
                <a:ext cx="0" cy="144"/>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0">
                <a:schemeClr val="accent6"/>
              </a:fillRef>
              <a:effectRef idx="0">
                <a:schemeClr val="accent6"/>
              </a:effectRef>
              <a:fontRef idx="minor">
                <a:schemeClr val="tx1"/>
              </a:fontRef>
            </p:style>
            <p:txBody>
              <a:bodyPr wrap="none">
                <a:spAutoFit/>
              </a:bodyPr>
              <a:lstStyle/>
              <a:p>
                <a:endParaRPr lang="en-US">
                  <a:solidFill>
                    <a:schemeClr val="bg2"/>
                  </a:solidFill>
                </a:endParaRPr>
              </a:p>
            </p:txBody>
          </p:sp>
        </p:grpSp>
        <p:sp>
          <p:nvSpPr>
            <p:cNvPr id="15368" name="Line 1037">
              <a:extLst>
                <a:ext uri="{FF2B5EF4-FFF2-40B4-BE49-F238E27FC236}">
                  <a16:creationId xmlns:a16="http://schemas.microsoft.com/office/drawing/2014/main" id="{59E14429-DE06-4072-B49B-C47831A0BA39}"/>
                </a:ext>
              </a:extLst>
            </p:cNvPr>
            <p:cNvSpPr>
              <a:spLocks noChangeShapeType="1"/>
            </p:cNvSpPr>
            <p:nvPr/>
          </p:nvSpPr>
          <p:spPr bwMode="auto">
            <a:xfrm flipV="1">
              <a:off x="1392" y="2640"/>
              <a:ext cx="0" cy="96"/>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0">
              <a:schemeClr val="accent6"/>
            </a:fillRef>
            <a:effectRef idx="0">
              <a:schemeClr val="accent6"/>
            </a:effectRef>
            <a:fontRef idx="minor">
              <a:schemeClr val="tx1"/>
            </a:fontRef>
          </p:style>
          <p:txBody>
            <a:bodyPr wrap="none">
              <a:spAutoFit/>
            </a:bodyPr>
            <a:lstStyle/>
            <a:p>
              <a:endParaRPr lang="en-US">
                <a:solidFill>
                  <a:schemeClr val="bg2"/>
                </a:solidFill>
              </a:endParaRPr>
            </a:p>
          </p:txBody>
        </p:sp>
        <p:sp>
          <p:nvSpPr>
            <p:cNvPr id="15369" name="Line 1038">
              <a:extLst>
                <a:ext uri="{FF2B5EF4-FFF2-40B4-BE49-F238E27FC236}">
                  <a16:creationId xmlns:a16="http://schemas.microsoft.com/office/drawing/2014/main" id="{87467135-9417-4D37-9F7A-0AA01DF0E960}"/>
                </a:ext>
              </a:extLst>
            </p:cNvPr>
            <p:cNvSpPr>
              <a:spLocks noChangeShapeType="1"/>
            </p:cNvSpPr>
            <p:nvPr/>
          </p:nvSpPr>
          <p:spPr bwMode="auto">
            <a:xfrm>
              <a:off x="1392" y="2640"/>
              <a:ext cx="1872" cy="0"/>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0">
              <a:schemeClr val="accent6"/>
            </a:fillRef>
            <a:effectRef idx="0">
              <a:schemeClr val="accent6"/>
            </a:effectRef>
            <a:fontRef idx="minor">
              <a:schemeClr val="tx1"/>
            </a:fontRef>
          </p:style>
          <p:txBody>
            <a:bodyPr wrap="none">
              <a:spAutoFit/>
            </a:bodyPr>
            <a:lstStyle/>
            <a:p>
              <a:endParaRPr lang="en-US">
                <a:solidFill>
                  <a:schemeClr val="bg2"/>
                </a:solidFill>
              </a:endParaRPr>
            </a:p>
          </p:txBody>
        </p:sp>
        <p:sp>
          <p:nvSpPr>
            <p:cNvPr id="15370" name="Line 1039">
              <a:extLst>
                <a:ext uri="{FF2B5EF4-FFF2-40B4-BE49-F238E27FC236}">
                  <a16:creationId xmlns:a16="http://schemas.microsoft.com/office/drawing/2014/main" id="{C4A247B3-B81C-43F4-A00E-504B821DAD02}"/>
                </a:ext>
              </a:extLst>
            </p:cNvPr>
            <p:cNvSpPr>
              <a:spLocks noChangeShapeType="1"/>
            </p:cNvSpPr>
            <p:nvPr/>
          </p:nvSpPr>
          <p:spPr bwMode="auto">
            <a:xfrm>
              <a:off x="3264" y="2640"/>
              <a:ext cx="0" cy="96"/>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0">
              <a:schemeClr val="accent6"/>
            </a:fillRef>
            <a:effectRef idx="0">
              <a:schemeClr val="accent6"/>
            </a:effectRef>
            <a:fontRef idx="minor">
              <a:schemeClr val="tx1"/>
            </a:fontRef>
          </p:style>
          <p:txBody>
            <a:bodyPr wrap="none">
              <a:spAutoFit/>
            </a:bodyPr>
            <a:lstStyle/>
            <a:p>
              <a:endParaRPr lang="en-US">
                <a:solidFill>
                  <a:schemeClr val="bg2"/>
                </a:solidFill>
              </a:endParaRPr>
            </a:p>
          </p:txBody>
        </p:sp>
      </p:grpSp>
      <p:pic>
        <p:nvPicPr>
          <p:cNvPr id="7170" name="Picture 2" descr="Alpha defensin - Wikipedia">
            <a:extLst>
              <a:ext uri="{FF2B5EF4-FFF2-40B4-BE49-F238E27FC236}">
                <a16:creationId xmlns:a16="http://schemas.microsoft.com/office/drawing/2014/main" id="{28649045-B508-43A7-9C0D-1F9F3665A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390" y="4704578"/>
            <a:ext cx="2622070" cy="1840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7DDB23A8-B500-40AD-91C9-8BD2CAE16E28}"/>
              </a:ext>
            </a:extLst>
          </p:cNvPr>
          <p:cNvSpPr>
            <a:spLocks noGrp="1" noChangeArrowheads="1"/>
          </p:cNvSpPr>
          <p:nvPr>
            <p:ph type="title"/>
          </p:nvPr>
        </p:nvSpPr>
        <p:spPr>
          <a:xfrm>
            <a:off x="685800" y="152400"/>
            <a:ext cx="7772400" cy="762000"/>
          </a:xfrm>
        </p:spPr>
        <p:txBody>
          <a:bodyPr/>
          <a:lstStyle/>
          <a:p>
            <a:pPr eaLnBrk="1" hangingPunct="1">
              <a:defRPr/>
            </a:pPr>
            <a:r>
              <a:rPr lang="en-US" sz="2000" b="1" u="sng" dirty="0">
                <a:solidFill>
                  <a:schemeClr val="bg2"/>
                </a:solidFill>
                <a:effectLst>
                  <a:outerShdw blurRad="38100" dist="38100" dir="2700000" algn="tl">
                    <a:srgbClr val="000000">
                      <a:alpha val="43137"/>
                    </a:srgbClr>
                  </a:outerShdw>
                </a:effectLst>
                <a:latin typeface="Tahoma" pitchFamily="34" charset="0"/>
              </a:rPr>
              <a:t>HNP-3 levels and caries</a:t>
            </a:r>
          </a:p>
        </p:txBody>
      </p:sp>
      <p:sp>
        <p:nvSpPr>
          <p:cNvPr id="16387" name="Text Box 3">
            <a:extLst>
              <a:ext uri="{FF2B5EF4-FFF2-40B4-BE49-F238E27FC236}">
                <a16:creationId xmlns:a16="http://schemas.microsoft.com/office/drawing/2014/main" id="{0EF1ECFC-5E46-462D-A6A1-E076D086F94D}"/>
              </a:ext>
            </a:extLst>
          </p:cNvPr>
          <p:cNvSpPr txBox="1">
            <a:spLocks noChangeArrowheads="1"/>
          </p:cNvSpPr>
          <p:nvPr/>
        </p:nvSpPr>
        <p:spPr bwMode="auto">
          <a:xfrm>
            <a:off x="441325" y="1250950"/>
            <a:ext cx="82454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bg2"/>
                </a:solidFill>
                <a:latin typeface="Tahoma" panose="020B0604030504040204" pitchFamily="34" charset="0"/>
              </a:rPr>
              <a:t>Tao et al.  Salivary antimicrobial peptide expression and dental caries</a:t>
            </a:r>
          </a:p>
          <a:p>
            <a:pPr eaLnBrk="1" hangingPunct="1">
              <a:spcBef>
                <a:spcPct val="0"/>
              </a:spcBef>
              <a:buFontTx/>
              <a:buNone/>
            </a:pPr>
            <a:r>
              <a:rPr lang="en-US" altLang="en-US" sz="1800" dirty="0">
                <a:solidFill>
                  <a:schemeClr val="bg2"/>
                </a:solidFill>
                <a:latin typeface="Tahoma" panose="020B0604030504040204" pitchFamily="34" charset="0"/>
              </a:rPr>
              <a:t>experience in children.  </a:t>
            </a:r>
            <a:r>
              <a:rPr lang="en-US" altLang="en-US" sz="1800" dirty="0" err="1">
                <a:solidFill>
                  <a:schemeClr val="bg2"/>
                </a:solidFill>
                <a:latin typeface="Tahoma" panose="020B0604030504040204" pitchFamily="34" charset="0"/>
              </a:rPr>
              <a:t>Antimicrob</a:t>
            </a:r>
            <a:r>
              <a:rPr lang="en-US" altLang="en-US" sz="1800" dirty="0">
                <a:solidFill>
                  <a:schemeClr val="bg2"/>
                </a:solidFill>
                <a:latin typeface="Tahoma" panose="020B0604030504040204" pitchFamily="34" charset="0"/>
              </a:rPr>
              <a:t>. Ag. </a:t>
            </a:r>
            <a:r>
              <a:rPr lang="en-US" altLang="en-US" sz="1800" dirty="0" err="1">
                <a:solidFill>
                  <a:schemeClr val="bg2"/>
                </a:solidFill>
                <a:latin typeface="Tahoma" panose="020B0604030504040204" pitchFamily="34" charset="0"/>
              </a:rPr>
              <a:t>Chemother</a:t>
            </a:r>
            <a:r>
              <a:rPr lang="en-US" altLang="en-US" sz="1800" dirty="0">
                <a:solidFill>
                  <a:schemeClr val="bg2"/>
                </a:solidFill>
                <a:latin typeface="Tahoma" panose="020B0604030504040204" pitchFamily="34" charset="0"/>
              </a:rPr>
              <a:t>.  </a:t>
            </a:r>
            <a:r>
              <a:rPr lang="en-US" altLang="en-US" sz="1800" b="1" dirty="0">
                <a:solidFill>
                  <a:schemeClr val="bg2"/>
                </a:solidFill>
                <a:latin typeface="Tahoma" panose="020B0604030504040204" pitchFamily="34" charset="0"/>
              </a:rPr>
              <a:t>49</a:t>
            </a:r>
            <a:r>
              <a:rPr lang="en-US" altLang="en-US" sz="1800" dirty="0">
                <a:solidFill>
                  <a:schemeClr val="bg2"/>
                </a:solidFill>
                <a:latin typeface="Tahoma" panose="020B0604030504040204" pitchFamily="34" charset="0"/>
              </a:rPr>
              <a:t>:3883-3888.</a:t>
            </a:r>
          </a:p>
          <a:p>
            <a:pPr eaLnBrk="1" hangingPunct="1">
              <a:spcBef>
                <a:spcPct val="0"/>
              </a:spcBef>
              <a:buFontTx/>
              <a:buNone/>
            </a:pPr>
            <a:endParaRPr lang="en-US" altLang="en-US" sz="1800" dirty="0">
              <a:solidFill>
                <a:schemeClr val="bg2"/>
              </a:solidFill>
              <a:latin typeface="Tahoma" panose="020B0604030504040204" pitchFamily="34" charset="0"/>
            </a:endParaRPr>
          </a:p>
          <a:p>
            <a:pPr eaLnBrk="1" hangingPunct="1">
              <a:spcBef>
                <a:spcPct val="0"/>
              </a:spcBef>
              <a:buFontTx/>
              <a:buNone/>
            </a:pPr>
            <a:r>
              <a:rPr lang="en-US" altLang="en-US" sz="1800" dirty="0">
                <a:solidFill>
                  <a:schemeClr val="bg2"/>
                </a:solidFill>
                <a:latin typeface="Tahoma" panose="020B0604030504040204" pitchFamily="34" charset="0"/>
              </a:rPr>
              <a:t>-  study of 149 middle school children to examine correlation of salivary concentrations of hnp3 and </a:t>
            </a:r>
            <a:r>
              <a:rPr lang="en-US" altLang="en-US" sz="1800" dirty="0">
                <a:solidFill>
                  <a:schemeClr val="bg2"/>
                </a:solidFill>
                <a:latin typeface="Symbol" panose="05050102010706020507" pitchFamily="18" charset="2"/>
              </a:rPr>
              <a:t>b</a:t>
            </a:r>
            <a:r>
              <a:rPr lang="en-US" altLang="en-US" sz="1800" dirty="0">
                <a:solidFill>
                  <a:schemeClr val="bg2"/>
                </a:solidFill>
                <a:latin typeface="Tahoma" panose="020B0604030504040204" pitchFamily="34" charset="0"/>
              </a:rPr>
              <a:t>-defensin 3 with caries. </a:t>
            </a:r>
          </a:p>
        </p:txBody>
      </p:sp>
      <p:grpSp>
        <p:nvGrpSpPr>
          <p:cNvPr id="2" name="Group 6">
            <a:extLst>
              <a:ext uri="{FF2B5EF4-FFF2-40B4-BE49-F238E27FC236}">
                <a16:creationId xmlns:a16="http://schemas.microsoft.com/office/drawing/2014/main" id="{D4335AAC-4E4F-4CC7-97D5-7BE670DB9D2A}"/>
              </a:ext>
            </a:extLst>
          </p:cNvPr>
          <p:cNvGrpSpPr>
            <a:grpSpLocks/>
          </p:cNvGrpSpPr>
          <p:nvPr/>
        </p:nvGrpSpPr>
        <p:grpSpPr bwMode="auto">
          <a:xfrm>
            <a:off x="1600200" y="3352800"/>
            <a:ext cx="6535738" cy="2735263"/>
            <a:chOff x="1008" y="2112"/>
            <a:chExt cx="4117" cy="1723"/>
          </a:xfrm>
        </p:grpSpPr>
        <p:pic>
          <p:nvPicPr>
            <p:cNvPr id="16389" name="Picture 4" descr="E:\caries&amp;defensin.gif">
              <a:extLst>
                <a:ext uri="{FF2B5EF4-FFF2-40B4-BE49-F238E27FC236}">
                  <a16:creationId xmlns:a16="http://schemas.microsoft.com/office/drawing/2014/main" id="{4CCB1420-0639-455F-B7BD-74277EA45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2112"/>
              <a:ext cx="2256" cy="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5">
              <a:extLst>
                <a:ext uri="{FF2B5EF4-FFF2-40B4-BE49-F238E27FC236}">
                  <a16:creationId xmlns:a16="http://schemas.microsoft.com/office/drawing/2014/main" id="{16CCFADD-6EAB-4B84-A2D5-0800805E0251}"/>
                </a:ext>
              </a:extLst>
            </p:cNvPr>
            <p:cNvSpPr txBox="1">
              <a:spLocks noChangeArrowheads="1"/>
            </p:cNvSpPr>
            <p:nvPr/>
          </p:nvSpPr>
          <p:spPr bwMode="auto">
            <a:xfrm>
              <a:off x="3542" y="2356"/>
              <a:ext cx="15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chemeClr val="bg2"/>
                  </a:solidFill>
                  <a:latin typeface="Tahoma" panose="020B0604030504040204" pitchFamily="34" charset="0"/>
                </a:rPr>
                <a:t>Black box = high caries score</a:t>
              </a:r>
            </a:p>
            <a:p>
              <a:pPr eaLnBrk="1" hangingPunct="1">
                <a:spcBef>
                  <a:spcPct val="0"/>
                </a:spcBef>
                <a:buFontTx/>
                <a:buNone/>
              </a:pPr>
              <a:r>
                <a:rPr lang="en-US" altLang="en-US" sz="1400">
                  <a:solidFill>
                    <a:schemeClr val="bg2"/>
                  </a:solidFill>
                  <a:latin typeface="Tahoma" panose="020B0604030504040204" pitchFamily="34" charset="0"/>
                </a:rPr>
                <a:t>White box = low caries score</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ACD5FA95-EBCB-4ECA-8AFE-1155B1F818B9}"/>
              </a:ext>
            </a:extLst>
          </p:cNvPr>
          <p:cNvSpPr>
            <a:spLocks noGrp="1" noChangeArrowheads="1"/>
          </p:cNvSpPr>
          <p:nvPr>
            <p:ph type="title"/>
          </p:nvPr>
        </p:nvSpPr>
        <p:spPr>
          <a:xfrm>
            <a:off x="685800" y="36210"/>
            <a:ext cx="7772400" cy="609600"/>
          </a:xfrm>
        </p:spPr>
        <p:txBody>
          <a:bodyPr/>
          <a:lstStyle/>
          <a:p>
            <a:pPr eaLnBrk="1" hangingPunct="1">
              <a:defRPr/>
            </a:pPr>
            <a:r>
              <a:rPr lang="en-US" sz="2000" b="1" u="sng" dirty="0" err="1">
                <a:solidFill>
                  <a:schemeClr val="bg2"/>
                </a:solidFill>
                <a:effectLst>
                  <a:outerShdw blurRad="38100" dist="38100" dir="2700000" algn="tl">
                    <a:srgbClr val="000000"/>
                  </a:outerShdw>
                </a:effectLst>
                <a:latin typeface="Tahoma" pitchFamily="34" charset="0"/>
              </a:rPr>
              <a:t>Defensin</a:t>
            </a:r>
            <a:r>
              <a:rPr lang="en-US" sz="2000" b="1" u="sng" dirty="0">
                <a:solidFill>
                  <a:schemeClr val="bg2"/>
                </a:solidFill>
                <a:effectLst>
                  <a:outerShdw blurRad="38100" dist="38100" dir="2700000" algn="tl">
                    <a:srgbClr val="000000"/>
                  </a:outerShdw>
                </a:effectLst>
                <a:latin typeface="Tahoma" pitchFamily="34" charset="0"/>
              </a:rPr>
              <a:t> Expression and SNPs</a:t>
            </a:r>
          </a:p>
        </p:txBody>
      </p:sp>
      <p:sp>
        <p:nvSpPr>
          <p:cNvPr id="17411" name="Text Box 3">
            <a:extLst>
              <a:ext uri="{FF2B5EF4-FFF2-40B4-BE49-F238E27FC236}">
                <a16:creationId xmlns:a16="http://schemas.microsoft.com/office/drawing/2014/main" id="{5464E42D-2B83-42EE-B4AE-3992E8411A56}"/>
              </a:ext>
            </a:extLst>
          </p:cNvPr>
          <p:cNvSpPr txBox="1">
            <a:spLocks noChangeArrowheads="1"/>
          </p:cNvSpPr>
          <p:nvPr/>
        </p:nvSpPr>
        <p:spPr bwMode="auto">
          <a:xfrm>
            <a:off x="1409700" y="968975"/>
            <a:ext cx="601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dirty="0">
                <a:solidFill>
                  <a:schemeClr val="bg2"/>
                </a:solidFill>
                <a:latin typeface="Tahoma" panose="020B0604030504040204" pitchFamily="34" charset="0"/>
              </a:rPr>
              <a:t>High </a:t>
            </a:r>
            <a:r>
              <a:rPr lang="en-US" altLang="en-US" sz="1800" dirty="0">
                <a:solidFill>
                  <a:schemeClr val="bg2"/>
                </a:solidFill>
                <a:latin typeface="Symbol" panose="05050102010706020507" pitchFamily="18" charset="2"/>
              </a:rPr>
              <a:t>a</a:t>
            </a:r>
            <a:r>
              <a:rPr lang="en-US" altLang="en-US" sz="1800" dirty="0">
                <a:solidFill>
                  <a:schemeClr val="bg2"/>
                </a:solidFill>
                <a:latin typeface="Tahoma" panose="020B0604030504040204" pitchFamily="34" charset="0"/>
              </a:rPr>
              <a:t>-defensin correlates with reduced caries</a:t>
            </a:r>
          </a:p>
        </p:txBody>
      </p:sp>
      <p:pic>
        <p:nvPicPr>
          <p:cNvPr id="8196" name="Picture 4" descr="Thumbnail">
            <a:extLst>
              <a:ext uri="{FF2B5EF4-FFF2-40B4-BE49-F238E27FC236}">
                <a16:creationId xmlns:a16="http://schemas.microsoft.com/office/drawing/2014/main" id="{B761B705-E385-829B-264D-0CDDD1528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284" y="2257425"/>
            <a:ext cx="3733800" cy="3457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3ECAAF-3617-6CF0-53A1-690B2308A332}"/>
              </a:ext>
            </a:extLst>
          </p:cNvPr>
          <p:cNvSpPr txBox="1"/>
          <p:nvPr/>
        </p:nvSpPr>
        <p:spPr>
          <a:xfrm>
            <a:off x="5035917" y="5715000"/>
            <a:ext cx="3637167" cy="646331"/>
          </a:xfrm>
          <a:prstGeom prst="rect">
            <a:avLst/>
          </a:prstGeom>
          <a:noFill/>
        </p:spPr>
        <p:txBody>
          <a:bodyPr wrap="square">
            <a:spAutoFit/>
          </a:bodyPr>
          <a:lstStyle/>
          <a:p>
            <a:pPr algn="ctr"/>
            <a:r>
              <a:rPr lang="en-US" altLang="en-US" sz="1800" dirty="0">
                <a:solidFill>
                  <a:schemeClr val="bg2"/>
                </a:solidFill>
                <a:latin typeface="Symbol" panose="05050102010706020507" pitchFamily="18" charset="2"/>
              </a:rPr>
              <a:t>a</a:t>
            </a:r>
            <a:r>
              <a:rPr lang="en-US" altLang="en-US" sz="1800" dirty="0">
                <a:solidFill>
                  <a:schemeClr val="bg2"/>
                </a:solidFill>
              </a:rPr>
              <a:t>-defensin</a:t>
            </a:r>
            <a:r>
              <a:rPr lang="it-IT" b="0" i="0" dirty="0">
                <a:solidFill>
                  <a:schemeClr val="bg2"/>
                </a:solidFill>
                <a:effectLst/>
                <a:latin typeface="Helvetica Neue"/>
              </a:rPr>
              <a:t> gene single nucleotide polymorphism</a:t>
            </a:r>
            <a:endParaRPr lang="en-US" dirty="0">
              <a:solidFill>
                <a:schemeClr val="bg2"/>
              </a:solidFill>
            </a:endParaRPr>
          </a:p>
        </p:txBody>
      </p:sp>
      <p:sp>
        <p:nvSpPr>
          <p:cNvPr id="5" name="TextBox 4">
            <a:extLst>
              <a:ext uri="{FF2B5EF4-FFF2-40B4-BE49-F238E27FC236}">
                <a16:creationId xmlns:a16="http://schemas.microsoft.com/office/drawing/2014/main" id="{84D307F7-67F9-286A-3038-7189C8098064}"/>
              </a:ext>
            </a:extLst>
          </p:cNvPr>
          <p:cNvSpPr txBox="1"/>
          <p:nvPr/>
        </p:nvSpPr>
        <p:spPr>
          <a:xfrm>
            <a:off x="304800" y="2421213"/>
            <a:ext cx="4572000" cy="646331"/>
          </a:xfrm>
          <a:prstGeom prst="rect">
            <a:avLst/>
          </a:prstGeom>
          <a:noFill/>
        </p:spPr>
        <p:txBody>
          <a:bodyPr wrap="square">
            <a:spAutoFit/>
          </a:bodyPr>
          <a:lstStyle/>
          <a:p>
            <a:pPr algn="ctr" eaLnBrk="1" hangingPunct="1">
              <a:spcBef>
                <a:spcPct val="0"/>
              </a:spcBef>
              <a:buFontTx/>
              <a:buNone/>
            </a:pPr>
            <a:r>
              <a:rPr lang="en-US" altLang="en-US" sz="1800" dirty="0">
                <a:solidFill>
                  <a:schemeClr val="bg2"/>
                </a:solidFill>
                <a:latin typeface="Tahoma" panose="020B0604030504040204" pitchFamily="34" charset="0"/>
              </a:rPr>
              <a:t>These point mutations are referred to as single nucleotide polymorphisms (SNPs)</a:t>
            </a:r>
          </a:p>
        </p:txBody>
      </p:sp>
      <p:sp>
        <p:nvSpPr>
          <p:cNvPr id="7" name="TextBox 6">
            <a:extLst>
              <a:ext uri="{FF2B5EF4-FFF2-40B4-BE49-F238E27FC236}">
                <a16:creationId xmlns:a16="http://schemas.microsoft.com/office/drawing/2014/main" id="{212F1F56-9E36-832E-13C4-C0DF6C7D1D7E}"/>
              </a:ext>
            </a:extLst>
          </p:cNvPr>
          <p:cNvSpPr txBox="1"/>
          <p:nvPr/>
        </p:nvSpPr>
        <p:spPr>
          <a:xfrm>
            <a:off x="495300" y="1611094"/>
            <a:ext cx="8153400" cy="646331"/>
          </a:xfrm>
          <a:prstGeom prst="rect">
            <a:avLst/>
          </a:prstGeom>
          <a:noFill/>
        </p:spPr>
        <p:txBody>
          <a:bodyPr wrap="square">
            <a:spAutoFit/>
          </a:bodyPr>
          <a:lstStyle/>
          <a:p>
            <a:pPr eaLnBrk="1" hangingPunct="1">
              <a:spcBef>
                <a:spcPct val="0"/>
              </a:spcBef>
              <a:buFontTx/>
              <a:buNone/>
            </a:pPr>
            <a:r>
              <a:rPr lang="en-US" altLang="en-US" sz="1800" dirty="0">
                <a:solidFill>
                  <a:schemeClr val="bg2"/>
                </a:solidFill>
                <a:latin typeface="Tahoma" panose="020B0604030504040204" pitchFamily="34" charset="0"/>
              </a:rPr>
              <a:t>High </a:t>
            </a:r>
            <a:r>
              <a:rPr lang="en-US" altLang="en-US" sz="1800" dirty="0">
                <a:solidFill>
                  <a:schemeClr val="bg2"/>
                </a:solidFill>
                <a:latin typeface="Symbol" panose="05050102010706020507" pitchFamily="18" charset="2"/>
              </a:rPr>
              <a:t>b</a:t>
            </a:r>
            <a:r>
              <a:rPr lang="en-US" altLang="en-US" sz="1800" dirty="0">
                <a:solidFill>
                  <a:schemeClr val="bg2"/>
                </a:solidFill>
                <a:latin typeface="Tahoma" panose="020B0604030504040204" pitchFamily="34" charset="0"/>
              </a:rPr>
              <a:t>-defensin expression arises from point mutations in the defensin gene promoter, at position –44 and –20.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4" name="Text Box 11">
            <a:extLst>
              <a:ext uri="{FF2B5EF4-FFF2-40B4-BE49-F238E27FC236}">
                <a16:creationId xmlns:a16="http://schemas.microsoft.com/office/drawing/2014/main" id="{A314DB1C-673D-468C-B124-7C5F1338625A}"/>
              </a:ext>
            </a:extLst>
          </p:cNvPr>
          <p:cNvSpPr txBox="1">
            <a:spLocks noChangeArrowheads="1"/>
          </p:cNvSpPr>
          <p:nvPr/>
        </p:nvSpPr>
        <p:spPr bwMode="auto">
          <a:xfrm>
            <a:off x="1110957" y="146904"/>
            <a:ext cx="69220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u="sng" dirty="0">
                <a:solidFill>
                  <a:schemeClr val="bg2"/>
                </a:solidFill>
                <a:latin typeface="Tahoma" panose="020B0604030504040204" pitchFamily="34" charset="0"/>
              </a:rPr>
              <a:t>Salivary components that possess anti-microbial activities</a:t>
            </a:r>
            <a:endParaRPr lang="en-US" altLang="en-US" sz="1800" b="1" dirty="0">
              <a:solidFill>
                <a:schemeClr val="bg2"/>
              </a:solidFill>
              <a:latin typeface="Tahoma" panose="020B0604030504040204" pitchFamily="34" charset="0"/>
            </a:endParaRPr>
          </a:p>
          <a:p>
            <a:pPr algn="ctr" eaLnBrk="1" hangingPunct="1">
              <a:spcBef>
                <a:spcPct val="0"/>
              </a:spcBef>
              <a:buFontTx/>
              <a:buNone/>
            </a:pPr>
            <a:endParaRPr lang="en-US" altLang="en-US" sz="1800" b="1" dirty="0">
              <a:solidFill>
                <a:schemeClr val="bg2"/>
              </a:solidFill>
              <a:latin typeface="Tahoma" panose="020B0604030504040204" pitchFamily="34" charset="0"/>
            </a:endParaRPr>
          </a:p>
          <a:p>
            <a:pPr algn="ctr" eaLnBrk="1" hangingPunct="1">
              <a:spcBef>
                <a:spcPct val="0"/>
              </a:spcBef>
              <a:buFontTx/>
              <a:buNone/>
            </a:pPr>
            <a:r>
              <a:rPr lang="en-US" altLang="en-US" sz="1800" b="1" dirty="0">
                <a:solidFill>
                  <a:schemeClr val="bg2"/>
                </a:solidFill>
                <a:latin typeface="Tahoma" panose="020B0604030504040204" pitchFamily="34" charset="0"/>
              </a:rPr>
              <a:t>Lysozyme</a:t>
            </a:r>
          </a:p>
          <a:p>
            <a:pPr algn="ctr" eaLnBrk="1" hangingPunct="1">
              <a:spcBef>
                <a:spcPct val="0"/>
              </a:spcBef>
              <a:buFontTx/>
              <a:buNone/>
            </a:pPr>
            <a:r>
              <a:rPr lang="en-US" altLang="en-US" sz="1800" b="1" dirty="0">
                <a:solidFill>
                  <a:schemeClr val="bg2"/>
                </a:solidFill>
                <a:latin typeface="Tahoma" panose="020B0604030504040204" pitchFamily="34" charset="0"/>
              </a:rPr>
              <a:t>Lactoferrin</a:t>
            </a:r>
          </a:p>
          <a:p>
            <a:pPr algn="ctr" eaLnBrk="1" hangingPunct="1">
              <a:spcBef>
                <a:spcPct val="0"/>
              </a:spcBef>
              <a:buFontTx/>
              <a:buNone/>
            </a:pPr>
            <a:r>
              <a:rPr lang="en-US" altLang="en-US" sz="1800" b="1" dirty="0">
                <a:solidFill>
                  <a:schemeClr val="bg2"/>
                </a:solidFill>
                <a:latin typeface="Tahoma" panose="020B0604030504040204" pitchFamily="34" charset="0"/>
              </a:rPr>
              <a:t>Glycoprotein340 (gp340)</a:t>
            </a:r>
          </a:p>
          <a:p>
            <a:pPr algn="ctr" eaLnBrk="1" hangingPunct="1">
              <a:spcBef>
                <a:spcPct val="0"/>
              </a:spcBef>
              <a:buFontTx/>
              <a:buNone/>
            </a:pPr>
            <a:r>
              <a:rPr lang="en-US" altLang="en-US" sz="1800" b="1" dirty="0">
                <a:solidFill>
                  <a:schemeClr val="bg2"/>
                </a:solidFill>
                <a:latin typeface="Tahoma" panose="020B0604030504040204" pitchFamily="34" charset="0"/>
              </a:rPr>
              <a:t>small </a:t>
            </a:r>
            <a:r>
              <a:rPr lang="en-US" altLang="en-US" sz="1800" b="1" dirty="0" err="1">
                <a:solidFill>
                  <a:schemeClr val="bg2"/>
                </a:solidFill>
                <a:latin typeface="Tahoma" panose="020B0604030504040204" pitchFamily="34" charset="0"/>
              </a:rPr>
              <a:t>cystiene</a:t>
            </a:r>
            <a:r>
              <a:rPr lang="en-US" altLang="en-US" sz="1800" b="1" dirty="0">
                <a:solidFill>
                  <a:schemeClr val="bg2"/>
                </a:solidFill>
                <a:latin typeface="Tahoma" panose="020B0604030504040204" pitchFamily="34" charset="0"/>
              </a:rPr>
              <a:t>-rich peptides (e.g., defensins)</a:t>
            </a:r>
          </a:p>
        </p:txBody>
      </p:sp>
      <p:sp>
        <p:nvSpPr>
          <p:cNvPr id="5" name="TextBox 4">
            <a:extLst>
              <a:ext uri="{FF2B5EF4-FFF2-40B4-BE49-F238E27FC236}">
                <a16:creationId xmlns:a16="http://schemas.microsoft.com/office/drawing/2014/main" id="{36D5FE6E-D413-439A-A3AD-631DC5305999}"/>
              </a:ext>
            </a:extLst>
          </p:cNvPr>
          <p:cNvSpPr txBox="1">
            <a:spLocks noChangeArrowheads="1"/>
          </p:cNvSpPr>
          <p:nvPr/>
        </p:nvSpPr>
        <p:spPr bwMode="auto">
          <a:xfrm>
            <a:off x="524888" y="194659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chemeClr val="bg2"/>
                </a:solidFill>
                <a:latin typeface="Tahoma" panose="020B0604030504040204" pitchFamily="34" charset="0"/>
              </a:rPr>
              <a:t>Individual heterogeneity of these components represents one mechanism contributing to susceptibility to disease. </a:t>
            </a:r>
          </a:p>
        </p:txBody>
      </p:sp>
      <p:sp>
        <p:nvSpPr>
          <p:cNvPr id="2" name="Rectangle 2">
            <a:extLst>
              <a:ext uri="{FF2B5EF4-FFF2-40B4-BE49-F238E27FC236}">
                <a16:creationId xmlns:a16="http://schemas.microsoft.com/office/drawing/2014/main" id="{FA349A59-BCB5-9664-88F5-4CE3574D9442}"/>
              </a:ext>
            </a:extLst>
          </p:cNvPr>
          <p:cNvSpPr txBox="1">
            <a:spLocks noChangeArrowheads="1"/>
          </p:cNvSpPr>
          <p:nvPr/>
        </p:nvSpPr>
        <p:spPr>
          <a:xfrm>
            <a:off x="1682682" y="2759186"/>
            <a:ext cx="5990211" cy="5717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1800" b="1" u="sng" kern="0" dirty="0">
                <a:solidFill>
                  <a:schemeClr val="bg2"/>
                </a:solidFill>
                <a:effectLst>
                  <a:outerShdw blurRad="38100" dist="38100" dir="2700000" algn="tl">
                    <a:srgbClr val="000000">
                      <a:alpha val="43137"/>
                    </a:srgbClr>
                  </a:outerShdw>
                </a:effectLst>
                <a:latin typeface="Tahoma" pitchFamily="34" charset="0"/>
              </a:rPr>
              <a:t>Glycoprotein340 (gp340) Aggregates Bacteria</a:t>
            </a:r>
          </a:p>
        </p:txBody>
      </p:sp>
      <p:grpSp>
        <p:nvGrpSpPr>
          <p:cNvPr id="3" name="Group 22">
            <a:extLst>
              <a:ext uri="{FF2B5EF4-FFF2-40B4-BE49-F238E27FC236}">
                <a16:creationId xmlns:a16="http://schemas.microsoft.com/office/drawing/2014/main" id="{B22418FF-C50C-9556-D7BB-EB860759C111}"/>
              </a:ext>
            </a:extLst>
          </p:cNvPr>
          <p:cNvGrpSpPr>
            <a:grpSpLocks/>
          </p:cNvGrpSpPr>
          <p:nvPr/>
        </p:nvGrpSpPr>
        <p:grpSpPr bwMode="auto">
          <a:xfrm>
            <a:off x="762000" y="3522484"/>
            <a:ext cx="6477000" cy="1966913"/>
            <a:chOff x="432" y="988"/>
            <a:chExt cx="4080" cy="1239"/>
          </a:xfrm>
        </p:grpSpPr>
        <p:sp>
          <p:nvSpPr>
            <p:cNvPr id="4" name="Oval 3">
              <a:extLst>
                <a:ext uri="{FF2B5EF4-FFF2-40B4-BE49-F238E27FC236}">
                  <a16:creationId xmlns:a16="http://schemas.microsoft.com/office/drawing/2014/main" id="{967525D9-3A71-3724-C33F-2910B9E734C6}"/>
                </a:ext>
              </a:extLst>
            </p:cNvPr>
            <p:cNvSpPr>
              <a:spLocks noChangeArrowheads="1"/>
            </p:cNvSpPr>
            <p:nvPr/>
          </p:nvSpPr>
          <p:spPr bwMode="auto">
            <a:xfrm>
              <a:off x="624" y="1228"/>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6" name="Oval 4">
              <a:extLst>
                <a:ext uri="{FF2B5EF4-FFF2-40B4-BE49-F238E27FC236}">
                  <a16:creationId xmlns:a16="http://schemas.microsoft.com/office/drawing/2014/main" id="{2C075755-FEBB-A9B7-F0DC-7D08D9BDB20D}"/>
                </a:ext>
              </a:extLst>
            </p:cNvPr>
            <p:cNvSpPr>
              <a:spLocks noChangeArrowheads="1"/>
            </p:cNvSpPr>
            <p:nvPr/>
          </p:nvSpPr>
          <p:spPr bwMode="auto">
            <a:xfrm>
              <a:off x="432" y="1612"/>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7" name="Oval 5">
              <a:extLst>
                <a:ext uri="{FF2B5EF4-FFF2-40B4-BE49-F238E27FC236}">
                  <a16:creationId xmlns:a16="http://schemas.microsoft.com/office/drawing/2014/main" id="{254DFB46-EC9C-26FA-2276-796F9640E861}"/>
                </a:ext>
              </a:extLst>
            </p:cNvPr>
            <p:cNvSpPr>
              <a:spLocks noChangeArrowheads="1"/>
            </p:cNvSpPr>
            <p:nvPr/>
          </p:nvSpPr>
          <p:spPr bwMode="auto">
            <a:xfrm>
              <a:off x="1296" y="1420"/>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8" name="Oval 6">
              <a:extLst>
                <a:ext uri="{FF2B5EF4-FFF2-40B4-BE49-F238E27FC236}">
                  <a16:creationId xmlns:a16="http://schemas.microsoft.com/office/drawing/2014/main" id="{FF6C9F43-2045-70D6-F3C5-1EEC4368A0D7}"/>
                </a:ext>
              </a:extLst>
            </p:cNvPr>
            <p:cNvSpPr>
              <a:spLocks noChangeArrowheads="1"/>
            </p:cNvSpPr>
            <p:nvPr/>
          </p:nvSpPr>
          <p:spPr bwMode="auto">
            <a:xfrm>
              <a:off x="912" y="1756"/>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9" name="Oval 7">
              <a:extLst>
                <a:ext uri="{FF2B5EF4-FFF2-40B4-BE49-F238E27FC236}">
                  <a16:creationId xmlns:a16="http://schemas.microsoft.com/office/drawing/2014/main" id="{275B4891-6CD3-6D50-BD9F-D1300FB56D08}"/>
                </a:ext>
              </a:extLst>
            </p:cNvPr>
            <p:cNvSpPr>
              <a:spLocks noChangeArrowheads="1"/>
            </p:cNvSpPr>
            <p:nvPr/>
          </p:nvSpPr>
          <p:spPr bwMode="auto">
            <a:xfrm>
              <a:off x="1104" y="988"/>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10" name="Oval 8">
              <a:extLst>
                <a:ext uri="{FF2B5EF4-FFF2-40B4-BE49-F238E27FC236}">
                  <a16:creationId xmlns:a16="http://schemas.microsoft.com/office/drawing/2014/main" id="{814667B4-4563-369C-1294-DFFADB34B77A}"/>
                </a:ext>
              </a:extLst>
            </p:cNvPr>
            <p:cNvSpPr>
              <a:spLocks noChangeArrowheads="1"/>
            </p:cNvSpPr>
            <p:nvPr/>
          </p:nvSpPr>
          <p:spPr bwMode="auto">
            <a:xfrm>
              <a:off x="1440" y="1900"/>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11" name="Oval 9">
              <a:extLst>
                <a:ext uri="{FF2B5EF4-FFF2-40B4-BE49-F238E27FC236}">
                  <a16:creationId xmlns:a16="http://schemas.microsoft.com/office/drawing/2014/main" id="{1975F85F-E151-ABE8-B0A8-DC32D95723D9}"/>
                </a:ext>
              </a:extLst>
            </p:cNvPr>
            <p:cNvSpPr>
              <a:spLocks noChangeArrowheads="1"/>
            </p:cNvSpPr>
            <p:nvPr/>
          </p:nvSpPr>
          <p:spPr bwMode="auto">
            <a:xfrm>
              <a:off x="3312" y="1276"/>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12" name="Oval 10">
              <a:extLst>
                <a:ext uri="{FF2B5EF4-FFF2-40B4-BE49-F238E27FC236}">
                  <a16:creationId xmlns:a16="http://schemas.microsoft.com/office/drawing/2014/main" id="{194C5583-1524-84E9-BB1B-38405EADA796}"/>
                </a:ext>
              </a:extLst>
            </p:cNvPr>
            <p:cNvSpPr>
              <a:spLocks noChangeArrowheads="1"/>
            </p:cNvSpPr>
            <p:nvPr/>
          </p:nvSpPr>
          <p:spPr bwMode="auto">
            <a:xfrm>
              <a:off x="3600" y="1132"/>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13" name="Oval 11">
              <a:extLst>
                <a:ext uri="{FF2B5EF4-FFF2-40B4-BE49-F238E27FC236}">
                  <a16:creationId xmlns:a16="http://schemas.microsoft.com/office/drawing/2014/main" id="{6BC7F17A-8821-1DED-8FD3-CC0DB5F60A49}"/>
                </a:ext>
              </a:extLst>
            </p:cNvPr>
            <p:cNvSpPr>
              <a:spLocks noChangeArrowheads="1"/>
            </p:cNvSpPr>
            <p:nvPr/>
          </p:nvSpPr>
          <p:spPr bwMode="auto">
            <a:xfrm>
              <a:off x="3888" y="988"/>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14" name="Oval 12">
              <a:extLst>
                <a:ext uri="{FF2B5EF4-FFF2-40B4-BE49-F238E27FC236}">
                  <a16:creationId xmlns:a16="http://schemas.microsoft.com/office/drawing/2014/main" id="{704CEEFA-D908-3165-8FC6-1DAF8F93CB57}"/>
                </a:ext>
              </a:extLst>
            </p:cNvPr>
            <p:cNvSpPr>
              <a:spLocks noChangeArrowheads="1"/>
            </p:cNvSpPr>
            <p:nvPr/>
          </p:nvSpPr>
          <p:spPr bwMode="auto">
            <a:xfrm>
              <a:off x="3888" y="1276"/>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15" name="Oval 13">
              <a:extLst>
                <a:ext uri="{FF2B5EF4-FFF2-40B4-BE49-F238E27FC236}">
                  <a16:creationId xmlns:a16="http://schemas.microsoft.com/office/drawing/2014/main" id="{5C07C8BD-8667-653A-5CB4-5C713EE8687F}"/>
                </a:ext>
              </a:extLst>
            </p:cNvPr>
            <p:cNvSpPr>
              <a:spLocks noChangeArrowheads="1"/>
            </p:cNvSpPr>
            <p:nvPr/>
          </p:nvSpPr>
          <p:spPr bwMode="auto">
            <a:xfrm>
              <a:off x="3888" y="1564"/>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16" name="Oval 14">
              <a:extLst>
                <a:ext uri="{FF2B5EF4-FFF2-40B4-BE49-F238E27FC236}">
                  <a16:creationId xmlns:a16="http://schemas.microsoft.com/office/drawing/2014/main" id="{432E1439-5A8F-BF8A-7DEE-ED75E0C52943}"/>
                </a:ext>
              </a:extLst>
            </p:cNvPr>
            <p:cNvSpPr>
              <a:spLocks noChangeArrowheads="1"/>
            </p:cNvSpPr>
            <p:nvPr/>
          </p:nvSpPr>
          <p:spPr bwMode="auto">
            <a:xfrm>
              <a:off x="3600" y="1420"/>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17" name="Oval 15">
              <a:extLst>
                <a:ext uri="{FF2B5EF4-FFF2-40B4-BE49-F238E27FC236}">
                  <a16:creationId xmlns:a16="http://schemas.microsoft.com/office/drawing/2014/main" id="{817F7E67-3E09-4815-F85F-76E4F034581E}"/>
                </a:ext>
              </a:extLst>
            </p:cNvPr>
            <p:cNvSpPr>
              <a:spLocks noChangeArrowheads="1"/>
            </p:cNvSpPr>
            <p:nvPr/>
          </p:nvSpPr>
          <p:spPr bwMode="auto">
            <a:xfrm>
              <a:off x="3312" y="1564"/>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18" name="Oval 16">
              <a:extLst>
                <a:ext uri="{FF2B5EF4-FFF2-40B4-BE49-F238E27FC236}">
                  <a16:creationId xmlns:a16="http://schemas.microsoft.com/office/drawing/2014/main" id="{3FEC8E1D-B632-5963-B6B5-BBCBB8C01163}"/>
                </a:ext>
              </a:extLst>
            </p:cNvPr>
            <p:cNvSpPr>
              <a:spLocks noChangeArrowheads="1"/>
            </p:cNvSpPr>
            <p:nvPr/>
          </p:nvSpPr>
          <p:spPr bwMode="auto">
            <a:xfrm>
              <a:off x="3600" y="1708"/>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19" name="Oval 17">
              <a:extLst>
                <a:ext uri="{FF2B5EF4-FFF2-40B4-BE49-F238E27FC236}">
                  <a16:creationId xmlns:a16="http://schemas.microsoft.com/office/drawing/2014/main" id="{5BDEB2F2-0D26-1867-B84B-2EAAAF669E30}"/>
                </a:ext>
              </a:extLst>
            </p:cNvPr>
            <p:cNvSpPr>
              <a:spLocks noChangeArrowheads="1"/>
            </p:cNvSpPr>
            <p:nvPr/>
          </p:nvSpPr>
          <p:spPr bwMode="auto">
            <a:xfrm>
              <a:off x="3888" y="1852"/>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20" name="Oval 18">
              <a:extLst>
                <a:ext uri="{FF2B5EF4-FFF2-40B4-BE49-F238E27FC236}">
                  <a16:creationId xmlns:a16="http://schemas.microsoft.com/office/drawing/2014/main" id="{0EEEA488-AA74-F11F-B905-8E8F824F76F5}"/>
                </a:ext>
              </a:extLst>
            </p:cNvPr>
            <p:cNvSpPr>
              <a:spLocks noChangeArrowheads="1"/>
            </p:cNvSpPr>
            <p:nvPr/>
          </p:nvSpPr>
          <p:spPr bwMode="auto">
            <a:xfrm>
              <a:off x="4176" y="1708"/>
              <a:ext cx="336" cy="32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bg2"/>
                </a:solidFill>
                <a:latin typeface="Tahoma" panose="020B0604030504040204" pitchFamily="34" charset="0"/>
              </a:endParaRPr>
            </a:p>
          </p:txBody>
        </p:sp>
        <p:sp>
          <p:nvSpPr>
            <p:cNvPr id="21" name="Text Box 19">
              <a:extLst>
                <a:ext uri="{FF2B5EF4-FFF2-40B4-BE49-F238E27FC236}">
                  <a16:creationId xmlns:a16="http://schemas.microsoft.com/office/drawing/2014/main" id="{F8095B09-C60A-84F0-B498-3A45C5024D6E}"/>
                </a:ext>
              </a:extLst>
            </p:cNvPr>
            <p:cNvSpPr txBox="1">
              <a:spLocks noChangeArrowheads="1"/>
            </p:cNvSpPr>
            <p:nvPr/>
          </p:nvSpPr>
          <p:spPr bwMode="auto">
            <a:xfrm>
              <a:off x="2054" y="1412"/>
              <a:ext cx="6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chemeClr val="bg2"/>
                  </a:solidFill>
                  <a:latin typeface="Tahoma" panose="020B0604030504040204" pitchFamily="34" charset="0"/>
                </a:rPr>
                <a:t>+ gp340</a:t>
              </a:r>
            </a:p>
          </p:txBody>
        </p:sp>
        <p:sp>
          <p:nvSpPr>
            <p:cNvPr id="22" name="Line 20">
              <a:extLst>
                <a:ext uri="{FF2B5EF4-FFF2-40B4-BE49-F238E27FC236}">
                  <a16:creationId xmlns:a16="http://schemas.microsoft.com/office/drawing/2014/main" id="{17A4AC2F-5DF3-9AA7-6F04-8BB3862E377E}"/>
                </a:ext>
              </a:extLst>
            </p:cNvPr>
            <p:cNvSpPr>
              <a:spLocks noChangeShapeType="1"/>
            </p:cNvSpPr>
            <p:nvPr/>
          </p:nvSpPr>
          <p:spPr bwMode="auto">
            <a:xfrm>
              <a:off x="2736" y="1536"/>
              <a:ext cx="432" cy="0"/>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spAutoFit/>
            </a:bodyPr>
            <a:lstStyle/>
            <a:p>
              <a:endParaRPr lang="en-US">
                <a:solidFill>
                  <a:schemeClr val="bg2"/>
                </a:solidFill>
              </a:endParaRPr>
            </a:p>
          </p:txBody>
        </p:sp>
      </p:grpSp>
      <p:sp>
        <p:nvSpPr>
          <p:cNvPr id="23" name="Text Box 24">
            <a:extLst>
              <a:ext uri="{FF2B5EF4-FFF2-40B4-BE49-F238E27FC236}">
                <a16:creationId xmlns:a16="http://schemas.microsoft.com/office/drawing/2014/main" id="{617D9A78-340E-C37E-4448-C7AF0159C095}"/>
              </a:ext>
            </a:extLst>
          </p:cNvPr>
          <p:cNvSpPr txBox="1">
            <a:spLocks noChangeArrowheads="1"/>
          </p:cNvSpPr>
          <p:nvPr/>
        </p:nvSpPr>
        <p:spPr bwMode="auto">
          <a:xfrm>
            <a:off x="7093206" y="4079982"/>
            <a:ext cx="1712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dirty="0">
                <a:solidFill>
                  <a:schemeClr val="bg2"/>
                </a:solidFill>
                <a:latin typeface="Tahoma" panose="020B0604030504040204" pitchFamily="34" charset="0"/>
              </a:rPr>
              <a:t>Clearance from</a:t>
            </a:r>
          </a:p>
          <a:p>
            <a:pPr algn="ctr" eaLnBrk="1" hangingPunct="1">
              <a:spcBef>
                <a:spcPct val="0"/>
              </a:spcBef>
              <a:buFontTx/>
              <a:buNone/>
            </a:pPr>
            <a:r>
              <a:rPr lang="en-US" altLang="en-US" sz="1800" dirty="0">
                <a:solidFill>
                  <a:schemeClr val="bg2"/>
                </a:solidFill>
                <a:latin typeface="Tahoma" panose="020B0604030504040204" pitchFamily="34" charset="0"/>
              </a:rPr>
              <a:t>oral cavity</a:t>
            </a:r>
          </a:p>
        </p:txBody>
      </p:sp>
      <p:sp>
        <p:nvSpPr>
          <p:cNvPr id="24" name="Text Box 25">
            <a:extLst>
              <a:ext uri="{FF2B5EF4-FFF2-40B4-BE49-F238E27FC236}">
                <a16:creationId xmlns:a16="http://schemas.microsoft.com/office/drawing/2014/main" id="{42CBEDF7-1152-8128-3A74-CAE231ADFDA0}"/>
              </a:ext>
            </a:extLst>
          </p:cNvPr>
          <p:cNvSpPr txBox="1">
            <a:spLocks noChangeArrowheads="1"/>
          </p:cNvSpPr>
          <p:nvPr/>
        </p:nvSpPr>
        <p:spPr bwMode="auto">
          <a:xfrm>
            <a:off x="1333500" y="5560259"/>
            <a:ext cx="66507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chemeClr val="bg2"/>
                </a:solidFill>
                <a:latin typeface="Tahoma" panose="020B0604030504040204" pitchFamily="34" charset="0"/>
              </a:rPr>
              <a:t>High levels of gp340 in saliva correlates with resistance to caries </a:t>
            </a:r>
          </a:p>
          <a:p>
            <a:pPr algn="ctr" eaLnBrk="1" hangingPunct="1">
              <a:spcBef>
                <a:spcPct val="0"/>
              </a:spcBef>
              <a:buFontTx/>
              <a:buNone/>
            </a:pPr>
            <a:endParaRPr lang="en-US" altLang="en-US" sz="1600" dirty="0">
              <a:solidFill>
                <a:schemeClr val="bg2"/>
              </a:solidFill>
              <a:latin typeface="Tahoma" panose="020B0604030504040204" pitchFamily="34" charset="0"/>
            </a:endParaRPr>
          </a:p>
          <a:p>
            <a:pPr algn="ctr" eaLnBrk="1" hangingPunct="1">
              <a:spcBef>
                <a:spcPct val="0"/>
              </a:spcBef>
              <a:buFontTx/>
              <a:buNone/>
            </a:pPr>
            <a:r>
              <a:rPr lang="en-US" altLang="en-US" sz="1600" dirty="0">
                <a:solidFill>
                  <a:schemeClr val="bg2"/>
                </a:solidFill>
                <a:latin typeface="Tahoma" panose="020B0604030504040204" pitchFamily="34" charset="0"/>
              </a:rPr>
              <a:t>Caries resistant study population exhibited 2-fold greater gp340 activity</a:t>
            </a:r>
          </a:p>
          <a:p>
            <a:pPr algn="ctr" eaLnBrk="1" hangingPunct="1">
              <a:spcBef>
                <a:spcPct val="0"/>
              </a:spcBef>
              <a:buFontTx/>
              <a:buNone/>
            </a:pPr>
            <a:r>
              <a:rPr lang="en-US" altLang="en-US" sz="1600" dirty="0">
                <a:solidFill>
                  <a:schemeClr val="bg2"/>
                </a:solidFill>
                <a:latin typeface="Tahoma" panose="020B0604030504040204" pitchFamily="34" charset="0"/>
              </a:rPr>
              <a:t>than caries susceptible individuals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6981" name="Text Box 5">
            <a:extLst>
              <a:ext uri="{FF2B5EF4-FFF2-40B4-BE49-F238E27FC236}">
                <a16:creationId xmlns:a16="http://schemas.microsoft.com/office/drawing/2014/main" id="{E62CB445-D406-4CF5-A50F-539B3BFA036B}"/>
              </a:ext>
            </a:extLst>
          </p:cNvPr>
          <p:cNvSpPr txBox="1">
            <a:spLocks noChangeArrowheads="1"/>
          </p:cNvSpPr>
          <p:nvPr/>
        </p:nvSpPr>
        <p:spPr bwMode="auto">
          <a:xfrm>
            <a:off x="2286000" y="2051050"/>
            <a:ext cx="1800225" cy="646113"/>
          </a:xfrm>
          <a:prstGeom prst="rect">
            <a:avLst/>
          </a:prstGeom>
          <a:noFill/>
          <a:ln w="9525">
            <a:noFill/>
            <a:miter lim="800000"/>
            <a:headEnd/>
            <a:tailEnd/>
          </a:ln>
          <a:effectLst/>
        </p:spPr>
        <p:txBody>
          <a:bodyPr>
            <a:spAutoFit/>
          </a:bodyPr>
          <a:lstStyle/>
          <a:p>
            <a:pPr eaLnBrk="1" hangingPunct="1">
              <a:defRPr/>
            </a:pPr>
            <a:r>
              <a:rPr lang="en-US" b="1" dirty="0">
                <a:solidFill>
                  <a:schemeClr val="bg1">
                    <a:lumMod val="75000"/>
                  </a:schemeClr>
                </a:solidFill>
                <a:effectLst>
                  <a:outerShdw blurRad="38100" dist="38100" dir="2700000" algn="tl">
                    <a:srgbClr val="000000"/>
                  </a:outerShdw>
                </a:effectLst>
              </a:rPr>
              <a:t>Host Factors</a:t>
            </a:r>
          </a:p>
          <a:p>
            <a:pPr eaLnBrk="1" hangingPunct="1">
              <a:defRPr/>
            </a:pPr>
            <a:r>
              <a:rPr lang="en-US" b="1" dirty="0">
                <a:solidFill>
                  <a:schemeClr val="bg1">
                    <a:lumMod val="75000"/>
                  </a:schemeClr>
                </a:solidFill>
                <a:effectLst>
                  <a:outerShdw blurRad="38100" dist="38100" dir="2700000" algn="tl">
                    <a:srgbClr val="000000"/>
                  </a:outerShdw>
                </a:effectLst>
              </a:rPr>
              <a:t>   Genetics</a:t>
            </a:r>
          </a:p>
        </p:txBody>
      </p:sp>
      <p:sp>
        <p:nvSpPr>
          <p:cNvPr id="126982" name="Text Box 6">
            <a:extLst>
              <a:ext uri="{FF2B5EF4-FFF2-40B4-BE49-F238E27FC236}">
                <a16:creationId xmlns:a16="http://schemas.microsoft.com/office/drawing/2014/main" id="{864F4952-F246-42A7-8E2E-362007F17B1D}"/>
              </a:ext>
            </a:extLst>
          </p:cNvPr>
          <p:cNvSpPr txBox="1">
            <a:spLocks noChangeArrowheads="1"/>
          </p:cNvSpPr>
          <p:nvPr/>
        </p:nvSpPr>
        <p:spPr bwMode="auto">
          <a:xfrm>
            <a:off x="5257800" y="2330450"/>
            <a:ext cx="2209800" cy="641350"/>
          </a:xfrm>
          <a:prstGeom prst="rect">
            <a:avLst/>
          </a:prstGeom>
          <a:noFill/>
          <a:ln w="9525">
            <a:noFill/>
            <a:miter lim="800000"/>
            <a:headEnd/>
            <a:tailEnd/>
          </a:ln>
          <a:effectLst/>
        </p:spPr>
        <p:txBody>
          <a:bodyPr>
            <a:spAutoFit/>
          </a:bodyPr>
          <a:lstStyle/>
          <a:p>
            <a:pPr eaLnBrk="1" hangingPunct="1">
              <a:defRPr/>
            </a:pPr>
            <a:r>
              <a:rPr lang="en-US" b="1" dirty="0">
                <a:solidFill>
                  <a:schemeClr val="tx2"/>
                </a:solidFill>
              </a:rPr>
              <a:t>         </a:t>
            </a:r>
            <a:r>
              <a:rPr lang="en-US" b="1" dirty="0">
                <a:solidFill>
                  <a:schemeClr val="bg1">
                    <a:lumMod val="75000"/>
                  </a:schemeClr>
                </a:solidFill>
                <a:effectLst>
                  <a:outerShdw blurRad="38100" dist="38100" dir="2700000" algn="tl">
                    <a:srgbClr val="000000"/>
                  </a:outerShdw>
                </a:effectLst>
              </a:rPr>
              <a:t>Plaque</a:t>
            </a:r>
          </a:p>
          <a:p>
            <a:pPr eaLnBrk="1" hangingPunct="1">
              <a:defRPr/>
            </a:pPr>
            <a:r>
              <a:rPr lang="en-US" b="1" dirty="0">
                <a:solidFill>
                  <a:schemeClr val="bg1">
                    <a:lumMod val="75000"/>
                  </a:schemeClr>
                </a:solidFill>
                <a:effectLst>
                  <a:outerShdw blurRad="38100" dist="38100" dir="2700000" algn="tl">
                    <a:srgbClr val="000000"/>
                  </a:outerShdw>
                </a:effectLst>
              </a:rPr>
              <a:t>Microbial Biofilm</a:t>
            </a:r>
          </a:p>
        </p:txBody>
      </p:sp>
      <p:sp>
        <p:nvSpPr>
          <p:cNvPr id="20484" name="Oval 4">
            <a:extLst>
              <a:ext uri="{FF2B5EF4-FFF2-40B4-BE49-F238E27FC236}">
                <a16:creationId xmlns:a16="http://schemas.microsoft.com/office/drawing/2014/main" id="{AE914B34-211F-4397-B7EF-4DCF07D18C11}"/>
              </a:ext>
            </a:extLst>
          </p:cNvPr>
          <p:cNvSpPr>
            <a:spLocks noChangeArrowheads="1"/>
          </p:cNvSpPr>
          <p:nvPr/>
        </p:nvSpPr>
        <p:spPr bwMode="auto">
          <a:xfrm>
            <a:off x="2990850" y="2894013"/>
            <a:ext cx="3300413" cy="3430587"/>
          </a:xfrm>
          <a:prstGeom prst="ellipse">
            <a:avLst/>
          </a:prstGeom>
          <a:noFill/>
          <a:ln w="57150">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126983" name="Text Box 7">
            <a:extLst>
              <a:ext uri="{FF2B5EF4-FFF2-40B4-BE49-F238E27FC236}">
                <a16:creationId xmlns:a16="http://schemas.microsoft.com/office/drawing/2014/main" id="{81EE9FF8-5746-4013-B7D2-3187E360B0D1}"/>
              </a:ext>
            </a:extLst>
          </p:cNvPr>
          <p:cNvSpPr txBox="1">
            <a:spLocks noChangeArrowheads="1"/>
          </p:cNvSpPr>
          <p:nvPr/>
        </p:nvSpPr>
        <p:spPr bwMode="auto">
          <a:xfrm>
            <a:off x="3241167" y="4766747"/>
            <a:ext cx="2720617" cy="369332"/>
          </a:xfrm>
          <a:prstGeom prst="rect">
            <a:avLst/>
          </a:prstGeom>
          <a:noFill/>
          <a:ln w="9525">
            <a:noFill/>
            <a:miter lim="800000"/>
            <a:headEnd/>
            <a:tailEnd/>
          </a:ln>
          <a:effectLst/>
        </p:spPr>
        <p:txBody>
          <a:bodyPr wrap="none">
            <a:spAutoFit/>
          </a:bodyPr>
          <a:lstStyle/>
          <a:p>
            <a:pPr eaLnBrk="1" hangingPunct="1">
              <a:defRPr/>
            </a:pPr>
            <a:r>
              <a:rPr lang="en-US" b="1" dirty="0">
                <a:solidFill>
                  <a:schemeClr val="bg2"/>
                </a:solidFill>
              </a:rPr>
              <a:t>  Environment Factors</a:t>
            </a:r>
          </a:p>
        </p:txBody>
      </p:sp>
      <p:sp>
        <p:nvSpPr>
          <p:cNvPr id="126987" name="Text Box 11">
            <a:extLst>
              <a:ext uri="{FF2B5EF4-FFF2-40B4-BE49-F238E27FC236}">
                <a16:creationId xmlns:a16="http://schemas.microsoft.com/office/drawing/2014/main" id="{4327D873-A65A-49D9-BBCD-263B0ABF6E94}"/>
              </a:ext>
            </a:extLst>
          </p:cNvPr>
          <p:cNvSpPr txBox="1">
            <a:spLocks noChangeArrowheads="1"/>
          </p:cNvSpPr>
          <p:nvPr/>
        </p:nvSpPr>
        <p:spPr bwMode="auto">
          <a:xfrm>
            <a:off x="4106863" y="2971800"/>
            <a:ext cx="1150937" cy="396875"/>
          </a:xfrm>
          <a:prstGeom prst="rect">
            <a:avLst/>
          </a:prstGeom>
          <a:noFill/>
          <a:ln w="9525">
            <a:noFill/>
            <a:miter lim="800000"/>
            <a:headEnd/>
            <a:tailEnd/>
          </a:ln>
          <a:effectLst/>
        </p:spPr>
        <p:txBody>
          <a:bodyPr wrap="none">
            <a:spAutoFit/>
          </a:bodyPr>
          <a:lstStyle/>
          <a:p>
            <a:pPr eaLnBrk="1" hangingPunct="1">
              <a:defRPr/>
            </a:pPr>
            <a:r>
              <a:rPr lang="en-US" sz="2000" b="1" u="sng">
                <a:solidFill>
                  <a:srgbClr val="D8000A"/>
                </a:solidFill>
                <a:effectLst>
                  <a:outerShdw blurRad="38100" dist="38100" dir="2700000" algn="tl">
                    <a:srgbClr val="000000"/>
                  </a:outerShdw>
                </a:effectLst>
              </a:rPr>
              <a:t>CARIES</a:t>
            </a:r>
          </a:p>
        </p:txBody>
      </p:sp>
      <p:sp>
        <p:nvSpPr>
          <p:cNvPr id="126988" name="Rectangle 12">
            <a:extLst>
              <a:ext uri="{FF2B5EF4-FFF2-40B4-BE49-F238E27FC236}">
                <a16:creationId xmlns:a16="http://schemas.microsoft.com/office/drawing/2014/main" id="{54B0C5AA-D2E8-4D3B-BC2F-B86DD1236389}"/>
              </a:ext>
            </a:extLst>
          </p:cNvPr>
          <p:cNvSpPr>
            <a:spLocks noGrp="1" noChangeArrowheads="1"/>
          </p:cNvSpPr>
          <p:nvPr>
            <p:ph type="title"/>
          </p:nvPr>
        </p:nvSpPr>
        <p:spPr>
          <a:xfrm>
            <a:off x="2286000" y="152400"/>
            <a:ext cx="4495800" cy="533400"/>
          </a:xfrm>
          <a:effectLst>
            <a:outerShdw dist="53882" dir="2700000" algn="ctr" rotWithShape="0">
              <a:schemeClr val="bg2"/>
            </a:outerShdw>
          </a:effectLst>
        </p:spPr>
        <p:txBody>
          <a:bodyPr/>
          <a:lstStyle/>
          <a:p>
            <a:pPr eaLnBrk="1" hangingPunct="1">
              <a:defRPr/>
            </a:pPr>
            <a:r>
              <a:rPr lang="en-US" sz="2800" b="1" u="sng">
                <a:solidFill>
                  <a:srgbClr val="FFCC00"/>
                </a:solidFill>
                <a:effectLst>
                  <a:outerShdw blurRad="38100" dist="38100" dir="2700000" algn="tl">
                    <a:srgbClr val="000000"/>
                  </a:outerShdw>
                </a:effectLst>
                <a:latin typeface="Tahoma" pitchFamily="34" charset="0"/>
              </a:rPr>
              <a:t>The Caries Triad</a:t>
            </a:r>
          </a:p>
        </p:txBody>
      </p:sp>
      <p:sp>
        <p:nvSpPr>
          <p:cNvPr id="16" name="Oval 6">
            <a:extLst>
              <a:ext uri="{FF2B5EF4-FFF2-40B4-BE49-F238E27FC236}">
                <a16:creationId xmlns:a16="http://schemas.microsoft.com/office/drawing/2014/main" id="{C5D86B37-3699-4DF7-96CF-64EE6D5C18B8}"/>
              </a:ext>
            </a:extLst>
          </p:cNvPr>
          <p:cNvSpPr>
            <a:spLocks noChangeArrowheads="1"/>
          </p:cNvSpPr>
          <p:nvPr/>
        </p:nvSpPr>
        <p:spPr bwMode="auto">
          <a:xfrm>
            <a:off x="4038600" y="914400"/>
            <a:ext cx="3300413" cy="3430588"/>
          </a:xfrm>
          <a:prstGeom prst="ellipse">
            <a:avLst/>
          </a:prstGeom>
          <a:noFill/>
          <a:ln w="57150">
            <a:solidFill>
              <a:schemeClr val="bg1">
                <a:lumMod val="75000"/>
              </a:schemeClr>
            </a:solidFill>
            <a:round/>
            <a:headEnd/>
            <a:tailEnd/>
          </a:ln>
        </p:spPr>
        <p:txBody>
          <a:bodyPr anchor="ctr">
            <a:spAutoFit/>
          </a:bodyPr>
          <a:lstStyle/>
          <a:p>
            <a:pPr eaLnBrk="1" hangingPunct="1">
              <a:defRPr/>
            </a:pPr>
            <a:endParaRPr lang="en-US"/>
          </a:p>
        </p:txBody>
      </p:sp>
      <p:sp>
        <p:nvSpPr>
          <p:cNvPr id="15" name="Oval 6">
            <a:extLst>
              <a:ext uri="{FF2B5EF4-FFF2-40B4-BE49-F238E27FC236}">
                <a16:creationId xmlns:a16="http://schemas.microsoft.com/office/drawing/2014/main" id="{BEA5015A-5059-4C6F-A041-45302EC51340}"/>
              </a:ext>
            </a:extLst>
          </p:cNvPr>
          <p:cNvSpPr>
            <a:spLocks noChangeArrowheads="1"/>
          </p:cNvSpPr>
          <p:nvPr/>
        </p:nvSpPr>
        <p:spPr bwMode="auto">
          <a:xfrm>
            <a:off x="2057400" y="912813"/>
            <a:ext cx="3300413" cy="3430587"/>
          </a:xfrm>
          <a:prstGeom prst="ellipse">
            <a:avLst/>
          </a:prstGeom>
          <a:noFill/>
          <a:ln w="57150">
            <a:solidFill>
              <a:schemeClr val="bg1">
                <a:lumMod val="75000"/>
              </a:schemeClr>
            </a:solidFill>
            <a:round/>
            <a:headEnd/>
            <a:tailEnd/>
          </a:ln>
        </p:spPr>
        <p:txBody>
          <a:bodyPr anchor="ctr">
            <a:spAutoFit/>
          </a:bodyPr>
          <a:lstStyle/>
          <a:p>
            <a:pPr eaLnBrk="1" hangingPunct="1">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402" name="Picture 2" descr="A:\shear.gif">
            <a:extLst>
              <a:ext uri="{FF2B5EF4-FFF2-40B4-BE49-F238E27FC236}">
                <a16:creationId xmlns:a16="http://schemas.microsoft.com/office/drawing/2014/main" id="{F8C1C6E0-CB37-426F-B416-FD2701497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2359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A:\fluidflow.gif">
            <a:extLst>
              <a:ext uri="{FF2B5EF4-FFF2-40B4-BE49-F238E27FC236}">
                <a16:creationId xmlns:a16="http://schemas.microsoft.com/office/drawing/2014/main" id="{71F91FE5-BB4D-4716-AAA1-2AADB5EF1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90600"/>
            <a:ext cx="4114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4" descr="A:\plaquesites.gif">
            <a:extLst>
              <a:ext uri="{FF2B5EF4-FFF2-40B4-BE49-F238E27FC236}">
                <a16:creationId xmlns:a16="http://schemas.microsoft.com/office/drawing/2014/main" id="{EFB52C42-B179-4F25-AA06-C249E1D64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2362200"/>
            <a:ext cx="33829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06C336A-1EA2-DFA7-9BD5-B2223651EDE8}"/>
              </a:ext>
            </a:extLst>
          </p:cNvPr>
          <p:cNvSpPr txBox="1"/>
          <p:nvPr/>
        </p:nvSpPr>
        <p:spPr>
          <a:xfrm>
            <a:off x="762000" y="196334"/>
            <a:ext cx="7199376" cy="369332"/>
          </a:xfrm>
          <a:prstGeom prst="rect">
            <a:avLst/>
          </a:prstGeom>
          <a:gradFill>
            <a:gsLst>
              <a:gs pos="1000">
                <a:schemeClr val="tx1"/>
              </a:gs>
              <a:gs pos="100000">
                <a:schemeClr val="accent1">
                  <a:lumMod val="30000"/>
                  <a:lumOff val="70000"/>
                </a:schemeClr>
              </a:gs>
            </a:gsLst>
            <a:lin ang="5400000" scaled="1"/>
          </a:gradFill>
        </p:spPr>
        <p:txBody>
          <a:bodyPr wrap="square">
            <a:spAutoFit/>
          </a:bodyPr>
          <a:lstStyle/>
          <a:p>
            <a:pPr algn="ctr" eaLnBrk="1" hangingPunct="1">
              <a:spcBef>
                <a:spcPct val="0"/>
              </a:spcBef>
              <a:buFontTx/>
              <a:buNone/>
            </a:pPr>
            <a:r>
              <a:rPr lang="en-US" altLang="en-US" sz="1800" b="1" u="sng" dirty="0">
                <a:solidFill>
                  <a:schemeClr val="bg2"/>
                </a:solidFill>
                <a:latin typeface="Tahoma" panose="020B0604030504040204" pitchFamily="34" charset="0"/>
              </a:rPr>
              <a:t>Salivary Flow Modulates Growth of Dental Plaque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47AC84B-125C-4F3D-93C3-E461988F9D4B}"/>
              </a:ext>
            </a:extLst>
          </p:cNvPr>
          <p:cNvSpPr>
            <a:spLocks noGrp="1" noChangeArrowheads="1"/>
          </p:cNvSpPr>
          <p:nvPr>
            <p:ph type="title"/>
          </p:nvPr>
        </p:nvSpPr>
        <p:spPr>
          <a:xfrm>
            <a:off x="609600" y="152400"/>
            <a:ext cx="7772400" cy="1143000"/>
          </a:xfrm>
          <a:effectLst>
            <a:outerShdw dist="35921" dir="2700000" algn="ctr" rotWithShape="0">
              <a:schemeClr val="bg2"/>
            </a:outerShdw>
          </a:effectLst>
        </p:spPr>
        <p:txBody>
          <a:bodyPr/>
          <a:lstStyle/>
          <a:p>
            <a:pPr eaLnBrk="1" hangingPunct="1">
              <a:defRPr/>
            </a:pPr>
            <a:r>
              <a:rPr lang="en-US" sz="2400" b="1" u="sng">
                <a:solidFill>
                  <a:srgbClr val="FFCC00"/>
                </a:solidFill>
                <a:effectLst>
                  <a:outerShdw blurRad="38100" dist="38100" dir="2700000" algn="tl">
                    <a:srgbClr val="000000"/>
                  </a:outerShdw>
                </a:effectLst>
                <a:latin typeface="Tahoma" pitchFamily="34" charset="0"/>
              </a:rPr>
              <a:t>Effect of Salivary Flow on Plaque pH</a:t>
            </a:r>
          </a:p>
        </p:txBody>
      </p:sp>
      <p:pic>
        <p:nvPicPr>
          <p:cNvPr id="23555" name="Picture 3" descr="A:\stephan4.gif">
            <a:extLst>
              <a:ext uri="{FF2B5EF4-FFF2-40B4-BE49-F238E27FC236}">
                <a16:creationId xmlns:a16="http://schemas.microsoft.com/office/drawing/2014/main" id="{8B1B96E0-2393-4EDA-A87F-2B6DB0947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47800"/>
            <a:ext cx="42370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8D6E49-E913-5462-73CC-C2ED3A6CA78A}"/>
              </a:ext>
            </a:extLst>
          </p:cNvPr>
          <p:cNvSpPr txBox="1"/>
          <p:nvPr/>
        </p:nvSpPr>
        <p:spPr>
          <a:xfrm>
            <a:off x="751332" y="159925"/>
            <a:ext cx="1382268" cy="525875"/>
          </a:xfrm>
          <a:prstGeom prst="rect">
            <a:avLst/>
          </a:prstGeom>
        </p:spPr>
        <p:txBody>
          <a:bodyPr vert="horz" lIns="91440" tIns="45720" rIns="91440" bIns="45720" rtlCol="0">
            <a:normAutofit/>
          </a:bodyPr>
          <a:lstStyle/>
          <a:p>
            <a:pPr eaLnBrk="1" hangingPunct="1">
              <a:lnSpc>
                <a:spcPct val="90000"/>
              </a:lnSpc>
              <a:spcAft>
                <a:spcPts val="600"/>
              </a:spcAft>
              <a:defRPr/>
            </a:pPr>
            <a:endParaRPr lang="en-US" sz="1700" b="1" spc="50" dirty="0">
              <a:ln w="0"/>
              <a:solidFill>
                <a:schemeClr val="bg2"/>
              </a:solidFill>
              <a:effectLst>
                <a:innerShdw blurRad="63500" dist="50800" dir="13500000">
                  <a:srgbClr val="000000">
                    <a:alpha val="50000"/>
                  </a:srgbClr>
                </a:innerShdw>
              </a:effectLst>
              <a:latin typeface="+mn-lt"/>
            </a:endParaRPr>
          </a:p>
        </p:txBody>
      </p:sp>
      <p:sp>
        <p:nvSpPr>
          <p:cNvPr id="5" name="TextBox 4">
            <a:extLst>
              <a:ext uri="{FF2B5EF4-FFF2-40B4-BE49-F238E27FC236}">
                <a16:creationId xmlns:a16="http://schemas.microsoft.com/office/drawing/2014/main" id="{BCC87F2C-17DD-FB25-EF1F-49468ECD21DE}"/>
              </a:ext>
            </a:extLst>
          </p:cNvPr>
          <p:cNvSpPr txBox="1"/>
          <p:nvPr/>
        </p:nvSpPr>
        <p:spPr>
          <a:xfrm>
            <a:off x="3276600" y="304800"/>
            <a:ext cx="2286000" cy="584775"/>
          </a:xfrm>
          <a:prstGeom prst="rect">
            <a:avLst/>
          </a:prstGeom>
          <a:noFill/>
        </p:spPr>
        <p:txBody>
          <a:bodyPr wrap="square">
            <a:spAutoFit/>
          </a:bodyPr>
          <a:lstStyle/>
          <a:p>
            <a:pPr algn="ctr"/>
            <a:r>
              <a:rPr lang="en-US" sz="3200" b="1" dirty="0">
                <a:solidFill>
                  <a:schemeClr val="bg2"/>
                </a:solidFill>
              </a:rPr>
              <a:t>Summary</a:t>
            </a:r>
          </a:p>
        </p:txBody>
      </p:sp>
      <p:sp>
        <p:nvSpPr>
          <p:cNvPr id="7" name="TextBox 6">
            <a:extLst>
              <a:ext uri="{FF2B5EF4-FFF2-40B4-BE49-F238E27FC236}">
                <a16:creationId xmlns:a16="http://schemas.microsoft.com/office/drawing/2014/main" id="{265B3D7D-CCCB-C86A-7FB2-91012D9C59E2}"/>
              </a:ext>
            </a:extLst>
          </p:cNvPr>
          <p:cNvSpPr txBox="1"/>
          <p:nvPr/>
        </p:nvSpPr>
        <p:spPr>
          <a:xfrm>
            <a:off x="609600" y="1066800"/>
            <a:ext cx="8364664" cy="923330"/>
          </a:xfrm>
          <a:prstGeom prst="rect">
            <a:avLst/>
          </a:prstGeom>
          <a:noFill/>
        </p:spPr>
        <p:txBody>
          <a:bodyPr wrap="square">
            <a:spAutoFit/>
          </a:bodyPr>
          <a:lstStyle/>
          <a:p>
            <a:r>
              <a:rPr lang="en-US" b="1" dirty="0">
                <a:solidFill>
                  <a:schemeClr val="bg2"/>
                </a:solidFill>
              </a:rPr>
              <a:t>1)  Caries is a complex bacterial disease  -   </a:t>
            </a:r>
            <a:r>
              <a:rPr lang="en-US" i="1" dirty="0">
                <a:solidFill>
                  <a:schemeClr val="bg2"/>
                </a:solidFill>
              </a:rPr>
              <a:t>S. mutans </a:t>
            </a:r>
            <a:r>
              <a:rPr lang="en-US" dirty="0">
                <a:solidFill>
                  <a:schemeClr val="bg2"/>
                </a:solidFill>
              </a:rPr>
              <a:t>is strongly associated with disease because this organism can rapidly metabolize simple sugars to produce lactate.  Other organisms also associated with disease.</a:t>
            </a:r>
          </a:p>
        </p:txBody>
      </p:sp>
      <p:sp>
        <p:nvSpPr>
          <p:cNvPr id="8" name="TextBox 7">
            <a:extLst>
              <a:ext uri="{FF2B5EF4-FFF2-40B4-BE49-F238E27FC236}">
                <a16:creationId xmlns:a16="http://schemas.microsoft.com/office/drawing/2014/main" id="{2CCA864F-C101-FA8B-5181-8C33661E0A0D}"/>
              </a:ext>
            </a:extLst>
          </p:cNvPr>
          <p:cNvSpPr txBox="1"/>
          <p:nvPr/>
        </p:nvSpPr>
        <p:spPr>
          <a:xfrm>
            <a:off x="609600" y="2219853"/>
            <a:ext cx="8364664" cy="923330"/>
          </a:xfrm>
          <a:prstGeom prst="rect">
            <a:avLst/>
          </a:prstGeom>
          <a:noFill/>
        </p:spPr>
        <p:txBody>
          <a:bodyPr wrap="square">
            <a:spAutoFit/>
          </a:bodyPr>
          <a:lstStyle/>
          <a:p>
            <a:r>
              <a:rPr lang="en-US" b="1" dirty="0">
                <a:solidFill>
                  <a:schemeClr val="bg2"/>
                </a:solidFill>
              </a:rPr>
              <a:t>2) Caries is strongly influenced by dietary sucrose  -  </a:t>
            </a:r>
            <a:r>
              <a:rPr lang="en-US" dirty="0">
                <a:solidFill>
                  <a:schemeClr val="bg2"/>
                </a:solidFill>
              </a:rPr>
              <a:t>sucrose promotes </a:t>
            </a:r>
            <a:r>
              <a:rPr lang="en-US" dirty="0" err="1">
                <a:solidFill>
                  <a:schemeClr val="bg2"/>
                </a:solidFill>
              </a:rPr>
              <a:t>homofermentation</a:t>
            </a:r>
            <a:r>
              <a:rPr lang="en-US" dirty="0">
                <a:solidFill>
                  <a:schemeClr val="bg2"/>
                </a:solidFill>
              </a:rPr>
              <a:t>; also feeds into the synthesis of the carbohydrate matrix produced by </a:t>
            </a:r>
            <a:r>
              <a:rPr lang="en-US" i="1" dirty="0">
                <a:solidFill>
                  <a:schemeClr val="bg2"/>
                </a:solidFill>
              </a:rPr>
              <a:t>S. mutans</a:t>
            </a:r>
            <a:r>
              <a:rPr lang="en-US" dirty="0">
                <a:solidFill>
                  <a:schemeClr val="bg2"/>
                </a:solidFill>
              </a:rPr>
              <a:t>.</a:t>
            </a:r>
          </a:p>
        </p:txBody>
      </p:sp>
      <p:sp>
        <p:nvSpPr>
          <p:cNvPr id="9" name="TextBox 8">
            <a:extLst>
              <a:ext uri="{FF2B5EF4-FFF2-40B4-BE49-F238E27FC236}">
                <a16:creationId xmlns:a16="http://schemas.microsoft.com/office/drawing/2014/main" id="{8E8832E1-E0CB-A3CD-D33F-05428C0A2A64}"/>
              </a:ext>
            </a:extLst>
          </p:cNvPr>
          <p:cNvSpPr txBox="1"/>
          <p:nvPr/>
        </p:nvSpPr>
        <p:spPr>
          <a:xfrm>
            <a:off x="621792" y="3336330"/>
            <a:ext cx="8188452" cy="646331"/>
          </a:xfrm>
          <a:prstGeom prst="rect">
            <a:avLst/>
          </a:prstGeom>
          <a:noFill/>
        </p:spPr>
        <p:txBody>
          <a:bodyPr wrap="square">
            <a:spAutoFit/>
          </a:bodyPr>
          <a:lstStyle/>
          <a:p>
            <a:r>
              <a:rPr lang="en-US" b="1" dirty="0">
                <a:solidFill>
                  <a:schemeClr val="bg2"/>
                </a:solidFill>
              </a:rPr>
              <a:t>3) Genetics influence susceptibility to caries -  </a:t>
            </a:r>
            <a:r>
              <a:rPr lang="en-US" dirty="0">
                <a:solidFill>
                  <a:schemeClr val="bg2"/>
                </a:solidFill>
              </a:rPr>
              <a:t>affects composition of saliva and host defense mechanisms.</a:t>
            </a:r>
          </a:p>
        </p:txBody>
      </p:sp>
      <p:sp>
        <p:nvSpPr>
          <p:cNvPr id="10" name="TextBox 9">
            <a:extLst>
              <a:ext uri="{FF2B5EF4-FFF2-40B4-BE49-F238E27FC236}">
                <a16:creationId xmlns:a16="http://schemas.microsoft.com/office/drawing/2014/main" id="{27698409-35E6-D9F5-DD51-316EF4D0D6ED}"/>
              </a:ext>
            </a:extLst>
          </p:cNvPr>
          <p:cNvSpPr txBox="1"/>
          <p:nvPr/>
        </p:nvSpPr>
        <p:spPr>
          <a:xfrm>
            <a:off x="583692" y="4175808"/>
            <a:ext cx="8264652" cy="1200329"/>
          </a:xfrm>
          <a:prstGeom prst="rect">
            <a:avLst/>
          </a:prstGeom>
          <a:noFill/>
        </p:spPr>
        <p:txBody>
          <a:bodyPr wrap="square">
            <a:spAutoFit/>
          </a:bodyPr>
          <a:lstStyle/>
          <a:p>
            <a:r>
              <a:rPr lang="en-US" b="1" dirty="0">
                <a:solidFill>
                  <a:schemeClr val="bg2"/>
                </a:solidFill>
              </a:rPr>
              <a:t>4) Caries is modulated by saliva and other buffering systems  -  </a:t>
            </a:r>
            <a:r>
              <a:rPr lang="en-US" dirty="0">
                <a:solidFill>
                  <a:schemeClr val="bg2"/>
                </a:solidFill>
              </a:rPr>
              <a:t>buffers in saliva and in plaque itself can neutralize acid produced by </a:t>
            </a:r>
            <a:r>
              <a:rPr lang="en-US" i="1" dirty="0">
                <a:solidFill>
                  <a:schemeClr val="bg2"/>
                </a:solidFill>
              </a:rPr>
              <a:t>S. mutans</a:t>
            </a:r>
            <a:r>
              <a:rPr lang="en-US" dirty="0">
                <a:solidFill>
                  <a:schemeClr val="bg2"/>
                </a:solidFill>
              </a:rPr>
              <a:t>; </a:t>
            </a:r>
          </a:p>
          <a:p>
            <a:r>
              <a:rPr lang="en-US" dirty="0">
                <a:solidFill>
                  <a:schemeClr val="bg2"/>
                </a:solidFill>
              </a:rPr>
              <a:t>saliva also contains antimicrobial components; low salivary flow is associated with high risk for caries.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8D6E49-E913-5462-73CC-C2ED3A6CA78A}"/>
              </a:ext>
            </a:extLst>
          </p:cNvPr>
          <p:cNvSpPr txBox="1"/>
          <p:nvPr/>
        </p:nvSpPr>
        <p:spPr>
          <a:xfrm>
            <a:off x="751332" y="159925"/>
            <a:ext cx="1382268" cy="525875"/>
          </a:xfrm>
          <a:prstGeom prst="rect">
            <a:avLst/>
          </a:prstGeom>
        </p:spPr>
        <p:txBody>
          <a:bodyPr vert="horz" lIns="91440" tIns="45720" rIns="91440" bIns="45720" rtlCol="0">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1700" b="1" i="0" u="none" strike="noStrike" kern="1200" cap="none" spc="50" normalizeH="0" baseline="0" noProof="0" dirty="0">
              <a:ln w="0"/>
              <a:solidFill>
                <a:srgbClr val="000000"/>
              </a:solidFill>
              <a:effectLst>
                <a:innerShdw blurRad="63500" dist="50800" dir="13500000">
                  <a:srgbClr val="000000">
                    <a:alpha val="50000"/>
                  </a:srgbClr>
                </a:innerShdw>
              </a:effectLst>
              <a:uLnTx/>
              <a:uFillTx/>
              <a:latin typeface="Times New Roman"/>
              <a:ea typeface="+mn-ea"/>
              <a:cs typeface="+mn-cs"/>
            </a:endParaRPr>
          </a:p>
        </p:txBody>
      </p:sp>
      <p:sp>
        <p:nvSpPr>
          <p:cNvPr id="5" name="TextBox 4">
            <a:extLst>
              <a:ext uri="{FF2B5EF4-FFF2-40B4-BE49-F238E27FC236}">
                <a16:creationId xmlns:a16="http://schemas.microsoft.com/office/drawing/2014/main" id="{BCC87F2C-17DD-FB25-EF1F-49468ECD21DE}"/>
              </a:ext>
            </a:extLst>
          </p:cNvPr>
          <p:cNvSpPr txBox="1"/>
          <p:nvPr/>
        </p:nvSpPr>
        <p:spPr>
          <a:xfrm>
            <a:off x="1981200" y="211934"/>
            <a:ext cx="4800600"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Take-home message</a:t>
            </a:r>
          </a:p>
        </p:txBody>
      </p:sp>
      <p:sp>
        <p:nvSpPr>
          <p:cNvPr id="7" name="TextBox 6">
            <a:extLst>
              <a:ext uri="{FF2B5EF4-FFF2-40B4-BE49-F238E27FC236}">
                <a16:creationId xmlns:a16="http://schemas.microsoft.com/office/drawing/2014/main" id="{265B3D7D-CCCB-C86A-7FB2-91012D9C59E2}"/>
              </a:ext>
            </a:extLst>
          </p:cNvPr>
          <p:cNvSpPr txBox="1"/>
          <p:nvPr/>
        </p:nvSpPr>
        <p:spPr>
          <a:xfrm>
            <a:off x="652229" y="4551501"/>
            <a:ext cx="8041548" cy="132343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2) </a:t>
            </a:r>
            <a:r>
              <a:rPr lang="en-US" sz="1600" dirty="0">
                <a:solidFill>
                  <a:srgbClr val="000000"/>
                </a:solidFill>
              </a:rPr>
              <a:t>How you answer this email: </a:t>
            </a:r>
            <a:r>
              <a:rPr kumimoji="0" lang="en-US" sz="160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"Hi there, I'm a bit concerned about my child having severe early childhood caries compared to their peers. I heard something about bacteria and fungi working together like a team in their mouths. Can you help me understand why my child's dental situation is different? What's this teamwork of bacteria and fungi doing, that causes his dental health differently than other kids?"</a:t>
            </a:r>
          </a:p>
        </p:txBody>
      </p:sp>
      <p:sp>
        <p:nvSpPr>
          <p:cNvPr id="6" name="TextBox 5">
            <a:extLst>
              <a:ext uri="{FF2B5EF4-FFF2-40B4-BE49-F238E27FC236}">
                <a16:creationId xmlns:a16="http://schemas.microsoft.com/office/drawing/2014/main" id="{4740666E-8A1D-2E88-DF1B-88870A84FD6B}"/>
              </a:ext>
            </a:extLst>
          </p:cNvPr>
          <p:cNvSpPr txBox="1"/>
          <p:nvPr/>
        </p:nvSpPr>
        <p:spPr>
          <a:xfrm>
            <a:off x="639032" y="1748386"/>
            <a:ext cx="7660433"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Examples…</a:t>
            </a: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11" name="TextBox 10">
            <a:extLst>
              <a:ext uri="{FF2B5EF4-FFF2-40B4-BE49-F238E27FC236}">
                <a16:creationId xmlns:a16="http://schemas.microsoft.com/office/drawing/2014/main" id="{8FBB29F2-C7EF-FEB4-CFD9-0494A1420B5A}"/>
              </a:ext>
            </a:extLst>
          </p:cNvPr>
          <p:cNvSpPr txBox="1"/>
          <p:nvPr/>
        </p:nvSpPr>
        <p:spPr>
          <a:xfrm>
            <a:off x="639032" y="587771"/>
            <a:ext cx="8153400" cy="10772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600" b="1" dirty="0">
                <a:solidFill>
                  <a:srgbClr val="000000"/>
                </a:solidFill>
              </a:rPr>
              <a:t>To prepare yourselves for the exams, review definitions, categorizations, meanings of specific terms, examples, key mechanisms, and concepts. Be prepared for at least one question that requires analytical skills to explain the concept, definition, or mechanism represented by a graph or figure.</a:t>
            </a: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pic>
        <p:nvPicPr>
          <p:cNvPr id="12" name="Picture 11" descr="Frontiers | Exploiting the Oral Microbiome to Prevent Tooth Decay: Has  Evolution Already Provided the Best Tools? | Microbiology">
            <a:extLst>
              <a:ext uri="{FF2B5EF4-FFF2-40B4-BE49-F238E27FC236}">
                <a16:creationId xmlns:a16="http://schemas.microsoft.com/office/drawing/2014/main" id="{29C3595F-FD61-3A36-348A-3640EB2D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b="50000"/>
          <a:stretch/>
        </p:blipFill>
        <p:spPr bwMode="auto">
          <a:xfrm>
            <a:off x="4410591" y="2228414"/>
            <a:ext cx="4316278" cy="2057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7DE09A0-87D6-31F7-FC0D-DF9982F443E8}"/>
              </a:ext>
            </a:extLst>
          </p:cNvPr>
          <p:cNvSpPr txBox="1"/>
          <p:nvPr/>
        </p:nvSpPr>
        <p:spPr>
          <a:xfrm>
            <a:off x="610832" y="2228414"/>
            <a:ext cx="3850549" cy="830997"/>
          </a:xfrm>
          <a:prstGeom prst="rect">
            <a:avLst/>
          </a:prstGeom>
          <a:noFill/>
        </p:spPr>
        <p:txBody>
          <a:bodyPr wrap="square">
            <a:spAutoFit/>
          </a:bodyPr>
          <a:lstStyle/>
          <a:p>
            <a:pPr lvl="0"/>
            <a:r>
              <a:rPr kumimoji="0" lang="en-US" sz="160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1) Refer to the provided figure and explain how </a:t>
            </a:r>
            <a:r>
              <a:rPr lang="en-US" sz="1600" dirty="0">
                <a:solidFill>
                  <a:srgbClr val="000000"/>
                </a:solidFill>
              </a:rPr>
              <a:t>the Ecological Plaque Hypothesis explains dental caries. </a:t>
            </a:r>
            <a:endParaRPr kumimoji="0" lang="en-US" sz="160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14618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Cavities/tooth decay - Symptoms and causes - Mayo Clinic">
            <a:extLst>
              <a:ext uri="{FF2B5EF4-FFF2-40B4-BE49-F238E27FC236}">
                <a16:creationId xmlns:a16="http://schemas.microsoft.com/office/drawing/2014/main" id="{BF86FCDC-0113-6505-97D6-56C710DD9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4" y="153152"/>
            <a:ext cx="2646167" cy="26964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4" name="Oval 2">
            <a:extLst>
              <a:ext uri="{FF2B5EF4-FFF2-40B4-BE49-F238E27FC236}">
                <a16:creationId xmlns:a16="http://schemas.microsoft.com/office/drawing/2014/main" id="{CC6F464C-A747-484A-A59B-857B38EB9711}"/>
              </a:ext>
            </a:extLst>
          </p:cNvPr>
          <p:cNvSpPr>
            <a:spLocks noChangeArrowheads="1"/>
          </p:cNvSpPr>
          <p:nvPr/>
        </p:nvSpPr>
        <p:spPr bwMode="auto">
          <a:xfrm>
            <a:off x="1828800" y="1182469"/>
            <a:ext cx="3390944" cy="3543519"/>
          </a:xfrm>
          <a:prstGeom prst="ellipse">
            <a:avLst/>
          </a:prstGeom>
          <a:noFill/>
          <a:ln w="571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8195" name="Oval 3">
            <a:extLst>
              <a:ext uri="{FF2B5EF4-FFF2-40B4-BE49-F238E27FC236}">
                <a16:creationId xmlns:a16="http://schemas.microsoft.com/office/drawing/2014/main" id="{94643270-F3DC-40F6-9897-1F2DFA10E262}"/>
              </a:ext>
            </a:extLst>
          </p:cNvPr>
          <p:cNvSpPr>
            <a:spLocks noChangeArrowheads="1"/>
          </p:cNvSpPr>
          <p:nvPr/>
        </p:nvSpPr>
        <p:spPr bwMode="auto">
          <a:xfrm>
            <a:off x="3849688" y="1182469"/>
            <a:ext cx="3389312" cy="3543519"/>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8196" name="Oval 4">
            <a:extLst>
              <a:ext uri="{FF2B5EF4-FFF2-40B4-BE49-F238E27FC236}">
                <a16:creationId xmlns:a16="http://schemas.microsoft.com/office/drawing/2014/main" id="{F5A7EC05-30C8-4068-A36F-92696C7D3040}"/>
              </a:ext>
            </a:extLst>
          </p:cNvPr>
          <p:cNvSpPr>
            <a:spLocks noChangeArrowheads="1"/>
          </p:cNvSpPr>
          <p:nvPr/>
        </p:nvSpPr>
        <p:spPr bwMode="auto">
          <a:xfrm>
            <a:off x="2838450" y="2933483"/>
            <a:ext cx="3390944" cy="3543518"/>
          </a:xfrm>
          <a:prstGeom prst="ellipse">
            <a:avLst/>
          </a:prstGeom>
          <a:noFill/>
          <a:ln w="571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126981" name="Text Box 5">
            <a:extLst>
              <a:ext uri="{FF2B5EF4-FFF2-40B4-BE49-F238E27FC236}">
                <a16:creationId xmlns:a16="http://schemas.microsoft.com/office/drawing/2014/main" id="{BA7ABC7E-7E07-44A5-9F9E-EEC8A99B5BDA}"/>
              </a:ext>
            </a:extLst>
          </p:cNvPr>
          <p:cNvSpPr txBox="1">
            <a:spLocks noChangeArrowheads="1"/>
          </p:cNvSpPr>
          <p:nvPr/>
        </p:nvSpPr>
        <p:spPr bwMode="auto">
          <a:xfrm>
            <a:off x="2133600" y="2203450"/>
            <a:ext cx="1800225" cy="646113"/>
          </a:xfrm>
          <a:prstGeom prst="rect">
            <a:avLst/>
          </a:prstGeom>
          <a:noFill/>
          <a:ln w="9525">
            <a:noFill/>
            <a:miter lim="800000"/>
            <a:headEnd/>
            <a:tailEnd/>
          </a:ln>
          <a:effectLst/>
        </p:spPr>
        <p:txBody>
          <a:bodyPr>
            <a:spAutoFit/>
          </a:bodyPr>
          <a:lstStyle/>
          <a:p>
            <a:pPr eaLnBrk="1" hangingPunct="1">
              <a:defRPr/>
            </a:pPr>
            <a:r>
              <a:rPr lang="en-US" b="1" spc="50" dirty="0">
                <a:ln w="0"/>
                <a:solidFill>
                  <a:schemeClr val="bg2"/>
                </a:solidFill>
                <a:effectLst>
                  <a:innerShdw blurRad="63500" dist="50800" dir="13500000">
                    <a:srgbClr val="000000">
                      <a:alpha val="50000"/>
                    </a:srgbClr>
                  </a:innerShdw>
                </a:effectLst>
              </a:rPr>
              <a:t>Host Factors</a:t>
            </a:r>
          </a:p>
          <a:p>
            <a:pPr eaLnBrk="1" hangingPunct="1">
              <a:defRPr/>
            </a:pPr>
            <a:r>
              <a:rPr lang="en-US" b="1" spc="50" dirty="0">
                <a:ln w="0"/>
                <a:solidFill>
                  <a:schemeClr val="bg2"/>
                </a:solidFill>
                <a:effectLst>
                  <a:innerShdw blurRad="63500" dist="50800" dir="13500000">
                    <a:srgbClr val="000000">
                      <a:alpha val="50000"/>
                    </a:srgbClr>
                  </a:innerShdw>
                </a:effectLst>
              </a:rPr>
              <a:t>   Genetics</a:t>
            </a:r>
          </a:p>
        </p:txBody>
      </p:sp>
      <p:sp>
        <p:nvSpPr>
          <p:cNvPr id="126982" name="Text Box 6">
            <a:extLst>
              <a:ext uri="{FF2B5EF4-FFF2-40B4-BE49-F238E27FC236}">
                <a16:creationId xmlns:a16="http://schemas.microsoft.com/office/drawing/2014/main" id="{90EFB3F9-E2DE-427A-811F-5273D3EFB67D}"/>
              </a:ext>
            </a:extLst>
          </p:cNvPr>
          <p:cNvSpPr txBox="1">
            <a:spLocks noChangeArrowheads="1"/>
          </p:cNvSpPr>
          <p:nvPr/>
        </p:nvSpPr>
        <p:spPr bwMode="auto">
          <a:xfrm>
            <a:off x="5363163" y="2074622"/>
            <a:ext cx="1524000" cy="923330"/>
          </a:xfrm>
          <a:prstGeom prst="rect">
            <a:avLst/>
          </a:prstGeom>
          <a:noFill/>
          <a:ln w="9525">
            <a:noFill/>
            <a:miter lim="800000"/>
            <a:headEnd/>
            <a:tailEnd/>
          </a:ln>
          <a:effectLst/>
        </p:spPr>
        <p:txBody>
          <a:bodyPr wrap="square">
            <a:spAutoFit/>
          </a:bodyPr>
          <a:lstStyle/>
          <a:p>
            <a:pPr algn="ctr" eaLnBrk="1" hangingPunct="1">
              <a:defRPr/>
            </a:pPr>
            <a:r>
              <a:rPr lang="en-US" b="1" spc="50" dirty="0">
                <a:ln w="0"/>
                <a:solidFill>
                  <a:schemeClr val="bg2"/>
                </a:solidFill>
                <a:effectLst>
                  <a:innerShdw blurRad="63500" dist="50800" dir="13500000">
                    <a:srgbClr val="000000">
                      <a:alpha val="50000"/>
                    </a:srgbClr>
                  </a:innerShdw>
                </a:effectLst>
              </a:rPr>
              <a:t>Plaque</a:t>
            </a:r>
          </a:p>
          <a:p>
            <a:pPr algn="ctr" eaLnBrk="1" hangingPunct="1">
              <a:defRPr/>
            </a:pPr>
            <a:r>
              <a:rPr lang="en-US" b="1" spc="50" dirty="0">
                <a:ln w="0"/>
                <a:solidFill>
                  <a:schemeClr val="bg2"/>
                </a:solidFill>
                <a:effectLst>
                  <a:innerShdw blurRad="63500" dist="50800" dir="13500000">
                    <a:srgbClr val="000000">
                      <a:alpha val="50000"/>
                    </a:srgbClr>
                  </a:innerShdw>
                </a:effectLst>
              </a:rPr>
              <a:t>Microbial Biofilm</a:t>
            </a:r>
          </a:p>
        </p:txBody>
      </p:sp>
      <p:sp>
        <p:nvSpPr>
          <p:cNvPr id="126983" name="Text Box 7">
            <a:extLst>
              <a:ext uri="{FF2B5EF4-FFF2-40B4-BE49-F238E27FC236}">
                <a16:creationId xmlns:a16="http://schemas.microsoft.com/office/drawing/2014/main" id="{22F8C2D7-93EC-4BB2-B765-F54B64E899FA}"/>
              </a:ext>
            </a:extLst>
          </p:cNvPr>
          <p:cNvSpPr txBox="1">
            <a:spLocks noChangeArrowheads="1"/>
          </p:cNvSpPr>
          <p:nvPr/>
        </p:nvSpPr>
        <p:spPr bwMode="auto">
          <a:xfrm>
            <a:off x="3581400" y="5029200"/>
            <a:ext cx="2047355" cy="646331"/>
          </a:xfrm>
          <a:prstGeom prst="rect">
            <a:avLst/>
          </a:prstGeom>
          <a:noFill/>
          <a:ln w="9525">
            <a:noFill/>
            <a:miter lim="800000"/>
            <a:headEnd/>
            <a:tailEnd/>
          </a:ln>
          <a:effectLst/>
        </p:spPr>
        <p:txBody>
          <a:bodyPr wrap="none">
            <a:spAutoFit/>
          </a:bodyPr>
          <a:lstStyle/>
          <a:p>
            <a:pPr eaLnBrk="1" hangingPunct="1">
              <a:defRPr/>
            </a:pPr>
            <a:r>
              <a:rPr lang="en-US" b="1" spc="50" dirty="0">
                <a:ln w="0"/>
                <a:solidFill>
                  <a:schemeClr val="bg2"/>
                </a:solidFill>
                <a:effectLst>
                  <a:innerShdw blurRad="63500" dist="50800" dir="13500000">
                    <a:srgbClr val="000000">
                      <a:alpha val="50000"/>
                    </a:srgbClr>
                  </a:innerShdw>
                </a:effectLst>
              </a:rPr>
              <a:t>  Environment</a:t>
            </a:r>
          </a:p>
          <a:p>
            <a:pPr eaLnBrk="1" hangingPunct="1">
              <a:defRPr/>
            </a:pPr>
            <a:r>
              <a:rPr lang="en-US" b="1" spc="50" dirty="0">
                <a:ln w="0"/>
                <a:solidFill>
                  <a:schemeClr val="bg2"/>
                </a:solidFill>
                <a:effectLst>
                  <a:innerShdw blurRad="63500" dist="50800" dir="13500000">
                    <a:srgbClr val="000000">
                      <a:alpha val="50000"/>
                    </a:srgbClr>
                  </a:innerShdw>
                </a:effectLst>
              </a:rPr>
              <a:t>Dietary Factors</a:t>
            </a:r>
          </a:p>
        </p:txBody>
      </p:sp>
      <p:sp>
        <p:nvSpPr>
          <p:cNvPr id="126987" name="Text Box 11">
            <a:extLst>
              <a:ext uri="{FF2B5EF4-FFF2-40B4-BE49-F238E27FC236}">
                <a16:creationId xmlns:a16="http://schemas.microsoft.com/office/drawing/2014/main" id="{63B5A754-B926-4EFA-9F1E-44DFA13A46E5}"/>
              </a:ext>
            </a:extLst>
          </p:cNvPr>
          <p:cNvSpPr txBox="1">
            <a:spLocks noChangeArrowheads="1"/>
          </p:cNvSpPr>
          <p:nvPr/>
        </p:nvSpPr>
        <p:spPr bwMode="auto">
          <a:xfrm>
            <a:off x="3954463" y="3124200"/>
            <a:ext cx="1150937" cy="396875"/>
          </a:xfrm>
          <a:prstGeom prst="rect">
            <a:avLst/>
          </a:prstGeom>
          <a:noFill/>
          <a:ln w="9525">
            <a:noFill/>
            <a:miter lim="800000"/>
            <a:headEnd/>
            <a:tailEnd/>
          </a:ln>
          <a:effectLst/>
        </p:spPr>
        <p:txBody>
          <a:bodyPr wrap="none">
            <a:spAutoFit/>
          </a:bodyPr>
          <a:lstStyle/>
          <a:p>
            <a:pPr eaLnBrk="1" hangingPunct="1">
              <a:defRPr/>
            </a:pPr>
            <a:r>
              <a:rPr lang="en-US" sz="2000" b="1" u="sng">
                <a:solidFill>
                  <a:srgbClr val="D8000A"/>
                </a:solidFill>
                <a:effectLst>
                  <a:outerShdw blurRad="38100" dist="38100" dir="2700000" algn="tl">
                    <a:srgbClr val="000000"/>
                  </a:outerShdw>
                </a:effectLst>
              </a:rPr>
              <a:t>CARIES</a:t>
            </a:r>
          </a:p>
        </p:txBody>
      </p:sp>
      <p:sp>
        <p:nvSpPr>
          <p:cNvPr id="3081" name="TextBox 4">
            <a:extLst>
              <a:ext uri="{FF2B5EF4-FFF2-40B4-BE49-F238E27FC236}">
                <a16:creationId xmlns:a16="http://schemas.microsoft.com/office/drawing/2014/main" id="{B201514A-E7D9-4089-A8BB-5F22FBC69FDE}"/>
              </a:ext>
            </a:extLst>
          </p:cNvPr>
          <p:cNvSpPr txBox="1">
            <a:spLocks noChangeArrowheads="1"/>
          </p:cNvSpPr>
          <p:nvPr/>
        </p:nvSpPr>
        <p:spPr bwMode="auto">
          <a:xfrm>
            <a:off x="2362200" y="234949"/>
            <a:ext cx="4595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dirty="0">
                <a:solidFill>
                  <a:schemeClr val="bg2"/>
                </a:solidFill>
                <a:latin typeface="Tahoma" panose="020B0604030504040204" pitchFamily="34" charset="0"/>
              </a:rPr>
              <a:t>Caries is a Multi-factorial Disease:</a:t>
            </a:r>
          </a:p>
          <a:p>
            <a:pPr algn="ctr" eaLnBrk="1" hangingPunct="1">
              <a:spcBef>
                <a:spcPct val="0"/>
              </a:spcBef>
              <a:buFontTx/>
              <a:buNone/>
            </a:pPr>
            <a:r>
              <a:rPr lang="en-US" altLang="en-US" sz="1800" b="1" dirty="0">
                <a:solidFill>
                  <a:schemeClr val="bg2"/>
                </a:solidFill>
                <a:latin typeface="Tahoma" panose="020B0604030504040204" pitchFamily="34" charset="0"/>
              </a:rPr>
              <a:t>The Caries Triad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Oval 2">
            <a:extLst>
              <a:ext uri="{FF2B5EF4-FFF2-40B4-BE49-F238E27FC236}">
                <a16:creationId xmlns:a16="http://schemas.microsoft.com/office/drawing/2014/main" id="{D1DD322E-A092-4E2F-8E6F-70FAF5F89D2B}"/>
              </a:ext>
            </a:extLst>
          </p:cNvPr>
          <p:cNvSpPr>
            <a:spLocks noChangeArrowheads="1"/>
          </p:cNvSpPr>
          <p:nvPr/>
        </p:nvSpPr>
        <p:spPr bwMode="auto">
          <a:xfrm>
            <a:off x="1981200" y="1143000"/>
            <a:ext cx="3300413" cy="3430588"/>
          </a:xfrm>
          <a:prstGeom prst="ellipse">
            <a:avLst/>
          </a:prstGeom>
          <a:noFill/>
          <a:ln w="57150">
            <a:solidFill>
              <a:schemeClr val="bg1">
                <a:lumMod val="75000"/>
              </a:schemeClr>
            </a:solidFill>
            <a:round/>
            <a:headEnd/>
            <a:tailEnd/>
          </a:ln>
        </p:spPr>
        <p:txBody>
          <a:bodyPr anchor="ctr">
            <a:spAutoFit/>
          </a:bodyPr>
          <a:lstStyle/>
          <a:p>
            <a:pPr eaLnBrk="1" hangingPunct="1">
              <a:defRPr/>
            </a:pPr>
            <a:endParaRPr lang="en-US"/>
          </a:p>
        </p:txBody>
      </p:sp>
      <p:sp>
        <p:nvSpPr>
          <p:cNvPr id="4099" name="Oval 3">
            <a:extLst>
              <a:ext uri="{FF2B5EF4-FFF2-40B4-BE49-F238E27FC236}">
                <a16:creationId xmlns:a16="http://schemas.microsoft.com/office/drawing/2014/main" id="{8B288ED1-7950-4CC0-A0A1-AEAAA60D83E0}"/>
              </a:ext>
            </a:extLst>
          </p:cNvPr>
          <p:cNvSpPr>
            <a:spLocks noChangeArrowheads="1"/>
          </p:cNvSpPr>
          <p:nvPr/>
        </p:nvSpPr>
        <p:spPr bwMode="auto">
          <a:xfrm>
            <a:off x="4002088" y="1143000"/>
            <a:ext cx="3298825" cy="3430588"/>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10244" name="Oval 4">
            <a:extLst>
              <a:ext uri="{FF2B5EF4-FFF2-40B4-BE49-F238E27FC236}">
                <a16:creationId xmlns:a16="http://schemas.microsoft.com/office/drawing/2014/main" id="{78607AEC-A9A6-4C88-A67E-8D22A5985295}"/>
              </a:ext>
            </a:extLst>
          </p:cNvPr>
          <p:cNvSpPr>
            <a:spLocks noChangeArrowheads="1"/>
          </p:cNvSpPr>
          <p:nvPr/>
        </p:nvSpPr>
        <p:spPr bwMode="auto">
          <a:xfrm>
            <a:off x="2990850" y="2894013"/>
            <a:ext cx="3300413" cy="3430587"/>
          </a:xfrm>
          <a:prstGeom prst="ellipse">
            <a:avLst/>
          </a:prstGeom>
          <a:noFill/>
          <a:ln w="57150">
            <a:solidFill>
              <a:schemeClr val="bg1">
                <a:lumMod val="75000"/>
              </a:schemeClr>
            </a:solidFill>
            <a:round/>
            <a:headEnd/>
            <a:tailEnd/>
          </a:ln>
        </p:spPr>
        <p:txBody>
          <a:bodyPr anchor="ctr">
            <a:spAutoFit/>
          </a:bodyPr>
          <a:lstStyle/>
          <a:p>
            <a:pPr eaLnBrk="1" hangingPunct="1">
              <a:defRPr/>
            </a:pPr>
            <a:endParaRPr lang="en-US"/>
          </a:p>
        </p:txBody>
      </p:sp>
      <p:sp>
        <p:nvSpPr>
          <p:cNvPr id="82949" name="Text Box 5">
            <a:extLst>
              <a:ext uri="{FF2B5EF4-FFF2-40B4-BE49-F238E27FC236}">
                <a16:creationId xmlns:a16="http://schemas.microsoft.com/office/drawing/2014/main" id="{ECFB02FA-BBF4-424E-9858-D61BB93D39B2}"/>
              </a:ext>
            </a:extLst>
          </p:cNvPr>
          <p:cNvSpPr txBox="1">
            <a:spLocks noChangeArrowheads="1"/>
          </p:cNvSpPr>
          <p:nvPr/>
        </p:nvSpPr>
        <p:spPr bwMode="auto">
          <a:xfrm>
            <a:off x="2286000" y="2051050"/>
            <a:ext cx="1800225" cy="915988"/>
          </a:xfrm>
          <a:prstGeom prst="rect">
            <a:avLst/>
          </a:prstGeom>
          <a:noFill/>
          <a:ln w="9525">
            <a:noFill/>
            <a:miter lim="800000"/>
            <a:headEnd/>
            <a:tailEnd/>
          </a:ln>
          <a:effectLst/>
        </p:spPr>
        <p:txBody>
          <a:bodyPr>
            <a:spAutoFit/>
          </a:bodyPr>
          <a:lstStyle/>
          <a:p>
            <a:pPr algn="ctr" eaLnBrk="1" hangingPunct="1">
              <a:defRPr/>
            </a:pPr>
            <a:r>
              <a:rPr lang="en-US" b="1" dirty="0">
                <a:solidFill>
                  <a:schemeClr val="bg1">
                    <a:lumMod val="60000"/>
                    <a:lumOff val="40000"/>
                  </a:schemeClr>
                </a:solidFill>
              </a:rPr>
              <a:t>Host Factors</a:t>
            </a:r>
          </a:p>
          <a:p>
            <a:pPr algn="ctr" eaLnBrk="1" hangingPunct="1">
              <a:defRPr/>
            </a:pPr>
            <a:r>
              <a:rPr lang="en-US" b="1" dirty="0">
                <a:solidFill>
                  <a:schemeClr val="bg1">
                    <a:lumMod val="60000"/>
                    <a:lumOff val="40000"/>
                  </a:schemeClr>
                </a:solidFill>
              </a:rPr>
              <a:t>       &amp;</a:t>
            </a:r>
          </a:p>
          <a:p>
            <a:pPr algn="ctr" eaLnBrk="1" hangingPunct="1">
              <a:defRPr/>
            </a:pPr>
            <a:r>
              <a:rPr lang="en-US" b="1" dirty="0">
                <a:solidFill>
                  <a:schemeClr val="bg1">
                    <a:lumMod val="60000"/>
                    <a:lumOff val="40000"/>
                  </a:schemeClr>
                </a:solidFill>
              </a:rPr>
              <a:t>    Teeth</a:t>
            </a:r>
          </a:p>
        </p:txBody>
      </p:sp>
      <p:sp>
        <p:nvSpPr>
          <p:cNvPr id="82950" name="Text Box 6">
            <a:extLst>
              <a:ext uri="{FF2B5EF4-FFF2-40B4-BE49-F238E27FC236}">
                <a16:creationId xmlns:a16="http://schemas.microsoft.com/office/drawing/2014/main" id="{CD22EF47-A02D-40D0-835A-1C19941F718D}"/>
              </a:ext>
            </a:extLst>
          </p:cNvPr>
          <p:cNvSpPr txBox="1">
            <a:spLocks noChangeArrowheads="1"/>
          </p:cNvSpPr>
          <p:nvPr/>
        </p:nvSpPr>
        <p:spPr bwMode="auto">
          <a:xfrm>
            <a:off x="5486400" y="1842631"/>
            <a:ext cx="1409700" cy="1015663"/>
          </a:xfrm>
          <a:prstGeom prst="rect">
            <a:avLst/>
          </a:prstGeom>
          <a:noFill/>
          <a:ln w="9525">
            <a:noFill/>
            <a:miter lim="800000"/>
            <a:headEnd/>
            <a:tailEnd/>
          </a:ln>
          <a:effectLst/>
        </p:spPr>
        <p:txBody>
          <a:bodyPr wrap="square">
            <a:spAutoFit/>
          </a:bodyPr>
          <a:lstStyle/>
          <a:p>
            <a:pPr algn="ctr" eaLnBrk="1" hangingPunct="1">
              <a:defRPr/>
            </a:pPr>
            <a:r>
              <a:rPr lang="en-US" sz="2000" b="1" spc="50" dirty="0">
                <a:ln w="0"/>
                <a:solidFill>
                  <a:schemeClr val="bg2"/>
                </a:solidFill>
                <a:effectLst>
                  <a:innerShdw blurRad="63500" dist="50800" dir="13500000">
                    <a:srgbClr val="000000">
                      <a:alpha val="50000"/>
                    </a:srgbClr>
                  </a:innerShdw>
                </a:effectLst>
              </a:rPr>
              <a:t>Plaque</a:t>
            </a:r>
          </a:p>
          <a:p>
            <a:pPr algn="ctr" eaLnBrk="1" hangingPunct="1">
              <a:defRPr/>
            </a:pPr>
            <a:r>
              <a:rPr lang="en-US" sz="2000" b="1" spc="50" dirty="0">
                <a:ln w="0"/>
                <a:solidFill>
                  <a:schemeClr val="bg2"/>
                </a:solidFill>
                <a:effectLst>
                  <a:innerShdw blurRad="63500" dist="50800" dir="13500000">
                    <a:srgbClr val="000000">
                      <a:alpha val="50000"/>
                    </a:srgbClr>
                  </a:innerShdw>
                </a:effectLst>
              </a:rPr>
              <a:t>Microbial Biofilm</a:t>
            </a:r>
          </a:p>
        </p:txBody>
      </p:sp>
      <p:sp>
        <p:nvSpPr>
          <p:cNvPr id="82951" name="Text Box 7">
            <a:extLst>
              <a:ext uri="{FF2B5EF4-FFF2-40B4-BE49-F238E27FC236}">
                <a16:creationId xmlns:a16="http://schemas.microsoft.com/office/drawing/2014/main" id="{A5F95354-7BD5-410B-A383-D9AEFBA6E434}"/>
              </a:ext>
            </a:extLst>
          </p:cNvPr>
          <p:cNvSpPr txBox="1">
            <a:spLocks noChangeArrowheads="1"/>
          </p:cNvSpPr>
          <p:nvPr/>
        </p:nvSpPr>
        <p:spPr bwMode="auto">
          <a:xfrm>
            <a:off x="3733800" y="4876800"/>
            <a:ext cx="1933575" cy="641350"/>
          </a:xfrm>
          <a:prstGeom prst="rect">
            <a:avLst/>
          </a:prstGeom>
          <a:noFill/>
          <a:ln w="9525">
            <a:noFill/>
            <a:miter lim="800000"/>
            <a:headEnd/>
            <a:tailEnd/>
          </a:ln>
          <a:effectLst/>
        </p:spPr>
        <p:txBody>
          <a:bodyPr wrap="none">
            <a:spAutoFit/>
          </a:bodyPr>
          <a:lstStyle/>
          <a:p>
            <a:pPr eaLnBrk="1" hangingPunct="1">
              <a:defRPr/>
            </a:pPr>
            <a:r>
              <a:rPr lang="en-US" b="1" dirty="0">
                <a:solidFill>
                  <a:schemeClr val="bg1">
                    <a:lumMod val="60000"/>
                    <a:lumOff val="40000"/>
                  </a:schemeClr>
                </a:solidFill>
              </a:rPr>
              <a:t>  Environment</a:t>
            </a:r>
          </a:p>
          <a:p>
            <a:pPr eaLnBrk="1" hangingPunct="1">
              <a:defRPr/>
            </a:pPr>
            <a:r>
              <a:rPr lang="en-US" b="1" dirty="0">
                <a:solidFill>
                  <a:schemeClr val="bg1">
                    <a:lumMod val="60000"/>
                    <a:lumOff val="40000"/>
                  </a:schemeClr>
                </a:solidFill>
              </a:rPr>
              <a:t>Dietary Factors</a:t>
            </a:r>
          </a:p>
        </p:txBody>
      </p:sp>
      <p:sp>
        <p:nvSpPr>
          <p:cNvPr id="82955" name="Text Box 11">
            <a:extLst>
              <a:ext uri="{FF2B5EF4-FFF2-40B4-BE49-F238E27FC236}">
                <a16:creationId xmlns:a16="http://schemas.microsoft.com/office/drawing/2014/main" id="{4C2A3D04-6DFD-4BA7-A1DB-E29AC5E598A7}"/>
              </a:ext>
            </a:extLst>
          </p:cNvPr>
          <p:cNvSpPr txBox="1">
            <a:spLocks noChangeArrowheads="1"/>
          </p:cNvSpPr>
          <p:nvPr/>
        </p:nvSpPr>
        <p:spPr bwMode="auto">
          <a:xfrm>
            <a:off x="4106863" y="2971800"/>
            <a:ext cx="1150937" cy="396875"/>
          </a:xfrm>
          <a:prstGeom prst="rect">
            <a:avLst/>
          </a:prstGeom>
          <a:noFill/>
          <a:ln w="9525">
            <a:noFill/>
            <a:miter lim="800000"/>
            <a:headEnd/>
            <a:tailEnd/>
          </a:ln>
          <a:effectLst/>
        </p:spPr>
        <p:txBody>
          <a:bodyPr wrap="none">
            <a:spAutoFit/>
          </a:bodyPr>
          <a:lstStyle/>
          <a:p>
            <a:pPr eaLnBrk="1" hangingPunct="1">
              <a:defRPr/>
            </a:pPr>
            <a:r>
              <a:rPr lang="en-US" sz="2000" b="1" u="sng">
                <a:solidFill>
                  <a:srgbClr val="D8000A"/>
                </a:solidFill>
                <a:effectLst>
                  <a:outerShdw blurRad="38100" dist="38100" dir="2700000" algn="tl">
                    <a:srgbClr val="000000"/>
                  </a:outerShdw>
                </a:effectLst>
              </a:rPr>
              <a:t>CARIES</a:t>
            </a:r>
          </a:p>
        </p:txBody>
      </p:sp>
      <p:sp>
        <p:nvSpPr>
          <p:cNvPr id="4105" name="TextBox 1">
            <a:extLst>
              <a:ext uri="{FF2B5EF4-FFF2-40B4-BE49-F238E27FC236}">
                <a16:creationId xmlns:a16="http://schemas.microsoft.com/office/drawing/2014/main" id="{EC631573-DD77-4413-9AC6-174F8B164492}"/>
              </a:ext>
            </a:extLst>
          </p:cNvPr>
          <p:cNvSpPr txBox="1">
            <a:spLocks noChangeArrowheads="1"/>
          </p:cNvSpPr>
          <p:nvPr/>
        </p:nvSpPr>
        <p:spPr bwMode="auto">
          <a:xfrm>
            <a:off x="2286000" y="179943"/>
            <a:ext cx="4434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spc="50">
                <a:ln w="0"/>
                <a:solidFill>
                  <a:schemeClr val="bg2"/>
                </a:solidFill>
                <a:effectLst>
                  <a:innerShdw blurRad="63500" dist="50800" dir="13500000">
                    <a:srgbClr val="000000">
                      <a:alpha val="50000"/>
                    </a:srgbClr>
                  </a:innerShdw>
                </a:effectLst>
                <a:latin typeface="Tahoma" panose="020B0604030504040204" pitchFamily="34" charset="0"/>
              </a:rPr>
              <a:t>The Microbial Component of Caries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7000">
              <a:srgbClr val="99FBFB"/>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5C473E-53F9-4CD3-B184-FE47CD801C20}"/>
              </a:ext>
            </a:extLst>
          </p:cNvPr>
          <p:cNvSpPr txBox="1"/>
          <p:nvPr/>
        </p:nvSpPr>
        <p:spPr>
          <a:xfrm>
            <a:off x="2519050" y="70574"/>
            <a:ext cx="4192465" cy="415498"/>
          </a:xfrm>
          <a:prstGeom prst="rect">
            <a:avLst/>
          </a:prstGeom>
          <a:noFill/>
        </p:spPr>
        <p:txBody>
          <a:bodyPr wrap="square">
            <a:spAutoFit/>
          </a:bodyPr>
          <a:lstStyle/>
          <a:p>
            <a:pPr algn="ctr" defTabSz="685800" eaLnBrk="1" fontAlgn="auto" hangingPunct="1">
              <a:spcBef>
                <a:spcPts val="0"/>
              </a:spcBef>
              <a:spcAft>
                <a:spcPts val="0"/>
              </a:spcAft>
            </a:pPr>
            <a:r>
              <a:rPr lang="en-US" sz="2100" b="1" u="sng" dirty="0">
                <a:solidFill>
                  <a:srgbClr val="222222"/>
                </a:solidFill>
                <a:latin typeface="Calibri" panose="020F0502020204030204"/>
              </a:rPr>
              <a:t>Feedbacks in the Dental Plaque</a:t>
            </a:r>
            <a:endParaRPr lang="en-US" sz="2100" b="1" u="sng" dirty="0">
              <a:solidFill>
                <a:prstClr val="black"/>
              </a:solidFill>
              <a:latin typeface="Calibri" panose="020F0502020204030204"/>
            </a:endParaRPr>
          </a:p>
        </p:txBody>
      </p:sp>
      <p:pic>
        <p:nvPicPr>
          <p:cNvPr id="2" name="Picture 2">
            <a:extLst>
              <a:ext uri="{FF2B5EF4-FFF2-40B4-BE49-F238E27FC236}">
                <a16:creationId xmlns:a16="http://schemas.microsoft.com/office/drawing/2014/main" id="{ED6F3041-D0C6-45B8-A695-A99D65656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 y="1075831"/>
            <a:ext cx="3773901" cy="23187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DE6FDE1-8191-47DE-80BE-437CDEC479C8}"/>
              </a:ext>
            </a:extLst>
          </p:cNvPr>
          <p:cNvGrpSpPr/>
          <p:nvPr/>
        </p:nvGrpSpPr>
        <p:grpSpPr>
          <a:xfrm>
            <a:off x="3801347" y="1955866"/>
            <a:ext cx="5334916" cy="1731221"/>
            <a:chOff x="4876984" y="3124987"/>
            <a:chExt cx="7610686" cy="2308293"/>
          </a:xfrm>
        </p:grpSpPr>
        <p:pic>
          <p:nvPicPr>
            <p:cNvPr id="10" name="Picture 9">
              <a:extLst>
                <a:ext uri="{FF2B5EF4-FFF2-40B4-BE49-F238E27FC236}">
                  <a16:creationId xmlns:a16="http://schemas.microsoft.com/office/drawing/2014/main" id="{51D18981-FC70-41C3-AC30-70DC81A5B321}"/>
                </a:ext>
              </a:extLst>
            </p:cNvPr>
            <p:cNvPicPr>
              <a:picLocks noChangeAspect="1"/>
            </p:cNvPicPr>
            <p:nvPr/>
          </p:nvPicPr>
          <p:blipFill rotWithShape="1">
            <a:blip r:embed="rId4"/>
            <a:srcRect l="2091" t="13624" r="3604" b="26532"/>
            <a:stretch/>
          </p:blipFill>
          <p:spPr>
            <a:xfrm>
              <a:off x="5271415" y="3737042"/>
              <a:ext cx="6801976" cy="1696238"/>
            </a:xfrm>
            <a:prstGeom prst="rect">
              <a:avLst/>
            </a:prstGeom>
          </p:spPr>
        </p:pic>
        <p:sp>
          <p:nvSpPr>
            <p:cNvPr id="14" name="TextBox 13">
              <a:extLst>
                <a:ext uri="{FF2B5EF4-FFF2-40B4-BE49-F238E27FC236}">
                  <a16:creationId xmlns:a16="http://schemas.microsoft.com/office/drawing/2014/main" id="{EBAC111D-D32F-40C3-A5F1-2B7B8B069883}"/>
                </a:ext>
              </a:extLst>
            </p:cNvPr>
            <p:cNvSpPr txBox="1"/>
            <p:nvPr/>
          </p:nvSpPr>
          <p:spPr>
            <a:xfrm>
              <a:off x="4876984" y="3124987"/>
              <a:ext cx="7610686" cy="677108"/>
            </a:xfrm>
            <a:prstGeom prst="rect">
              <a:avLst/>
            </a:prstGeom>
            <a:noFill/>
          </p:spPr>
          <p:txBody>
            <a:bodyPr wrap="square">
              <a:spAutoFit/>
            </a:bodyPr>
            <a:lstStyle/>
            <a:p>
              <a:pPr algn="ctr" defTabSz="685800" eaLnBrk="1" fontAlgn="auto" hangingPunct="1">
                <a:spcBef>
                  <a:spcPts val="0"/>
                </a:spcBef>
                <a:spcAft>
                  <a:spcPts val="0"/>
                </a:spcAft>
              </a:pPr>
              <a:r>
                <a:rPr lang="en-US" sz="1350" b="1" dirty="0">
                  <a:solidFill>
                    <a:prstClr val="black"/>
                  </a:solidFill>
                  <a:latin typeface="Calibri" panose="020F0502020204030204"/>
                </a:rPr>
                <a:t>Oral </a:t>
              </a:r>
              <a:r>
                <a:rPr lang="en-US" sz="1350" b="1" dirty="0" err="1">
                  <a:solidFill>
                    <a:prstClr val="black"/>
                  </a:solidFill>
                  <a:latin typeface="Calibri" panose="020F0502020204030204"/>
                </a:rPr>
                <a:t>arginolytic</a:t>
              </a:r>
              <a:r>
                <a:rPr lang="en-US" sz="1350" b="1" dirty="0">
                  <a:solidFill>
                    <a:prstClr val="black"/>
                  </a:solidFill>
                  <a:latin typeface="Calibri" panose="020F0502020204030204"/>
                </a:rPr>
                <a:t> bacterial communities; the arginine deiminase system </a:t>
              </a:r>
            </a:p>
            <a:p>
              <a:pPr algn="ctr" defTabSz="685800" eaLnBrk="1" fontAlgn="auto" hangingPunct="1">
                <a:spcBef>
                  <a:spcPts val="0"/>
                </a:spcBef>
                <a:spcAft>
                  <a:spcPts val="0"/>
                </a:spcAft>
              </a:pPr>
              <a:r>
                <a:rPr lang="en-US" sz="1350" i="1" dirty="0">
                  <a:solidFill>
                    <a:prstClr val="black"/>
                  </a:solidFill>
                  <a:latin typeface="Calibri" panose="020F0502020204030204"/>
                </a:rPr>
                <a:t>S. </a:t>
              </a:r>
              <a:r>
                <a:rPr lang="en-US" sz="1350" i="1" dirty="0" err="1">
                  <a:solidFill>
                    <a:prstClr val="black"/>
                  </a:solidFill>
                  <a:latin typeface="Calibri" panose="020F0502020204030204"/>
                </a:rPr>
                <a:t>gordonii</a:t>
              </a:r>
              <a:r>
                <a:rPr lang="en-US" sz="1350" i="1" dirty="0">
                  <a:solidFill>
                    <a:prstClr val="black"/>
                  </a:solidFill>
                  <a:latin typeface="Calibri" panose="020F0502020204030204"/>
                </a:rPr>
                <a:t>, S. sanguinis, etc.</a:t>
              </a:r>
            </a:p>
          </p:txBody>
        </p:sp>
      </p:grpSp>
      <p:grpSp>
        <p:nvGrpSpPr>
          <p:cNvPr id="25" name="Group 24">
            <a:extLst>
              <a:ext uri="{FF2B5EF4-FFF2-40B4-BE49-F238E27FC236}">
                <a16:creationId xmlns:a16="http://schemas.microsoft.com/office/drawing/2014/main" id="{C4135B34-99CF-BDB8-6036-057FEB60822B}"/>
              </a:ext>
            </a:extLst>
          </p:cNvPr>
          <p:cNvGrpSpPr/>
          <p:nvPr/>
        </p:nvGrpSpPr>
        <p:grpSpPr>
          <a:xfrm>
            <a:off x="4246614" y="763944"/>
            <a:ext cx="4644493" cy="834364"/>
            <a:chOff x="4246614" y="763944"/>
            <a:chExt cx="4644493" cy="834364"/>
          </a:xfrm>
        </p:grpSpPr>
        <p:grpSp>
          <p:nvGrpSpPr>
            <p:cNvPr id="6" name="Group 5">
              <a:extLst>
                <a:ext uri="{FF2B5EF4-FFF2-40B4-BE49-F238E27FC236}">
                  <a16:creationId xmlns:a16="http://schemas.microsoft.com/office/drawing/2014/main" id="{9BE0B5BC-0D16-40A7-B2DB-AE97927E31DD}"/>
                </a:ext>
              </a:extLst>
            </p:cNvPr>
            <p:cNvGrpSpPr/>
            <p:nvPr/>
          </p:nvGrpSpPr>
          <p:grpSpPr>
            <a:xfrm>
              <a:off x="4342434" y="763944"/>
              <a:ext cx="4548673" cy="729223"/>
              <a:chOff x="5681087" y="1782517"/>
              <a:chExt cx="6064897" cy="1048670"/>
            </a:xfrm>
          </p:grpSpPr>
          <p:sp>
            <p:nvSpPr>
              <p:cNvPr id="8" name="TextBox 7">
                <a:extLst>
                  <a:ext uri="{FF2B5EF4-FFF2-40B4-BE49-F238E27FC236}">
                    <a16:creationId xmlns:a16="http://schemas.microsoft.com/office/drawing/2014/main" id="{99C52E38-2BB1-4938-9E4E-B67B16FE3BDA}"/>
                  </a:ext>
                </a:extLst>
              </p:cNvPr>
              <p:cNvSpPr txBox="1"/>
              <p:nvPr/>
            </p:nvSpPr>
            <p:spPr>
              <a:xfrm>
                <a:off x="5681087" y="1782517"/>
                <a:ext cx="6064897" cy="431537"/>
              </a:xfrm>
              <a:prstGeom prst="rect">
                <a:avLst/>
              </a:prstGeom>
              <a:noFill/>
            </p:spPr>
            <p:txBody>
              <a:bodyPr wrap="square">
                <a:spAutoFit/>
              </a:bodyPr>
              <a:lstStyle/>
              <a:p>
                <a:pPr defTabSz="685800" eaLnBrk="1" fontAlgn="auto" hangingPunct="1">
                  <a:spcBef>
                    <a:spcPts val="0"/>
                  </a:spcBef>
                  <a:spcAft>
                    <a:spcPts val="0"/>
                  </a:spcAft>
                </a:pPr>
                <a:r>
                  <a:rPr lang="en-US" sz="1350" i="1" dirty="0">
                    <a:solidFill>
                      <a:prstClr val="black"/>
                    </a:solidFill>
                    <a:latin typeface="Calibri" panose="020F0502020204030204"/>
                  </a:rPr>
                  <a:t>S. </a:t>
                </a:r>
                <a:r>
                  <a:rPr lang="en-US" sz="1350" i="1" dirty="0" err="1">
                    <a:solidFill>
                      <a:prstClr val="black"/>
                    </a:solidFill>
                    <a:latin typeface="Calibri" panose="020F0502020204030204"/>
                  </a:rPr>
                  <a:t>salivarius</a:t>
                </a:r>
                <a:r>
                  <a:rPr lang="en-US" sz="1350" dirty="0">
                    <a:solidFill>
                      <a:prstClr val="black"/>
                    </a:solidFill>
                    <a:latin typeface="Calibri" panose="020F0502020204030204"/>
                  </a:rPr>
                  <a:t>, </a:t>
                </a:r>
                <a:r>
                  <a:rPr lang="en-US" sz="1350" i="1" dirty="0">
                    <a:solidFill>
                      <a:prstClr val="black"/>
                    </a:solidFill>
                    <a:latin typeface="Calibri" panose="020F0502020204030204"/>
                  </a:rPr>
                  <a:t>Actinomyces </a:t>
                </a:r>
                <a:r>
                  <a:rPr lang="en-US" sz="1350" i="1" dirty="0" err="1">
                    <a:solidFill>
                      <a:prstClr val="black"/>
                    </a:solidFill>
                    <a:latin typeface="Calibri" panose="020F0502020204030204"/>
                  </a:rPr>
                  <a:t>naeslundii</a:t>
                </a:r>
                <a:r>
                  <a:rPr lang="en-US" sz="1350" i="1" dirty="0">
                    <a:solidFill>
                      <a:prstClr val="black"/>
                    </a:solidFill>
                    <a:latin typeface="Calibri" panose="020F0502020204030204"/>
                  </a:rPr>
                  <a:t>, </a:t>
                </a:r>
                <a:r>
                  <a:rPr lang="en-US" sz="1350" dirty="0">
                    <a:solidFill>
                      <a:prstClr val="black"/>
                    </a:solidFill>
                    <a:latin typeface="Calibri" panose="020F0502020204030204"/>
                  </a:rPr>
                  <a:t>certain oral </a:t>
                </a:r>
                <a:r>
                  <a:rPr lang="en-US" sz="1350" dirty="0" err="1">
                    <a:solidFill>
                      <a:prstClr val="black"/>
                    </a:solidFill>
                    <a:latin typeface="Calibri" panose="020F0502020204030204"/>
                  </a:rPr>
                  <a:t>haemophili</a:t>
                </a:r>
                <a:r>
                  <a:rPr lang="en-US" sz="1350" dirty="0">
                    <a:solidFill>
                      <a:prstClr val="black"/>
                    </a:solidFill>
                    <a:latin typeface="Calibri" panose="020F0502020204030204"/>
                  </a:rPr>
                  <a:t> </a:t>
                </a:r>
              </a:p>
            </p:txBody>
          </p:sp>
          <p:sp>
            <p:nvSpPr>
              <p:cNvPr id="9" name="Rectangle 8">
                <a:extLst>
                  <a:ext uri="{FF2B5EF4-FFF2-40B4-BE49-F238E27FC236}">
                    <a16:creationId xmlns:a16="http://schemas.microsoft.com/office/drawing/2014/main" id="{0515E177-AB31-4520-BE4B-17C442D1450A}"/>
                  </a:ext>
                </a:extLst>
              </p:cNvPr>
              <p:cNvSpPr/>
              <p:nvPr/>
            </p:nvSpPr>
            <p:spPr>
              <a:xfrm>
                <a:off x="6409954" y="2184856"/>
                <a:ext cx="4757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dirty="0">
                    <a:solidFill>
                      <a:prstClr val="white"/>
                    </a:solidFill>
                    <a:latin typeface="Calibri" panose="020F0502020204030204"/>
                  </a:rPr>
                  <a:t>Urea + H</a:t>
                </a:r>
                <a:r>
                  <a:rPr lang="en-US" baseline="-25000" dirty="0">
                    <a:solidFill>
                      <a:prstClr val="white"/>
                    </a:solidFill>
                    <a:latin typeface="Calibri" panose="020F0502020204030204"/>
                  </a:rPr>
                  <a:t>2</a:t>
                </a:r>
                <a:r>
                  <a:rPr lang="en-US" dirty="0">
                    <a:solidFill>
                      <a:prstClr val="white"/>
                    </a:solidFill>
                    <a:latin typeface="Calibri" panose="020F0502020204030204"/>
                  </a:rPr>
                  <a:t>O                 2NH</a:t>
                </a:r>
                <a:r>
                  <a:rPr lang="en-US" baseline="-25000" dirty="0">
                    <a:solidFill>
                      <a:prstClr val="white"/>
                    </a:solidFill>
                    <a:latin typeface="Calibri" panose="020F0502020204030204"/>
                  </a:rPr>
                  <a:t>3</a:t>
                </a:r>
                <a:r>
                  <a:rPr lang="en-US" dirty="0">
                    <a:solidFill>
                      <a:prstClr val="white"/>
                    </a:solidFill>
                    <a:latin typeface="Calibri" panose="020F0502020204030204"/>
                  </a:rPr>
                  <a:t> + CO</a:t>
                </a:r>
                <a:r>
                  <a:rPr lang="en-US" baseline="-25000" dirty="0">
                    <a:solidFill>
                      <a:prstClr val="white"/>
                    </a:solidFill>
                    <a:latin typeface="Calibri" panose="020F0502020204030204"/>
                  </a:rPr>
                  <a:t>2</a:t>
                </a:r>
              </a:p>
            </p:txBody>
          </p:sp>
          <p:cxnSp>
            <p:nvCxnSpPr>
              <p:cNvPr id="11" name="Straight Arrow Connector 10">
                <a:extLst>
                  <a:ext uri="{FF2B5EF4-FFF2-40B4-BE49-F238E27FC236}">
                    <a16:creationId xmlns:a16="http://schemas.microsoft.com/office/drawing/2014/main" id="{895D40AF-23AE-4E2A-8721-019B33894F87}"/>
                  </a:ext>
                </a:extLst>
              </p:cNvPr>
              <p:cNvCxnSpPr/>
              <p:nvPr/>
            </p:nvCxnSpPr>
            <p:spPr>
              <a:xfrm>
                <a:off x="8291507" y="2631302"/>
                <a:ext cx="844061"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1B102ED-96C4-4103-B0BF-63261915AC40}"/>
                  </a:ext>
                </a:extLst>
              </p:cNvPr>
              <p:cNvSpPr txBox="1"/>
              <p:nvPr/>
            </p:nvSpPr>
            <p:spPr>
              <a:xfrm>
                <a:off x="8241714" y="2261971"/>
                <a:ext cx="943647" cy="431537"/>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white"/>
                    </a:solidFill>
                    <a:latin typeface="Calibri" panose="020F0502020204030204"/>
                  </a:rPr>
                  <a:t>Urease</a:t>
                </a:r>
              </a:p>
            </p:txBody>
          </p:sp>
        </p:grpSp>
        <p:sp>
          <p:nvSpPr>
            <p:cNvPr id="43" name="Rectangle 42">
              <a:extLst>
                <a:ext uri="{FF2B5EF4-FFF2-40B4-BE49-F238E27FC236}">
                  <a16:creationId xmlns:a16="http://schemas.microsoft.com/office/drawing/2014/main" id="{A749B868-1818-487A-9740-187FC2CC3E31}"/>
                </a:ext>
              </a:extLst>
            </p:cNvPr>
            <p:cNvSpPr/>
            <p:nvPr/>
          </p:nvSpPr>
          <p:spPr>
            <a:xfrm>
              <a:off x="4246614" y="763944"/>
              <a:ext cx="4599248" cy="83436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48" name="Rectangle 47">
            <a:extLst>
              <a:ext uri="{FF2B5EF4-FFF2-40B4-BE49-F238E27FC236}">
                <a16:creationId xmlns:a16="http://schemas.microsoft.com/office/drawing/2014/main" id="{669E3F95-9B1E-450F-A2E3-35550DE0B9C4}"/>
              </a:ext>
            </a:extLst>
          </p:cNvPr>
          <p:cNvSpPr/>
          <p:nvPr/>
        </p:nvSpPr>
        <p:spPr>
          <a:xfrm>
            <a:off x="3962400" y="1876055"/>
            <a:ext cx="5026903" cy="188362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nvGrpSpPr>
          <p:cNvPr id="26" name="Group 25">
            <a:extLst>
              <a:ext uri="{FF2B5EF4-FFF2-40B4-BE49-F238E27FC236}">
                <a16:creationId xmlns:a16="http://schemas.microsoft.com/office/drawing/2014/main" id="{DDF1A05A-C706-2ED8-EE5D-1E6AA26033C3}"/>
              </a:ext>
            </a:extLst>
          </p:cNvPr>
          <p:cNvGrpSpPr/>
          <p:nvPr/>
        </p:nvGrpSpPr>
        <p:grpSpPr>
          <a:xfrm>
            <a:off x="3523092" y="3919765"/>
            <a:ext cx="5625805" cy="2557235"/>
            <a:chOff x="3523092" y="3919765"/>
            <a:chExt cx="5625805" cy="2557235"/>
          </a:xfrm>
        </p:grpSpPr>
        <p:pic>
          <p:nvPicPr>
            <p:cNvPr id="7" name="Picture 6">
              <a:extLst>
                <a:ext uri="{FF2B5EF4-FFF2-40B4-BE49-F238E27FC236}">
                  <a16:creationId xmlns:a16="http://schemas.microsoft.com/office/drawing/2014/main" id="{4D5A6CBE-D052-47E1-B0F1-93EE6214C3BA}"/>
                </a:ext>
              </a:extLst>
            </p:cNvPr>
            <p:cNvPicPr>
              <a:picLocks noChangeAspect="1"/>
            </p:cNvPicPr>
            <p:nvPr/>
          </p:nvPicPr>
          <p:blipFill>
            <a:blip r:embed="rId5"/>
            <a:stretch>
              <a:fillRect/>
            </a:stretch>
          </p:blipFill>
          <p:spPr>
            <a:xfrm>
              <a:off x="3543512" y="4503610"/>
              <a:ext cx="1284941" cy="1611476"/>
            </a:xfrm>
            <a:prstGeom prst="rect">
              <a:avLst/>
            </a:prstGeom>
          </p:spPr>
        </p:pic>
        <p:grpSp>
          <p:nvGrpSpPr>
            <p:cNvPr id="15" name="Group 14">
              <a:extLst>
                <a:ext uri="{FF2B5EF4-FFF2-40B4-BE49-F238E27FC236}">
                  <a16:creationId xmlns:a16="http://schemas.microsoft.com/office/drawing/2014/main" id="{00E6FEEA-D2BA-4655-8585-2D9E8CE09D3C}"/>
                </a:ext>
              </a:extLst>
            </p:cNvPr>
            <p:cNvGrpSpPr/>
            <p:nvPr/>
          </p:nvGrpSpPr>
          <p:grpSpPr>
            <a:xfrm>
              <a:off x="4910676" y="4243852"/>
              <a:ext cx="2225699" cy="2103801"/>
              <a:chOff x="5389803" y="3977199"/>
              <a:chExt cx="2967599" cy="2805068"/>
            </a:xfrm>
          </p:grpSpPr>
          <p:pic>
            <p:nvPicPr>
              <p:cNvPr id="1026" name="Picture 2" descr="Pyruvate secretion by oral streptococci modulates hydrogen peroxide  dependent antagonism | The ISME Journal">
                <a:extLst>
                  <a:ext uri="{FF2B5EF4-FFF2-40B4-BE49-F238E27FC236}">
                    <a16:creationId xmlns:a16="http://schemas.microsoft.com/office/drawing/2014/main" id="{1A48355A-D5DF-4D7B-BA96-1F1F78945A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55" r="22767" b="1"/>
              <a:stretch/>
            </p:blipFill>
            <p:spPr bwMode="auto">
              <a:xfrm>
                <a:off x="5389803" y="4013455"/>
                <a:ext cx="2859594" cy="27688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4C39874-2B60-446D-AC08-A4F8AADE62E5}"/>
                  </a:ext>
                </a:extLst>
              </p:cNvPr>
              <p:cNvSpPr/>
              <p:nvPr/>
            </p:nvSpPr>
            <p:spPr>
              <a:xfrm>
                <a:off x="7737663" y="3977199"/>
                <a:ext cx="619739" cy="525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grpSp>
          <p:nvGrpSpPr>
            <p:cNvPr id="21" name="Group 20">
              <a:extLst>
                <a:ext uri="{FF2B5EF4-FFF2-40B4-BE49-F238E27FC236}">
                  <a16:creationId xmlns:a16="http://schemas.microsoft.com/office/drawing/2014/main" id="{A968087E-426D-440B-BF77-23B0A87E7030}"/>
                </a:ext>
              </a:extLst>
            </p:cNvPr>
            <p:cNvGrpSpPr/>
            <p:nvPr/>
          </p:nvGrpSpPr>
          <p:grpSpPr>
            <a:xfrm>
              <a:off x="7091229" y="4663787"/>
              <a:ext cx="1694002" cy="1580170"/>
              <a:chOff x="9597278" y="4161166"/>
              <a:chExt cx="2258669" cy="2106893"/>
            </a:xfrm>
          </p:grpSpPr>
          <p:pic>
            <p:nvPicPr>
              <p:cNvPr id="1028" name="Picture 4" descr="Proteome sulfenylation levels correlate with endogenous hydrogen... |  Download Scientific Diagram">
                <a:extLst>
                  <a:ext uri="{FF2B5EF4-FFF2-40B4-BE49-F238E27FC236}">
                    <a16:creationId xmlns:a16="http://schemas.microsoft.com/office/drawing/2014/main" id="{EEAB606E-B371-4A72-9F32-DC732C056F1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7142" t="-380" b="59268"/>
              <a:stretch/>
            </p:blipFill>
            <p:spPr bwMode="auto">
              <a:xfrm>
                <a:off x="9597278" y="4255511"/>
                <a:ext cx="2258669" cy="201254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0B8681D-F136-461D-B2FE-E6283176A5A4}"/>
                  </a:ext>
                </a:extLst>
              </p:cNvPr>
              <p:cNvSpPr/>
              <p:nvPr/>
            </p:nvSpPr>
            <p:spPr>
              <a:xfrm>
                <a:off x="9597278" y="4161166"/>
                <a:ext cx="444724" cy="525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18" name="TextBox 17">
              <a:extLst>
                <a:ext uri="{FF2B5EF4-FFF2-40B4-BE49-F238E27FC236}">
                  <a16:creationId xmlns:a16="http://schemas.microsoft.com/office/drawing/2014/main" id="{602EC5E8-966D-40D2-925C-46284AEFDF5F}"/>
                </a:ext>
              </a:extLst>
            </p:cNvPr>
            <p:cNvSpPr txBox="1"/>
            <p:nvPr/>
          </p:nvSpPr>
          <p:spPr>
            <a:xfrm>
              <a:off x="4448220" y="3938311"/>
              <a:ext cx="3726713" cy="300082"/>
            </a:xfrm>
            <a:prstGeom prst="rect">
              <a:avLst/>
            </a:prstGeom>
            <a:noFill/>
          </p:spPr>
          <p:txBody>
            <a:bodyPr wrap="square">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H</a:t>
              </a:r>
              <a:r>
                <a:rPr lang="en-US" sz="1350" b="1" baseline="-25000" dirty="0">
                  <a:solidFill>
                    <a:prstClr val="black"/>
                  </a:solidFill>
                  <a:latin typeface="Calibri" panose="020F0502020204030204"/>
                </a:rPr>
                <a:t>2</a:t>
              </a:r>
              <a:r>
                <a:rPr lang="en-US" sz="1350" b="1" dirty="0">
                  <a:solidFill>
                    <a:prstClr val="black"/>
                  </a:solidFill>
                  <a:latin typeface="Calibri" panose="020F0502020204030204"/>
                </a:rPr>
                <a:t>O</a:t>
              </a:r>
              <a:r>
                <a:rPr lang="en-US" sz="1350" b="1" baseline="-25000" dirty="0">
                  <a:solidFill>
                    <a:prstClr val="black"/>
                  </a:solidFill>
                  <a:latin typeface="Calibri" panose="020F0502020204030204"/>
                </a:rPr>
                <a:t>2</a:t>
              </a:r>
              <a:r>
                <a:rPr lang="en-US" sz="1350" b="1" dirty="0">
                  <a:solidFill>
                    <a:prstClr val="black"/>
                  </a:solidFill>
                  <a:latin typeface="Calibri" panose="020F0502020204030204"/>
                </a:rPr>
                <a:t> generation: Pyruvate Oxidase (Pox) pathway</a:t>
              </a:r>
            </a:p>
          </p:txBody>
        </p:sp>
        <p:sp>
          <p:nvSpPr>
            <p:cNvPr id="22" name="TextBox 21">
              <a:extLst>
                <a:ext uri="{FF2B5EF4-FFF2-40B4-BE49-F238E27FC236}">
                  <a16:creationId xmlns:a16="http://schemas.microsoft.com/office/drawing/2014/main" id="{5BFA5C45-3FD2-4535-8497-AC208DC2FE3E}"/>
                </a:ext>
              </a:extLst>
            </p:cNvPr>
            <p:cNvSpPr txBox="1"/>
            <p:nvPr/>
          </p:nvSpPr>
          <p:spPr>
            <a:xfrm>
              <a:off x="7091229" y="4280703"/>
              <a:ext cx="2057668" cy="300082"/>
            </a:xfrm>
            <a:prstGeom prst="rect">
              <a:avLst/>
            </a:prstGeom>
            <a:noFill/>
          </p:spPr>
          <p:txBody>
            <a:bodyPr wrap="square">
              <a:spAutoFit/>
            </a:bodyPr>
            <a:lstStyle/>
            <a:p>
              <a:pPr defTabSz="685800" eaLnBrk="1" fontAlgn="auto" hangingPunct="1">
                <a:spcBef>
                  <a:spcPts val="0"/>
                </a:spcBef>
                <a:spcAft>
                  <a:spcPts val="0"/>
                </a:spcAft>
              </a:pPr>
              <a:r>
                <a:rPr lang="en-US" sz="1350" i="1" dirty="0">
                  <a:solidFill>
                    <a:srgbClr val="191919"/>
                  </a:solidFill>
                  <a:latin typeface="Calibri" panose="020F0502020204030204"/>
                </a:rPr>
                <a:t>(S. </a:t>
              </a:r>
              <a:r>
                <a:rPr lang="en-US" sz="1350" i="1" dirty="0" err="1">
                  <a:solidFill>
                    <a:srgbClr val="191919"/>
                  </a:solidFill>
                  <a:latin typeface="Calibri" panose="020F0502020204030204"/>
                </a:rPr>
                <a:t>mutans</a:t>
              </a:r>
              <a:r>
                <a:rPr lang="en-US" sz="1350" i="1" dirty="0">
                  <a:solidFill>
                    <a:srgbClr val="191919"/>
                  </a:solidFill>
                  <a:latin typeface="Calibri" panose="020F0502020204030204"/>
                </a:rPr>
                <a:t> </a:t>
              </a:r>
              <a:r>
                <a:rPr lang="en-US" sz="1350" dirty="0">
                  <a:solidFill>
                    <a:srgbClr val="191919"/>
                  </a:solidFill>
                  <a:latin typeface="Calibri" panose="020F0502020204030204"/>
                </a:rPr>
                <a:t>lacks </a:t>
              </a:r>
              <a:r>
                <a:rPr lang="en-US" sz="1350" i="1" dirty="0" err="1">
                  <a:solidFill>
                    <a:srgbClr val="191919"/>
                  </a:solidFill>
                  <a:latin typeface="Calibri" panose="020F0502020204030204"/>
                </a:rPr>
                <a:t>spxB</a:t>
              </a:r>
              <a:r>
                <a:rPr lang="en-US" sz="1350" i="1" dirty="0">
                  <a:solidFill>
                    <a:srgbClr val="191919"/>
                  </a:solidFill>
                  <a:latin typeface="Calibri" panose="020F0502020204030204"/>
                </a:rPr>
                <a:t>) </a:t>
              </a:r>
              <a:endParaRPr lang="en-US" sz="1350" i="1" dirty="0">
                <a:solidFill>
                  <a:prstClr val="black"/>
                </a:solidFill>
                <a:latin typeface="Calibri" panose="020F0502020204030204"/>
              </a:endParaRPr>
            </a:p>
          </p:txBody>
        </p:sp>
        <p:sp>
          <p:nvSpPr>
            <p:cNvPr id="49" name="Rectangle 48">
              <a:extLst>
                <a:ext uri="{FF2B5EF4-FFF2-40B4-BE49-F238E27FC236}">
                  <a16:creationId xmlns:a16="http://schemas.microsoft.com/office/drawing/2014/main" id="{7927ACD7-FC54-41E7-8118-729AEDBDB348}"/>
                </a:ext>
              </a:extLst>
            </p:cNvPr>
            <p:cNvSpPr/>
            <p:nvPr/>
          </p:nvSpPr>
          <p:spPr>
            <a:xfrm>
              <a:off x="3523092" y="3919765"/>
              <a:ext cx="5504159" cy="255723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grpSp>
        <p:nvGrpSpPr>
          <p:cNvPr id="23" name="Group 22">
            <a:extLst>
              <a:ext uri="{FF2B5EF4-FFF2-40B4-BE49-F238E27FC236}">
                <a16:creationId xmlns:a16="http://schemas.microsoft.com/office/drawing/2014/main" id="{B044ABFA-082A-EFF5-0A03-A7DF138160BB}"/>
              </a:ext>
            </a:extLst>
          </p:cNvPr>
          <p:cNvGrpSpPr/>
          <p:nvPr/>
        </p:nvGrpSpPr>
        <p:grpSpPr>
          <a:xfrm>
            <a:off x="300426" y="3888754"/>
            <a:ext cx="2805474" cy="2772461"/>
            <a:chOff x="300426" y="3888754"/>
            <a:chExt cx="2805474" cy="2772461"/>
          </a:xfrm>
        </p:grpSpPr>
        <p:pic>
          <p:nvPicPr>
            <p:cNvPr id="1030" name="Picture 6">
              <a:extLst>
                <a:ext uri="{FF2B5EF4-FFF2-40B4-BE49-F238E27FC236}">
                  <a16:creationId xmlns:a16="http://schemas.microsoft.com/office/drawing/2014/main" id="{DA30E7EC-F061-4D78-9DDE-1E91172C84E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0028" t="88319" b="5511"/>
            <a:stretch/>
          </p:blipFill>
          <p:spPr bwMode="auto">
            <a:xfrm>
              <a:off x="412152" y="5248665"/>
              <a:ext cx="2275604" cy="7168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4648474E-5474-4AE9-BD9C-9F8E47D854B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7228" t="88319" r="31226" b="5511"/>
            <a:stretch/>
          </p:blipFill>
          <p:spPr bwMode="auto">
            <a:xfrm>
              <a:off x="412151" y="4579349"/>
              <a:ext cx="2454929" cy="71686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5F710F6-0D33-48F6-9A09-5C8527E98D68}"/>
                </a:ext>
              </a:extLst>
            </p:cNvPr>
            <p:cNvSpPr txBox="1"/>
            <p:nvPr/>
          </p:nvSpPr>
          <p:spPr>
            <a:xfrm rot="19505729">
              <a:off x="932701" y="4243709"/>
              <a:ext cx="925204" cy="300082"/>
            </a:xfrm>
            <a:prstGeom prst="rect">
              <a:avLst/>
            </a:prstGeom>
            <a:noFill/>
          </p:spPr>
          <p:txBody>
            <a:bodyPr wrap="square">
              <a:spAutoFit/>
            </a:bodyPr>
            <a:lstStyle/>
            <a:p>
              <a:pPr defTabSz="685800" eaLnBrk="1" fontAlgn="auto" hangingPunct="1">
                <a:spcBef>
                  <a:spcPts val="0"/>
                </a:spcBef>
                <a:spcAft>
                  <a:spcPts val="0"/>
                </a:spcAft>
              </a:pPr>
              <a:r>
                <a:rPr lang="en-US" sz="1350" i="1" dirty="0">
                  <a:solidFill>
                    <a:srgbClr val="191919"/>
                  </a:solidFill>
                  <a:latin typeface="Calibri" panose="020F0502020204030204"/>
                </a:rPr>
                <a:t>S. </a:t>
              </a:r>
              <a:r>
                <a:rPr lang="en-US" sz="1350" i="1" dirty="0" err="1">
                  <a:solidFill>
                    <a:srgbClr val="191919"/>
                  </a:solidFill>
                  <a:latin typeface="Calibri" panose="020F0502020204030204"/>
                </a:rPr>
                <a:t>mutans</a:t>
              </a:r>
              <a:endParaRPr lang="en-US" sz="1350" i="1" dirty="0">
                <a:solidFill>
                  <a:prstClr val="black"/>
                </a:solidFill>
                <a:latin typeface="Calibri" panose="020F0502020204030204"/>
              </a:endParaRPr>
            </a:p>
          </p:txBody>
        </p:sp>
        <p:sp>
          <p:nvSpPr>
            <p:cNvPr id="28" name="TextBox 27">
              <a:extLst>
                <a:ext uri="{FF2B5EF4-FFF2-40B4-BE49-F238E27FC236}">
                  <a16:creationId xmlns:a16="http://schemas.microsoft.com/office/drawing/2014/main" id="{692113C8-7F12-403B-A096-0879FA7C3C1B}"/>
                </a:ext>
              </a:extLst>
            </p:cNvPr>
            <p:cNvSpPr txBox="1"/>
            <p:nvPr/>
          </p:nvSpPr>
          <p:spPr>
            <a:xfrm rot="19507044">
              <a:off x="470996" y="4206374"/>
              <a:ext cx="821726" cy="300082"/>
            </a:xfrm>
            <a:prstGeom prst="rect">
              <a:avLst/>
            </a:prstGeom>
            <a:noFill/>
          </p:spPr>
          <p:txBody>
            <a:bodyPr wrap="square">
              <a:spAutoFit/>
            </a:bodyPr>
            <a:lstStyle/>
            <a:p>
              <a:pPr defTabSz="685800" eaLnBrk="1" fontAlgn="auto" hangingPunct="1">
                <a:spcBef>
                  <a:spcPts val="0"/>
                </a:spcBef>
                <a:spcAft>
                  <a:spcPts val="0"/>
                </a:spcAft>
              </a:pPr>
              <a:r>
                <a:rPr lang="en-US" sz="1350" i="1" dirty="0">
                  <a:solidFill>
                    <a:srgbClr val="191919"/>
                  </a:solidFill>
                  <a:latin typeface="Calibri" panose="020F0502020204030204"/>
                </a:rPr>
                <a:t>S. </a:t>
              </a:r>
              <a:r>
                <a:rPr lang="en-US" sz="1350" i="1" dirty="0" err="1">
                  <a:solidFill>
                    <a:srgbClr val="191919"/>
                  </a:solidFill>
                  <a:latin typeface="Calibri" panose="020F0502020204030204"/>
                </a:rPr>
                <a:t>oralis</a:t>
              </a:r>
              <a:endParaRPr lang="en-US" sz="1350" i="1" dirty="0">
                <a:solidFill>
                  <a:prstClr val="black"/>
                </a:solidFill>
                <a:latin typeface="Calibri" panose="020F0502020204030204"/>
              </a:endParaRPr>
            </a:p>
          </p:txBody>
        </p:sp>
        <p:sp>
          <p:nvSpPr>
            <p:cNvPr id="29" name="TextBox 28">
              <a:extLst>
                <a:ext uri="{FF2B5EF4-FFF2-40B4-BE49-F238E27FC236}">
                  <a16:creationId xmlns:a16="http://schemas.microsoft.com/office/drawing/2014/main" id="{D42862D6-064B-496A-999F-5CDD95F99B02}"/>
                </a:ext>
              </a:extLst>
            </p:cNvPr>
            <p:cNvSpPr txBox="1"/>
            <p:nvPr/>
          </p:nvSpPr>
          <p:spPr>
            <a:xfrm rot="19505729">
              <a:off x="2226356" y="4202959"/>
              <a:ext cx="879392" cy="300082"/>
            </a:xfrm>
            <a:prstGeom prst="rect">
              <a:avLst/>
            </a:prstGeom>
            <a:noFill/>
          </p:spPr>
          <p:txBody>
            <a:bodyPr wrap="square">
              <a:spAutoFit/>
            </a:bodyPr>
            <a:lstStyle/>
            <a:p>
              <a:pPr defTabSz="685800" eaLnBrk="1" fontAlgn="auto" hangingPunct="1">
                <a:spcBef>
                  <a:spcPts val="0"/>
                </a:spcBef>
                <a:spcAft>
                  <a:spcPts val="0"/>
                </a:spcAft>
              </a:pPr>
              <a:r>
                <a:rPr lang="en-US" sz="1350" i="1" dirty="0">
                  <a:solidFill>
                    <a:srgbClr val="191919"/>
                  </a:solidFill>
                  <a:latin typeface="Calibri" panose="020F0502020204030204"/>
                </a:rPr>
                <a:t>S. </a:t>
              </a:r>
              <a:r>
                <a:rPr lang="en-US" sz="1350" i="1" dirty="0" err="1">
                  <a:solidFill>
                    <a:srgbClr val="191919"/>
                  </a:solidFill>
                  <a:latin typeface="Calibri" panose="020F0502020204030204"/>
                </a:rPr>
                <a:t>mutans</a:t>
              </a:r>
              <a:endParaRPr lang="en-US" sz="1350" i="1" dirty="0">
                <a:solidFill>
                  <a:prstClr val="black"/>
                </a:solidFill>
                <a:latin typeface="Calibri" panose="020F0502020204030204"/>
              </a:endParaRPr>
            </a:p>
          </p:txBody>
        </p:sp>
        <p:sp>
          <p:nvSpPr>
            <p:cNvPr id="30" name="TextBox 29">
              <a:extLst>
                <a:ext uri="{FF2B5EF4-FFF2-40B4-BE49-F238E27FC236}">
                  <a16:creationId xmlns:a16="http://schemas.microsoft.com/office/drawing/2014/main" id="{02748369-4BB4-4925-92CF-4CF1B223E57D}"/>
                </a:ext>
              </a:extLst>
            </p:cNvPr>
            <p:cNvSpPr txBox="1"/>
            <p:nvPr/>
          </p:nvSpPr>
          <p:spPr>
            <a:xfrm rot="19507044">
              <a:off x="1744689" y="4233565"/>
              <a:ext cx="889387" cy="300082"/>
            </a:xfrm>
            <a:prstGeom prst="rect">
              <a:avLst/>
            </a:prstGeom>
            <a:noFill/>
          </p:spPr>
          <p:txBody>
            <a:bodyPr wrap="square">
              <a:spAutoFit/>
            </a:bodyPr>
            <a:lstStyle/>
            <a:p>
              <a:pPr defTabSz="685800" eaLnBrk="1" fontAlgn="auto" hangingPunct="1">
                <a:spcBef>
                  <a:spcPts val="0"/>
                </a:spcBef>
                <a:spcAft>
                  <a:spcPts val="0"/>
                </a:spcAft>
              </a:pPr>
              <a:r>
                <a:rPr lang="en-US" sz="1350" i="1" dirty="0">
                  <a:solidFill>
                    <a:srgbClr val="191919"/>
                  </a:solidFill>
                  <a:latin typeface="Calibri" panose="020F0502020204030204"/>
                </a:rPr>
                <a:t>S. </a:t>
              </a:r>
              <a:r>
                <a:rPr lang="en-US" sz="1350" i="1" dirty="0" err="1">
                  <a:solidFill>
                    <a:srgbClr val="191919"/>
                  </a:solidFill>
                  <a:latin typeface="Calibri" panose="020F0502020204030204"/>
                </a:rPr>
                <a:t>oralis</a:t>
              </a:r>
              <a:endParaRPr lang="en-US" sz="1350" i="1"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B26F9490-A0E3-4177-B3D4-BE19CA664ADF}"/>
                </a:ext>
              </a:extLst>
            </p:cNvPr>
            <p:cNvSpPr txBox="1"/>
            <p:nvPr/>
          </p:nvSpPr>
          <p:spPr>
            <a:xfrm>
              <a:off x="2630479" y="4793817"/>
              <a:ext cx="422027"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O</a:t>
              </a:r>
              <a:r>
                <a:rPr lang="en-US" sz="1350" baseline="-25000" dirty="0">
                  <a:solidFill>
                    <a:prstClr val="black"/>
                  </a:solidFill>
                  <a:latin typeface="Calibri" panose="020F0502020204030204"/>
                </a:rPr>
                <a:t>2</a:t>
              </a:r>
            </a:p>
          </p:txBody>
        </p:sp>
        <p:sp>
          <p:nvSpPr>
            <p:cNvPr id="32" name="TextBox 31">
              <a:extLst>
                <a:ext uri="{FF2B5EF4-FFF2-40B4-BE49-F238E27FC236}">
                  <a16:creationId xmlns:a16="http://schemas.microsoft.com/office/drawing/2014/main" id="{DEBA6E27-FC6F-4692-8FF3-BC80E33AF6CE}"/>
                </a:ext>
              </a:extLst>
            </p:cNvPr>
            <p:cNvSpPr txBox="1"/>
            <p:nvPr/>
          </p:nvSpPr>
          <p:spPr>
            <a:xfrm>
              <a:off x="2594491" y="5372184"/>
              <a:ext cx="476717"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CO</a:t>
              </a:r>
              <a:r>
                <a:rPr lang="en-US" sz="1350" baseline="-25000" dirty="0">
                  <a:solidFill>
                    <a:prstClr val="black"/>
                  </a:solidFill>
                  <a:latin typeface="Calibri" panose="020F0502020204030204"/>
                </a:rPr>
                <a:t>2</a:t>
              </a:r>
            </a:p>
          </p:txBody>
        </p:sp>
        <p:sp>
          <p:nvSpPr>
            <p:cNvPr id="35" name="TextBox 34">
              <a:extLst>
                <a:ext uri="{FF2B5EF4-FFF2-40B4-BE49-F238E27FC236}">
                  <a16:creationId xmlns:a16="http://schemas.microsoft.com/office/drawing/2014/main" id="{FBD98AAF-0D03-4906-B71C-621623D8727A}"/>
                </a:ext>
              </a:extLst>
            </p:cNvPr>
            <p:cNvSpPr txBox="1"/>
            <p:nvPr/>
          </p:nvSpPr>
          <p:spPr>
            <a:xfrm>
              <a:off x="834277" y="5841279"/>
              <a:ext cx="715676" cy="276999"/>
            </a:xfrm>
            <a:prstGeom prst="rect">
              <a:avLst/>
            </a:prstGeom>
            <a:noFill/>
          </p:spPr>
          <p:txBody>
            <a:bodyPr wrap="square">
              <a:spAutoFit/>
            </a:bodyPr>
            <a:lstStyle/>
            <a:p>
              <a:pPr defTabSz="685800" eaLnBrk="1" fontAlgn="auto" hangingPunct="1">
                <a:spcBef>
                  <a:spcPts val="0"/>
                </a:spcBef>
                <a:spcAft>
                  <a:spcPts val="0"/>
                </a:spcAft>
              </a:pPr>
              <a:r>
                <a:rPr lang="en-US" sz="1200" dirty="0" err="1">
                  <a:solidFill>
                    <a:prstClr val="black"/>
                  </a:solidFill>
                  <a:latin typeface="Calibri" panose="020F0502020204030204"/>
                </a:rPr>
                <a:t>GlcNAc</a:t>
              </a:r>
              <a:endParaRPr lang="en-US" sz="1200" dirty="0">
                <a:solidFill>
                  <a:prstClr val="black"/>
                </a:solidFill>
                <a:latin typeface="Calibri" panose="020F0502020204030204"/>
              </a:endParaRPr>
            </a:p>
          </p:txBody>
        </p:sp>
        <p:sp>
          <p:nvSpPr>
            <p:cNvPr id="37" name="TextBox 36">
              <a:extLst>
                <a:ext uri="{FF2B5EF4-FFF2-40B4-BE49-F238E27FC236}">
                  <a16:creationId xmlns:a16="http://schemas.microsoft.com/office/drawing/2014/main" id="{99B9CED0-8B33-47B4-8803-8393381ED609}"/>
                </a:ext>
              </a:extLst>
            </p:cNvPr>
            <p:cNvSpPr txBox="1"/>
            <p:nvPr/>
          </p:nvSpPr>
          <p:spPr>
            <a:xfrm>
              <a:off x="412151" y="5832297"/>
              <a:ext cx="530250" cy="276999"/>
            </a:xfrm>
            <a:prstGeom prst="rect">
              <a:avLst/>
            </a:prstGeom>
            <a:noFill/>
          </p:spPr>
          <p:txBody>
            <a:bodyPr wrap="square">
              <a:spAutoFit/>
            </a:bodyPr>
            <a:lstStyle/>
            <a:p>
              <a:pPr defTabSz="685800" eaLnBrk="1" fontAlgn="auto" hangingPunct="1">
                <a:spcBef>
                  <a:spcPts val="0"/>
                </a:spcBef>
                <a:spcAft>
                  <a:spcPts val="0"/>
                </a:spcAft>
              </a:pPr>
              <a:r>
                <a:rPr lang="en-US" sz="1200" dirty="0" err="1">
                  <a:solidFill>
                    <a:prstClr val="black"/>
                  </a:solidFill>
                  <a:latin typeface="Calibri" panose="020F0502020204030204"/>
                </a:rPr>
                <a:t>GlcN</a:t>
              </a:r>
              <a:endParaRPr lang="en-US" sz="1200" dirty="0">
                <a:solidFill>
                  <a:prstClr val="black"/>
                </a:solidFill>
                <a:latin typeface="Calibri" panose="020F0502020204030204"/>
              </a:endParaRPr>
            </a:p>
          </p:txBody>
        </p:sp>
        <p:sp>
          <p:nvSpPr>
            <p:cNvPr id="38" name="TextBox 37">
              <a:extLst>
                <a:ext uri="{FF2B5EF4-FFF2-40B4-BE49-F238E27FC236}">
                  <a16:creationId xmlns:a16="http://schemas.microsoft.com/office/drawing/2014/main" id="{C406DBCB-3B83-4F68-A20C-302D08F8E961}"/>
                </a:ext>
              </a:extLst>
            </p:cNvPr>
            <p:cNvSpPr txBox="1"/>
            <p:nvPr/>
          </p:nvSpPr>
          <p:spPr>
            <a:xfrm>
              <a:off x="2049722" y="5855206"/>
              <a:ext cx="715676" cy="276999"/>
            </a:xfrm>
            <a:prstGeom prst="rect">
              <a:avLst/>
            </a:prstGeom>
            <a:noFill/>
          </p:spPr>
          <p:txBody>
            <a:bodyPr wrap="square">
              <a:spAutoFit/>
            </a:bodyPr>
            <a:lstStyle/>
            <a:p>
              <a:pPr defTabSz="685800" eaLnBrk="1" fontAlgn="auto" hangingPunct="1">
                <a:spcBef>
                  <a:spcPts val="0"/>
                </a:spcBef>
                <a:spcAft>
                  <a:spcPts val="0"/>
                </a:spcAft>
              </a:pPr>
              <a:r>
                <a:rPr lang="en-US" sz="1200" dirty="0" err="1">
                  <a:solidFill>
                    <a:prstClr val="black"/>
                  </a:solidFill>
                  <a:latin typeface="Calibri" panose="020F0502020204030204"/>
                </a:rPr>
                <a:t>GlcNAc</a:t>
              </a:r>
              <a:endParaRPr lang="en-US" sz="1200" dirty="0">
                <a:solidFill>
                  <a:prstClr val="black"/>
                </a:solidFill>
                <a:latin typeface="Calibri" panose="020F0502020204030204"/>
              </a:endParaRPr>
            </a:p>
          </p:txBody>
        </p:sp>
        <p:sp>
          <p:nvSpPr>
            <p:cNvPr id="39" name="TextBox 38">
              <a:extLst>
                <a:ext uri="{FF2B5EF4-FFF2-40B4-BE49-F238E27FC236}">
                  <a16:creationId xmlns:a16="http://schemas.microsoft.com/office/drawing/2014/main" id="{AA6CDE69-4A44-4C3F-96D1-654BA9E3FFB9}"/>
                </a:ext>
              </a:extLst>
            </p:cNvPr>
            <p:cNvSpPr txBox="1"/>
            <p:nvPr/>
          </p:nvSpPr>
          <p:spPr>
            <a:xfrm>
              <a:off x="1627596" y="5846225"/>
              <a:ext cx="530250" cy="276999"/>
            </a:xfrm>
            <a:prstGeom prst="rect">
              <a:avLst/>
            </a:prstGeom>
            <a:noFill/>
          </p:spPr>
          <p:txBody>
            <a:bodyPr wrap="square">
              <a:spAutoFit/>
            </a:bodyPr>
            <a:lstStyle/>
            <a:p>
              <a:pPr defTabSz="685800" eaLnBrk="1" fontAlgn="auto" hangingPunct="1">
                <a:spcBef>
                  <a:spcPts val="0"/>
                </a:spcBef>
                <a:spcAft>
                  <a:spcPts val="0"/>
                </a:spcAft>
              </a:pPr>
              <a:r>
                <a:rPr lang="en-US" sz="1200" dirty="0" err="1">
                  <a:solidFill>
                    <a:prstClr val="black"/>
                  </a:solidFill>
                  <a:latin typeface="Calibri" panose="020F0502020204030204"/>
                </a:rPr>
                <a:t>GlcN</a:t>
              </a:r>
              <a:endParaRPr lang="en-US" sz="1200" dirty="0">
                <a:solidFill>
                  <a:prstClr val="black"/>
                </a:solidFill>
                <a:latin typeface="Calibri" panose="020F0502020204030204"/>
              </a:endParaRPr>
            </a:p>
          </p:txBody>
        </p:sp>
        <p:sp>
          <p:nvSpPr>
            <p:cNvPr id="41" name="TextBox 40">
              <a:extLst>
                <a:ext uri="{FF2B5EF4-FFF2-40B4-BE49-F238E27FC236}">
                  <a16:creationId xmlns:a16="http://schemas.microsoft.com/office/drawing/2014/main" id="{84127BA8-4504-49EE-B075-754C8B21137C}"/>
                </a:ext>
              </a:extLst>
            </p:cNvPr>
            <p:cNvSpPr txBox="1"/>
            <p:nvPr/>
          </p:nvSpPr>
          <p:spPr>
            <a:xfrm>
              <a:off x="1170780" y="3888754"/>
              <a:ext cx="1264291" cy="300082"/>
            </a:xfrm>
            <a:prstGeom prst="rect">
              <a:avLst/>
            </a:prstGeom>
            <a:noFill/>
          </p:spPr>
          <p:txBody>
            <a:bodyPr wrap="square">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Amino sugars </a:t>
              </a:r>
              <a:endParaRPr lang="en-US" sz="1350" dirty="0">
                <a:solidFill>
                  <a:prstClr val="black"/>
                </a:solidFill>
                <a:latin typeface="Calibri" panose="020F0502020204030204"/>
              </a:endParaRPr>
            </a:p>
          </p:txBody>
        </p:sp>
        <p:sp>
          <p:nvSpPr>
            <p:cNvPr id="50" name="Rectangle 49">
              <a:extLst>
                <a:ext uri="{FF2B5EF4-FFF2-40B4-BE49-F238E27FC236}">
                  <a16:creationId xmlns:a16="http://schemas.microsoft.com/office/drawing/2014/main" id="{5847A0A7-8965-43A1-B824-A5F74F0187D3}"/>
                </a:ext>
              </a:extLst>
            </p:cNvPr>
            <p:cNvSpPr/>
            <p:nvPr/>
          </p:nvSpPr>
          <p:spPr>
            <a:xfrm>
              <a:off x="300426" y="3919539"/>
              <a:ext cx="2805474" cy="217231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TextBox 15">
              <a:extLst>
                <a:ext uri="{FF2B5EF4-FFF2-40B4-BE49-F238E27FC236}">
                  <a16:creationId xmlns:a16="http://schemas.microsoft.com/office/drawing/2014/main" id="{6D8C5376-ED52-7E85-8DDA-FEC5182ABABD}"/>
                </a:ext>
              </a:extLst>
            </p:cNvPr>
            <p:cNvSpPr txBox="1"/>
            <p:nvPr/>
          </p:nvSpPr>
          <p:spPr>
            <a:xfrm>
              <a:off x="328355" y="6137995"/>
              <a:ext cx="2777545" cy="523220"/>
            </a:xfrm>
            <a:prstGeom prst="rect">
              <a:avLst/>
            </a:prstGeom>
            <a:noFill/>
          </p:spPr>
          <p:txBody>
            <a:bodyPr wrap="square">
              <a:spAutoFit/>
            </a:bodyPr>
            <a:lstStyle/>
            <a:p>
              <a:r>
                <a:rPr lang="en-US" sz="1400" dirty="0">
                  <a:latin typeface="Times New Roman" panose="02020603050405020304" pitchFamily="18" charset="0"/>
                  <a:ea typeface="Times New Roman" panose="02020603050405020304" pitchFamily="18" charset="0"/>
                </a:rPr>
                <a:t>Glucosamine (</a:t>
              </a:r>
              <a:r>
                <a:rPr lang="en-US" sz="1400" dirty="0" err="1">
                  <a:latin typeface="Times New Roman" panose="02020603050405020304" pitchFamily="18" charset="0"/>
                  <a:ea typeface="Times New Roman" panose="02020603050405020304" pitchFamily="18" charset="0"/>
                </a:rPr>
                <a:t>GlcN</a:t>
              </a:r>
              <a:r>
                <a:rPr lang="en-US" sz="1400" dirty="0">
                  <a:latin typeface="Times New Roman" panose="02020603050405020304" pitchFamily="18" charset="0"/>
                  <a:ea typeface="Times New Roman" panose="02020603050405020304" pitchFamily="18" charset="0"/>
                </a:rPr>
                <a:t>) </a:t>
              </a:r>
              <a:endParaRPr lang="en-US" sz="1400" dirty="0"/>
            </a:p>
            <a:p>
              <a:r>
                <a:rPr lang="en-US" sz="1400" dirty="0">
                  <a:effectLst/>
                  <a:latin typeface="Times New Roman" panose="02020603050405020304" pitchFamily="18" charset="0"/>
                  <a:ea typeface="Times New Roman" panose="02020603050405020304" pitchFamily="18" charset="0"/>
                </a:rPr>
                <a:t>N-acetylglucosamine (</a:t>
              </a:r>
              <a:r>
                <a:rPr lang="en-US" sz="1400" dirty="0" err="1">
                  <a:effectLst/>
                  <a:latin typeface="Times New Roman" panose="02020603050405020304" pitchFamily="18" charset="0"/>
                  <a:ea typeface="Times New Roman" panose="02020603050405020304" pitchFamily="18" charset="0"/>
                </a:rPr>
                <a:t>GlcNAc</a:t>
              </a:r>
              <a:r>
                <a:rPr lang="en-US" sz="1400" dirty="0">
                  <a:effectLst/>
                  <a:latin typeface="Times New Roman" panose="02020603050405020304" pitchFamily="18" charset="0"/>
                  <a:ea typeface="Times New Roman" panose="02020603050405020304" pitchFamily="18" charset="0"/>
                </a:rPr>
                <a:t>) </a:t>
              </a:r>
            </a:p>
          </p:txBody>
        </p:sp>
      </p:grpSp>
      <p:pic>
        <p:nvPicPr>
          <p:cNvPr id="17" name="Picture 4" descr="Biofilm basics: Section 1 - Center for Biofilm Engineering | Montana State  University">
            <a:extLst>
              <a:ext uri="{FF2B5EF4-FFF2-40B4-BE49-F238E27FC236}">
                <a16:creationId xmlns:a16="http://schemas.microsoft.com/office/drawing/2014/main" id="{1C87A632-8F0F-06A2-7DC9-BBEDADDE047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276" t="35143" r="43087" b="15645"/>
          <a:stretch/>
        </p:blipFill>
        <p:spPr bwMode="auto">
          <a:xfrm>
            <a:off x="1260575" y="16590"/>
            <a:ext cx="1264291" cy="12128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1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5D4F2B-6FB3-4C73-9379-5F78114E8298}"/>
              </a:ext>
            </a:extLst>
          </p:cNvPr>
          <p:cNvSpPr txBox="1"/>
          <p:nvPr/>
        </p:nvSpPr>
        <p:spPr>
          <a:xfrm>
            <a:off x="2030278" y="125014"/>
            <a:ext cx="5083443" cy="369332"/>
          </a:xfrm>
          <a:prstGeom prst="rect">
            <a:avLst/>
          </a:prstGeom>
          <a:noFill/>
        </p:spPr>
        <p:txBody>
          <a:bodyPr wrap="none">
            <a:spAutoFit/>
          </a:bodyPr>
          <a:lstStyle/>
          <a:p>
            <a:pPr eaLnBrk="1" hangingPunct="1">
              <a:defRPr/>
            </a:pPr>
            <a:r>
              <a:rPr lang="en-US" b="1" u="sng" spc="50" dirty="0">
                <a:ln w="0"/>
                <a:solidFill>
                  <a:schemeClr val="bg2"/>
                </a:solidFill>
                <a:effectLst>
                  <a:innerShdw blurRad="63500" dist="50800" dir="13500000">
                    <a:srgbClr val="000000">
                      <a:alpha val="50000"/>
                    </a:srgbClr>
                  </a:innerShdw>
                </a:effectLst>
              </a:rPr>
              <a:t>Caries is a microbially-mediated disease</a:t>
            </a:r>
          </a:p>
        </p:txBody>
      </p:sp>
      <p:sp>
        <p:nvSpPr>
          <p:cNvPr id="23" name="TextBox 3">
            <a:extLst>
              <a:ext uri="{FF2B5EF4-FFF2-40B4-BE49-F238E27FC236}">
                <a16:creationId xmlns:a16="http://schemas.microsoft.com/office/drawing/2014/main" id="{278F20B6-FEF0-2894-F6C4-5C31A67DA965}"/>
              </a:ext>
            </a:extLst>
          </p:cNvPr>
          <p:cNvSpPr txBox="1"/>
          <p:nvPr/>
        </p:nvSpPr>
        <p:spPr>
          <a:xfrm>
            <a:off x="459419" y="594315"/>
            <a:ext cx="8686800" cy="523220"/>
          </a:xfrm>
          <a:prstGeom prst="rect">
            <a:avLst/>
          </a:prstGeom>
          <a:noFill/>
        </p:spPr>
        <p:txBody>
          <a:bodyPr wrap="square">
            <a:spAutoFit/>
          </a:bodyPr>
          <a:lstStyle/>
          <a:p>
            <a:pPr eaLnBrk="1" hangingPunct="1">
              <a:defRPr/>
            </a:pPr>
            <a:r>
              <a:rPr lang="en-US" sz="1400"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The primary pathogen associated with caries is </a:t>
            </a:r>
            <a:r>
              <a:rPr lang="en-US" sz="1400" i="1" dirty="0">
                <a:ln w="6600">
                  <a:solidFill>
                    <a:schemeClr val="accent2"/>
                  </a:solidFill>
                  <a:prstDash val="solid"/>
                </a:ln>
                <a:solidFill>
                  <a:schemeClr val="bg2"/>
                </a:solidFill>
                <a:effectLst>
                  <a:outerShdw dist="38100" dir="2700000" algn="tl" rotWithShape="0">
                    <a:schemeClr val="accent2"/>
                  </a:outerShdw>
                </a:effectLst>
                <a:latin typeface="Arial" panose="020B0604020202020204" pitchFamily="34" charset="0"/>
                <a:cs typeface="Arial" panose="020B0604020202020204" pitchFamily="34" charset="0"/>
              </a:rPr>
              <a:t>Streptococcus mutans </a:t>
            </a:r>
            <a:r>
              <a:rPr lang="en-US" sz="1400" i="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r>
              <a:rPr lang="en-US" sz="1400"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although the community context is important, and some other organisms may also cause caries</a:t>
            </a:r>
          </a:p>
        </p:txBody>
      </p:sp>
      <p:sp>
        <p:nvSpPr>
          <p:cNvPr id="7" name="TextBox 6">
            <a:extLst>
              <a:ext uri="{FF2B5EF4-FFF2-40B4-BE49-F238E27FC236}">
                <a16:creationId xmlns:a16="http://schemas.microsoft.com/office/drawing/2014/main" id="{3711277E-5989-13DA-FEBA-4071F874FDFC}"/>
              </a:ext>
            </a:extLst>
          </p:cNvPr>
          <p:cNvSpPr txBox="1"/>
          <p:nvPr/>
        </p:nvSpPr>
        <p:spPr>
          <a:xfrm>
            <a:off x="4724400" y="5492127"/>
            <a:ext cx="3873365"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en-US" sz="1600" dirty="0">
                <a:solidFill>
                  <a:schemeClr val="bg2"/>
                </a:solidFill>
              </a:rPr>
              <a:t>The solubility of hydroxyapatite (enamel and dentin) is greater under acidic conditions</a:t>
            </a:r>
            <a:endParaRPr lang="en-US" sz="1600" dirty="0">
              <a:solidFill>
                <a:schemeClr val="bg2"/>
              </a:solidFill>
              <a:effectLst>
                <a:outerShdw blurRad="38100" dist="38100" dir="2700000" algn="tl">
                  <a:srgbClr val="000000">
                    <a:alpha val="43137"/>
                  </a:srgbClr>
                </a:outerShdw>
              </a:effectLst>
            </a:endParaRPr>
          </a:p>
        </p:txBody>
      </p:sp>
      <p:graphicFrame>
        <p:nvGraphicFramePr>
          <p:cNvPr id="24" name="TextBox 5">
            <a:extLst>
              <a:ext uri="{FF2B5EF4-FFF2-40B4-BE49-F238E27FC236}">
                <a16:creationId xmlns:a16="http://schemas.microsoft.com/office/drawing/2014/main" id="{22A34329-6197-28A5-49F5-9D9B4180D7F5}"/>
              </a:ext>
            </a:extLst>
          </p:cNvPr>
          <p:cNvGraphicFramePr/>
          <p:nvPr>
            <p:extLst>
              <p:ext uri="{D42A27DB-BD31-4B8C-83A1-F6EECF244321}">
                <p14:modId xmlns:p14="http://schemas.microsoft.com/office/powerpoint/2010/main" val="219069136"/>
              </p:ext>
            </p:extLst>
          </p:nvPr>
        </p:nvGraphicFramePr>
        <p:xfrm>
          <a:off x="549744" y="1294398"/>
          <a:ext cx="7957457" cy="728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a:extLst>
              <a:ext uri="{FF2B5EF4-FFF2-40B4-BE49-F238E27FC236}">
                <a16:creationId xmlns:a16="http://schemas.microsoft.com/office/drawing/2014/main" id="{892856DD-B2F6-E635-20B8-851800F1FEE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833" t="31111" r="7500"/>
          <a:stretch/>
        </p:blipFill>
        <p:spPr bwMode="auto">
          <a:xfrm>
            <a:off x="2002905" y="2198549"/>
            <a:ext cx="5029200" cy="29981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C5DAD5-B2CD-8599-CF89-0F365ACA1F3B}"/>
              </a:ext>
            </a:extLst>
          </p:cNvPr>
          <p:cNvSpPr txBox="1"/>
          <p:nvPr/>
        </p:nvSpPr>
        <p:spPr>
          <a:xfrm>
            <a:off x="318727" y="5514458"/>
            <a:ext cx="3873365"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en-US" sz="1600" dirty="0">
                <a:solidFill>
                  <a:schemeClr val="bg2"/>
                </a:solidFill>
              </a:rPr>
              <a:t>High levels of organic acids (particularly lactic acid) lower the pH of the oral cavity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descr="Frontiers | Exploiting the Oral Microbiome to Prevent Tooth Decay: Has  Evolution Already Provided the Best Tools? | Microbiology">
            <a:extLst>
              <a:ext uri="{FF2B5EF4-FFF2-40B4-BE49-F238E27FC236}">
                <a16:creationId xmlns:a16="http://schemas.microsoft.com/office/drawing/2014/main" id="{CF970C08-BF14-7CA5-8DC1-085E4B3ECC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b="50000"/>
          <a:stretch/>
        </p:blipFill>
        <p:spPr bwMode="auto">
          <a:xfrm>
            <a:off x="1828800" y="1219200"/>
            <a:ext cx="5638800" cy="26877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7">
            <a:extLst>
              <a:ext uri="{FF2B5EF4-FFF2-40B4-BE49-F238E27FC236}">
                <a16:creationId xmlns:a16="http://schemas.microsoft.com/office/drawing/2014/main" id="{87C650CF-3A65-E719-7AE3-AC5F209CF656}"/>
              </a:ext>
            </a:extLst>
          </p:cNvPr>
          <p:cNvSpPr txBox="1"/>
          <p:nvPr/>
        </p:nvSpPr>
        <p:spPr>
          <a:xfrm>
            <a:off x="1371600" y="4038656"/>
            <a:ext cx="2743200" cy="19389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u="sng" dirty="0">
                <a:solidFill>
                  <a:schemeClr val="bg2"/>
                </a:solidFill>
              </a:rPr>
              <a:t>Acid-sensitive bacteria </a:t>
            </a:r>
          </a:p>
          <a:p>
            <a:pPr algn="ctr"/>
            <a:endParaRPr lang="en-US" sz="2000" i="1" u="sng" dirty="0">
              <a:solidFill>
                <a:schemeClr val="bg2"/>
              </a:solidFill>
            </a:endParaRPr>
          </a:p>
          <a:p>
            <a:pPr algn="ctr"/>
            <a:r>
              <a:rPr lang="en-US" sz="2000" i="1" dirty="0">
                <a:solidFill>
                  <a:schemeClr val="bg2"/>
                </a:solidFill>
              </a:rPr>
              <a:t>S. mitis</a:t>
            </a:r>
            <a:r>
              <a:rPr lang="en-US" sz="2000" dirty="0">
                <a:solidFill>
                  <a:schemeClr val="bg2"/>
                </a:solidFill>
              </a:rPr>
              <a:t>, </a:t>
            </a:r>
          </a:p>
          <a:p>
            <a:pPr algn="ctr"/>
            <a:r>
              <a:rPr lang="en-US" sz="2000" i="1" dirty="0">
                <a:solidFill>
                  <a:schemeClr val="bg2"/>
                </a:solidFill>
              </a:rPr>
              <a:t>S. sanguinis, </a:t>
            </a:r>
          </a:p>
          <a:p>
            <a:pPr algn="ctr"/>
            <a:r>
              <a:rPr lang="en-US" sz="2000" i="1" dirty="0">
                <a:solidFill>
                  <a:schemeClr val="bg2"/>
                </a:solidFill>
              </a:rPr>
              <a:t>S. </a:t>
            </a:r>
            <a:r>
              <a:rPr lang="en-US" sz="2000" i="1" dirty="0" err="1">
                <a:solidFill>
                  <a:schemeClr val="bg2"/>
                </a:solidFill>
              </a:rPr>
              <a:t>gordonii</a:t>
            </a:r>
            <a:r>
              <a:rPr lang="en-US" sz="2000" i="1" dirty="0">
                <a:solidFill>
                  <a:schemeClr val="bg2"/>
                </a:solidFill>
              </a:rPr>
              <a:t> </a:t>
            </a:r>
          </a:p>
          <a:p>
            <a:pPr algn="ctr"/>
            <a:endParaRPr lang="en-US" sz="2000" dirty="0">
              <a:solidFill>
                <a:schemeClr val="bg2"/>
              </a:solidFill>
            </a:endParaRPr>
          </a:p>
        </p:txBody>
      </p:sp>
      <p:sp>
        <p:nvSpPr>
          <p:cNvPr id="4" name="TextBox 8">
            <a:extLst>
              <a:ext uri="{FF2B5EF4-FFF2-40B4-BE49-F238E27FC236}">
                <a16:creationId xmlns:a16="http://schemas.microsoft.com/office/drawing/2014/main" id="{D908EEB7-BF9F-88E3-D4C4-07B0250FCE3C}"/>
              </a:ext>
            </a:extLst>
          </p:cNvPr>
          <p:cNvSpPr txBox="1"/>
          <p:nvPr/>
        </p:nvSpPr>
        <p:spPr>
          <a:xfrm>
            <a:off x="3962400" y="4038656"/>
            <a:ext cx="5181600" cy="101566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u="sng" dirty="0">
                <a:solidFill>
                  <a:schemeClr val="bg2"/>
                </a:solidFill>
              </a:rPr>
              <a:t>Highly acidogenic &amp; aciduric (acid-tolerant) </a:t>
            </a:r>
          </a:p>
          <a:p>
            <a:pPr algn="ctr"/>
            <a:endParaRPr lang="en-US" sz="2000" i="1" dirty="0">
              <a:solidFill>
                <a:schemeClr val="bg2"/>
              </a:solidFill>
            </a:endParaRPr>
          </a:p>
          <a:p>
            <a:pPr algn="ctr"/>
            <a:r>
              <a:rPr lang="en-US" sz="2000" i="1" dirty="0">
                <a:solidFill>
                  <a:schemeClr val="bg2"/>
                </a:solidFill>
              </a:rPr>
              <a:t>S. mutans</a:t>
            </a:r>
          </a:p>
        </p:txBody>
      </p:sp>
      <p:grpSp>
        <p:nvGrpSpPr>
          <p:cNvPr id="5" name="Group 4">
            <a:extLst>
              <a:ext uri="{FF2B5EF4-FFF2-40B4-BE49-F238E27FC236}">
                <a16:creationId xmlns:a16="http://schemas.microsoft.com/office/drawing/2014/main" id="{50F44660-974F-EBFD-6ECF-7071C844669C}"/>
              </a:ext>
            </a:extLst>
          </p:cNvPr>
          <p:cNvGrpSpPr/>
          <p:nvPr/>
        </p:nvGrpSpPr>
        <p:grpSpPr>
          <a:xfrm>
            <a:off x="287832" y="306017"/>
            <a:ext cx="8779968" cy="694980"/>
            <a:chOff x="0" y="764584"/>
            <a:chExt cx="8779968" cy="694980"/>
          </a:xfrm>
        </p:grpSpPr>
        <p:sp>
          <p:nvSpPr>
            <p:cNvPr id="6" name="Rectangle: Rounded Corners 5">
              <a:extLst>
                <a:ext uri="{FF2B5EF4-FFF2-40B4-BE49-F238E27FC236}">
                  <a16:creationId xmlns:a16="http://schemas.microsoft.com/office/drawing/2014/main" id="{4A405564-708E-93D7-32FE-545C954FF016}"/>
                </a:ext>
              </a:extLst>
            </p:cNvPr>
            <p:cNvSpPr/>
            <p:nvPr/>
          </p:nvSpPr>
          <p:spPr>
            <a:xfrm>
              <a:off x="0" y="764584"/>
              <a:ext cx="8779968" cy="6949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59FB0865-B8B6-0D48-15C3-49683DB2F88B}"/>
                </a:ext>
              </a:extLst>
            </p:cNvPr>
            <p:cNvSpPr txBox="1"/>
            <p:nvPr/>
          </p:nvSpPr>
          <p:spPr>
            <a:xfrm>
              <a:off x="33926" y="798510"/>
              <a:ext cx="8712116" cy="627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solidFill>
                    <a:schemeClr val="bg2"/>
                  </a:solidFill>
                </a:rPr>
                <a:t>S. mutans </a:t>
              </a:r>
              <a:r>
                <a:rPr lang="en-US" sz="1800" b="1" kern="1200" dirty="0">
                  <a:solidFill>
                    <a:schemeClr val="bg2"/>
                  </a:solidFill>
                </a:rPr>
                <a:t>is an acidophile; it thrives in acidic environments that are lethal to many other oral organisms</a:t>
              </a:r>
              <a:endParaRPr lang="en-US" sz="1800" kern="1200" dirty="0">
                <a:solidFill>
                  <a:schemeClr val="bg2"/>
                </a:solidFill>
              </a:endParaRPr>
            </a:p>
          </p:txBody>
        </p:sp>
      </p:grpSp>
    </p:spTree>
    <p:extLst>
      <p:ext uri="{BB962C8B-B14F-4D97-AF65-F5344CB8AC3E}">
        <p14:creationId xmlns:p14="http://schemas.microsoft.com/office/powerpoint/2010/main" val="12702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6981" name="Text Box 5">
            <a:extLst>
              <a:ext uri="{FF2B5EF4-FFF2-40B4-BE49-F238E27FC236}">
                <a16:creationId xmlns:a16="http://schemas.microsoft.com/office/drawing/2014/main" id="{E62CB445-D406-4CF5-A50F-539B3BFA036B}"/>
              </a:ext>
            </a:extLst>
          </p:cNvPr>
          <p:cNvSpPr txBox="1">
            <a:spLocks noChangeArrowheads="1"/>
          </p:cNvSpPr>
          <p:nvPr/>
        </p:nvSpPr>
        <p:spPr bwMode="auto">
          <a:xfrm>
            <a:off x="2286000" y="2051050"/>
            <a:ext cx="1800225" cy="646113"/>
          </a:xfrm>
          <a:prstGeom prst="rect">
            <a:avLst/>
          </a:prstGeom>
          <a:noFill/>
          <a:ln w="9525">
            <a:noFill/>
            <a:miter lim="800000"/>
            <a:headEnd/>
            <a:tailEnd/>
          </a:ln>
          <a:effectLst/>
        </p:spPr>
        <p:txBody>
          <a:bodyPr>
            <a:spAutoFit/>
          </a:bodyPr>
          <a:lstStyle/>
          <a:p>
            <a:pPr eaLnBrk="1" hangingPunct="1">
              <a:defRPr/>
            </a:pPr>
            <a:r>
              <a:rPr lang="en-US" b="1" dirty="0">
                <a:solidFill>
                  <a:schemeClr val="bg1">
                    <a:lumMod val="75000"/>
                  </a:schemeClr>
                </a:solidFill>
                <a:effectLst>
                  <a:outerShdw blurRad="38100" dist="38100" dir="2700000" algn="tl">
                    <a:srgbClr val="000000"/>
                  </a:outerShdw>
                </a:effectLst>
              </a:rPr>
              <a:t>Host Factors</a:t>
            </a:r>
          </a:p>
          <a:p>
            <a:pPr eaLnBrk="1" hangingPunct="1">
              <a:defRPr/>
            </a:pPr>
            <a:r>
              <a:rPr lang="en-US" b="1" dirty="0">
                <a:solidFill>
                  <a:schemeClr val="bg1">
                    <a:lumMod val="75000"/>
                  </a:schemeClr>
                </a:solidFill>
                <a:effectLst>
                  <a:outerShdw blurRad="38100" dist="38100" dir="2700000" algn="tl">
                    <a:srgbClr val="000000"/>
                  </a:outerShdw>
                </a:effectLst>
              </a:rPr>
              <a:t>   Genetics</a:t>
            </a:r>
          </a:p>
        </p:txBody>
      </p:sp>
      <p:sp>
        <p:nvSpPr>
          <p:cNvPr id="126982" name="Text Box 6">
            <a:extLst>
              <a:ext uri="{FF2B5EF4-FFF2-40B4-BE49-F238E27FC236}">
                <a16:creationId xmlns:a16="http://schemas.microsoft.com/office/drawing/2014/main" id="{864F4952-F246-42A7-8E2E-362007F17B1D}"/>
              </a:ext>
            </a:extLst>
          </p:cNvPr>
          <p:cNvSpPr txBox="1">
            <a:spLocks noChangeArrowheads="1"/>
          </p:cNvSpPr>
          <p:nvPr/>
        </p:nvSpPr>
        <p:spPr bwMode="auto">
          <a:xfrm>
            <a:off x="5257800" y="2330450"/>
            <a:ext cx="2209800" cy="641350"/>
          </a:xfrm>
          <a:prstGeom prst="rect">
            <a:avLst/>
          </a:prstGeom>
          <a:noFill/>
          <a:ln w="9525">
            <a:noFill/>
            <a:miter lim="800000"/>
            <a:headEnd/>
            <a:tailEnd/>
          </a:ln>
          <a:effectLst/>
        </p:spPr>
        <p:txBody>
          <a:bodyPr>
            <a:spAutoFit/>
          </a:bodyPr>
          <a:lstStyle/>
          <a:p>
            <a:pPr eaLnBrk="1" hangingPunct="1">
              <a:defRPr/>
            </a:pPr>
            <a:r>
              <a:rPr lang="en-US" b="1" dirty="0">
                <a:solidFill>
                  <a:schemeClr val="tx2"/>
                </a:solidFill>
              </a:rPr>
              <a:t>         </a:t>
            </a:r>
            <a:r>
              <a:rPr lang="en-US" b="1" dirty="0">
                <a:solidFill>
                  <a:schemeClr val="bg1">
                    <a:lumMod val="75000"/>
                  </a:schemeClr>
                </a:solidFill>
                <a:effectLst>
                  <a:outerShdw blurRad="38100" dist="38100" dir="2700000" algn="tl">
                    <a:srgbClr val="000000"/>
                  </a:outerShdw>
                </a:effectLst>
              </a:rPr>
              <a:t>Plaque</a:t>
            </a:r>
          </a:p>
          <a:p>
            <a:pPr eaLnBrk="1" hangingPunct="1">
              <a:defRPr/>
            </a:pPr>
            <a:r>
              <a:rPr lang="en-US" b="1" dirty="0">
                <a:solidFill>
                  <a:schemeClr val="bg1">
                    <a:lumMod val="75000"/>
                  </a:schemeClr>
                </a:solidFill>
                <a:effectLst>
                  <a:outerShdw blurRad="38100" dist="38100" dir="2700000" algn="tl">
                    <a:srgbClr val="000000"/>
                  </a:outerShdw>
                </a:effectLst>
              </a:rPr>
              <a:t>Microbial Biofilm</a:t>
            </a:r>
          </a:p>
        </p:txBody>
      </p:sp>
      <p:sp>
        <p:nvSpPr>
          <p:cNvPr id="20484" name="Oval 4">
            <a:extLst>
              <a:ext uri="{FF2B5EF4-FFF2-40B4-BE49-F238E27FC236}">
                <a16:creationId xmlns:a16="http://schemas.microsoft.com/office/drawing/2014/main" id="{AE914B34-211F-4397-B7EF-4DCF07D18C11}"/>
              </a:ext>
            </a:extLst>
          </p:cNvPr>
          <p:cNvSpPr>
            <a:spLocks noChangeArrowheads="1"/>
          </p:cNvSpPr>
          <p:nvPr/>
        </p:nvSpPr>
        <p:spPr bwMode="auto">
          <a:xfrm>
            <a:off x="2990850" y="2894013"/>
            <a:ext cx="3300413" cy="3430587"/>
          </a:xfrm>
          <a:prstGeom prst="ellipse">
            <a:avLst/>
          </a:prstGeom>
          <a:noFill/>
          <a:ln w="57150">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Tahoma" panose="020B0604030504040204" pitchFamily="34" charset="0"/>
            </a:endParaRPr>
          </a:p>
        </p:txBody>
      </p:sp>
      <p:sp>
        <p:nvSpPr>
          <p:cNvPr id="126983" name="Text Box 7">
            <a:extLst>
              <a:ext uri="{FF2B5EF4-FFF2-40B4-BE49-F238E27FC236}">
                <a16:creationId xmlns:a16="http://schemas.microsoft.com/office/drawing/2014/main" id="{81EE9FF8-5746-4013-B7D2-3187E360B0D1}"/>
              </a:ext>
            </a:extLst>
          </p:cNvPr>
          <p:cNvSpPr txBox="1">
            <a:spLocks noChangeArrowheads="1"/>
          </p:cNvSpPr>
          <p:nvPr/>
        </p:nvSpPr>
        <p:spPr bwMode="auto">
          <a:xfrm>
            <a:off x="3241167" y="4766747"/>
            <a:ext cx="2720617" cy="646331"/>
          </a:xfrm>
          <a:prstGeom prst="rect">
            <a:avLst/>
          </a:prstGeom>
          <a:noFill/>
          <a:ln w="9525">
            <a:noFill/>
            <a:miter lim="800000"/>
            <a:headEnd/>
            <a:tailEnd/>
          </a:ln>
          <a:effectLst/>
        </p:spPr>
        <p:txBody>
          <a:bodyPr wrap="none">
            <a:spAutoFit/>
          </a:bodyPr>
          <a:lstStyle/>
          <a:p>
            <a:pPr algn="ctr" eaLnBrk="1" hangingPunct="1">
              <a:defRPr/>
            </a:pPr>
            <a:r>
              <a:rPr lang="en-US" b="1" dirty="0">
                <a:solidFill>
                  <a:schemeClr val="bg2"/>
                </a:solidFill>
              </a:rPr>
              <a:t>  Environment Factors</a:t>
            </a:r>
          </a:p>
          <a:p>
            <a:pPr algn="ctr" eaLnBrk="1" hangingPunct="1">
              <a:defRPr/>
            </a:pPr>
            <a:r>
              <a:rPr lang="en-US" b="1" dirty="0">
                <a:solidFill>
                  <a:schemeClr val="bg2"/>
                </a:solidFill>
              </a:rPr>
              <a:t>Dietary Components</a:t>
            </a:r>
          </a:p>
        </p:txBody>
      </p:sp>
      <p:sp>
        <p:nvSpPr>
          <p:cNvPr id="126987" name="Text Box 11">
            <a:extLst>
              <a:ext uri="{FF2B5EF4-FFF2-40B4-BE49-F238E27FC236}">
                <a16:creationId xmlns:a16="http://schemas.microsoft.com/office/drawing/2014/main" id="{4327D873-A65A-49D9-BBCD-263B0ABF6E94}"/>
              </a:ext>
            </a:extLst>
          </p:cNvPr>
          <p:cNvSpPr txBox="1">
            <a:spLocks noChangeArrowheads="1"/>
          </p:cNvSpPr>
          <p:nvPr/>
        </p:nvSpPr>
        <p:spPr bwMode="auto">
          <a:xfrm>
            <a:off x="4106863" y="2971800"/>
            <a:ext cx="1150937" cy="396875"/>
          </a:xfrm>
          <a:prstGeom prst="rect">
            <a:avLst/>
          </a:prstGeom>
          <a:noFill/>
          <a:ln w="9525">
            <a:noFill/>
            <a:miter lim="800000"/>
            <a:headEnd/>
            <a:tailEnd/>
          </a:ln>
          <a:effectLst/>
        </p:spPr>
        <p:txBody>
          <a:bodyPr wrap="none">
            <a:spAutoFit/>
          </a:bodyPr>
          <a:lstStyle/>
          <a:p>
            <a:pPr eaLnBrk="1" hangingPunct="1">
              <a:defRPr/>
            </a:pPr>
            <a:r>
              <a:rPr lang="en-US" sz="2000" b="1" u="sng">
                <a:solidFill>
                  <a:srgbClr val="D8000A"/>
                </a:solidFill>
                <a:effectLst>
                  <a:outerShdw blurRad="38100" dist="38100" dir="2700000" algn="tl">
                    <a:srgbClr val="000000"/>
                  </a:outerShdw>
                </a:effectLst>
              </a:rPr>
              <a:t>CARIES</a:t>
            </a:r>
          </a:p>
        </p:txBody>
      </p:sp>
      <p:sp>
        <p:nvSpPr>
          <p:cNvPr id="126988" name="Rectangle 12">
            <a:extLst>
              <a:ext uri="{FF2B5EF4-FFF2-40B4-BE49-F238E27FC236}">
                <a16:creationId xmlns:a16="http://schemas.microsoft.com/office/drawing/2014/main" id="{54B0C5AA-D2E8-4D3B-BC2F-B86DD1236389}"/>
              </a:ext>
            </a:extLst>
          </p:cNvPr>
          <p:cNvSpPr>
            <a:spLocks noGrp="1" noChangeArrowheads="1"/>
          </p:cNvSpPr>
          <p:nvPr>
            <p:ph type="title"/>
          </p:nvPr>
        </p:nvSpPr>
        <p:spPr>
          <a:xfrm>
            <a:off x="2286000" y="152400"/>
            <a:ext cx="4495800" cy="533400"/>
          </a:xfrm>
          <a:effectLst>
            <a:outerShdw dist="53882" dir="2700000" algn="ctr" rotWithShape="0">
              <a:schemeClr val="bg2"/>
            </a:outerShdw>
          </a:effectLst>
        </p:spPr>
        <p:txBody>
          <a:bodyPr/>
          <a:lstStyle/>
          <a:p>
            <a:pPr eaLnBrk="1" hangingPunct="1">
              <a:defRPr/>
            </a:pPr>
            <a:r>
              <a:rPr lang="en-US" sz="2800" b="1" u="sng">
                <a:solidFill>
                  <a:srgbClr val="FFCC00"/>
                </a:solidFill>
                <a:effectLst>
                  <a:outerShdw blurRad="38100" dist="38100" dir="2700000" algn="tl">
                    <a:srgbClr val="000000"/>
                  </a:outerShdw>
                </a:effectLst>
                <a:latin typeface="Tahoma" pitchFamily="34" charset="0"/>
              </a:rPr>
              <a:t>The Caries Triad</a:t>
            </a:r>
          </a:p>
        </p:txBody>
      </p:sp>
      <p:sp>
        <p:nvSpPr>
          <p:cNvPr id="16" name="Oval 6">
            <a:extLst>
              <a:ext uri="{FF2B5EF4-FFF2-40B4-BE49-F238E27FC236}">
                <a16:creationId xmlns:a16="http://schemas.microsoft.com/office/drawing/2014/main" id="{C5D86B37-3699-4DF7-96CF-64EE6D5C18B8}"/>
              </a:ext>
            </a:extLst>
          </p:cNvPr>
          <p:cNvSpPr>
            <a:spLocks noChangeArrowheads="1"/>
          </p:cNvSpPr>
          <p:nvPr/>
        </p:nvSpPr>
        <p:spPr bwMode="auto">
          <a:xfrm>
            <a:off x="4038600" y="914400"/>
            <a:ext cx="3300413" cy="3430588"/>
          </a:xfrm>
          <a:prstGeom prst="ellipse">
            <a:avLst/>
          </a:prstGeom>
          <a:noFill/>
          <a:ln w="57150">
            <a:solidFill>
              <a:schemeClr val="bg1">
                <a:lumMod val="75000"/>
              </a:schemeClr>
            </a:solidFill>
            <a:round/>
            <a:headEnd/>
            <a:tailEnd/>
          </a:ln>
        </p:spPr>
        <p:txBody>
          <a:bodyPr anchor="ctr">
            <a:spAutoFit/>
          </a:bodyPr>
          <a:lstStyle/>
          <a:p>
            <a:pPr eaLnBrk="1" hangingPunct="1">
              <a:defRPr/>
            </a:pPr>
            <a:endParaRPr lang="en-US"/>
          </a:p>
        </p:txBody>
      </p:sp>
      <p:sp>
        <p:nvSpPr>
          <p:cNvPr id="15" name="Oval 6">
            <a:extLst>
              <a:ext uri="{FF2B5EF4-FFF2-40B4-BE49-F238E27FC236}">
                <a16:creationId xmlns:a16="http://schemas.microsoft.com/office/drawing/2014/main" id="{BEA5015A-5059-4C6F-A041-45302EC51340}"/>
              </a:ext>
            </a:extLst>
          </p:cNvPr>
          <p:cNvSpPr>
            <a:spLocks noChangeArrowheads="1"/>
          </p:cNvSpPr>
          <p:nvPr/>
        </p:nvSpPr>
        <p:spPr bwMode="auto">
          <a:xfrm>
            <a:off x="2057400" y="912813"/>
            <a:ext cx="3300413" cy="3430587"/>
          </a:xfrm>
          <a:prstGeom prst="ellipse">
            <a:avLst/>
          </a:prstGeom>
          <a:noFill/>
          <a:ln w="57150">
            <a:solidFill>
              <a:schemeClr val="bg1">
                <a:lumMod val="75000"/>
              </a:schemeClr>
            </a:solidFill>
            <a:round/>
            <a:headEnd/>
            <a:tailEnd/>
          </a:ln>
        </p:spPr>
        <p:txBody>
          <a:bodyPr anchor="ctr">
            <a:spAutoFit/>
          </a:bodyPr>
          <a:lstStyle/>
          <a:p>
            <a:pPr eaLnBrk="1" hangingPunct="1">
              <a:defRPr/>
            </a:pPr>
            <a:endParaRPr lang="en-US"/>
          </a:p>
        </p:txBody>
      </p:sp>
    </p:spTree>
    <p:extLst>
      <p:ext uri="{BB962C8B-B14F-4D97-AF65-F5344CB8AC3E}">
        <p14:creationId xmlns:p14="http://schemas.microsoft.com/office/powerpoint/2010/main" val="338242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3" name="Line 4">
            <a:extLst>
              <a:ext uri="{FF2B5EF4-FFF2-40B4-BE49-F238E27FC236}">
                <a16:creationId xmlns:a16="http://schemas.microsoft.com/office/drawing/2014/main" id="{C0DFBDFE-5C13-407E-A2D6-88FEDD1B8DCE}"/>
              </a:ext>
            </a:extLst>
          </p:cNvPr>
          <p:cNvSpPr>
            <a:spLocks noChangeShapeType="1"/>
          </p:cNvSpPr>
          <p:nvPr/>
        </p:nvSpPr>
        <p:spPr bwMode="auto">
          <a:xfrm>
            <a:off x="4886395" y="875866"/>
            <a:ext cx="0" cy="609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2"/>
              </a:solidFill>
            </a:endParaRPr>
          </a:p>
        </p:txBody>
      </p:sp>
      <p:pic>
        <p:nvPicPr>
          <p:cNvPr id="1030" name="Picture 6" descr="Pin on info tecnica">
            <a:extLst>
              <a:ext uri="{FF2B5EF4-FFF2-40B4-BE49-F238E27FC236}">
                <a16:creationId xmlns:a16="http://schemas.microsoft.com/office/drawing/2014/main" id="{BFFF0DF8-C314-C026-121B-FB34B021F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239"/>
          <a:stretch/>
        </p:blipFill>
        <p:spPr bwMode="auto">
          <a:xfrm>
            <a:off x="394288" y="582580"/>
            <a:ext cx="2964466" cy="1524000"/>
          </a:xfrm>
          <a:prstGeom prst="rect">
            <a:avLst/>
          </a:prstGeom>
          <a:noFill/>
          <a:extLst>
            <a:ext uri="{909E8E84-426E-40DD-AFC4-6F175D3DCCD1}">
              <a14:hiddenFill xmlns:a14="http://schemas.microsoft.com/office/drawing/2010/main">
                <a:solidFill>
                  <a:srgbClr val="FFFFFF"/>
                </a:solidFill>
              </a14:hiddenFill>
            </a:ext>
          </a:extLst>
        </p:spPr>
      </p:pic>
      <p:sp>
        <p:nvSpPr>
          <p:cNvPr id="36" name="Arrow: Right 35">
            <a:extLst>
              <a:ext uri="{FF2B5EF4-FFF2-40B4-BE49-F238E27FC236}">
                <a16:creationId xmlns:a16="http://schemas.microsoft.com/office/drawing/2014/main" id="{961C44B5-3112-3130-8A0E-19FA7D55CEDB}"/>
              </a:ext>
            </a:extLst>
          </p:cNvPr>
          <p:cNvSpPr/>
          <p:nvPr/>
        </p:nvSpPr>
        <p:spPr bwMode="auto">
          <a:xfrm rot="10800000">
            <a:off x="6017487" y="1071864"/>
            <a:ext cx="712549" cy="609600"/>
          </a:xfrm>
          <a:prstGeom prst="rightArrow">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pic>
        <p:nvPicPr>
          <p:cNvPr id="38" name="Picture 6" descr="Pin on info tecnica">
            <a:extLst>
              <a:ext uri="{FF2B5EF4-FFF2-40B4-BE49-F238E27FC236}">
                <a16:creationId xmlns:a16="http://schemas.microsoft.com/office/drawing/2014/main" id="{B28925AD-2694-8882-F792-001D4D4EB0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64" b="35531"/>
          <a:stretch/>
        </p:blipFill>
        <p:spPr bwMode="auto">
          <a:xfrm>
            <a:off x="6558635" y="382045"/>
            <a:ext cx="2551318" cy="2206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reptococcus Mutans Photograph by Steve Gschmeissner/science Photo ...">
            <a:extLst>
              <a:ext uri="{FF2B5EF4-FFF2-40B4-BE49-F238E27FC236}">
                <a16:creationId xmlns:a16="http://schemas.microsoft.com/office/drawing/2014/main" id="{DDD88136-369E-9868-4547-7234B279F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302" y="457200"/>
            <a:ext cx="2411298" cy="20792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8BDA6299-3354-0A37-9A78-2A7C011C77C6}"/>
              </a:ext>
            </a:extLst>
          </p:cNvPr>
          <p:cNvSpPr txBox="1"/>
          <p:nvPr/>
        </p:nvSpPr>
        <p:spPr>
          <a:xfrm>
            <a:off x="3962400" y="185344"/>
            <a:ext cx="1450975" cy="369332"/>
          </a:xfrm>
          <a:prstGeom prst="rect">
            <a:avLst/>
          </a:prstGeom>
          <a:noFill/>
        </p:spPr>
        <p:txBody>
          <a:bodyPr wrap="square">
            <a:spAutoFit/>
          </a:bodyPr>
          <a:lstStyle/>
          <a:p>
            <a:pPr algn="ctr">
              <a:spcBef>
                <a:spcPct val="0"/>
              </a:spcBef>
              <a:buFontTx/>
              <a:buNone/>
            </a:pPr>
            <a:r>
              <a:rPr lang="en-US" altLang="en-US" sz="1800" b="1" i="1" dirty="0">
                <a:solidFill>
                  <a:schemeClr val="bg2"/>
                </a:solidFill>
                <a:latin typeface="Tahoma" panose="020B0604030504040204" pitchFamily="34" charset="0"/>
              </a:rPr>
              <a:t>S. mutans</a:t>
            </a:r>
          </a:p>
        </p:txBody>
      </p:sp>
      <p:grpSp>
        <p:nvGrpSpPr>
          <p:cNvPr id="51" name="Group 50">
            <a:extLst>
              <a:ext uri="{FF2B5EF4-FFF2-40B4-BE49-F238E27FC236}">
                <a16:creationId xmlns:a16="http://schemas.microsoft.com/office/drawing/2014/main" id="{B67CC525-46EB-B154-F266-1994228B47FA}"/>
              </a:ext>
            </a:extLst>
          </p:cNvPr>
          <p:cNvGrpSpPr/>
          <p:nvPr/>
        </p:nvGrpSpPr>
        <p:grpSpPr>
          <a:xfrm>
            <a:off x="259454" y="2389020"/>
            <a:ext cx="8751885" cy="3815677"/>
            <a:chOff x="259455" y="2371282"/>
            <a:chExt cx="8751885" cy="3815677"/>
          </a:xfrm>
        </p:grpSpPr>
        <p:grpSp>
          <p:nvGrpSpPr>
            <p:cNvPr id="46" name="Group 45">
              <a:extLst>
                <a:ext uri="{FF2B5EF4-FFF2-40B4-BE49-F238E27FC236}">
                  <a16:creationId xmlns:a16="http://schemas.microsoft.com/office/drawing/2014/main" id="{19069B43-3A18-ACEC-A1D4-DF02ED43789A}"/>
                </a:ext>
              </a:extLst>
            </p:cNvPr>
            <p:cNvGrpSpPr/>
            <p:nvPr/>
          </p:nvGrpSpPr>
          <p:grpSpPr>
            <a:xfrm>
              <a:off x="259455" y="2371282"/>
              <a:ext cx="8751885" cy="3815677"/>
              <a:chOff x="146050" y="2189545"/>
              <a:chExt cx="8751885" cy="3815677"/>
            </a:xfrm>
          </p:grpSpPr>
          <p:sp>
            <p:nvSpPr>
              <p:cNvPr id="19" name="Arrow: Right 18">
                <a:extLst>
                  <a:ext uri="{FF2B5EF4-FFF2-40B4-BE49-F238E27FC236}">
                    <a16:creationId xmlns:a16="http://schemas.microsoft.com/office/drawing/2014/main" id="{AC393FDE-CE68-4AE3-8CD2-3844BE62A01C}"/>
                  </a:ext>
                </a:extLst>
              </p:cNvPr>
              <p:cNvSpPr/>
              <p:nvPr/>
            </p:nvSpPr>
            <p:spPr bwMode="auto">
              <a:xfrm rot="5400000">
                <a:off x="4531382" y="2839964"/>
                <a:ext cx="533400" cy="457200"/>
              </a:xfrm>
              <a:prstGeom prst="rightArrow">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20" name="Arrow: Right 19">
                <a:extLst>
                  <a:ext uri="{FF2B5EF4-FFF2-40B4-BE49-F238E27FC236}">
                    <a16:creationId xmlns:a16="http://schemas.microsoft.com/office/drawing/2014/main" id="{5EC45F2D-85A3-CA0C-A040-884AA83DB472}"/>
                  </a:ext>
                </a:extLst>
              </p:cNvPr>
              <p:cNvSpPr/>
              <p:nvPr/>
            </p:nvSpPr>
            <p:spPr bwMode="auto">
              <a:xfrm rot="3098262">
                <a:off x="5606734" y="2251872"/>
                <a:ext cx="533402" cy="457200"/>
              </a:xfrm>
              <a:prstGeom prst="rightArrow">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grpSp>
            <p:nvGrpSpPr>
              <p:cNvPr id="23" name="Group 6">
                <a:extLst>
                  <a:ext uri="{FF2B5EF4-FFF2-40B4-BE49-F238E27FC236}">
                    <a16:creationId xmlns:a16="http://schemas.microsoft.com/office/drawing/2014/main" id="{8713D45E-A671-E33C-266D-9A4E9E055367}"/>
                  </a:ext>
                </a:extLst>
              </p:cNvPr>
              <p:cNvGrpSpPr>
                <a:grpSpLocks/>
              </p:cNvGrpSpPr>
              <p:nvPr/>
            </p:nvGrpSpPr>
            <p:grpSpPr bwMode="auto">
              <a:xfrm>
                <a:off x="146050" y="2852447"/>
                <a:ext cx="8751885" cy="3152775"/>
                <a:chOff x="-98" y="2519"/>
                <a:chExt cx="5513" cy="1986"/>
              </a:xfrm>
            </p:grpSpPr>
            <p:sp>
              <p:nvSpPr>
                <p:cNvPr id="27" name="Text Box 10">
                  <a:extLst>
                    <a:ext uri="{FF2B5EF4-FFF2-40B4-BE49-F238E27FC236}">
                      <a16:creationId xmlns:a16="http://schemas.microsoft.com/office/drawing/2014/main" id="{56F5DFAD-C9C7-D71A-251D-4C6FE3031192}"/>
                    </a:ext>
                  </a:extLst>
                </p:cNvPr>
                <p:cNvSpPr txBox="1">
                  <a:spLocks noChangeArrowheads="1"/>
                </p:cNvSpPr>
                <p:nvPr/>
              </p:nvSpPr>
              <p:spPr bwMode="auto">
                <a:xfrm>
                  <a:off x="700" y="2519"/>
                  <a:ext cx="9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chemeClr val="tx2">
                          <a:lumMod val="75000"/>
                        </a:schemeClr>
                      </a:solidFill>
                      <a:latin typeface="Tahoma" panose="020B0604030504040204" pitchFamily="34" charset="0"/>
                    </a:rPr>
                    <a:t>Lactic acid</a:t>
                  </a:r>
                </a:p>
              </p:txBody>
            </p:sp>
            <p:sp>
              <p:nvSpPr>
                <p:cNvPr id="29" name="Text Box 12">
                  <a:extLst>
                    <a:ext uri="{FF2B5EF4-FFF2-40B4-BE49-F238E27FC236}">
                      <a16:creationId xmlns:a16="http://schemas.microsoft.com/office/drawing/2014/main" id="{B176864C-7B94-E385-E7BF-62879B42B7F8}"/>
                    </a:ext>
                  </a:extLst>
                </p:cNvPr>
                <p:cNvSpPr txBox="1">
                  <a:spLocks noChangeArrowheads="1"/>
                </p:cNvSpPr>
                <p:nvPr/>
              </p:nvSpPr>
              <p:spPr bwMode="auto">
                <a:xfrm>
                  <a:off x="-98" y="3155"/>
                  <a:ext cx="2079"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dirty="0">
                      <a:solidFill>
                        <a:schemeClr val="tx2">
                          <a:lumMod val="50000"/>
                        </a:schemeClr>
                      </a:solidFill>
                      <a:latin typeface="Tahoma" panose="020B0604030504040204" pitchFamily="34" charset="0"/>
                    </a:rPr>
                    <a:t>Reduce the pH of the local</a:t>
                  </a:r>
                </a:p>
                <a:p>
                  <a:pPr algn="ctr">
                    <a:spcBef>
                      <a:spcPct val="0"/>
                    </a:spcBef>
                    <a:buFontTx/>
                    <a:buNone/>
                  </a:pPr>
                  <a:r>
                    <a:rPr lang="en-US" altLang="en-US" sz="1800" b="1" dirty="0">
                      <a:solidFill>
                        <a:schemeClr val="tx2">
                          <a:lumMod val="50000"/>
                        </a:schemeClr>
                      </a:solidFill>
                      <a:latin typeface="Tahoma" panose="020B0604030504040204" pitchFamily="34" charset="0"/>
                    </a:rPr>
                    <a:t>environment  </a:t>
                  </a:r>
                </a:p>
                <a:p>
                  <a:pPr algn="ctr">
                    <a:spcBef>
                      <a:spcPct val="0"/>
                    </a:spcBef>
                    <a:buFontTx/>
                    <a:buNone/>
                  </a:pPr>
                  <a:r>
                    <a:rPr lang="en-US" altLang="en-US" sz="1800" b="1" dirty="0">
                      <a:solidFill>
                        <a:schemeClr val="tx2">
                          <a:lumMod val="50000"/>
                        </a:schemeClr>
                      </a:solidFill>
                      <a:latin typeface="Tahoma" panose="020B0604030504040204" pitchFamily="34" charset="0"/>
                    </a:rPr>
                    <a:t>Kills acid-intolerant organisms</a:t>
                  </a:r>
                </a:p>
              </p:txBody>
            </p:sp>
            <p:sp>
              <p:nvSpPr>
                <p:cNvPr id="30" name="Text Box 13">
                  <a:extLst>
                    <a:ext uri="{FF2B5EF4-FFF2-40B4-BE49-F238E27FC236}">
                      <a16:creationId xmlns:a16="http://schemas.microsoft.com/office/drawing/2014/main" id="{94F488FE-030B-7254-94EA-8E1CBA711E83}"/>
                    </a:ext>
                  </a:extLst>
                </p:cNvPr>
                <p:cNvSpPr txBox="1">
                  <a:spLocks noChangeArrowheads="1"/>
                </p:cNvSpPr>
                <p:nvPr/>
              </p:nvSpPr>
              <p:spPr bwMode="auto">
                <a:xfrm>
                  <a:off x="2044" y="2809"/>
                  <a:ext cx="167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chemeClr val="accent1">
                          <a:lumMod val="50000"/>
                        </a:schemeClr>
                      </a:solidFill>
                      <a:latin typeface="Tahoma" panose="020B0604030504040204" pitchFamily="34" charset="0"/>
                    </a:rPr>
                    <a:t>Glucans &amp; </a:t>
                  </a:r>
                  <a:r>
                    <a:rPr lang="en-US" altLang="en-US" sz="2000" b="1" dirty="0" err="1">
                      <a:solidFill>
                        <a:schemeClr val="accent1">
                          <a:lumMod val="50000"/>
                        </a:schemeClr>
                      </a:solidFill>
                      <a:latin typeface="Tahoma" panose="020B0604030504040204" pitchFamily="34" charset="0"/>
                    </a:rPr>
                    <a:t>Fructans</a:t>
                  </a:r>
                  <a:endParaRPr lang="en-US" altLang="en-US" sz="2000" b="1" dirty="0">
                    <a:solidFill>
                      <a:schemeClr val="accent1">
                        <a:lumMod val="50000"/>
                      </a:schemeClr>
                    </a:solidFill>
                    <a:latin typeface="Tahoma" panose="020B0604030504040204" pitchFamily="34" charset="0"/>
                  </a:endParaRPr>
                </a:p>
              </p:txBody>
            </p:sp>
            <p:sp>
              <p:nvSpPr>
                <p:cNvPr id="31" name="Text Box 15">
                  <a:extLst>
                    <a:ext uri="{FF2B5EF4-FFF2-40B4-BE49-F238E27FC236}">
                      <a16:creationId xmlns:a16="http://schemas.microsoft.com/office/drawing/2014/main" id="{3ED11FD8-4FAF-45D8-999C-FF310290B96C}"/>
                    </a:ext>
                  </a:extLst>
                </p:cNvPr>
                <p:cNvSpPr txBox="1">
                  <a:spLocks noChangeArrowheads="1"/>
                </p:cNvSpPr>
                <p:nvPr/>
              </p:nvSpPr>
              <p:spPr bwMode="auto">
                <a:xfrm>
                  <a:off x="2231" y="4098"/>
                  <a:ext cx="127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dirty="0">
                      <a:solidFill>
                        <a:srgbClr val="00B050"/>
                      </a:solidFill>
                      <a:latin typeface="Tahoma" panose="020B0604030504040204" pitchFamily="34" charset="0"/>
                    </a:rPr>
                    <a:t>Attract more </a:t>
                  </a:r>
                </a:p>
                <a:p>
                  <a:pPr algn="ctr">
                    <a:spcBef>
                      <a:spcPct val="0"/>
                    </a:spcBef>
                    <a:buFontTx/>
                    <a:buNone/>
                  </a:pPr>
                  <a:r>
                    <a:rPr lang="en-US" altLang="en-US" sz="1800" b="1" i="1" dirty="0">
                      <a:solidFill>
                        <a:srgbClr val="00B050"/>
                      </a:solidFill>
                      <a:latin typeface="Tahoma" panose="020B0604030504040204" pitchFamily="34" charset="0"/>
                    </a:rPr>
                    <a:t>S. mutans</a:t>
                  </a:r>
                  <a:r>
                    <a:rPr lang="en-US" altLang="en-US" sz="1800" b="1" dirty="0">
                      <a:solidFill>
                        <a:srgbClr val="00B050"/>
                      </a:solidFill>
                      <a:latin typeface="Tahoma" panose="020B0604030504040204" pitchFamily="34" charset="0"/>
                    </a:rPr>
                    <a:t> cells</a:t>
                  </a:r>
                </a:p>
              </p:txBody>
            </p:sp>
            <p:sp>
              <p:nvSpPr>
                <p:cNvPr id="32" name="Text Box 16">
                  <a:extLst>
                    <a:ext uri="{FF2B5EF4-FFF2-40B4-BE49-F238E27FC236}">
                      <a16:creationId xmlns:a16="http://schemas.microsoft.com/office/drawing/2014/main" id="{75957D17-8D2A-4E63-1111-C7FB69B18425}"/>
                    </a:ext>
                  </a:extLst>
                </p:cNvPr>
                <p:cNvSpPr txBox="1">
                  <a:spLocks noChangeArrowheads="1"/>
                </p:cNvSpPr>
                <p:nvPr/>
              </p:nvSpPr>
              <p:spPr bwMode="auto">
                <a:xfrm>
                  <a:off x="3862" y="2523"/>
                  <a:ext cx="10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dirty="0">
                      <a:solidFill>
                        <a:schemeClr val="accent2">
                          <a:lumMod val="75000"/>
                        </a:schemeClr>
                      </a:solidFill>
                      <a:latin typeface="Tahoma" panose="020B0604030504040204" pitchFamily="34" charset="0"/>
                    </a:rPr>
                    <a:t>Bacteriocins</a:t>
                  </a:r>
                </a:p>
              </p:txBody>
            </p:sp>
            <p:sp>
              <p:nvSpPr>
                <p:cNvPr id="34" name="Text Box 18">
                  <a:extLst>
                    <a:ext uri="{FF2B5EF4-FFF2-40B4-BE49-F238E27FC236}">
                      <a16:creationId xmlns:a16="http://schemas.microsoft.com/office/drawing/2014/main" id="{9597BC13-8002-A80B-7D5B-0423ACE3F682}"/>
                    </a:ext>
                  </a:extLst>
                </p:cNvPr>
                <p:cNvSpPr txBox="1">
                  <a:spLocks noChangeArrowheads="1"/>
                </p:cNvSpPr>
                <p:nvPr/>
              </p:nvSpPr>
              <p:spPr bwMode="auto">
                <a:xfrm>
                  <a:off x="3754" y="3139"/>
                  <a:ext cx="166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dirty="0">
                      <a:solidFill>
                        <a:schemeClr val="accent2">
                          <a:lumMod val="75000"/>
                        </a:schemeClr>
                      </a:solidFill>
                      <a:latin typeface="Tahoma" panose="020B0604030504040204" pitchFamily="34" charset="0"/>
                    </a:rPr>
                    <a:t>Kills other bacteria</a:t>
                  </a:r>
                </a:p>
                <a:p>
                  <a:pPr algn="ctr">
                    <a:spcBef>
                      <a:spcPct val="0"/>
                    </a:spcBef>
                    <a:buFontTx/>
                    <a:buNone/>
                  </a:pPr>
                  <a:r>
                    <a:rPr lang="en-US" altLang="en-US" sz="1800" b="1" dirty="0">
                      <a:solidFill>
                        <a:schemeClr val="accent2">
                          <a:lumMod val="75000"/>
                        </a:schemeClr>
                      </a:solidFill>
                      <a:latin typeface="Tahoma" panose="020B0604030504040204" pitchFamily="34" charset="0"/>
                    </a:rPr>
                    <a:t>Reduces competition</a:t>
                  </a:r>
                </a:p>
                <a:p>
                  <a:pPr algn="ctr">
                    <a:spcBef>
                      <a:spcPct val="0"/>
                    </a:spcBef>
                    <a:buFontTx/>
                    <a:buNone/>
                  </a:pPr>
                  <a:r>
                    <a:rPr lang="en-US" altLang="en-US" sz="1800" b="1" dirty="0">
                      <a:solidFill>
                        <a:schemeClr val="accent2">
                          <a:lumMod val="75000"/>
                        </a:schemeClr>
                      </a:solidFill>
                      <a:latin typeface="Tahoma" panose="020B0604030504040204" pitchFamily="34" charset="0"/>
                    </a:rPr>
                    <a:t>for niche</a:t>
                  </a:r>
                </a:p>
              </p:txBody>
            </p:sp>
          </p:grpSp>
          <p:sp>
            <p:nvSpPr>
              <p:cNvPr id="40" name="Arrow: Right 39">
                <a:extLst>
                  <a:ext uri="{FF2B5EF4-FFF2-40B4-BE49-F238E27FC236}">
                    <a16:creationId xmlns:a16="http://schemas.microsoft.com/office/drawing/2014/main" id="{A2D90191-CA63-FC70-1AC5-86D4919C44FC}"/>
                  </a:ext>
                </a:extLst>
              </p:cNvPr>
              <p:cNvSpPr/>
              <p:nvPr/>
            </p:nvSpPr>
            <p:spPr bwMode="auto">
              <a:xfrm rot="5400000">
                <a:off x="4698137" y="4903841"/>
                <a:ext cx="369332" cy="457200"/>
              </a:xfrm>
              <a:prstGeom prst="rightArrow">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42" name="TextBox 41">
                <a:extLst>
                  <a:ext uri="{FF2B5EF4-FFF2-40B4-BE49-F238E27FC236}">
                    <a16:creationId xmlns:a16="http://schemas.microsoft.com/office/drawing/2014/main" id="{520BB624-8438-5217-7CF7-A97147EA87A3}"/>
                  </a:ext>
                </a:extLst>
              </p:cNvPr>
              <p:cNvSpPr txBox="1"/>
              <p:nvPr/>
            </p:nvSpPr>
            <p:spPr>
              <a:xfrm>
                <a:off x="3929061" y="3620814"/>
                <a:ext cx="1866899" cy="369332"/>
              </a:xfrm>
              <a:prstGeom prst="rect">
                <a:avLst/>
              </a:prstGeom>
              <a:noFill/>
            </p:spPr>
            <p:txBody>
              <a:bodyPr wrap="square">
                <a:spAutoFit/>
              </a:bodyPr>
              <a:lstStyle/>
              <a:p>
                <a:r>
                  <a:rPr lang="en-US" b="0" i="0" dirty="0">
                    <a:solidFill>
                      <a:srgbClr val="202122"/>
                    </a:solidFill>
                    <a:effectLst/>
                    <a:latin typeface="Arial" panose="020B0604020202020204" pitchFamily="34" charset="0"/>
                  </a:rPr>
                  <a:t>(</a:t>
                </a:r>
                <a:r>
                  <a:rPr lang="en-US" b="0" i="0" dirty="0" err="1">
                    <a:solidFill>
                      <a:srgbClr val="202122"/>
                    </a:solidFill>
                    <a:effectLst/>
                    <a:latin typeface="Arial" panose="020B0604020202020204" pitchFamily="34" charset="0"/>
                  </a:rPr>
                  <a:t>Glucansucrase</a:t>
                </a:r>
                <a:r>
                  <a:rPr lang="en-US" b="0" i="0" dirty="0">
                    <a:solidFill>
                      <a:srgbClr val="202122"/>
                    </a:solidFill>
                    <a:effectLst/>
                    <a:latin typeface="Arial" panose="020B0604020202020204" pitchFamily="34" charset="0"/>
                  </a:rPr>
                  <a:t>)</a:t>
                </a:r>
                <a:endParaRPr lang="en-US" dirty="0"/>
              </a:p>
            </p:txBody>
          </p:sp>
          <p:sp>
            <p:nvSpPr>
              <p:cNvPr id="43" name="Arrow: Right 42">
                <a:extLst>
                  <a:ext uri="{FF2B5EF4-FFF2-40B4-BE49-F238E27FC236}">
                    <a16:creationId xmlns:a16="http://schemas.microsoft.com/office/drawing/2014/main" id="{B3DA226E-F6A4-FE2A-7CB5-FE95806C498B}"/>
                  </a:ext>
                </a:extLst>
              </p:cNvPr>
              <p:cNvSpPr/>
              <p:nvPr/>
            </p:nvSpPr>
            <p:spPr bwMode="auto">
              <a:xfrm rot="5400000">
                <a:off x="1635125" y="3324477"/>
                <a:ext cx="533400" cy="457200"/>
              </a:xfrm>
              <a:prstGeom prst="rightArrow">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44" name="Arrow: Right 43">
                <a:extLst>
                  <a:ext uri="{FF2B5EF4-FFF2-40B4-BE49-F238E27FC236}">
                    <a16:creationId xmlns:a16="http://schemas.microsoft.com/office/drawing/2014/main" id="{C76AF241-03F4-508D-8E41-36362BEEC429}"/>
                  </a:ext>
                </a:extLst>
              </p:cNvPr>
              <p:cNvSpPr/>
              <p:nvPr/>
            </p:nvSpPr>
            <p:spPr bwMode="auto">
              <a:xfrm rot="5400000">
                <a:off x="7312815" y="3341396"/>
                <a:ext cx="533402" cy="457200"/>
              </a:xfrm>
              <a:prstGeom prst="rightArrow">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45" name="Arrow: Right 44">
                <a:extLst>
                  <a:ext uri="{FF2B5EF4-FFF2-40B4-BE49-F238E27FC236}">
                    <a16:creationId xmlns:a16="http://schemas.microsoft.com/office/drawing/2014/main" id="{7DF5EAF6-7636-05D5-4A1C-82910F7C1A96}"/>
                  </a:ext>
                </a:extLst>
              </p:cNvPr>
              <p:cNvSpPr/>
              <p:nvPr/>
            </p:nvSpPr>
            <p:spPr bwMode="auto">
              <a:xfrm rot="7922904">
                <a:off x="3238359" y="2227646"/>
                <a:ext cx="533402" cy="457200"/>
              </a:xfrm>
              <a:prstGeom prst="rightArrow">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grpSp>
        <p:pic>
          <p:nvPicPr>
            <p:cNvPr id="50" name="Picture 49" descr="Sugars are common components of the cell">
              <a:extLst>
                <a:ext uri="{FF2B5EF4-FFF2-40B4-BE49-F238E27FC236}">
                  <a16:creationId xmlns:a16="http://schemas.microsoft.com/office/drawing/2014/main" id="{B3787684-D467-3443-8327-7A2F1239B5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020" b="46062"/>
            <a:stretch/>
          </p:blipFill>
          <p:spPr bwMode="auto">
            <a:xfrm>
              <a:off x="3530049" y="4559395"/>
              <a:ext cx="2872682" cy="49937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808080"/>
      </a:dk2>
      <a:lt2>
        <a:srgbClr val="FFFF00"/>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8158</TotalTime>
  <Words>1434</Words>
  <Application>Microsoft Office PowerPoint</Application>
  <PresentationFormat>On-screen Show (4:3)</PresentationFormat>
  <Paragraphs>201</Paragraphs>
  <Slides>28</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Abadi</vt:lpstr>
      <vt:lpstr>-apple-system</vt:lpstr>
      <vt:lpstr>Arial</vt:lpstr>
      <vt:lpstr>Calibri</vt:lpstr>
      <vt:lpstr>Calibri Light</vt:lpstr>
      <vt:lpstr>Helvetica Neue</vt:lpstr>
      <vt:lpstr>MuseoSans</vt:lpstr>
      <vt:lpstr>Symbol</vt:lpstr>
      <vt:lpstr>Tahoma</vt:lpstr>
      <vt:lpstr>Times New Roman</vt:lpstr>
      <vt:lpstr>Wingdings</vt:lpstr>
      <vt:lpstr>Default Design</vt:lpstr>
      <vt:lpstr>Office Theme</vt:lpstr>
      <vt:lpstr>Dental caries as an infectious disease</vt:lpstr>
      <vt:lpstr>PowerPoint Presentation</vt:lpstr>
      <vt:lpstr>PowerPoint Presentation</vt:lpstr>
      <vt:lpstr>PowerPoint Presentation</vt:lpstr>
      <vt:lpstr>PowerPoint Presentation</vt:lpstr>
      <vt:lpstr>PowerPoint Presentation</vt:lpstr>
      <vt:lpstr>PowerPoint Presentation</vt:lpstr>
      <vt:lpstr>The Caries Triad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Caries Triad</vt:lpstr>
      <vt:lpstr>a-Defensins and Caries</vt:lpstr>
      <vt:lpstr>HNP-3 levels and caries</vt:lpstr>
      <vt:lpstr>Defensin Expression and SNPs</vt:lpstr>
      <vt:lpstr>PowerPoint Presentation</vt:lpstr>
      <vt:lpstr>The Caries Triad</vt:lpstr>
      <vt:lpstr>PowerPoint Presentation</vt:lpstr>
      <vt:lpstr>Effect of Salivary Flow on Plaque pH</vt:lpstr>
      <vt:lpstr>PowerPoint Presentation</vt:lpstr>
      <vt:lpstr>PowerPoint Presentation</vt:lpstr>
    </vt:vector>
  </TitlesOfParts>
  <Company>UPenn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Plaque and Caries</dc:title>
  <dc:creator>Demuth</dc:creator>
  <cp:lastModifiedBy>Moradali, Fata</cp:lastModifiedBy>
  <cp:revision>207</cp:revision>
  <dcterms:created xsi:type="dcterms:W3CDTF">2002-10-23T19:27:34Z</dcterms:created>
  <dcterms:modified xsi:type="dcterms:W3CDTF">2024-01-27T18:41:57Z</dcterms:modified>
</cp:coreProperties>
</file>