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7"/>
  </p:notesMasterIdLst>
  <p:sldIdLst>
    <p:sldId id="257" r:id="rId2"/>
    <p:sldId id="497" r:id="rId3"/>
    <p:sldId id="498" r:id="rId4"/>
    <p:sldId id="499" r:id="rId5"/>
    <p:sldId id="515" r:id="rId6"/>
    <p:sldId id="512" r:id="rId7"/>
    <p:sldId id="513" r:id="rId8"/>
    <p:sldId id="514" r:id="rId9"/>
    <p:sldId id="452" r:id="rId10"/>
    <p:sldId id="482" r:id="rId11"/>
    <p:sldId id="510" r:id="rId12"/>
    <p:sldId id="507" r:id="rId13"/>
    <p:sldId id="516" r:id="rId14"/>
    <p:sldId id="511" r:id="rId15"/>
    <p:sldId id="520" r:id="rId16"/>
    <p:sldId id="489" r:id="rId17"/>
    <p:sldId id="517" r:id="rId18"/>
    <p:sldId id="518" r:id="rId19"/>
    <p:sldId id="519" r:id="rId20"/>
    <p:sldId id="521" r:id="rId21"/>
    <p:sldId id="284" r:id="rId22"/>
    <p:sldId id="285" r:id="rId23"/>
    <p:sldId id="286" r:id="rId24"/>
    <p:sldId id="528" r:id="rId25"/>
    <p:sldId id="288" r:id="rId26"/>
    <p:sldId id="506" r:id="rId27"/>
    <p:sldId id="289" r:id="rId28"/>
    <p:sldId id="523" r:id="rId29"/>
    <p:sldId id="524" r:id="rId30"/>
    <p:sldId id="405" r:id="rId31"/>
    <p:sldId id="525" r:id="rId32"/>
    <p:sldId id="329" r:id="rId33"/>
    <p:sldId id="526" r:id="rId34"/>
    <p:sldId id="527" r:id="rId35"/>
    <p:sldId id="508" r:id="rId36"/>
    <p:sldId id="509" r:id="rId37"/>
    <p:sldId id="492" r:id="rId38"/>
    <p:sldId id="502" r:id="rId39"/>
    <p:sldId id="503" r:id="rId40"/>
    <p:sldId id="365" r:id="rId41"/>
    <p:sldId id="366" r:id="rId42"/>
    <p:sldId id="367" r:id="rId43"/>
    <p:sldId id="287" r:id="rId44"/>
    <p:sldId id="333" r:id="rId45"/>
    <p:sldId id="314" r:id="rId46"/>
    <p:sldId id="400" r:id="rId47"/>
    <p:sldId id="397" r:id="rId48"/>
    <p:sldId id="421" r:id="rId49"/>
    <p:sldId id="336" r:id="rId50"/>
    <p:sldId id="394" r:id="rId51"/>
    <p:sldId id="404" r:id="rId52"/>
    <p:sldId id="422" r:id="rId53"/>
    <p:sldId id="395" r:id="rId54"/>
    <p:sldId id="331" r:id="rId55"/>
    <p:sldId id="412" r:id="rId5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BFB"/>
    <a:srgbClr val="33CC33"/>
    <a:srgbClr val="FF6600"/>
    <a:srgbClr val="FFCC00"/>
    <a:srgbClr val="C0C0C0"/>
    <a:srgbClr val="CCCCFF"/>
    <a:srgbClr val="FF0066"/>
    <a:srgbClr val="FF00FF"/>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3039A0-5EBA-4E3C-AC8A-53BEF2B49E06}" v="62" dt="2024-01-27T18:41:08.3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6" autoAdjust="0"/>
    <p:restoredTop sz="95226" autoAdjust="0"/>
  </p:normalViewPr>
  <p:slideViewPr>
    <p:cSldViewPr>
      <p:cViewPr varScale="1">
        <p:scale>
          <a:sx n="105" d="100"/>
          <a:sy n="105" d="100"/>
        </p:scale>
        <p:origin x="45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DA50FD-0E07-4790-9940-29D5FDFF40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0F2F0F7-A072-4A37-8156-FDC29A451438}">
      <dgm:prSet/>
      <dgm:spPr>
        <a:solidFill>
          <a:schemeClr val="bg1">
            <a:lumMod val="40000"/>
            <a:lumOff val="60000"/>
          </a:schemeClr>
        </a:solidFill>
      </dgm:spPr>
      <dgm:t>
        <a:bodyPr/>
        <a:lstStyle/>
        <a:p>
          <a:r>
            <a:rPr lang="en-US" b="1" i="1" dirty="0">
              <a:solidFill>
                <a:schemeClr val="bg2"/>
              </a:solidFill>
            </a:rPr>
            <a:t>S. mutans </a:t>
          </a:r>
          <a:r>
            <a:rPr lang="en-US" b="1" dirty="0">
              <a:solidFill>
                <a:schemeClr val="bg2"/>
              </a:solidFill>
            </a:rPr>
            <a:t>efficiently produces organic acids as a product of its metabolism of carbohydrates</a:t>
          </a:r>
          <a:endParaRPr lang="en-US" dirty="0">
            <a:solidFill>
              <a:schemeClr val="bg2"/>
            </a:solidFill>
          </a:endParaRPr>
        </a:p>
      </dgm:t>
    </dgm:pt>
    <dgm:pt modelId="{05E100A7-FEC9-4EF6-95E8-F4D0CBC8E385}" type="parTrans" cxnId="{7EDFA908-9EB4-4FE4-B675-9A6FD2A2920E}">
      <dgm:prSet/>
      <dgm:spPr/>
      <dgm:t>
        <a:bodyPr/>
        <a:lstStyle/>
        <a:p>
          <a:endParaRPr lang="en-US"/>
        </a:p>
      </dgm:t>
    </dgm:pt>
    <dgm:pt modelId="{1705F4E8-DF74-4D2D-94FD-28629A1202EF}" type="sibTrans" cxnId="{7EDFA908-9EB4-4FE4-B675-9A6FD2A2920E}">
      <dgm:prSet/>
      <dgm:spPr/>
      <dgm:t>
        <a:bodyPr/>
        <a:lstStyle/>
        <a:p>
          <a:endParaRPr lang="en-US"/>
        </a:p>
      </dgm:t>
    </dgm:pt>
    <dgm:pt modelId="{91D8280E-66DE-4CDC-8B1B-6676B180B55E}" type="pres">
      <dgm:prSet presAssocID="{15DA50FD-0E07-4790-9940-29D5FDFF402D}" presName="linear" presStyleCnt="0">
        <dgm:presLayoutVars>
          <dgm:animLvl val="lvl"/>
          <dgm:resizeHandles val="exact"/>
        </dgm:presLayoutVars>
      </dgm:prSet>
      <dgm:spPr/>
    </dgm:pt>
    <dgm:pt modelId="{E3A06982-5384-4FC1-903B-B3EFE425B074}" type="pres">
      <dgm:prSet presAssocID="{40F2F0F7-A072-4A37-8156-FDC29A451438}" presName="parentText" presStyleLbl="node1" presStyleIdx="0" presStyleCnt="1">
        <dgm:presLayoutVars>
          <dgm:chMax val="0"/>
          <dgm:bulletEnabled val="1"/>
        </dgm:presLayoutVars>
      </dgm:prSet>
      <dgm:spPr/>
    </dgm:pt>
  </dgm:ptLst>
  <dgm:cxnLst>
    <dgm:cxn modelId="{7EDFA908-9EB4-4FE4-B675-9A6FD2A2920E}" srcId="{15DA50FD-0E07-4790-9940-29D5FDFF402D}" destId="{40F2F0F7-A072-4A37-8156-FDC29A451438}" srcOrd="0" destOrd="0" parTransId="{05E100A7-FEC9-4EF6-95E8-F4D0CBC8E385}" sibTransId="{1705F4E8-DF74-4D2D-94FD-28629A1202EF}"/>
    <dgm:cxn modelId="{C7BDF348-B3BC-47BC-8D76-ECCAC8AEAD20}" type="presOf" srcId="{40F2F0F7-A072-4A37-8156-FDC29A451438}" destId="{E3A06982-5384-4FC1-903B-B3EFE425B074}" srcOrd="0" destOrd="0" presId="urn:microsoft.com/office/officeart/2005/8/layout/vList2"/>
    <dgm:cxn modelId="{DC490F95-5E74-45EF-8F9A-15B81F3D7E37}" type="presOf" srcId="{15DA50FD-0E07-4790-9940-29D5FDFF402D}" destId="{91D8280E-66DE-4CDC-8B1B-6676B180B55E}" srcOrd="0" destOrd="0" presId="urn:microsoft.com/office/officeart/2005/8/layout/vList2"/>
    <dgm:cxn modelId="{EDBD4853-C7B3-41DC-A595-391F792B2FC6}" type="presParOf" srcId="{91D8280E-66DE-4CDC-8B1B-6676B180B55E}" destId="{E3A06982-5384-4FC1-903B-B3EFE425B07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06982-5384-4FC1-903B-B3EFE425B074}">
      <dsp:nvSpPr>
        <dsp:cNvPr id="0" name=""/>
        <dsp:cNvSpPr/>
      </dsp:nvSpPr>
      <dsp:spPr>
        <a:xfrm>
          <a:off x="0" y="6363"/>
          <a:ext cx="7957457" cy="716040"/>
        </a:xfrm>
        <a:prstGeom prst="roundRect">
          <a:avLst/>
        </a:prstGeom>
        <a:solidFill>
          <a:schemeClr val="bg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i="1" kern="1200" dirty="0">
              <a:solidFill>
                <a:schemeClr val="bg2"/>
              </a:solidFill>
            </a:rPr>
            <a:t>S. mutans </a:t>
          </a:r>
          <a:r>
            <a:rPr lang="en-US" sz="1800" b="1" kern="1200" dirty="0">
              <a:solidFill>
                <a:schemeClr val="bg2"/>
              </a:solidFill>
            </a:rPr>
            <a:t>efficiently produces organic acids as a product of its metabolism of carbohydrates</a:t>
          </a:r>
          <a:endParaRPr lang="en-US" sz="1800" kern="1200" dirty="0">
            <a:solidFill>
              <a:schemeClr val="bg2"/>
            </a:solidFill>
          </a:endParaRPr>
        </a:p>
      </dsp:txBody>
      <dsp:txXfrm>
        <a:off x="34954" y="41317"/>
        <a:ext cx="7887549" cy="6461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1575C-907E-4F29-B40C-BBF7837B0EE4}" type="datetimeFigureOut">
              <a:rPr lang="en-US" smtClean="0"/>
              <a:t>9/11/2025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A6E29A-38EC-4533-B5B5-80C23A9DBB43}" type="slidenum">
              <a:rPr lang="en-US" smtClean="0"/>
              <a:t>‹#›</a:t>
            </a:fld>
            <a:endParaRPr lang="en-US"/>
          </a:p>
        </p:txBody>
      </p:sp>
    </p:spTree>
    <p:extLst>
      <p:ext uri="{BB962C8B-B14F-4D97-AF65-F5344CB8AC3E}">
        <p14:creationId xmlns:p14="http://schemas.microsoft.com/office/powerpoint/2010/main" val="2140949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C40D65-4C31-4B8B-B305-D66B8001E778}" type="slidenum">
              <a:rPr kumimoji="0" lang="en-US" altLang="en-US" sz="1200" b="0" i="0" u="none" strike="noStrike" kern="1200" cap="none" spc="0" normalizeH="0" baseline="0" noProof="0" smtClean="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63491" name="Rectangle 2"/>
          <p:cNvSpPr>
            <a:spLocks noGrp="1" noRot="1" noChangeAspect="1" noChangeArrowheads="1" noTextEdit="1"/>
          </p:cNvSpPr>
          <p:nvPr>
            <p:ph type="sldImg"/>
          </p:nvPr>
        </p:nvSpPr>
        <p:spPr>
          <a:xfrm>
            <a:off x="685800" y="1143000"/>
            <a:ext cx="5486400" cy="3086100"/>
          </a:xfrm>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dirty="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0741AB6-B205-4AFE-AE6F-285633983AEF}"/>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0A9A2B4-95BB-4187-8645-A76C59FC6686}" type="slidenum">
              <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224258" name="Rectangle 2">
            <a:extLst>
              <a:ext uri="{FF2B5EF4-FFF2-40B4-BE49-F238E27FC236}">
                <a16:creationId xmlns:a16="http://schemas.microsoft.com/office/drawing/2014/main" id="{1C503366-09A0-437A-8596-50E070DCAE6C}"/>
              </a:ext>
            </a:extLst>
          </p:cNvPr>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224259" name="Rectangle 3">
            <a:extLst>
              <a:ext uri="{FF2B5EF4-FFF2-40B4-BE49-F238E27FC236}">
                <a16:creationId xmlns:a16="http://schemas.microsoft.com/office/drawing/2014/main" id="{DDE21B8C-D9B3-475A-8C60-F8B4E2EC4EAF}"/>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extLst>
      <p:ext uri="{BB962C8B-B14F-4D97-AF65-F5344CB8AC3E}">
        <p14:creationId xmlns:p14="http://schemas.microsoft.com/office/powerpoint/2010/main" val="3042077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2937557-EE9C-4E05-8D74-9CCF7B5BB86E}"/>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E1B9F8D-82F9-40A9-B264-CFAC4309463E}" type="slidenum">
              <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214018" name="Rectangle 2">
            <a:extLst>
              <a:ext uri="{FF2B5EF4-FFF2-40B4-BE49-F238E27FC236}">
                <a16:creationId xmlns:a16="http://schemas.microsoft.com/office/drawing/2014/main" id="{85F44F96-E7CF-440B-B286-F1C12E7C611A}"/>
              </a:ext>
            </a:extLst>
          </p:cNvPr>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214019" name="Rectangle 3">
            <a:extLst>
              <a:ext uri="{FF2B5EF4-FFF2-40B4-BE49-F238E27FC236}">
                <a16:creationId xmlns:a16="http://schemas.microsoft.com/office/drawing/2014/main" id="{72C668BA-5BCD-45E5-83D1-0AB13C043BB4}"/>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extLst>
      <p:ext uri="{BB962C8B-B14F-4D97-AF65-F5344CB8AC3E}">
        <p14:creationId xmlns:p14="http://schemas.microsoft.com/office/powerpoint/2010/main" val="3442153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146022E2-4ECD-4EC0-8C28-AFF3EFD39D1B}"/>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8A73A67-BEC3-4A4F-9163-BA2F72A5D637}" type="slidenum">
              <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44034" name="Rectangle 2">
            <a:extLst>
              <a:ext uri="{FF2B5EF4-FFF2-40B4-BE49-F238E27FC236}">
                <a16:creationId xmlns:a16="http://schemas.microsoft.com/office/drawing/2014/main" id="{C1A3E0EF-86A7-4AC7-AF1A-8477B0F2C0F6}"/>
              </a:ext>
            </a:extLst>
          </p:cNvPr>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4035" name="Rectangle 3">
            <a:extLst>
              <a:ext uri="{FF2B5EF4-FFF2-40B4-BE49-F238E27FC236}">
                <a16:creationId xmlns:a16="http://schemas.microsoft.com/office/drawing/2014/main" id="{07165008-E3D9-4B1F-8F40-2551321B0C01}"/>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extLst>
      <p:ext uri="{BB962C8B-B14F-4D97-AF65-F5344CB8AC3E}">
        <p14:creationId xmlns:p14="http://schemas.microsoft.com/office/powerpoint/2010/main" val="2008260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69A6D0-5235-4930-84D7-4B3F087F427E}" type="slidenum">
              <a:rPr kumimoji="0" lang="en-US" altLang="en-US" sz="1200" b="0" i="0" u="none" strike="noStrike" kern="1200" cap="none" spc="0" normalizeH="0" baseline="0" noProof="0" smtClean="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94211" name="Rectangle 2"/>
          <p:cNvSpPr>
            <a:spLocks noGrp="1" noRot="1" noChangeAspect="1" noChangeArrowheads="1" noTextEdit="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404910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69A6D0-5235-4930-84D7-4B3F087F427E}" type="slidenum">
              <a:rPr kumimoji="0" lang="en-US" altLang="en-US" sz="1200" b="0" i="0" u="none" strike="noStrike" kern="1200" cap="none" spc="0" normalizeH="0" baseline="0" noProof="0" smtClean="0">
                <a:ln>
                  <a:noFill/>
                </a:ln>
                <a:solidFill>
                  <a:srgbClr val="000000"/>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
        <p:nvSpPr>
          <p:cNvPr id="94211" name="Rectangle 2"/>
          <p:cNvSpPr>
            <a:spLocks noGrp="1" noRot="1" noChangeAspect="1" noChangeArrowheads="1" noTextEdit="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itchFamily="34" charset="0"/>
            </a:endParaRPr>
          </a:p>
        </p:txBody>
      </p:sp>
    </p:spTree>
    <p:extLst>
      <p:ext uri="{BB962C8B-B14F-4D97-AF65-F5344CB8AC3E}">
        <p14:creationId xmlns:p14="http://schemas.microsoft.com/office/powerpoint/2010/main" val="603399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42BC542-F4C4-45E2-BC3D-9F847E9B3F37}"/>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7CF7DE5-CB21-4EA9-A41B-002701E8902A}" type="slidenum">
              <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90114" name="Rectangle 2">
            <a:extLst>
              <a:ext uri="{FF2B5EF4-FFF2-40B4-BE49-F238E27FC236}">
                <a16:creationId xmlns:a16="http://schemas.microsoft.com/office/drawing/2014/main" id="{28213217-AAB0-40E3-9E40-3D81009F36F0}"/>
              </a:ext>
            </a:extLst>
          </p:cNvPr>
          <p:cNvSpPr>
            <a:spLocks noGrp="1" noRot="1" noChangeAspect="1" noChangeArrowheads="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90115" name="Rectangle 3">
            <a:extLst>
              <a:ext uri="{FF2B5EF4-FFF2-40B4-BE49-F238E27FC236}">
                <a16:creationId xmlns:a16="http://schemas.microsoft.com/office/drawing/2014/main" id="{B7BF48AC-C9E0-4564-94F9-80429FF65886}"/>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extLst>
      <p:ext uri="{BB962C8B-B14F-4D97-AF65-F5344CB8AC3E}">
        <p14:creationId xmlns:p14="http://schemas.microsoft.com/office/powerpoint/2010/main" val="1872043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t>9/11/2025</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18351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876256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4273888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345051-2045-45DA-935E-2E3CA1A69ADC}"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974258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345051-2045-45DA-935E-2E3CA1A69ADC}" type="datetimeFigureOut">
              <a:rPr lang="en-US" smtClean="0"/>
              <a:t>9/11/2025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487226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2345051-2045-45DA-935E-2E3CA1A69ADC}"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324073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2345051-2045-45DA-935E-2E3CA1A69ADC}" type="datetimeFigureOut">
              <a:rPr lang="en-US" smtClean="0"/>
              <a:t>9/11/2025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888823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2345051-2045-45DA-935E-2E3CA1A69ADC}" type="datetimeFigureOut">
              <a:rPr lang="en-US" smtClean="0"/>
              <a:t>9/11/2025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3551512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345051-2045-45DA-935E-2E3CA1A69ADC}" type="datetimeFigureOut">
              <a:rPr lang="en-US" smtClean="0"/>
              <a:t>9/11/2025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181192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45051-2045-45DA-935E-2E3CA1A69ADC}"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1451139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45051-2045-45DA-935E-2E3CA1A69ADC}" type="datetimeFigureOut">
              <a:rPr lang="en-US" smtClean="0"/>
              <a:t>9/11/2025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75877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D39C132-5649-42B8-AF22-E280B2AEA2CD}" type="slidenum">
              <a:rPr lang="en-US" altLang="en-US" smtClean="0"/>
              <a:pPr>
                <a:defRPr/>
              </a:pPr>
              <a:t>‹#›</a:t>
            </a:fld>
            <a:endParaRPr lang="en-US" altLang="en-US"/>
          </a:p>
        </p:txBody>
      </p:sp>
    </p:spTree>
    <p:extLst>
      <p:ext uri="{BB962C8B-B14F-4D97-AF65-F5344CB8AC3E}">
        <p14:creationId xmlns:p14="http://schemas.microsoft.com/office/powerpoint/2010/main" val="226356145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7.xml"/><Relationship Id="rId5" Type="http://schemas.openxmlformats.org/officeDocument/2006/relationships/hyperlink" Target="https://doi.org/10.1111/apm.12335" TargetMode="External"/><Relationship Id="rId4" Type="http://schemas.openxmlformats.org/officeDocument/2006/relationships/hyperlink" Target="https://doi.org/10.1073/pnas.0504266102"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hyperlink" Target="http://dx.doi.org/10.3934/microbiol.2018.1.140"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s://www.ncbi.nlm.nih.gov/pmc/articles/PMC4760785/"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8.ti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44.png"/><Relationship Id="rId4" Type="http://schemas.openxmlformats.org/officeDocument/2006/relationships/oleObject" Target="../embeddings/oleObject1.bin"/></Relationships>
</file>

<file path=ppt/slides/_rels/slide44.xml.rels><?xml version="1.0" encoding="UTF-8" standalone="yes"?>
<Relationships xmlns="http://schemas.openxmlformats.org/package/2006/relationships"><Relationship Id="rId3" Type="http://schemas.openxmlformats.org/officeDocument/2006/relationships/hyperlink" Target="https://doi.org/10.1016/j.coph.2014.09.005" TargetMode="External"/><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6.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568779"/>
            <a:ext cx="7772400" cy="1260022"/>
          </a:xfrm>
        </p:spPr>
        <p:txBody>
          <a:bodyPr>
            <a:normAutofit/>
          </a:bodyPr>
          <a:lstStyle/>
          <a:p>
            <a:r>
              <a:rPr lang="en-US" sz="5400" dirty="0">
                <a:latin typeface="Arial" panose="020B0604020202020204" pitchFamily="34" charset="0"/>
                <a:cs typeface="Arial" panose="020B0604020202020204" pitchFamily="34" charset="0"/>
              </a:rPr>
              <a:t>Oral Biofilms</a:t>
            </a:r>
          </a:p>
        </p:txBody>
      </p:sp>
      <p:sp>
        <p:nvSpPr>
          <p:cNvPr id="3" name="Subtitle 2"/>
          <p:cNvSpPr>
            <a:spLocks noGrp="1"/>
          </p:cNvSpPr>
          <p:nvPr>
            <p:ph type="subTitle" idx="1"/>
          </p:nvPr>
        </p:nvSpPr>
        <p:spPr>
          <a:xfrm>
            <a:off x="2895600" y="2438400"/>
            <a:ext cx="6400800" cy="1828800"/>
          </a:xfrm>
        </p:spPr>
        <p:txBody>
          <a:bodyPr>
            <a:normAutofit/>
          </a:bodyPr>
          <a:lstStyle/>
          <a:p>
            <a:r>
              <a:rPr lang="en-US" dirty="0">
                <a:latin typeface="Arial" panose="020B0604020202020204" pitchFamily="34" charset="0"/>
                <a:cs typeface="Arial" panose="020B0604020202020204" pitchFamily="34" charset="0"/>
              </a:rPr>
              <a:t>Matthew M. Ramsey, PhD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Department of Oral Immunology and Infectious Disease, ULSD</a:t>
            </a:r>
          </a:p>
        </p:txBody>
      </p:sp>
      <p:pic>
        <p:nvPicPr>
          <p:cNvPr id="13" name="Picture 12">
            <a:extLst>
              <a:ext uri="{FF2B5EF4-FFF2-40B4-BE49-F238E27FC236}">
                <a16:creationId xmlns:a16="http://schemas.microsoft.com/office/drawing/2014/main" id="{2CF784D5-22EE-B79E-9475-232D3007C010}"/>
              </a:ext>
            </a:extLst>
          </p:cNvPr>
          <p:cNvPicPr>
            <a:picLocks noChangeAspect="1"/>
          </p:cNvPicPr>
          <p:nvPr/>
        </p:nvPicPr>
        <p:blipFill>
          <a:blip r:embed="rId2"/>
          <a:stretch>
            <a:fillRect/>
          </a:stretch>
        </p:blipFill>
        <p:spPr>
          <a:xfrm>
            <a:off x="4630436" y="4594876"/>
            <a:ext cx="2931128" cy="732055"/>
          </a:xfrm>
          <a:prstGeom prst="rect">
            <a:avLst/>
          </a:prstGeom>
        </p:spPr>
      </p:pic>
    </p:spTree>
    <p:extLst>
      <p:ext uri="{BB962C8B-B14F-4D97-AF65-F5344CB8AC3E}">
        <p14:creationId xmlns:p14="http://schemas.microsoft.com/office/powerpoint/2010/main" val="3539223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725930"/>
            <a:ext cx="11277600" cy="4401205"/>
          </a:xfrm>
          <a:prstGeom prst="rect">
            <a:avLst/>
          </a:prstGeom>
        </p:spPr>
        <p:txBody>
          <a:bodyPr wrap="square">
            <a:spAutoFit/>
          </a:bodyPr>
          <a:lstStyle/>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Specific attachment via bacterial adhesins and receptors on surfaces. </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Co-aggregation—adhesins and bacterial receptors</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Cells embedded in a polysaccharide matrix or glycocalyx produced by the colonizing species</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Shared metabolic activities </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Transport of nutrients and waste products via water channels </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Communication - quorum sensing </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Protection </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Spread by detachment &amp; subsequent reattachment</a:t>
            </a:r>
          </a:p>
        </p:txBody>
      </p:sp>
      <p:sp>
        <p:nvSpPr>
          <p:cNvPr id="3" name="Rectangle 2"/>
          <p:cNvSpPr txBox="1">
            <a:spLocks noChangeArrowheads="1"/>
          </p:cNvSpPr>
          <p:nvPr/>
        </p:nvSpPr>
        <p:spPr>
          <a:xfrm>
            <a:off x="2798445" y="404812"/>
            <a:ext cx="6629400" cy="5857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eaLnBrk="1" hangingPunct="1"/>
            <a:r>
              <a:rPr lang="en-US" altLang="en-US" sz="4000" kern="0" dirty="0">
                <a:solidFill>
                  <a:srgbClr val="000000"/>
                </a:solidFill>
                <a:latin typeface="Arial" panose="020B0604020202020204" pitchFamily="34" charset="0"/>
                <a:cs typeface="Arial" panose="020B0604020202020204" pitchFamily="34" charset="0"/>
              </a:rPr>
              <a:t>Biofilm Characteristics </a:t>
            </a:r>
          </a:p>
        </p:txBody>
      </p:sp>
    </p:spTree>
    <p:extLst>
      <p:ext uri="{BB962C8B-B14F-4D97-AF65-F5344CB8AC3E}">
        <p14:creationId xmlns:p14="http://schemas.microsoft.com/office/powerpoint/2010/main" val="2456650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684953" y="381000"/>
            <a:ext cx="8822094" cy="5857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eaLnBrk="1" hangingPunct="1"/>
            <a:r>
              <a:rPr lang="en-US" altLang="en-US" sz="3300" kern="0" dirty="0">
                <a:solidFill>
                  <a:srgbClr val="000000"/>
                </a:solidFill>
                <a:latin typeface="Arial" panose="020B0604020202020204" pitchFamily="34" charset="0"/>
                <a:cs typeface="Arial" panose="020B0604020202020204" pitchFamily="34" charset="0"/>
              </a:rPr>
              <a:t>Extracellular DNA enhances biofilm development</a:t>
            </a:r>
          </a:p>
        </p:txBody>
      </p:sp>
      <p:sp>
        <p:nvSpPr>
          <p:cNvPr id="4" name="AutoShape 2" descr="The role of extracellular DNA in the formation, architecture, stability,  and treatment of bacterial biofilms - Panlilio - 2021 - Biotechnology and  Bioengineering - Wiley Online Library">
            <a:extLst>
              <a:ext uri="{FF2B5EF4-FFF2-40B4-BE49-F238E27FC236}">
                <a16:creationId xmlns:a16="http://schemas.microsoft.com/office/drawing/2014/main" id="{AEE5674F-53C0-762C-B580-3EA61369D12C}"/>
              </a:ext>
            </a:extLst>
          </p:cNvPr>
          <p:cNvSpPr>
            <a:spLocks noChangeAspect="1" noChangeArrowheads="1"/>
          </p:cNvSpPr>
          <p:nvPr/>
        </p:nvSpPr>
        <p:spPr bwMode="auto">
          <a:xfrm>
            <a:off x="5981700" y="331470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a:p>
        </p:txBody>
      </p:sp>
      <p:pic>
        <p:nvPicPr>
          <p:cNvPr id="6150" name="Picture 6" descr="The role of extracellular DNA in the formation, architecture, stability,  and treatment of bacterial biofilms - Panlilio - 2021 - Biotechnology and  Bioengineering - Wiley Online Library">
            <a:extLst>
              <a:ext uri="{FF2B5EF4-FFF2-40B4-BE49-F238E27FC236}">
                <a16:creationId xmlns:a16="http://schemas.microsoft.com/office/drawing/2014/main" id="{3A8C6D0C-D2A1-0967-1548-14299AB17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673" y="1752600"/>
            <a:ext cx="7308655" cy="2971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17">
            <a:extLst>
              <a:ext uri="{FF2B5EF4-FFF2-40B4-BE49-F238E27FC236}">
                <a16:creationId xmlns:a16="http://schemas.microsoft.com/office/drawing/2014/main" id="{59A49FE9-2B70-F131-6F17-F854FB6CB406}"/>
              </a:ext>
            </a:extLst>
          </p:cNvPr>
          <p:cNvSpPr txBox="1">
            <a:spLocks noChangeArrowheads="1"/>
          </p:cNvSpPr>
          <p:nvPr/>
        </p:nvSpPr>
        <p:spPr bwMode="auto">
          <a:xfrm>
            <a:off x="3906064" y="5985302"/>
            <a:ext cx="448872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100" dirty="0">
                <a:solidFill>
                  <a:srgbClr val="000000"/>
                </a:solidFill>
                <a:latin typeface="Arial" charset="0"/>
                <a:cs typeface="Times New Roman" panose="02020603050405020304" pitchFamily="18" charset="0"/>
              </a:rPr>
              <a:t>DNase may be a potential treatment</a:t>
            </a:r>
          </a:p>
        </p:txBody>
      </p:sp>
    </p:spTree>
    <p:extLst>
      <p:ext uri="{BB962C8B-B14F-4D97-AF65-F5344CB8AC3E}">
        <p14:creationId xmlns:p14="http://schemas.microsoft.com/office/powerpoint/2010/main" val="4008625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011680"/>
            <a:ext cx="10744200" cy="2246769"/>
          </a:xfrm>
          <a:prstGeom prst="rect">
            <a:avLst/>
          </a:prstGeom>
        </p:spPr>
        <p:txBody>
          <a:bodyPr wrap="square">
            <a:spAutoFit/>
          </a:bodyPr>
          <a:lstStyle/>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Gingival crevicular fluid and salivary flow. </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Mastication and tongue movement</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Rapid turnover of epithelial cells, especially buccal</a:t>
            </a:r>
          </a:p>
          <a:p>
            <a:pPr marL="214313" indent="-214313">
              <a:buFont typeface="Arial" panose="020B0604020202020204" pitchFamily="34" charset="0"/>
              <a:buChar char="•"/>
            </a:pPr>
            <a:r>
              <a:rPr lang="en-US" sz="2800" dirty="0">
                <a:solidFill>
                  <a:srgbClr val="000000"/>
                </a:solidFill>
                <a:latin typeface="Arial" panose="020B0604020202020204" pitchFamily="34" charset="0"/>
                <a:cs typeface="Arial" panose="020B0604020202020204" pitchFamily="34" charset="0"/>
              </a:rPr>
              <a:t>Host defense mechanisms, e.g., Langerhans cells for immune response</a:t>
            </a:r>
          </a:p>
        </p:txBody>
      </p:sp>
      <p:sp>
        <p:nvSpPr>
          <p:cNvPr id="3" name="Rectangle 2"/>
          <p:cNvSpPr txBox="1">
            <a:spLocks noChangeArrowheads="1"/>
          </p:cNvSpPr>
          <p:nvPr/>
        </p:nvSpPr>
        <p:spPr>
          <a:xfrm>
            <a:off x="2781300" y="381000"/>
            <a:ext cx="6629400" cy="5857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eaLnBrk="1" hangingPunct="1"/>
            <a:r>
              <a:rPr lang="en-US" altLang="en-US" sz="4000" kern="0" dirty="0">
                <a:solidFill>
                  <a:srgbClr val="000000"/>
                </a:solidFill>
                <a:latin typeface="Arial" panose="020B0604020202020204" pitchFamily="34" charset="0"/>
                <a:cs typeface="Arial" panose="020B0604020202020204" pitchFamily="34" charset="0"/>
              </a:rPr>
              <a:t>Natural cleansing</a:t>
            </a:r>
          </a:p>
        </p:txBody>
      </p:sp>
    </p:spTree>
    <p:extLst>
      <p:ext uri="{BB962C8B-B14F-4D97-AF65-F5344CB8AC3E}">
        <p14:creationId xmlns:p14="http://schemas.microsoft.com/office/powerpoint/2010/main" val="3643413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DFE30B-9491-A33F-A76B-6C2345B47409}"/>
              </a:ext>
            </a:extLst>
          </p:cNvPr>
          <p:cNvSpPr>
            <a:spLocks noGrp="1"/>
          </p:cNvSpPr>
          <p:nvPr>
            <p:ph type="title"/>
          </p:nvPr>
        </p:nvSpPr>
        <p:spPr>
          <a:xfrm>
            <a:off x="2209800" y="457200"/>
            <a:ext cx="8153400" cy="1143000"/>
          </a:xfrm>
        </p:spPr>
        <p:txBody>
          <a:bodyPr>
            <a:normAutofit fontScale="90000"/>
          </a:bodyPr>
          <a:lstStyle/>
          <a:p>
            <a:r>
              <a:rPr lang="en-US" dirty="0">
                <a:latin typeface="Arial" panose="020B0604020202020204" pitchFamily="34" charset="0"/>
                <a:cs typeface="Arial" panose="020B0604020202020204" pitchFamily="34" charset="0"/>
              </a:rPr>
              <a:t>Biofilms grow just about anywhere</a:t>
            </a:r>
          </a:p>
        </p:txBody>
      </p:sp>
      <p:sp>
        <p:nvSpPr>
          <p:cNvPr id="4" name="Content Placeholder 3">
            <a:extLst>
              <a:ext uri="{FF2B5EF4-FFF2-40B4-BE49-F238E27FC236}">
                <a16:creationId xmlns:a16="http://schemas.microsoft.com/office/drawing/2014/main" id="{C5C469D5-5B46-9F53-B2BC-DC30C0A46590}"/>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Tongue Dorsum</a:t>
            </a:r>
          </a:p>
          <a:p>
            <a:r>
              <a:rPr lang="en-US" dirty="0">
                <a:latin typeface="Arial" panose="020B0604020202020204" pitchFamily="34" charset="0"/>
                <a:cs typeface="Arial" panose="020B0604020202020204" pitchFamily="34" charset="0"/>
              </a:rPr>
              <a:t>Epithelial cells</a:t>
            </a:r>
          </a:p>
          <a:p>
            <a:r>
              <a:rPr lang="en-US" dirty="0">
                <a:latin typeface="Arial" panose="020B0604020202020204" pitchFamily="34" charset="0"/>
                <a:cs typeface="Arial" panose="020B0604020202020204" pitchFamily="34" charset="0"/>
              </a:rPr>
              <a:t>Inside spaceships</a:t>
            </a:r>
          </a:p>
          <a:p>
            <a:r>
              <a:rPr lang="en-US" dirty="0">
                <a:latin typeface="Arial" panose="020B0604020202020204" pitchFamily="34" charset="0"/>
                <a:cs typeface="Arial" panose="020B0604020202020204" pitchFamily="34" charset="0"/>
              </a:rPr>
              <a:t>OUTSIDE spaceships</a:t>
            </a:r>
          </a:p>
          <a:p>
            <a:r>
              <a:rPr lang="en-US" dirty="0">
                <a:latin typeface="Arial" panose="020B0604020202020204" pitchFamily="34" charset="0"/>
                <a:cs typeface="Arial" panose="020B0604020202020204" pitchFamily="34" charset="0"/>
              </a:rPr>
              <a:t>Rocks in streams</a:t>
            </a:r>
          </a:p>
          <a:p>
            <a:r>
              <a:rPr lang="en-US" dirty="0">
                <a:latin typeface="Arial" panose="020B0604020202020204" pitchFamily="34" charset="0"/>
                <a:cs typeface="Arial" panose="020B0604020202020204" pitchFamily="34" charset="0"/>
              </a:rPr>
              <a:t>Medical devices </a:t>
            </a:r>
            <a:r>
              <a:rPr lang="en-US" dirty="0">
                <a:latin typeface="Arial" panose="020B0604020202020204" pitchFamily="34" charset="0"/>
                <a:cs typeface="Arial" panose="020B0604020202020204" pitchFamily="34" charset="0"/>
                <a:sym typeface="Wingdings" panose="05000000000000000000" pitchFamily="2" charset="2"/>
              </a:rPr>
              <a: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4238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5F7B4-E606-D64D-E2F9-B1185A972368}"/>
              </a:ext>
            </a:extLst>
          </p:cNvPr>
          <p:cNvSpPr>
            <a:spLocks noGrp="1"/>
          </p:cNvSpPr>
          <p:nvPr>
            <p:ph type="title"/>
          </p:nvPr>
        </p:nvSpPr>
        <p:spPr>
          <a:xfrm>
            <a:off x="2209800" y="533400"/>
            <a:ext cx="7772400" cy="1143000"/>
          </a:xfrm>
        </p:spPr>
        <p:txBody>
          <a:bodyPr/>
          <a:lstStyle/>
          <a:p>
            <a:r>
              <a:rPr lang="en-US" dirty="0">
                <a:solidFill>
                  <a:schemeClr val="bg2"/>
                </a:solidFill>
                <a:latin typeface="Arial" panose="020B0604020202020204" pitchFamily="34" charset="0"/>
                <a:cs typeface="Arial" panose="020B0604020202020204" pitchFamily="34" charset="0"/>
              </a:rPr>
              <a:t>Other oral biofilms</a:t>
            </a:r>
          </a:p>
        </p:txBody>
      </p:sp>
      <p:pic>
        <p:nvPicPr>
          <p:cNvPr id="4" name="Picture 3">
            <a:extLst>
              <a:ext uri="{FF2B5EF4-FFF2-40B4-BE49-F238E27FC236}">
                <a16:creationId xmlns:a16="http://schemas.microsoft.com/office/drawing/2014/main" id="{8CD6F99C-C9BD-4A21-691A-F0B9245491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4715" y="0"/>
            <a:ext cx="7662570" cy="6858000"/>
          </a:xfrm>
          <a:prstGeom prst="rect">
            <a:avLst/>
          </a:prstGeom>
        </p:spPr>
      </p:pic>
    </p:spTree>
    <p:extLst>
      <p:ext uri="{BB962C8B-B14F-4D97-AF65-F5344CB8AC3E}">
        <p14:creationId xmlns:p14="http://schemas.microsoft.com/office/powerpoint/2010/main" val="3871182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985941-4DD8-1734-BCD6-7D1D34DB6C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5600" y="76200"/>
            <a:ext cx="6400800" cy="6400800"/>
          </a:xfrm>
          <a:prstGeom prst="rect">
            <a:avLst/>
          </a:prstGeom>
        </p:spPr>
      </p:pic>
      <p:sp>
        <p:nvSpPr>
          <p:cNvPr id="4" name="TextBox 3">
            <a:extLst>
              <a:ext uri="{FF2B5EF4-FFF2-40B4-BE49-F238E27FC236}">
                <a16:creationId xmlns:a16="http://schemas.microsoft.com/office/drawing/2014/main" id="{D5A38B65-39D7-E8A5-AE6A-B0BB64734B39}"/>
              </a:ext>
            </a:extLst>
          </p:cNvPr>
          <p:cNvSpPr txBox="1"/>
          <p:nvPr/>
        </p:nvSpPr>
        <p:spPr>
          <a:xfrm>
            <a:off x="2133601" y="6515443"/>
            <a:ext cx="7018268" cy="253916"/>
          </a:xfrm>
          <a:prstGeom prst="rect">
            <a:avLst/>
          </a:prstGeom>
          <a:noFill/>
        </p:spPr>
        <p:txBody>
          <a:bodyPr wrap="none" rtlCol="0">
            <a:spAutoFit/>
          </a:bodyPr>
          <a:lstStyle/>
          <a:p>
            <a:r>
              <a:rPr lang="en-US" sz="1050" dirty="0"/>
              <a:t>https://www.nikonsmallworld.com/galleries/2022-photomicrography-competition/bacterial-biofilm-on-a-human-tongue-cell</a:t>
            </a:r>
          </a:p>
        </p:txBody>
      </p:sp>
    </p:spTree>
    <p:extLst>
      <p:ext uri="{BB962C8B-B14F-4D97-AF65-F5344CB8AC3E}">
        <p14:creationId xmlns:p14="http://schemas.microsoft.com/office/powerpoint/2010/main" val="2386087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836DF4A-C7A1-AA39-7A6C-5AEC9994FB73}"/>
              </a:ext>
            </a:extLst>
          </p:cNvPr>
          <p:cNvGrpSpPr/>
          <p:nvPr/>
        </p:nvGrpSpPr>
        <p:grpSpPr>
          <a:xfrm>
            <a:off x="1752600" y="2241274"/>
            <a:ext cx="8763000" cy="3854726"/>
            <a:chOff x="1323923" y="2241274"/>
            <a:chExt cx="6416642" cy="2771775"/>
          </a:xfrm>
        </p:grpSpPr>
        <p:pic>
          <p:nvPicPr>
            <p:cNvPr id="2" name="Picture 1">
              <a:extLst>
                <a:ext uri="{FF2B5EF4-FFF2-40B4-BE49-F238E27FC236}">
                  <a16:creationId xmlns:a16="http://schemas.microsoft.com/office/drawing/2014/main" id="{A56D3F58-8C6C-4BA1-A780-56C09E35568F}"/>
                </a:ext>
              </a:extLst>
            </p:cNvPr>
            <p:cNvPicPr>
              <a:picLocks noChangeAspect="1"/>
            </p:cNvPicPr>
            <p:nvPr/>
          </p:nvPicPr>
          <p:blipFill>
            <a:blip r:embed="rId2"/>
            <a:stretch>
              <a:fillRect/>
            </a:stretch>
          </p:blipFill>
          <p:spPr>
            <a:xfrm>
              <a:off x="1323923" y="2241274"/>
              <a:ext cx="2571147" cy="2588678"/>
            </a:xfrm>
            <a:prstGeom prst="rect">
              <a:avLst/>
            </a:prstGeom>
          </p:spPr>
        </p:pic>
        <p:pic>
          <p:nvPicPr>
            <p:cNvPr id="3" name="Picture 2">
              <a:extLst>
                <a:ext uri="{FF2B5EF4-FFF2-40B4-BE49-F238E27FC236}">
                  <a16:creationId xmlns:a16="http://schemas.microsoft.com/office/drawing/2014/main" id="{3D83B3E9-6606-40A4-84B9-F30833CC79D5}"/>
                </a:ext>
              </a:extLst>
            </p:cNvPr>
            <p:cNvPicPr>
              <a:picLocks noChangeAspect="1"/>
            </p:cNvPicPr>
            <p:nvPr/>
          </p:nvPicPr>
          <p:blipFill>
            <a:blip r:embed="rId3"/>
            <a:stretch>
              <a:fillRect/>
            </a:stretch>
          </p:blipFill>
          <p:spPr>
            <a:xfrm>
              <a:off x="4047246" y="2241274"/>
              <a:ext cx="3693319" cy="2771775"/>
            </a:xfrm>
            <a:prstGeom prst="rect">
              <a:avLst/>
            </a:prstGeom>
          </p:spPr>
        </p:pic>
      </p:grpSp>
      <p:sp>
        <p:nvSpPr>
          <p:cNvPr id="4" name="Text Box 8">
            <a:extLst>
              <a:ext uri="{FF2B5EF4-FFF2-40B4-BE49-F238E27FC236}">
                <a16:creationId xmlns:a16="http://schemas.microsoft.com/office/drawing/2014/main" id="{A5EB9D5C-6A60-4C73-8BD4-DBFEFD744519}"/>
              </a:ext>
            </a:extLst>
          </p:cNvPr>
          <p:cNvSpPr txBox="1">
            <a:spLocks noChangeArrowheads="1"/>
          </p:cNvSpPr>
          <p:nvPr/>
        </p:nvSpPr>
        <p:spPr bwMode="auto">
          <a:xfrm>
            <a:off x="3139109" y="987496"/>
            <a:ext cx="60579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altLang="en-US" sz="3200" dirty="0">
                <a:solidFill>
                  <a:srgbClr val="000000"/>
                </a:solidFill>
                <a:latin typeface="Arial" panose="020B0604020202020204" pitchFamily="34" charset="0"/>
                <a:cs typeface="Arial" panose="020B0604020202020204" pitchFamily="34" charset="0"/>
              </a:rPr>
              <a:t>Biofilms in dental unit waterlines</a:t>
            </a:r>
          </a:p>
        </p:txBody>
      </p:sp>
    </p:spTree>
    <p:extLst>
      <p:ext uri="{BB962C8B-B14F-4D97-AF65-F5344CB8AC3E}">
        <p14:creationId xmlns:p14="http://schemas.microsoft.com/office/powerpoint/2010/main" val="428752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C7384-AA52-82A3-C9B7-524D2C6718F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3058DC1-06E6-42EA-318B-411184CBA760}"/>
              </a:ext>
            </a:extLst>
          </p:cNvPr>
          <p:cNvSpPr>
            <a:spLocks noGrp="1"/>
          </p:cNvSpPr>
          <p:nvPr>
            <p:ph type="title"/>
          </p:nvPr>
        </p:nvSpPr>
        <p:spPr>
          <a:xfrm>
            <a:off x="2209800" y="457200"/>
            <a:ext cx="7772400" cy="1143000"/>
          </a:xfrm>
        </p:spPr>
        <p:txBody>
          <a:bodyPr>
            <a:normAutofit fontScale="90000"/>
          </a:bodyPr>
          <a:lstStyle/>
          <a:p>
            <a:pPr algn="ctr"/>
            <a:r>
              <a:rPr lang="en-US" dirty="0">
                <a:latin typeface="Arial" panose="020B0604020202020204" pitchFamily="34" charset="0"/>
                <a:cs typeface="Arial" panose="020B0604020202020204" pitchFamily="34" charset="0"/>
              </a:rPr>
              <a:t>Clinical significance of biofilm formation</a:t>
            </a:r>
          </a:p>
        </p:txBody>
      </p:sp>
      <p:sp>
        <p:nvSpPr>
          <p:cNvPr id="4" name="Content Placeholder 3">
            <a:extLst>
              <a:ext uri="{FF2B5EF4-FFF2-40B4-BE49-F238E27FC236}">
                <a16:creationId xmlns:a16="http://schemas.microsoft.com/office/drawing/2014/main" id="{ABBDDDA9-C90B-1F23-F0B6-BE28E84D728A}"/>
              </a:ext>
            </a:extLst>
          </p:cNvPr>
          <p:cNvSpPr>
            <a:spLocks noGrp="1"/>
          </p:cNvSpPr>
          <p:nvPr>
            <p:ph idx="1"/>
          </p:nvPr>
        </p:nvSpPr>
        <p:spPr/>
        <p:txBody>
          <a:bodyPr/>
          <a:lstStyle/>
          <a:p>
            <a:r>
              <a:rPr lang="en-US" sz="2400" dirty="0">
                <a:latin typeface="Arial" panose="020B0604020202020204" pitchFamily="34" charset="0"/>
                <a:cs typeface="Arial" panose="020B0604020202020204" pitchFamily="34" charset="0"/>
              </a:rPr>
              <a:t>CDC estimates that most bacterial infections are biofilm-based</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Typically, biofilm-based infections are chronic</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Resistance to antibiotic treatment</a:t>
            </a:r>
          </a:p>
          <a:p>
            <a:r>
              <a:rPr lang="en-US" sz="2400" dirty="0">
                <a:latin typeface="Arial" panose="020B0604020202020204" pitchFamily="34" charset="0"/>
                <a:cs typeface="Arial" panose="020B0604020202020204" pitchFamily="34" charset="0"/>
              </a:rPr>
              <a:t>Phenotypic changes in the bacteria</a:t>
            </a:r>
          </a:p>
          <a:p>
            <a:r>
              <a:rPr lang="en-US" sz="2400" dirty="0">
                <a:latin typeface="Arial" panose="020B0604020202020204" pitchFamily="34" charset="0"/>
                <a:cs typeface="Arial" panose="020B0604020202020204" pitchFamily="34" charset="0"/>
              </a:rPr>
              <a:t>Extracellular polymers inactivate antibiotic</a:t>
            </a:r>
          </a:p>
          <a:p>
            <a:r>
              <a:rPr lang="en-US" sz="2400" dirty="0">
                <a:latin typeface="Arial" panose="020B0604020202020204" pitchFamily="34" charset="0"/>
                <a:cs typeface="Arial" panose="020B0604020202020204" pitchFamily="34" charset="0"/>
              </a:rPr>
              <a:t>Antibiotic sequestration</a:t>
            </a:r>
          </a:p>
          <a:p>
            <a:r>
              <a:rPr lang="en-US" sz="2400" dirty="0">
                <a:latin typeface="Arial" panose="020B0604020202020204" pitchFamily="34" charset="0"/>
                <a:cs typeface="Arial" panose="020B0604020202020204" pitchFamily="34" charset="0"/>
              </a:rPr>
              <a:t>Nutrient limitation</a:t>
            </a:r>
          </a:p>
        </p:txBody>
      </p:sp>
    </p:spTree>
    <p:extLst>
      <p:ext uri="{BB962C8B-B14F-4D97-AF65-F5344CB8AC3E}">
        <p14:creationId xmlns:p14="http://schemas.microsoft.com/office/powerpoint/2010/main" val="3536928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6B258-554A-E0A1-28AC-ECEACD31DE8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FA4B5AF-E51B-8762-9A87-620CF8FAB6D6}"/>
              </a:ext>
            </a:extLst>
          </p:cNvPr>
          <p:cNvSpPr>
            <a:spLocks noGrp="1"/>
          </p:cNvSpPr>
          <p:nvPr>
            <p:ph type="title"/>
          </p:nvPr>
        </p:nvSpPr>
        <p:spPr>
          <a:xfrm>
            <a:off x="2209800" y="457200"/>
            <a:ext cx="7772400" cy="1143000"/>
          </a:xfrm>
        </p:spPr>
        <p:txBody>
          <a:bodyPr>
            <a:normAutofit fontScale="90000"/>
          </a:bodyPr>
          <a:lstStyle/>
          <a:p>
            <a:pPr algn="ctr"/>
            <a:r>
              <a:rPr lang="en-US" dirty="0">
                <a:latin typeface="Arial" panose="020B0604020202020204" pitchFamily="34" charset="0"/>
                <a:cs typeface="Arial" panose="020B0604020202020204" pitchFamily="34" charset="0"/>
              </a:rPr>
              <a:t>Examples of Biofilm-Based Infections</a:t>
            </a:r>
          </a:p>
        </p:txBody>
      </p:sp>
      <p:sp>
        <p:nvSpPr>
          <p:cNvPr id="4" name="Content Placeholder 3">
            <a:extLst>
              <a:ext uri="{FF2B5EF4-FFF2-40B4-BE49-F238E27FC236}">
                <a16:creationId xmlns:a16="http://schemas.microsoft.com/office/drawing/2014/main" id="{FFB85722-A210-8D4D-284A-B06048C6377E}"/>
              </a:ext>
            </a:extLst>
          </p:cNvPr>
          <p:cNvSpPr>
            <a:spLocks noGrp="1"/>
          </p:cNvSpPr>
          <p:nvPr>
            <p:ph idx="1"/>
          </p:nvPr>
        </p:nvSpPr>
        <p:spPr/>
        <p:txBody>
          <a:bodyPr/>
          <a:lstStyle/>
          <a:p>
            <a:r>
              <a:rPr lang="en-US" sz="2400" dirty="0">
                <a:latin typeface="Arial" panose="020B0604020202020204" pitchFamily="34" charset="0"/>
                <a:cs typeface="Arial" panose="020B0604020202020204" pitchFamily="34" charset="0"/>
              </a:rPr>
              <a:t>Biofilms form on dead and living tissue</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dental tissues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bladder infections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eye infections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ear - otitis media</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sinusitis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tonsilitis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lung infections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–wounds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Biofilms form on medical implants / catheter / ventilator tubes</a:t>
            </a:r>
          </a:p>
        </p:txBody>
      </p:sp>
    </p:spTree>
    <p:extLst>
      <p:ext uri="{BB962C8B-B14F-4D97-AF65-F5344CB8AC3E}">
        <p14:creationId xmlns:p14="http://schemas.microsoft.com/office/powerpoint/2010/main" val="24434161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DF7F1-8621-C154-E4C9-1A2E0F8E98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57567E-5FB0-9107-9B78-FC4B010C4D00}"/>
              </a:ext>
            </a:extLst>
          </p:cNvPr>
          <p:cNvSpPr>
            <a:spLocks noGrp="1"/>
          </p:cNvSpPr>
          <p:nvPr>
            <p:ph type="title"/>
          </p:nvPr>
        </p:nvSpPr>
        <p:spPr>
          <a:xfrm>
            <a:off x="2209800" y="142875"/>
            <a:ext cx="7772400" cy="1143000"/>
          </a:xfrm>
        </p:spPr>
        <p:txBody>
          <a:bodyPr/>
          <a:lstStyle/>
          <a:p>
            <a:pPr algn="ctr"/>
            <a:r>
              <a:rPr lang="en-US" dirty="0">
                <a:latin typeface="Arial" panose="020B0604020202020204" pitchFamily="34" charset="0"/>
                <a:cs typeface="Arial" panose="020B0604020202020204" pitchFamily="34" charset="0"/>
              </a:rPr>
              <a:t>Biofilm in urinary catheter</a:t>
            </a:r>
          </a:p>
        </p:txBody>
      </p:sp>
      <p:pic>
        <p:nvPicPr>
          <p:cNvPr id="4" name="Picture 3">
            <a:extLst>
              <a:ext uri="{FF2B5EF4-FFF2-40B4-BE49-F238E27FC236}">
                <a16:creationId xmlns:a16="http://schemas.microsoft.com/office/drawing/2014/main" id="{A1E60E73-7E62-99AF-0503-D0EA92E8C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8050" y="1600200"/>
            <a:ext cx="8735900" cy="3810000"/>
          </a:xfrm>
          <a:prstGeom prst="rect">
            <a:avLst/>
          </a:prstGeom>
        </p:spPr>
      </p:pic>
    </p:spTree>
    <p:extLst>
      <p:ext uri="{BB962C8B-B14F-4D97-AF65-F5344CB8AC3E}">
        <p14:creationId xmlns:p14="http://schemas.microsoft.com/office/powerpoint/2010/main" val="1394883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ighting Biofilm With Oral Rinses - Dentistry Today">
            <a:extLst>
              <a:ext uri="{FF2B5EF4-FFF2-40B4-BE49-F238E27FC236}">
                <a16:creationId xmlns:a16="http://schemas.microsoft.com/office/drawing/2014/main" id="{303AB83C-8AA9-673A-C149-7EEE879A82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0486" y="1335286"/>
            <a:ext cx="5731028" cy="4187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1939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92133-C58E-4825-4C21-30F8FCF89B9A}"/>
              </a:ext>
            </a:extLst>
          </p:cNvPr>
          <p:cNvSpPr>
            <a:spLocks noGrp="1"/>
          </p:cNvSpPr>
          <p:nvPr>
            <p:ph type="title"/>
          </p:nvPr>
        </p:nvSpPr>
        <p:spPr>
          <a:xfrm>
            <a:off x="609600" y="153656"/>
            <a:ext cx="10972800" cy="1143000"/>
          </a:xfrm>
        </p:spPr>
        <p:txBody>
          <a:bodyPr/>
          <a:lstStyle/>
          <a:p>
            <a:pPr algn="ctr"/>
            <a:r>
              <a:rPr lang="en-US" dirty="0">
                <a:latin typeface="Arial" panose="020B0604020202020204" pitchFamily="34" charset="0"/>
                <a:cs typeface="Arial" panose="020B0604020202020204" pitchFamily="34" charset="0"/>
              </a:rPr>
              <a:t>Biofilm on contact lenses</a:t>
            </a:r>
          </a:p>
        </p:txBody>
      </p:sp>
      <p:pic>
        <p:nvPicPr>
          <p:cNvPr id="7170" name="Picture 2">
            <a:extLst>
              <a:ext uri="{FF2B5EF4-FFF2-40B4-BE49-F238E27FC236}">
                <a16:creationId xmlns:a16="http://schemas.microsoft.com/office/drawing/2014/main" id="{FECD1C3E-40AA-BBF4-F254-A3E1E007D0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463" y="1638175"/>
            <a:ext cx="6070592" cy="358164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0997E03-052B-BF17-9D76-989723EED45B}"/>
              </a:ext>
            </a:extLst>
          </p:cNvPr>
          <p:cNvPicPr>
            <a:picLocks noChangeAspect="1"/>
          </p:cNvPicPr>
          <p:nvPr/>
        </p:nvPicPr>
        <p:blipFill>
          <a:blip r:embed="rId3"/>
          <a:stretch>
            <a:fillRect/>
          </a:stretch>
        </p:blipFill>
        <p:spPr>
          <a:xfrm>
            <a:off x="6894937" y="1697009"/>
            <a:ext cx="4800600" cy="3181350"/>
          </a:xfrm>
          <a:prstGeom prst="rect">
            <a:avLst/>
          </a:prstGeom>
        </p:spPr>
      </p:pic>
      <p:sp>
        <p:nvSpPr>
          <p:cNvPr id="4" name="Text Box 17">
            <a:extLst>
              <a:ext uri="{FF2B5EF4-FFF2-40B4-BE49-F238E27FC236}">
                <a16:creationId xmlns:a16="http://schemas.microsoft.com/office/drawing/2014/main" id="{85CFC61C-D205-EEF5-C7F5-389EBBF32FB4}"/>
              </a:ext>
            </a:extLst>
          </p:cNvPr>
          <p:cNvSpPr txBox="1">
            <a:spLocks noChangeArrowheads="1"/>
          </p:cNvSpPr>
          <p:nvPr/>
        </p:nvSpPr>
        <p:spPr bwMode="auto">
          <a:xfrm>
            <a:off x="6894938" y="5038124"/>
            <a:ext cx="51086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US" sz="2800" dirty="0">
                <a:solidFill>
                  <a:srgbClr val="000000"/>
                </a:solidFill>
                <a:latin typeface="Arial" charset="0"/>
                <a:cs typeface="Times New Roman" panose="02020603050405020304" pitchFamily="18" charset="0"/>
              </a:rPr>
              <a:t>Don’t sleep with contact lenses</a:t>
            </a:r>
          </a:p>
        </p:txBody>
      </p:sp>
    </p:spTree>
    <p:extLst>
      <p:ext uri="{BB962C8B-B14F-4D97-AF65-F5344CB8AC3E}">
        <p14:creationId xmlns:p14="http://schemas.microsoft.com/office/powerpoint/2010/main" val="2082486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8338AD2F-40C6-41BC-418C-3FF5AB3ACE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3799" y="422625"/>
            <a:ext cx="8904402" cy="6239931"/>
          </a:xfrm>
          <a:prstGeom prst="rect">
            <a:avLst/>
          </a:prstGeom>
        </p:spPr>
      </p:pic>
    </p:spTree>
    <p:extLst>
      <p:ext uri="{BB962C8B-B14F-4D97-AF65-F5344CB8AC3E}">
        <p14:creationId xmlns:p14="http://schemas.microsoft.com/office/powerpoint/2010/main" val="82651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video game&#10;&#10;Description automatically generated with low confidence">
            <a:extLst>
              <a:ext uri="{FF2B5EF4-FFF2-40B4-BE49-F238E27FC236}">
                <a16:creationId xmlns:a16="http://schemas.microsoft.com/office/drawing/2014/main" id="{78E41992-A820-8568-A7DC-7390356C5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8199" y="158539"/>
            <a:ext cx="5355000" cy="4599000"/>
          </a:xfrm>
          <a:prstGeom prst="rect">
            <a:avLst/>
          </a:prstGeom>
        </p:spPr>
      </p:pic>
      <p:pic>
        <p:nvPicPr>
          <p:cNvPr id="5" name="Picture 4" descr="A picture containing green, light, colorful&#10;&#10;Description automatically generated">
            <a:extLst>
              <a:ext uri="{FF2B5EF4-FFF2-40B4-BE49-F238E27FC236}">
                <a16:creationId xmlns:a16="http://schemas.microsoft.com/office/drawing/2014/main" id="{72AF38B5-4D54-969F-13B9-F3BD2563E2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235383" cy="5231876"/>
          </a:xfrm>
          <a:prstGeom prst="rect">
            <a:avLst/>
          </a:prstGeom>
        </p:spPr>
      </p:pic>
      <p:sp>
        <p:nvSpPr>
          <p:cNvPr id="6" name="TextBox 5">
            <a:extLst>
              <a:ext uri="{FF2B5EF4-FFF2-40B4-BE49-F238E27FC236}">
                <a16:creationId xmlns:a16="http://schemas.microsoft.com/office/drawing/2014/main" id="{8352B24C-6A61-3D43-3E5C-FF6A6F406957}"/>
              </a:ext>
            </a:extLst>
          </p:cNvPr>
          <p:cNvSpPr txBox="1"/>
          <p:nvPr/>
        </p:nvSpPr>
        <p:spPr>
          <a:xfrm>
            <a:off x="8002905" y="5934670"/>
            <a:ext cx="4189095" cy="923330"/>
          </a:xfrm>
          <a:prstGeom prst="rect">
            <a:avLst/>
          </a:prstGeom>
          <a:noFill/>
        </p:spPr>
        <p:txBody>
          <a:bodyPr wrap="none" rtlCol="0">
            <a:spAutoFit/>
          </a:bodyPr>
          <a:lstStyle/>
          <a:p>
            <a:r>
              <a:rPr lang="en-US" dirty="0">
                <a:hlinkClick r:id="rId4"/>
              </a:rPr>
              <a:t>https://doi.org/10.1073/pnas.0504266102</a:t>
            </a:r>
            <a:endParaRPr lang="en-US" dirty="0"/>
          </a:p>
          <a:p>
            <a:r>
              <a:rPr lang="en-US" dirty="0">
                <a:hlinkClick r:id="rId5"/>
              </a:rPr>
              <a:t>https://doi.org/10.1111/apm.12335</a:t>
            </a:r>
            <a:endParaRPr lang="en-US" dirty="0"/>
          </a:p>
          <a:p>
            <a:endParaRPr lang="en-US" dirty="0"/>
          </a:p>
        </p:txBody>
      </p:sp>
      <p:sp>
        <p:nvSpPr>
          <p:cNvPr id="7" name="TextBox 6">
            <a:extLst>
              <a:ext uri="{FF2B5EF4-FFF2-40B4-BE49-F238E27FC236}">
                <a16:creationId xmlns:a16="http://schemas.microsoft.com/office/drawing/2014/main" id="{D4F2D506-CD4A-DBAD-0531-233332797164}"/>
              </a:ext>
            </a:extLst>
          </p:cNvPr>
          <p:cNvSpPr txBox="1"/>
          <p:nvPr/>
        </p:nvSpPr>
        <p:spPr>
          <a:xfrm>
            <a:off x="678730" y="5863472"/>
            <a:ext cx="2128596" cy="369332"/>
          </a:xfrm>
          <a:prstGeom prst="rect">
            <a:avLst/>
          </a:prstGeom>
          <a:noFill/>
        </p:spPr>
        <p:txBody>
          <a:bodyPr wrap="none" rtlCol="0">
            <a:spAutoFit/>
          </a:bodyPr>
          <a:lstStyle/>
          <a:p>
            <a:r>
              <a:rPr lang="en-US" dirty="0"/>
              <a:t>Confocal Microscopy</a:t>
            </a:r>
          </a:p>
        </p:txBody>
      </p:sp>
    </p:spTree>
    <p:extLst>
      <p:ext uri="{BB962C8B-B14F-4D97-AF65-F5344CB8AC3E}">
        <p14:creationId xmlns:p14="http://schemas.microsoft.com/office/powerpoint/2010/main" val="423042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74760-9586-A6FE-2073-E7A992706B8E}"/>
              </a:ext>
            </a:extLst>
          </p:cNvPr>
          <p:cNvSpPr>
            <a:spLocks noGrp="1"/>
          </p:cNvSpPr>
          <p:nvPr>
            <p:ph type="title"/>
          </p:nvPr>
        </p:nvSpPr>
        <p:spPr/>
        <p:txBody>
          <a:bodyPr/>
          <a:lstStyle/>
          <a:p>
            <a:r>
              <a:rPr lang="en-US" dirty="0"/>
              <a:t>Why do we care about biofilms?</a:t>
            </a:r>
          </a:p>
        </p:txBody>
      </p:sp>
      <p:sp>
        <p:nvSpPr>
          <p:cNvPr id="3" name="Content Placeholder 2">
            <a:extLst>
              <a:ext uri="{FF2B5EF4-FFF2-40B4-BE49-F238E27FC236}">
                <a16:creationId xmlns:a16="http://schemas.microsoft.com/office/drawing/2014/main" id="{CB0BCB2F-DB74-902A-13BD-C24579A6EDB9}"/>
              </a:ext>
            </a:extLst>
          </p:cNvPr>
          <p:cNvSpPr>
            <a:spLocks noGrp="1"/>
          </p:cNvSpPr>
          <p:nvPr>
            <p:ph idx="1"/>
          </p:nvPr>
        </p:nvSpPr>
        <p:spPr/>
        <p:txBody>
          <a:bodyPr/>
          <a:lstStyle/>
          <a:p>
            <a:r>
              <a:rPr lang="en-US" dirty="0"/>
              <a:t>When they produce exopolysaccharides or change other behaviors they can become extremely drug and disinfectant resistant. </a:t>
            </a:r>
          </a:p>
          <a:p>
            <a:endParaRPr lang="en-US" dirty="0"/>
          </a:p>
          <a:p>
            <a:r>
              <a:rPr lang="en-US" dirty="0"/>
              <a:t>Bacteria can form biofilms on nearly any type of surface (species dependent)</a:t>
            </a:r>
          </a:p>
          <a:p>
            <a:endParaRPr lang="en-US" dirty="0"/>
          </a:p>
          <a:p>
            <a:r>
              <a:rPr lang="en-US" dirty="0"/>
              <a:t>This causes problems with water quality, implantable medical devices etc. </a:t>
            </a:r>
          </a:p>
        </p:txBody>
      </p:sp>
    </p:spTree>
    <p:extLst>
      <p:ext uri="{BB962C8B-B14F-4D97-AF65-F5344CB8AC3E}">
        <p14:creationId xmlns:p14="http://schemas.microsoft.com/office/powerpoint/2010/main" val="7731476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32C80-EC99-9EBA-D372-7DCA9D87F455}"/>
              </a:ext>
            </a:extLst>
          </p:cNvPr>
          <p:cNvSpPr>
            <a:spLocks noGrp="1"/>
          </p:cNvSpPr>
          <p:nvPr>
            <p:ph type="title"/>
          </p:nvPr>
        </p:nvSpPr>
        <p:spPr/>
        <p:txBody>
          <a:bodyPr/>
          <a:lstStyle/>
          <a:p>
            <a:r>
              <a:rPr lang="en-US" dirty="0"/>
              <a:t>How do the cells know when to leave?</a:t>
            </a:r>
          </a:p>
        </p:txBody>
      </p:sp>
      <p:pic>
        <p:nvPicPr>
          <p:cNvPr id="4" name="Picture 3" descr="Diagram&#10;&#10;Description automatically generated">
            <a:extLst>
              <a:ext uri="{FF2B5EF4-FFF2-40B4-BE49-F238E27FC236}">
                <a16:creationId xmlns:a16="http://schemas.microsoft.com/office/drawing/2014/main" id="{F0706481-32EC-83A5-37DC-FF5A02306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5454" y="1588755"/>
            <a:ext cx="5690897" cy="4979534"/>
          </a:xfrm>
          <a:prstGeom prst="rect">
            <a:avLst/>
          </a:prstGeom>
        </p:spPr>
      </p:pic>
    </p:spTree>
    <p:extLst>
      <p:ext uri="{BB962C8B-B14F-4D97-AF65-F5344CB8AC3E}">
        <p14:creationId xmlns:p14="http://schemas.microsoft.com/office/powerpoint/2010/main" val="3016745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bubble chart&#10;&#10;Description automatically generated">
            <a:extLst>
              <a:ext uri="{FF2B5EF4-FFF2-40B4-BE49-F238E27FC236}">
                <a16:creationId xmlns:a16="http://schemas.microsoft.com/office/drawing/2014/main" id="{29050D6D-7435-8DF7-CD70-7205F7D0BBD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9342" y="220106"/>
            <a:ext cx="7116614" cy="5266294"/>
          </a:xfrm>
        </p:spPr>
      </p:pic>
      <p:pic>
        <p:nvPicPr>
          <p:cNvPr id="9" name="Picture 8" descr="A colorful fish swimming&#10;&#10;Description automatically generated with low confidence">
            <a:extLst>
              <a:ext uri="{FF2B5EF4-FFF2-40B4-BE49-F238E27FC236}">
                <a16:creationId xmlns:a16="http://schemas.microsoft.com/office/drawing/2014/main" id="{DE83FF78-A6CD-F598-0EFA-F4D97F7E9F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7328" y="0"/>
            <a:ext cx="4034672" cy="4034672"/>
          </a:xfrm>
          <a:prstGeom prst="rect">
            <a:avLst/>
          </a:prstGeom>
        </p:spPr>
      </p:pic>
      <p:pic>
        <p:nvPicPr>
          <p:cNvPr id="11" name="Picture 10" descr="A picture containing light, dark&#10;&#10;Description automatically generated">
            <a:extLst>
              <a:ext uri="{FF2B5EF4-FFF2-40B4-BE49-F238E27FC236}">
                <a16:creationId xmlns:a16="http://schemas.microsoft.com/office/drawing/2014/main" id="{A67D0AB3-8B76-5C5D-56A6-ADFC8FA3CD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6990" y="4148315"/>
            <a:ext cx="3675668" cy="2551786"/>
          </a:xfrm>
          <a:prstGeom prst="rect">
            <a:avLst/>
          </a:prstGeom>
        </p:spPr>
      </p:pic>
    </p:spTree>
    <p:extLst>
      <p:ext uri="{BB962C8B-B14F-4D97-AF65-F5344CB8AC3E}">
        <p14:creationId xmlns:p14="http://schemas.microsoft.com/office/powerpoint/2010/main" val="1990853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Box 2">
            <a:extLst>
              <a:ext uri="{FF2B5EF4-FFF2-40B4-BE49-F238E27FC236}">
                <a16:creationId xmlns:a16="http://schemas.microsoft.com/office/drawing/2014/main" id="{90911E09-4C20-4146-86AA-034C707C86AF}"/>
              </a:ext>
            </a:extLst>
          </p:cNvPr>
          <p:cNvSpPr txBox="1">
            <a:spLocks noChangeArrowheads="1"/>
          </p:cNvSpPr>
          <p:nvPr/>
        </p:nvSpPr>
        <p:spPr bwMode="auto">
          <a:xfrm>
            <a:off x="1564869" y="150636"/>
            <a:ext cx="876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0"/>
              </a:spcBef>
              <a:spcAft>
                <a:spcPct val="0"/>
              </a:spcAft>
            </a:pPr>
            <a:r>
              <a:rPr lang="en-US" altLang="en-US" sz="3200" dirty="0">
                <a:solidFill>
                  <a:srgbClr val="000000"/>
                </a:solidFill>
                <a:latin typeface="Arial" panose="020B0604020202020204" pitchFamily="34" charset="0"/>
                <a:cs typeface="Arial" panose="020B0604020202020204" pitchFamily="34" charset="0"/>
              </a:rPr>
              <a:t>Quorum Sensing—Gram + vs Gram -</a:t>
            </a:r>
          </a:p>
        </p:txBody>
      </p:sp>
      <p:sp>
        <p:nvSpPr>
          <p:cNvPr id="6" name="Text Box 112">
            <a:extLst>
              <a:ext uri="{FF2B5EF4-FFF2-40B4-BE49-F238E27FC236}">
                <a16:creationId xmlns:a16="http://schemas.microsoft.com/office/drawing/2014/main" id="{22C4FEF9-166E-FE01-53FE-E4D4D888AE5C}"/>
              </a:ext>
            </a:extLst>
          </p:cNvPr>
          <p:cNvSpPr txBox="1">
            <a:spLocks noChangeArrowheads="1"/>
          </p:cNvSpPr>
          <p:nvPr/>
        </p:nvSpPr>
        <p:spPr bwMode="auto">
          <a:xfrm>
            <a:off x="4397076" y="4640029"/>
            <a:ext cx="20868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2000" dirty="0">
                <a:solidFill>
                  <a:srgbClr val="000000"/>
                </a:solidFill>
                <a:latin typeface="Arial" charset="0"/>
              </a:rPr>
              <a:t>Target genes on</a:t>
            </a:r>
            <a:endParaRPr lang="en-US" altLang="en-US" sz="2000" dirty="0">
              <a:solidFill>
                <a:srgbClr val="000000"/>
              </a:solidFill>
              <a:latin typeface="Arial" charset="0"/>
            </a:endParaRPr>
          </a:p>
        </p:txBody>
      </p:sp>
      <p:pic>
        <p:nvPicPr>
          <p:cNvPr id="3" name="Picture 2">
            <a:extLst>
              <a:ext uri="{FF2B5EF4-FFF2-40B4-BE49-F238E27FC236}">
                <a16:creationId xmlns:a16="http://schemas.microsoft.com/office/drawing/2014/main" id="{C1AB4B88-C4C9-03FC-A1FB-4A8FFAFD8826}"/>
              </a:ext>
            </a:extLst>
          </p:cNvPr>
          <p:cNvPicPr>
            <a:picLocks noChangeAspect="1"/>
          </p:cNvPicPr>
          <p:nvPr/>
        </p:nvPicPr>
        <p:blipFill>
          <a:blip r:embed="rId3"/>
          <a:stretch>
            <a:fillRect/>
          </a:stretch>
        </p:blipFill>
        <p:spPr>
          <a:xfrm>
            <a:off x="304348" y="1684258"/>
            <a:ext cx="7679638" cy="3954542"/>
          </a:xfrm>
          <a:prstGeom prst="rect">
            <a:avLst/>
          </a:prstGeom>
        </p:spPr>
      </p:pic>
      <p:sp>
        <p:nvSpPr>
          <p:cNvPr id="7" name="Text Box 112">
            <a:extLst>
              <a:ext uri="{FF2B5EF4-FFF2-40B4-BE49-F238E27FC236}">
                <a16:creationId xmlns:a16="http://schemas.microsoft.com/office/drawing/2014/main" id="{7D3DD851-9213-EF22-3551-1D7F5C5E2B2F}"/>
              </a:ext>
            </a:extLst>
          </p:cNvPr>
          <p:cNvSpPr txBox="1">
            <a:spLocks noChangeArrowheads="1"/>
          </p:cNvSpPr>
          <p:nvPr/>
        </p:nvSpPr>
        <p:spPr bwMode="auto">
          <a:xfrm>
            <a:off x="8365330" y="2578907"/>
            <a:ext cx="349693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2000" dirty="0">
                <a:solidFill>
                  <a:srgbClr val="000000"/>
                </a:solidFill>
                <a:latin typeface="Arial" charset="0"/>
              </a:rPr>
              <a:t>Gram positive bacteria are different from Gram negative bacteria</a:t>
            </a:r>
            <a:endParaRPr lang="en-US" altLang="en-US" sz="2000" dirty="0">
              <a:solidFill>
                <a:srgbClr val="000000"/>
              </a:solidFill>
              <a:latin typeface="Arial" charset="0"/>
            </a:endParaRPr>
          </a:p>
        </p:txBody>
      </p:sp>
    </p:spTree>
    <p:extLst>
      <p:ext uri="{BB962C8B-B14F-4D97-AF65-F5344CB8AC3E}">
        <p14:creationId xmlns:p14="http://schemas.microsoft.com/office/powerpoint/2010/main" val="3346307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C8A8B-67B6-70DA-9AAC-F2A9491450F7}"/>
              </a:ext>
            </a:extLst>
          </p:cNvPr>
          <p:cNvSpPr>
            <a:spLocks noGrp="1"/>
          </p:cNvSpPr>
          <p:nvPr>
            <p:ph type="title"/>
          </p:nvPr>
        </p:nvSpPr>
        <p:spPr/>
        <p:txBody>
          <a:bodyPr/>
          <a:lstStyle/>
          <a:p>
            <a:r>
              <a:rPr lang="en-US" dirty="0"/>
              <a:t>The impact of quorum sensing is large</a:t>
            </a:r>
          </a:p>
        </p:txBody>
      </p:sp>
      <p:sp>
        <p:nvSpPr>
          <p:cNvPr id="3" name="Content Placeholder 2">
            <a:extLst>
              <a:ext uri="{FF2B5EF4-FFF2-40B4-BE49-F238E27FC236}">
                <a16:creationId xmlns:a16="http://schemas.microsoft.com/office/drawing/2014/main" id="{96FA3CBC-9790-8D43-AC87-3C07D4C488F8}"/>
              </a:ext>
            </a:extLst>
          </p:cNvPr>
          <p:cNvSpPr>
            <a:spLocks noGrp="1"/>
          </p:cNvSpPr>
          <p:nvPr>
            <p:ph idx="1"/>
          </p:nvPr>
        </p:nvSpPr>
        <p:spPr/>
        <p:txBody>
          <a:bodyPr/>
          <a:lstStyle/>
          <a:p>
            <a:r>
              <a:rPr lang="en-US" dirty="0"/>
              <a:t>Involved in biofilm formation</a:t>
            </a:r>
          </a:p>
          <a:p>
            <a:endParaRPr lang="en-US" dirty="0"/>
          </a:p>
          <a:p>
            <a:r>
              <a:rPr lang="en-US" dirty="0"/>
              <a:t>Ensures bacterial cells only do things when there are enough of them to matter</a:t>
            </a:r>
          </a:p>
          <a:p>
            <a:endParaRPr lang="en-US" dirty="0"/>
          </a:p>
          <a:p>
            <a:r>
              <a:rPr lang="en-US" dirty="0"/>
              <a:t>Works in nature, and works in disease</a:t>
            </a:r>
          </a:p>
          <a:p>
            <a:endParaRPr lang="en-US" dirty="0"/>
          </a:p>
          <a:p>
            <a:r>
              <a:rPr lang="en-US" dirty="0"/>
              <a:t>Can you make a drug that blocks quorum signaling? </a:t>
            </a:r>
          </a:p>
        </p:txBody>
      </p:sp>
    </p:spTree>
    <p:extLst>
      <p:ext uri="{BB962C8B-B14F-4D97-AF65-F5344CB8AC3E}">
        <p14:creationId xmlns:p14="http://schemas.microsoft.com/office/powerpoint/2010/main" val="24055394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SpyogAdhes">
            <a:extLst>
              <a:ext uri="{FF2B5EF4-FFF2-40B4-BE49-F238E27FC236}">
                <a16:creationId xmlns:a16="http://schemas.microsoft.com/office/drawing/2014/main" id="{CD099F52-722D-4AF3-91D1-A50B1A3B9C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83631" y="1047066"/>
            <a:ext cx="2820988" cy="4191000"/>
          </a:xfrm>
          <a:prstGeom prst="rect">
            <a:avLst/>
          </a:prstGeom>
          <a:noFill/>
          <a:ln w="28575">
            <a:solidFill>
              <a:srgbClr val="FF0066"/>
            </a:solidFill>
            <a:miter lim="800000"/>
            <a:headEnd/>
            <a:tailEnd/>
          </a:ln>
          <a:extLst>
            <a:ext uri="{909E8E84-426E-40DD-AFC4-6F175D3DCCD1}">
              <a14:hiddenFill xmlns:a14="http://schemas.microsoft.com/office/drawing/2010/main">
                <a:solidFill>
                  <a:srgbClr val="FFFFFF"/>
                </a:solidFill>
              </a14:hiddenFill>
            </a:ext>
          </a:extLst>
        </p:spPr>
      </p:pic>
      <p:pic>
        <p:nvPicPr>
          <p:cNvPr id="150531" name="Picture 3" descr="ActinoFimbr">
            <a:extLst>
              <a:ext uri="{FF2B5EF4-FFF2-40B4-BE49-F238E27FC236}">
                <a16:creationId xmlns:a16="http://schemas.microsoft.com/office/drawing/2014/main" id="{224D47CA-B097-4CAC-9C95-73C6FCC53D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3925" y="1048544"/>
            <a:ext cx="3810000" cy="2578100"/>
          </a:xfrm>
          <a:prstGeom prst="rect">
            <a:avLst/>
          </a:prstGeom>
          <a:noFill/>
          <a:ln w="28575">
            <a:solidFill>
              <a:srgbClr val="FF0066"/>
            </a:solidFill>
            <a:miter lim="800000"/>
            <a:headEnd/>
            <a:tailEnd/>
          </a:ln>
          <a:extLst>
            <a:ext uri="{909E8E84-426E-40DD-AFC4-6F175D3DCCD1}">
              <a14:hiddenFill xmlns:a14="http://schemas.microsoft.com/office/drawing/2010/main">
                <a:solidFill>
                  <a:srgbClr val="FFFFFF"/>
                </a:solidFill>
              </a14:hiddenFill>
            </a:ext>
          </a:extLst>
        </p:spPr>
      </p:pic>
      <p:pic>
        <p:nvPicPr>
          <p:cNvPr id="150532" name="Picture 4" descr="PgFimVesic">
            <a:extLst>
              <a:ext uri="{FF2B5EF4-FFF2-40B4-BE49-F238E27FC236}">
                <a16:creationId xmlns:a16="http://schemas.microsoft.com/office/drawing/2014/main" id="{0E210E66-1A04-4685-9204-328B39AB58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3925" y="4198144"/>
            <a:ext cx="3810000" cy="2324100"/>
          </a:xfrm>
          <a:prstGeom prst="rect">
            <a:avLst/>
          </a:prstGeom>
          <a:noFill/>
          <a:ln w="28575">
            <a:solidFill>
              <a:srgbClr val="FF0066"/>
            </a:solidFill>
            <a:miter lim="800000"/>
            <a:headEnd/>
            <a:tailEnd/>
          </a:ln>
          <a:extLst>
            <a:ext uri="{909E8E84-426E-40DD-AFC4-6F175D3DCCD1}">
              <a14:hiddenFill xmlns:a14="http://schemas.microsoft.com/office/drawing/2010/main">
                <a:solidFill>
                  <a:srgbClr val="FFFFFF"/>
                </a:solidFill>
              </a14:hiddenFill>
            </a:ext>
          </a:extLst>
        </p:spPr>
      </p:pic>
      <p:sp>
        <p:nvSpPr>
          <p:cNvPr id="150533" name="Text Box 5">
            <a:extLst>
              <a:ext uri="{FF2B5EF4-FFF2-40B4-BE49-F238E27FC236}">
                <a16:creationId xmlns:a16="http://schemas.microsoft.com/office/drawing/2014/main" id="{5C9CF65F-91E3-41F5-8EDB-BFE701647E57}"/>
              </a:ext>
            </a:extLst>
          </p:cNvPr>
          <p:cNvSpPr txBox="1">
            <a:spLocks noChangeArrowheads="1"/>
          </p:cNvSpPr>
          <p:nvPr/>
        </p:nvSpPr>
        <p:spPr bwMode="auto">
          <a:xfrm>
            <a:off x="1338203" y="176720"/>
            <a:ext cx="9804287"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altLang="en-US" sz="3400" dirty="0">
                <a:solidFill>
                  <a:srgbClr val="000000"/>
                </a:solidFill>
                <a:latin typeface="Arial" panose="020B0604020202020204" pitchFamily="34" charset="0"/>
                <a:cs typeface="Arial" panose="020B0604020202020204" pitchFamily="34" charset="0"/>
              </a:rPr>
              <a:t>Bacteria have evolved complex surface structures</a:t>
            </a:r>
          </a:p>
        </p:txBody>
      </p:sp>
      <p:sp>
        <p:nvSpPr>
          <p:cNvPr id="150535" name="Text Box 7">
            <a:extLst>
              <a:ext uri="{FF2B5EF4-FFF2-40B4-BE49-F238E27FC236}">
                <a16:creationId xmlns:a16="http://schemas.microsoft.com/office/drawing/2014/main" id="{E87F839F-2DB1-4E79-A7C9-342D4B962B50}"/>
              </a:ext>
            </a:extLst>
          </p:cNvPr>
          <p:cNvSpPr txBox="1">
            <a:spLocks noChangeArrowheads="1"/>
          </p:cNvSpPr>
          <p:nvPr/>
        </p:nvSpPr>
        <p:spPr bwMode="auto">
          <a:xfrm>
            <a:off x="2209801" y="5360194"/>
            <a:ext cx="28905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dirty="0">
                <a:solidFill>
                  <a:srgbClr val="000000"/>
                </a:solidFill>
                <a:latin typeface="Arial" charset="0"/>
                <a:cs typeface="Times New Roman" panose="02020603050405020304" pitchFamily="18" charset="0"/>
              </a:rPr>
              <a:t>Short fibrils of streptococci</a:t>
            </a:r>
          </a:p>
        </p:txBody>
      </p:sp>
      <p:sp>
        <p:nvSpPr>
          <p:cNvPr id="150536" name="Text Box 8">
            <a:extLst>
              <a:ext uri="{FF2B5EF4-FFF2-40B4-BE49-F238E27FC236}">
                <a16:creationId xmlns:a16="http://schemas.microsoft.com/office/drawing/2014/main" id="{274026CB-92AB-400E-BD42-655B13CD025B}"/>
              </a:ext>
            </a:extLst>
          </p:cNvPr>
          <p:cNvSpPr txBox="1">
            <a:spLocks noChangeArrowheads="1"/>
          </p:cNvSpPr>
          <p:nvPr/>
        </p:nvSpPr>
        <p:spPr bwMode="auto">
          <a:xfrm>
            <a:off x="6053289" y="3737063"/>
            <a:ext cx="37112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dirty="0">
                <a:solidFill>
                  <a:srgbClr val="000000"/>
                </a:solidFill>
                <a:latin typeface="Arial" charset="0"/>
                <a:cs typeface="Times New Roman" panose="02020603050405020304" pitchFamily="18" charset="0"/>
              </a:rPr>
              <a:t>Long fimbriae of </a:t>
            </a:r>
            <a:r>
              <a:rPr lang="en-US" altLang="en-US" i="1" dirty="0">
                <a:solidFill>
                  <a:srgbClr val="000000"/>
                </a:solidFill>
                <a:latin typeface="Arial" charset="0"/>
                <a:cs typeface="Times New Roman" panose="02020603050405020304" pitchFamily="18" charset="0"/>
              </a:rPr>
              <a:t>Actinomyces</a:t>
            </a:r>
            <a:r>
              <a:rPr lang="en-US" altLang="en-US" dirty="0">
                <a:solidFill>
                  <a:srgbClr val="000000"/>
                </a:solidFill>
                <a:latin typeface="Arial" charset="0"/>
                <a:cs typeface="Times New Roman" panose="02020603050405020304" pitchFamily="18" charset="0"/>
              </a:rPr>
              <a:t> spp</a:t>
            </a:r>
            <a:r>
              <a:rPr lang="en-US" altLang="en-US" b="1" dirty="0">
                <a:solidFill>
                  <a:srgbClr val="3333FF"/>
                </a:solidFill>
                <a:latin typeface="Arial" charset="0"/>
                <a:cs typeface="Times New Roman" panose="02020603050405020304" pitchFamily="18" charset="0"/>
              </a:rPr>
              <a:t>.</a:t>
            </a:r>
          </a:p>
        </p:txBody>
      </p:sp>
      <p:sp>
        <p:nvSpPr>
          <p:cNvPr id="150537" name="Text Box 9">
            <a:extLst>
              <a:ext uri="{FF2B5EF4-FFF2-40B4-BE49-F238E27FC236}">
                <a16:creationId xmlns:a16="http://schemas.microsoft.com/office/drawing/2014/main" id="{8DFE7CEE-E93A-4394-B501-7114D1E4EF5F}"/>
              </a:ext>
            </a:extLst>
          </p:cNvPr>
          <p:cNvSpPr txBox="1">
            <a:spLocks noChangeArrowheads="1"/>
          </p:cNvSpPr>
          <p:nvPr/>
        </p:nvSpPr>
        <p:spPr bwMode="auto">
          <a:xfrm>
            <a:off x="1804389" y="6155532"/>
            <a:ext cx="39380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dirty="0">
                <a:solidFill>
                  <a:srgbClr val="000000"/>
                </a:solidFill>
                <a:latin typeface="Arial" charset="0"/>
                <a:cs typeface="Times New Roman" panose="02020603050405020304" pitchFamily="18" charset="0"/>
              </a:rPr>
              <a:t>Fimbriae and vesicles of </a:t>
            </a:r>
            <a:r>
              <a:rPr lang="en-US" altLang="en-US" i="1" dirty="0">
                <a:solidFill>
                  <a:srgbClr val="000000"/>
                </a:solidFill>
                <a:latin typeface="Arial" charset="0"/>
                <a:cs typeface="Times New Roman" panose="02020603050405020304" pitchFamily="18" charset="0"/>
              </a:rPr>
              <a:t>P. </a:t>
            </a:r>
            <a:r>
              <a:rPr lang="en-US" altLang="en-US" i="1" dirty="0" err="1">
                <a:solidFill>
                  <a:srgbClr val="000000"/>
                </a:solidFill>
                <a:latin typeface="Arial" charset="0"/>
                <a:cs typeface="Times New Roman" panose="02020603050405020304" pitchFamily="18" charset="0"/>
              </a:rPr>
              <a:t>gingivalis</a:t>
            </a:r>
            <a:endParaRPr lang="en-US" altLang="en-US" dirty="0">
              <a:solidFill>
                <a:srgbClr val="000000"/>
              </a:solidFill>
              <a:latin typeface="Arial" charset="0"/>
              <a:cs typeface="Times New Roman" panose="02020603050405020304" pitchFamily="18" charset="0"/>
            </a:endParaRPr>
          </a:p>
        </p:txBody>
      </p:sp>
    </p:spTree>
    <p:extLst>
      <p:ext uri="{BB962C8B-B14F-4D97-AF65-F5344CB8AC3E}">
        <p14:creationId xmlns:p14="http://schemas.microsoft.com/office/powerpoint/2010/main" val="1186458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 Box 2">
            <a:extLst>
              <a:ext uri="{FF2B5EF4-FFF2-40B4-BE49-F238E27FC236}">
                <a16:creationId xmlns:a16="http://schemas.microsoft.com/office/drawing/2014/main" id="{9A90973C-55CE-4D27-97EA-86947FEE6A38}"/>
              </a:ext>
            </a:extLst>
          </p:cNvPr>
          <p:cNvSpPr txBox="1">
            <a:spLocks noChangeArrowheads="1"/>
          </p:cNvSpPr>
          <p:nvPr/>
        </p:nvSpPr>
        <p:spPr bwMode="auto">
          <a:xfrm>
            <a:off x="1388621" y="138574"/>
            <a:ext cx="9414757"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base">
              <a:spcBef>
                <a:spcPct val="0"/>
              </a:spcBef>
              <a:spcAft>
                <a:spcPct val="0"/>
              </a:spcAft>
            </a:pPr>
            <a:r>
              <a:rPr lang="en-US" altLang="en-US" sz="3400" dirty="0">
                <a:solidFill>
                  <a:srgbClr val="000000"/>
                </a:solidFill>
                <a:latin typeface="Arial" panose="020B0604020202020204" pitchFamily="34" charset="0"/>
                <a:cs typeface="Arial" panose="020B0604020202020204" pitchFamily="34" charset="0"/>
              </a:rPr>
              <a:t>Bacteria express adhesins, molecules that bind </a:t>
            </a:r>
          </a:p>
          <a:p>
            <a:pPr algn="ctr" fontAlgn="base">
              <a:spcBef>
                <a:spcPct val="0"/>
              </a:spcBef>
              <a:spcAft>
                <a:spcPct val="0"/>
              </a:spcAft>
            </a:pPr>
            <a:r>
              <a:rPr lang="en-US" altLang="en-US" sz="3400" dirty="0">
                <a:solidFill>
                  <a:srgbClr val="000000"/>
                </a:solidFill>
                <a:latin typeface="Arial" panose="020B0604020202020204" pitchFamily="34" charset="0"/>
                <a:cs typeface="Arial" panose="020B0604020202020204" pitchFamily="34" charset="0"/>
              </a:rPr>
              <a:t>host ligands and receptors </a:t>
            </a:r>
            <a:r>
              <a:rPr lang="en-US" altLang="en-US" sz="3400" dirty="0" err="1">
                <a:solidFill>
                  <a:srgbClr val="000000"/>
                </a:solidFill>
                <a:latin typeface="Arial" panose="020B0604020202020204" pitchFamily="34" charset="0"/>
                <a:cs typeface="Arial" panose="020B0604020202020204" pitchFamily="34" charset="0"/>
              </a:rPr>
              <a:t>stereochemically</a:t>
            </a:r>
            <a:r>
              <a:rPr lang="en-US" altLang="en-US" sz="3400" dirty="0">
                <a:solidFill>
                  <a:srgbClr val="000000"/>
                </a:solidFill>
                <a:latin typeface="Arial" panose="020B0604020202020204" pitchFamily="34" charset="0"/>
                <a:cs typeface="Arial" panose="020B0604020202020204" pitchFamily="34" charset="0"/>
              </a:rPr>
              <a:t>  </a:t>
            </a:r>
          </a:p>
        </p:txBody>
      </p:sp>
      <p:grpSp>
        <p:nvGrpSpPr>
          <p:cNvPr id="151556" name="Group 4">
            <a:extLst>
              <a:ext uri="{FF2B5EF4-FFF2-40B4-BE49-F238E27FC236}">
                <a16:creationId xmlns:a16="http://schemas.microsoft.com/office/drawing/2014/main" id="{A5057121-E1FB-4198-ADC5-6A68E73D31F0}"/>
              </a:ext>
            </a:extLst>
          </p:cNvPr>
          <p:cNvGrpSpPr>
            <a:grpSpLocks/>
          </p:cNvGrpSpPr>
          <p:nvPr/>
        </p:nvGrpSpPr>
        <p:grpSpPr bwMode="auto">
          <a:xfrm>
            <a:off x="2971800" y="2057400"/>
            <a:ext cx="1295400" cy="3733800"/>
            <a:chOff x="1872" y="1392"/>
            <a:chExt cx="816" cy="2352"/>
          </a:xfrm>
        </p:grpSpPr>
        <p:sp>
          <p:nvSpPr>
            <p:cNvPr id="151557" name="AutoShape 5">
              <a:extLst>
                <a:ext uri="{FF2B5EF4-FFF2-40B4-BE49-F238E27FC236}">
                  <a16:creationId xmlns:a16="http://schemas.microsoft.com/office/drawing/2014/main" id="{1DF5E26C-DC8F-4D74-94EB-4432589C6F17}"/>
                </a:ext>
              </a:extLst>
            </p:cNvPr>
            <p:cNvSpPr>
              <a:spLocks noChangeArrowheads="1"/>
            </p:cNvSpPr>
            <p:nvPr/>
          </p:nvSpPr>
          <p:spPr bwMode="auto">
            <a:xfrm>
              <a:off x="1872" y="1392"/>
              <a:ext cx="816" cy="2352"/>
            </a:xfrm>
            <a:prstGeom prst="roundRect">
              <a:avLst>
                <a:gd name="adj" fmla="val 16667"/>
              </a:avLst>
            </a:prstGeom>
            <a:solidFill>
              <a:srgbClr val="66FF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58" name="AutoShape 6">
              <a:extLst>
                <a:ext uri="{FF2B5EF4-FFF2-40B4-BE49-F238E27FC236}">
                  <a16:creationId xmlns:a16="http://schemas.microsoft.com/office/drawing/2014/main" id="{9009E43D-27E6-432E-8444-6421507C4BA3}"/>
                </a:ext>
              </a:extLst>
            </p:cNvPr>
            <p:cNvSpPr>
              <a:spLocks noChangeArrowheads="1"/>
            </p:cNvSpPr>
            <p:nvPr/>
          </p:nvSpPr>
          <p:spPr bwMode="auto">
            <a:xfrm>
              <a:off x="2016" y="1536"/>
              <a:ext cx="528" cy="2112"/>
            </a:xfrm>
            <a:prstGeom prst="roundRect">
              <a:avLst>
                <a:gd name="adj" fmla="val 16667"/>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1559" name="Line 7">
            <a:extLst>
              <a:ext uri="{FF2B5EF4-FFF2-40B4-BE49-F238E27FC236}">
                <a16:creationId xmlns:a16="http://schemas.microsoft.com/office/drawing/2014/main" id="{1DF62E05-C298-4B7B-8F41-16CCB622BDFF}"/>
              </a:ext>
            </a:extLst>
          </p:cNvPr>
          <p:cNvSpPr>
            <a:spLocks noChangeShapeType="1"/>
          </p:cNvSpPr>
          <p:nvPr/>
        </p:nvSpPr>
        <p:spPr bwMode="auto">
          <a:xfrm>
            <a:off x="4038600" y="2895600"/>
            <a:ext cx="1752600" cy="0"/>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0" name="Freeform 8">
            <a:extLst>
              <a:ext uri="{FF2B5EF4-FFF2-40B4-BE49-F238E27FC236}">
                <a16:creationId xmlns:a16="http://schemas.microsoft.com/office/drawing/2014/main" id="{A3140AFD-C0CA-4FF7-A84B-E68C1AACA6B3}"/>
              </a:ext>
            </a:extLst>
          </p:cNvPr>
          <p:cNvSpPr>
            <a:spLocks/>
          </p:cNvSpPr>
          <p:nvPr/>
        </p:nvSpPr>
        <p:spPr bwMode="auto">
          <a:xfrm>
            <a:off x="4038600" y="3943350"/>
            <a:ext cx="1771650" cy="228600"/>
          </a:xfrm>
          <a:custGeom>
            <a:avLst/>
            <a:gdLst>
              <a:gd name="T0" fmla="*/ 0 w 1116"/>
              <a:gd name="T1" fmla="*/ 72 h 144"/>
              <a:gd name="T2" fmla="*/ 192 w 1116"/>
              <a:gd name="T3" fmla="*/ 0 h 144"/>
              <a:gd name="T4" fmla="*/ 288 w 1116"/>
              <a:gd name="T5" fmla="*/ 84 h 144"/>
              <a:gd name="T6" fmla="*/ 360 w 1116"/>
              <a:gd name="T7" fmla="*/ 120 h 144"/>
              <a:gd name="T8" fmla="*/ 468 w 1116"/>
              <a:gd name="T9" fmla="*/ 108 h 144"/>
              <a:gd name="T10" fmla="*/ 588 w 1116"/>
              <a:gd name="T11" fmla="*/ 60 h 144"/>
              <a:gd name="T12" fmla="*/ 792 w 1116"/>
              <a:gd name="T13" fmla="*/ 36 h 144"/>
              <a:gd name="T14" fmla="*/ 876 w 1116"/>
              <a:gd name="T15" fmla="*/ 144 h 144"/>
              <a:gd name="T16" fmla="*/ 936 w 1116"/>
              <a:gd name="T17" fmla="*/ 132 h 144"/>
              <a:gd name="T18" fmla="*/ 1116 w 1116"/>
              <a:gd name="T19"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6" h="144">
                <a:moveTo>
                  <a:pt x="0" y="72"/>
                </a:moveTo>
                <a:cubicBezTo>
                  <a:pt x="67" y="50"/>
                  <a:pt x="123" y="17"/>
                  <a:pt x="192" y="0"/>
                </a:cubicBezTo>
                <a:cubicBezTo>
                  <a:pt x="253" y="20"/>
                  <a:pt x="248" y="44"/>
                  <a:pt x="288" y="84"/>
                </a:cubicBezTo>
                <a:cubicBezTo>
                  <a:pt x="311" y="107"/>
                  <a:pt x="331" y="110"/>
                  <a:pt x="360" y="120"/>
                </a:cubicBezTo>
                <a:cubicBezTo>
                  <a:pt x="396" y="116"/>
                  <a:pt x="432" y="114"/>
                  <a:pt x="468" y="108"/>
                </a:cubicBezTo>
                <a:cubicBezTo>
                  <a:pt x="512" y="101"/>
                  <a:pt x="544" y="71"/>
                  <a:pt x="588" y="60"/>
                </a:cubicBezTo>
                <a:cubicBezTo>
                  <a:pt x="662" y="11"/>
                  <a:pt x="696" y="26"/>
                  <a:pt x="792" y="36"/>
                </a:cubicBezTo>
                <a:cubicBezTo>
                  <a:pt x="833" y="98"/>
                  <a:pt x="810" y="95"/>
                  <a:pt x="876" y="144"/>
                </a:cubicBezTo>
                <a:cubicBezTo>
                  <a:pt x="896" y="140"/>
                  <a:pt x="917" y="139"/>
                  <a:pt x="936" y="132"/>
                </a:cubicBezTo>
                <a:cubicBezTo>
                  <a:pt x="1004" y="107"/>
                  <a:pt x="1037" y="36"/>
                  <a:pt x="1116" y="36"/>
                </a:cubicBezTo>
              </a:path>
            </a:pathLst>
          </a:custGeom>
          <a:noFill/>
          <a:ln w="38100" cmpd="sng">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1" name="Line 9">
            <a:extLst>
              <a:ext uri="{FF2B5EF4-FFF2-40B4-BE49-F238E27FC236}">
                <a16:creationId xmlns:a16="http://schemas.microsoft.com/office/drawing/2014/main" id="{0F04221E-AB5A-4209-A518-222AD4A2ACC4}"/>
              </a:ext>
            </a:extLst>
          </p:cNvPr>
          <p:cNvSpPr>
            <a:spLocks noChangeShapeType="1"/>
          </p:cNvSpPr>
          <p:nvPr/>
        </p:nvSpPr>
        <p:spPr bwMode="auto">
          <a:xfrm>
            <a:off x="4038600" y="4876800"/>
            <a:ext cx="609600" cy="0"/>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2" name="Line 10">
            <a:extLst>
              <a:ext uri="{FF2B5EF4-FFF2-40B4-BE49-F238E27FC236}">
                <a16:creationId xmlns:a16="http://schemas.microsoft.com/office/drawing/2014/main" id="{A06827C5-6781-4635-AFF0-C02E4B3D58C8}"/>
              </a:ext>
            </a:extLst>
          </p:cNvPr>
          <p:cNvSpPr>
            <a:spLocks noChangeShapeType="1"/>
          </p:cNvSpPr>
          <p:nvPr/>
        </p:nvSpPr>
        <p:spPr bwMode="auto">
          <a:xfrm>
            <a:off x="4038600" y="5181600"/>
            <a:ext cx="609600" cy="0"/>
          </a:xfrm>
          <a:prstGeom prst="line">
            <a:avLst/>
          </a:prstGeom>
          <a:noFill/>
          <a:ln w="381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3" name="AutoShape 11">
            <a:extLst>
              <a:ext uri="{FF2B5EF4-FFF2-40B4-BE49-F238E27FC236}">
                <a16:creationId xmlns:a16="http://schemas.microsoft.com/office/drawing/2014/main" id="{07B36DB1-364D-4ACD-A193-ACE8DB60BAAD}"/>
              </a:ext>
            </a:extLst>
          </p:cNvPr>
          <p:cNvSpPr>
            <a:spLocks noChangeArrowheads="1"/>
          </p:cNvSpPr>
          <p:nvPr/>
        </p:nvSpPr>
        <p:spPr bwMode="auto">
          <a:xfrm rot="-5400000">
            <a:off x="5791200" y="2667000"/>
            <a:ext cx="381000" cy="38100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400"/>
                  <a:pt x="16200" y="7817"/>
                  <a:pt x="16200" y="10799"/>
                </a:cubicBezTo>
                <a:lnTo>
                  <a:pt x="21600" y="10800"/>
                </a:lnTo>
                <a:cubicBezTo>
                  <a:pt x="21600" y="4835"/>
                  <a:pt x="16764" y="0"/>
                  <a:pt x="10800" y="0"/>
                </a:cubicBezTo>
                <a:cubicBezTo>
                  <a:pt x="4835" y="0"/>
                  <a:pt x="0" y="4835"/>
                  <a:pt x="0" y="10799"/>
                </a:cubicBezTo>
                <a:close/>
              </a:path>
            </a:pathLst>
          </a:custGeom>
          <a:solidFill>
            <a:srgbClr val="006600"/>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4" name="AutoShape 12">
            <a:extLst>
              <a:ext uri="{FF2B5EF4-FFF2-40B4-BE49-F238E27FC236}">
                <a16:creationId xmlns:a16="http://schemas.microsoft.com/office/drawing/2014/main" id="{291AA2BC-68E9-4D54-AFF1-EB242B97A6FD}"/>
              </a:ext>
            </a:extLst>
          </p:cNvPr>
          <p:cNvSpPr>
            <a:spLocks noChangeArrowheads="1"/>
          </p:cNvSpPr>
          <p:nvPr/>
        </p:nvSpPr>
        <p:spPr bwMode="auto">
          <a:xfrm rot="-10800000">
            <a:off x="4648200" y="4724400"/>
            <a:ext cx="152400" cy="304800"/>
          </a:xfrm>
          <a:prstGeom prst="chevron">
            <a:avLst>
              <a:gd name="adj" fmla="val 25000"/>
            </a:avLst>
          </a:prstGeom>
          <a:solidFill>
            <a:schemeClr val="accent1"/>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5" name="AutoShape 13">
            <a:extLst>
              <a:ext uri="{FF2B5EF4-FFF2-40B4-BE49-F238E27FC236}">
                <a16:creationId xmlns:a16="http://schemas.microsoft.com/office/drawing/2014/main" id="{9B1C99DF-A63F-48AB-AFEF-72DBCA6013F6}"/>
              </a:ext>
            </a:extLst>
          </p:cNvPr>
          <p:cNvSpPr>
            <a:spLocks noChangeArrowheads="1"/>
          </p:cNvSpPr>
          <p:nvPr/>
        </p:nvSpPr>
        <p:spPr bwMode="auto">
          <a:xfrm rot="-5400000">
            <a:off x="5753100" y="3886200"/>
            <a:ext cx="304800" cy="228600"/>
          </a:xfrm>
          <a:prstGeom prst="triangle">
            <a:avLst>
              <a:gd name="adj" fmla="val 50000"/>
            </a:avLst>
          </a:prstGeom>
          <a:solidFill>
            <a:srgbClr val="66FFCC"/>
          </a:solidFill>
          <a:ln w="952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6" name="AutoShape 14">
            <a:extLst>
              <a:ext uri="{FF2B5EF4-FFF2-40B4-BE49-F238E27FC236}">
                <a16:creationId xmlns:a16="http://schemas.microsoft.com/office/drawing/2014/main" id="{5729552B-7CE8-4515-8D1A-5E1982A6DE35}"/>
              </a:ext>
            </a:extLst>
          </p:cNvPr>
          <p:cNvSpPr>
            <a:spLocks noChangeArrowheads="1"/>
          </p:cNvSpPr>
          <p:nvPr/>
        </p:nvSpPr>
        <p:spPr bwMode="auto">
          <a:xfrm>
            <a:off x="4762500" y="4038600"/>
            <a:ext cx="304800" cy="228600"/>
          </a:xfrm>
          <a:prstGeom prst="triangle">
            <a:avLst>
              <a:gd name="adj" fmla="val 50000"/>
            </a:avLst>
          </a:prstGeom>
          <a:solidFill>
            <a:srgbClr val="66FFCC"/>
          </a:solidFill>
          <a:ln w="952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7" name="AutoShape 15">
            <a:extLst>
              <a:ext uri="{FF2B5EF4-FFF2-40B4-BE49-F238E27FC236}">
                <a16:creationId xmlns:a16="http://schemas.microsoft.com/office/drawing/2014/main" id="{ED1266AE-2626-4650-BE46-C0DA4EC92BA5}"/>
              </a:ext>
            </a:extLst>
          </p:cNvPr>
          <p:cNvSpPr>
            <a:spLocks noChangeArrowheads="1"/>
          </p:cNvSpPr>
          <p:nvPr/>
        </p:nvSpPr>
        <p:spPr bwMode="auto">
          <a:xfrm rot="-21600000">
            <a:off x="5486400" y="4038600"/>
            <a:ext cx="304800" cy="228600"/>
          </a:xfrm>
          <a:prstGeom prst="triangle">
            <a:avLst>
              <a:gd name="adj" fmla="val 50000"/>
            </a:avLst>
          </a:prstGeom>
          <a:solidFill>
            <a:srgbClr val="66FFCC"/>
          </a:solidFill>
          <a:ln w="952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8" name="AutoShape 16">
            <a:extLst>
              <a:ext uri="{FF2B5EF4-FFF2-40B4-BE49-F238E27FC236}">
                <a16:creationId xmlns:a16="http://schemas.microsoft.com/office/drawing/2014/main" id="{0098DA1F-7590-4808-B291-7B90860AAF32}"/>
              </a:ext>
            </a:extLst>
          </p:cNvPr>
          <p:cNvSpPr>
            <a:spLocks noChangeArrowheads="1"/>
          </p:cNvSpPr>
          <p:nvPr/>
        </p:nvSpPr>
        <p:spPr bwMode="auto">
          <a:xfrm rot="-10800000">
            <a:off x="5143500" y="3733800"/>
            <a:ext cx="304800" cy="228600"/>
          </a:xfrm>
          <a:prstGeom prst="triangle">
            <a:avLst>
              <a:gd name="adj" fmla="val 50000"/>
            </a:avLst>
          </a:prstGeom>
          <a:solidFill>
            <a:srgbClr val="66FFCC"/>
          </a:solidFill>
          <a:ln w="9525">
            <a:solidFill>
              <a:srgbClr val="00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69" name="Text Box 17">
            <a:extLst>
              <a:ext uri="{FF2B5EF4-FFF2-40B4-BE49-F238E27FC236}">
                <a16:creationId xmlns:a16="http://schemas.microsoft.com/office/drawing/2014/main" id="{D3F7F73C-C835-45AA-B2AD-883908854F41}"/>
              </a:ext>
            </a:extLst>
          </p:cNvPr>
          <p:cNvSpPr txBox="1">
            <a:spLocks noChangeArrowheads="1"/>
          </p:cNvSpPr>
          <p:nvPr/>
        </p:nvSpPr>
        <p:spPr bwMode="auto">
          <a:xfrm>
            <a:off x="3810001" y="6019800"/>
            <a:ext cx="61446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800" dirty="0">
                <a:solidFill>
                  <a:srgbClr val="000000"/>
                </a:solidFill>
                <a:effectLst>
                  <a:outerShdw blurRad="38100" dist="38100" dir="2700000" algn="tl">
                    <a:srgbClr val="000000"/>
                  </a:outerShdw>
                </a:effectLst>
                <a:latin typeface="Arial" charset="0"/>
                <a:cs typeface="Times New Roman" panose="02020603050405020304" pitchFamily="18" charset="0"/>
              </a:rPr>
              <a:t>… </a:t>
            </a:r>
            <a:r>
              <a:rPr lang="en-US" altLang="en-US" sz="2800" dirty="0">
                <a:solidFill>
                  <a:srgbClr val="000000"/>
                </a:solidFill>
                <a:latin typeface="Arial" charset="0"/>
                <a:cs typeface="Times New Roman" panose="02020603050405020304" pitchFamily="18" charset="0"/>
              </a:rPr>
              <a:t>or bind receptors on other bacteria</a:t>
            </a:r>
          </a:p>
        </p:txBody>
      </p:sp>
      <p:sp>
        <p:nvSpPr>
          <p:cNvPr id="151570" name="Freeform 18">
            <a:extLst>
              <a:ext uri="{FF2B5EF4-FFF2-40B4-BE49-F238E27FC236}">
                <a16:creationId xmlns:a16="http://schemas.microsoft.com/office/drawing/2014/main" id="{D7953FF3-8041-40FF-981F-826776E42151}"/>
              </a:ext>
            </a:extLst>
          </p:cNvPr>
          <p:cNvSpPr>
            <a:spLocks/>
          </p:cNvSpPr>
          <p:nvPr/>
        </p:nvSpPr>
        <p:spPr bwMode="auto">
          <a:xfrm>
            <a:off x="7245350" y="1638300"/>
            <a:ext cx="679450" cy="4305300"/>
          </a:xfrm>
          <a:custGeom>
            <a:avLst/>
            <a:gdLst>
              <a:gd name="T0" fmla="*/ 764 w 764"/>
              <a:gd name="T1" fmla="*/ 0 h 3264"/>
              <a:gd name="T2" fmla="*/ 536 w 764"/>
              <a:gd name="T3" fmla="*/ 156 h 3264"/>
              <a:gd name="T4" fmla="*/ 464 w 764"/>
              <a:gd name="T5" fmla="*/ 216 h 3264"/>
              <a:gd name="T6" fmla="*/ 416 w 764"/>
              <a:gd name="T7" fmla="*/ 360 h 3264"/>
              <a:gd name="T8" fmla="*/ 476 w 764"/>
              <a:gd name="T9" fmla="*/ 792 h 3264"/>
              <a:gd name="T10" fmla="*/ 500 w 764"/>
              <a:gd name="T11" fmla="*/ 888 h 3264"/>
              <a:gd name="T12" fmla="*/ 524 w 764"/>
              <a:gd name="T13" fmla="*/ 936 h 3264"/>
              <a:gd name="T14" fmla="*/ 560 w 764"/>
              <a:gd name="T15" fmla="*/ 1092 h 3264"/>
              <a:gd name="T16" fmla="*/ 536 w 764"/>
              <a:gd name="T17" fmla="*/ 1332 h 3264"/>
              <a:gd name="T18" fmla="*/ 176 w 764"/>
              <a:gd name="T19" fmla="*/ 1680 h 3264"/>
              <a:gd name="T20" fmla="*/ 152 w 764"/>
              <a:gd name="T21" fmla="*/ 1788 h 3264"/>
              <a:gd name="T22" fmla="*/ 284 w 764"/>
              <a:gd name="T23" fmla="*/ 2112 h 3264"/>
              <a:gd name="T24" fmla="*/ 212 w 764"/>
              <a:gd name="T25" fmla="*/ 2412 h 3264"/>
              <a:gd name="T26" fmla="*/ 104 w 764"/>
              <a:gd name="T27" fmla="*/ 2484 h 3264"/>
              <a:gd name="T28" fmla="*/ 32 w 764"/>
              <a:gd name="T29" fmla="*/ 2568 h 3264"/>
              <a:gd name="T30" fmla="*/ 32 w 764"/>
              <a:gd name="T31" fmla="*/ 2712 h 3264"/>
              <a:gd name="T32" fmla="*/ 56 w 764"/>
              <a:gd name="T33" fmla="*/ 2784 h 3264"/>
              <a:gd name="T34" fmla="*/ 116 w 764"/>
              <a:gd name="T35" fmla="*/ 2856 h 3264"/>
              <a:gd name="T36" fmla="*/ 152 w 764"/>
              <a:gd name="T37" fmla="*/ 2928 h 3264"/>
              <a:gd name="T38" fmla="*/ 224 w 764"/>
              <a:gd name="T39" fmla="*/ 3000 h 3264"/>
              <a:gd name="T40" fmla="*/ 296 w 764"/>
              <a:gd name="T41" fmla="*/ 3084 h 3264"/>
              <a:gd name="T42" fmla="*/ 332 w 764"/>
              <a:gd name="T43" fmla="*/ 3108 h 3264"/>
              <a:gd name="T44" fmla="*/ 380 w 764"/>
              <a:gd name="T45" fmla="*/ 3144 h 3264"/>
              <a:gd name="T46" fmla="*/ 416 w 764"/>
              <a:gd name="T47" fmla="*/ 3180 h 3264"/>
              <a:gd name="T48" fmla="*/ 464 w 764"/>
              <a:gd name="T49" fmla="*/ 3192 h 3264"/>
              <a:gd name="T50" fmla="*/ 740 w 764"/>
              <a:gd name="T51" fmla="*/ 3264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4" h="3264">
                <a:moveTo>
                  <a:pt x="764" y="0"/>
                </a:moveTo>
                <a:cubicBezTo>
                  <a:pt x="687" y="48"/>
                  <a:pt x="605" y="97"/>
                  <a:pt x="536" y="156"/>
                </a:cubicBezTo>
                <a:cubicBezTo>
                  <a:pt x="455" y="225"/>
                  <a:pt x="544" y="163"/>
                  <a:pt x="464" y="216"/>
                </a:cubicBezTo>
                <a:cubicBezTo>
                  <a:pt x="430" y="267"/>
                  <a:pt x="426" y="298"/>
                  <a:pt x="416" y="360"/>
                </a:cubicBezTo>
                <a:cubicBezTo>
                  <a:pt x="422" y="483"/>
                  <a:pt x="398" y="675"/>
                  <a:pt x="476" y="792"/>
                </a:cubicBezTo>
                <a:cubicBezTo>
                  <a:pt x="484" y="824"/>
                  <a:pt x="490" y="857"/>
                  <a:pt x="500" y="888"/>
                </a:cubicBezTo>
                <a:cubicBezTo>
                  <a:pt x="506" y="905"/>
                  <a:pt x="519" y="919"/>
                  <a:pt x="524" y="936"/>
                </a:cubicBezTo>
                <a:cubicBezTo>
                  <a:pt x="539" y="984"/>
                  <a:pt x="547" y="1042"/>
                  <a:pt x="560" y="1092"/>
                </a:cubicBezTo>
                <a:cubicBezTo>
                  <a:pt x="555" y="1172"/>
                  <a:pt x="582" y="1266"/>
                  <a:pt x="536" y="1332"/>
                </a:cubicBezTo>
                <a:cubicBezTo>
                  <a:pt x="438" y="1473"/>
                  <a:pt x="296" y="1560"/>
                  <a:pt x="176" y="1680"/>
                </a:cubicBezTo>
                <a:cubicBezTo>
                  <a:pt x="171" y="1699"/>
                  <a:pt x="152" y="1773"/>
                  <a:pt x="152" y="1788"/>
                </a:cubicBezTo>
                <a:cubicBezTo>
                  <a:pt x="152" y="1886"/>
                  <a:pt x="214" y="2042"/>
                  <a:pt x="284" y="2112"/>
                </a:cubicBezTo>
                <a:cubicBezTo>
                  <a:pt x="323" y="2230"/>
                  <a:pt x="314" y="2330"/>
                  <a:pt x="212" y="2412"/>
                </a:cubicBezTo>
                <a:cubicBezTo>
                  <a:pt x="178" y="2439"/>
                  <a:pt x="130" y="2449"/>
                  <a:pt x="104" y="2484"/>
                </a:cubicBezTo>
                <a:cubicBezTo>
                  <a:pt x="58" y="2546"/>
                  <a:pt x="82" y="2518"/>
                  <a:pt x="32" y="2568"/>
                </a:cubicBezTo>
                <a:cubicBezTo>
                  <a:pt x="0" y="2664"/>
                  <a:pt x="0" y="2616"/>
                  <a:pt x="32" y="2712"/>
                </a:cubicBezTo>
                <a:cubicBezTo>
                  <a:pt x="40" y="2736"/>
                  <a:pt x="38" y="2766"/>
                  <a:pt x="56" y="2784"/>
                </a:cubicBezTo>
                <a:cubicBezTo>
                  <a:pt x="83" y="2811"/>
                  <a:pt x="99" y="2823"/>
                  <a:pt x="116" y="2856"/>
                </a:cubicBezTo>
                <a:cubicBezTo>
                  <a:pt x="140" y="2904"/>
                  <a:pt x="113" y="2884"/>
                  <a:pt x="152" y="2928"/>
                </a:cubicBezTo>
                <a:cubicBezTo>
                  <a:pt x="175" y="2953"/>
                  <a:pt x="204" y="2973"/>
                  <a:pt x="224" y="3000"/>
                </a:cubicBezTo>
                <a:cubicBezTo>
                  <a:pt x="250" y="3035"/>
                  <a:pt x="263" y="3056"/>
                  <a:pt x="296" y="3084"/>
                </a:cubicBezTo>
                <a:cubicBezTo>
                  <a:pt x="307" y="3093"/>
                  <a:pt x="320" y="3100"/>
                  <a:pt x="332" y="3108"/>
                </a:cubicBezTo>
                <a:cubicBezTo>
                  <a:pt x="348" y="3120"/>
                  <a:pt x="365" y="3131"/>
                  <a:pt x="380" y="3144"/>
                </a:cubicBezTo>
                <a:cubicBezTo>
                  <a:pt x="393" y="3155"/>
                  <a:pt x="401" y="3172"/>
                  <a:pt x="416" y="3180"/>
                </a:cubicBezTo>
                <a:cubicBezTo>
                  <a:pt x="430" y="3188"/>
                  <a:pt x="449" y="3186"/>
                  <a:pt x="464" y="3192"/>
                </a:cubicBezTo>
                <a:cubicBezTo>
                  <a:pt x="562" y="3229"/>
                  <a:pt x="634" y="3264"/>
                  <a:pt x="740" y="3264"/>
                </a:cubicBezTo>
              </a:path>
            </a:pathLst>
          </a:custGeom>
          <a:noFill/>
          <a:ln w="38100" cmpd="sng">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nvGrpSpPr>
          <p:cNvPr id="151571" name="Group 19">
            <a:extLst>
              <a:ext uri="{FF2B5EF4-FFF2-40B4-BE49-F238E27FC236}">
                <a16:creationId xmlns:a16="http://schemas.microsoft.com/office/drawing/2014/main" id="{A42D4818-32EB-4C3E-8E66-B7C16F46753C}"/>
              </a:ext>
            </a:extLst>
          </p:cNvPr>
          <p:cNvGrpSpPr>
            <a:grpSpLocks/>
          </p:cNvGrpSpPr>
          <p:nvPr/>
        </p:nvGrpSpPr>
        <p:grpSpPr bwMode="auto">
          <a:xfrm>
            <a:off x="6934200" y="2743200"/>
            <a:ext cx="742950" cy="228600"/>
            <a:chOff x="3408" y="1728"/>
            <a:chExt cx="468" cy="144"/>
          </a:xfrm>
        </p:grpSpPr>
        <p:sp>
          <p:nvSpPr>
            <p:cNvPr id="151572" name="Oval 20">
              <a:extLst>
                <a:ext uri="{FF2B5EF4-FFF2-40B4-BE49-F238E27FC236}">
                  <a16:creationId xmlns:a16="http://schemas.microsoft.com/office/drawing/2014/main" id="{6EA8201C-F126-4F05-8275-4EB518B8536E}"/>
                </a:ext>
              </a:extLst>
            </p:cNvPr>
            <p:cNvSpPr>
              <a:spLocks noChangeArrowheads="1"/>
            </p:cNvSpPr>
            <p:nvPr/>
          </p:nvSpPr>
          <p:spPr bwMode="auto">
            <a:xfrm>
              <a:off x="3408" y="1728"/>
              <a:ext cx="192" cy="144"/>
            </a:xfrm>
            <a:prstGeom prst="ellipse">
              <a:avLst/>
            </a:prstGeom>
            <a:solidFill>
              <a:srgbClr val="8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73" name="Freeform 21">
              <a:extLst>
                <a:ext uri="{FF2B5EF4-FFF2-40B4-BE49-F238E27FC236}">
                  <a16:creationId xmlns:a16="http://schemas.microsoft.com/office/drawing/2014/main" id="{6B18EC3B-6A44-48E1-916D-D83714E1D66B}"/>
                </a:ext>
              </a:extLst>
            </p:cNvPr>
            <p:cNvSpPr>
              <a:spLocks/>
            </p:cNvSpPr>
            <p:nvPr/>
          </p:nvSpPr>
          <p:spPr bwMode="auto">
            <a:xfrm>
              <a:off x="3612" y="1769"/>
              <a:ext cx="264" cy="55"/>
            </a:xfrm>
            <a:custGeom>
              <a:avLst/>
              <a:gdLst>
                <a:gd name="T0" fmla="*/ 0 w 264"/>
                <a:gd name="T1" fmla="*/ 31 h 55"/>
                <a:gd name="T2" fmla="*/ 120 w 264"/>
                <a:gd name="T3" fmla="*/ 55 h 55"/>
                <a:gd name="T4" fmla="*/ 180 w 264"/>
                <a:gd name="T5" fmla="*/ 43 h 55"/>
                <a:gd name="T6" fmla="*/ 264 w 264"/>
                <a:gd name="T7" fmla="*/ 31 h 55"/>
              </a:gdLst>
              <a:ahLst/>
              <a:cxnLst>
                <a:cxn ang="0">
                  <a:pos x="T0" y="T1"/>
                </a:cxn>
                <a:cxn ang="0">
                  <a:pos x="T2" y="T3"/>
                </a:cxn>
                <a:cxn ang="0">
                  <a:pos x="T4" y="T5"/>
                </a:cxn>
                <a:cxn ang="0">
                  <a:pos x="T6" y="T7"/>
                </a:cxn>
              </a:cxnLst>
              <a:rect l="0" t="0" r="r" b="b"/>
              <a:pathLst>
                <a:path w="264" h="55">
                  <a:moveTo>
                    <a:pt x="0" y="31"/>
                  </a:moveTo>
                  <a:cubicBezTo>
                    <a:pt x="51" y="14"/>
                    <a:pt x="76" y="26"/>
                    <a:pt x="120" y="55"/>
                  </a:cubicBezTo>
                  <a:cubicBezTo>
                    <a:pt x="140" y="51"/>
                    <a:pt x="160" y="48"/>
                    <a:pt x="180" y="43"/>
                  </a:cubicBezTo>
                  <a:cubicBezTo>
                    <a:pt x="261" y="21"/>
                    <a:pt x="233" y="0"/>
                    <a:pt x="264" y="31"/>
                  </a:cubicBezTo>
                </a:path>
              </a:pathLst>
            </a:custGeom>
            <a:noFill/>
            <a:ln w="38100" cmpd="sng">
              <a:solidFill>
                <a:srgbClr val="8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1574" name="Group 22">
            <a:extLst>
              <a:ext uri="{FF2B5EF4-FFF2-40B4-BE49-F238E27FC236}">
                <a16:creationId xmlns:a16="http://schemas.microsoft.com/office/drawing/2014/main" id="{F9D48253-0083-4ABD-BCFB-9376DC695CD7}"/>
              </a:ext>
            </a:extLst>
          </p:cNvPr>
          <p:cNvGrpSpPr>
            <a:grpSpLocks/>
          </p:cNvGrpSpPr>
          <p:nvPr/>
        </p:nvGrpSpPr>
        <p:grpSpPr bwMode="auto">
          <a:xfrm>
            <a:off x="6934200" y="2438400"/>
            <a:ext cx="742950" cy="228600"/>
            <a:chOff x="3408" y="1728"/>
            <a:chExt cx="468" cy="144"/>
          </a:xfrm>
        </p:grpSpPr>
        <p:sp>
          <p:nvSpPr>
            <p:cNvPr id="151575" name="Oval 23">
              <a:extLst>
                <a:ext uri="{FF2B5EF4-FFF2-40B4-BE49-F238E27FC236}">
                  <a16:creationId xmlns:a16="http://schemas.microsoft.com/office/drawing/2014/main" id="{0C09DC48-A9D1-40BF-987E-A143EC7E1286}"/>
                </a:ext>
              </a:extLst>
            </p:cNvPr>
            <p:cNvSpPr>
              <a:spLocks noChangeArrowheads="1"/>
            </p:cNvSpPr>
            <p:nvPr/>
          </p:nvSpPr>
          <p:spPr bwMode="auto">
            <a:xfrm>
              <a:off x="3408" y="1728"/>
              <a:ext cx="192" cy="144"/>
            </a:xfrm>
            <a:prstGeom prst="ellipse">
              <a:avLst/>
            </a:prstGeom>
            <a:solidFill>
              <a:srgbClr val="8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76" name="Freeform 24">
              <a:extLst>
                <a:ext uri="{FF2B5EF4-FFF2-40B4-BE49-F238E27FC236}">
                  <a16:creationId xmlns:a16="http://schemas.microsoft.com/office/drawing/2014/main" id="{DCCA09F0-EF7C-4DCF-A43C-2135D663BC5A}"/>
                </a:ext>
              </a:extLst>
            </p:cNvPr>
            <p:cNvSpPr>
              <a:spLocks/>
            </p:cNvSpPr>
            <p:nvPr/>
          </p:nvSpPr>
          <p:spPr bwMode="auto">
            <a:xfrm>
              <a:off x="3612" y="1769"/>
              <a:ext cx="264" cy="55"/>
            </a:xfrm>
            <a:custGeom>
              <a:avLst/>
              <a:gdLst>
                <a:gd name="T0" fmla="*/ 0 w 264"/>
                <a:gd name="T1" fmla="*/ 31 h 55"/>
                <a:gd name="T2" fmla="*/ 120 w 264"/>
                <a:gd name="T3" fmla="*/ 55 h 55"/>
                <a:gd name="T4" fmla="*/ 180 w 264"/>
                <a:gd name="T5" fmla="*/ 43 h 55"/>
                <a:gd name="T6" fmla="*/ 264 w 264"/>
                <a:gd name="T7" fmla="*/ 31 h 55"/>
              </a:gdLst>
              <a:ahLst/>
              <a:cxnLst>
                <a:cxn ang="0">
                  <a:pos x="T0" y="T1"/>
                </a:cxn>
                <a:cxn ang="0">
                  <a:pos x="T2" y="T3"/>
                </a:cxn>
                <a:cxn ang="0">
                  <a:pos x="T4" y="T5"/>
                </a:cxn>
                <a:cxn ang="0">
                  <a:pos x="T6" y="T7"/>
                </a:cxn>
              </a:cxnLst>
              <a:rect l="0" t="0" r="r" b="b"/>
              <a:pathLst>
                <a:path w="264" h="55">
                  <a:moveTo>
                    <a:pt x="0" y="31"/>
                  </a:moveTo>
                  <a:cubicBezTo>
                    <a:pt x="51" y="14"/>
                    <a:pt x="76" y="26"/>
                    <a:pt x="120" y="55"/>
                  </a:cubicBezTo>
                  <a:cubicBezTo>
                    <a:pt x="140" y="51"/>
                    <a:pt x="160" y="48"/>
                    <a:pt x="180" y="43"/>
                  </a:cubicBezTo>
                  <a:cubicBezTo>
                    <a:pt x="261" y="21"/>
                    <a:pt x="233" y="0"/>
                    <a:pt x="264" y="31"/>
                  </a:cubicBezTo>
                </a:path>
              </a:pathLst>
            </a:custGeom>
            <a:noFill/>
            <a:ln w="38100" cmpd="sng">
              <a:solidFill>
                <a:srgbClr val="8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1577" name="Group 25">
            <a:extLst>
              <a:ext uri="{FF2B5EF4-FFF2-40B4-BE49-F238E27FC236}">
                <a16:creationId xmlns:a16="http://schemas.microsoft.com/office/drawing/2014/main" id="{6DB2E5C3-E1B6-425E-B7C1-BD2833026DAD}"/>
              </a:ext>
            </a:extLst>
          </p:cNvPr>
          <p:cNvGrpSpPr>
            <a:grpSpLocks/>
          </p:cNvGrpSpPr>
          <p:nvPr/>
        </p:nvGrpSpPr>
        <p:grpSpPr bwMode="auto">
          <a:xfrm>
            <a:off x="7010400" y="3200400"/>
            <a:ext cx="742950" cy="228600"/>
            <a:chOff x="3408" y="1728"/>
            <a:chExt cx="468" cy="144"/>
          </a:xfrm>
        </p:grpSpPr>
        <p:sp>
          <p:nvSpPr>
            <p:cNvPr id="151578" name="Oval 26">
              <a:extLst>
                <a:ext uri="{FF2B5EF4-FFF2-40B4-BE49-F238E27FC236}">
                  <a16:creationId xmlns:a16="http://schemas.microsoft.com/office/drawing/2014/main" id="{0EE43F24-EFC0-499A-A607-BDF7B8D147F2}"/>
                </a:ext>
              </a:extLst>
            </p:cNvPr>
            <p:cNvSpPr>
              <a:spLocks noChangeArrowheads="1"/>
            </p:cNvSpPr>
            <p:nvPr/>
          </p:nvSpPr>
          <p:spPr bwMode="auto">
            <a:xfrm>
              <a:off x="3408" y="1728"/>
              <a:ext cx="192" cy="144"/>
            </a:xfrm>
            <a:prstGeom prst="ellipse">
              <a:avLst/>
            </a:prstGeom>
            <a:solidFill>
              <a:srgbClr val="8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79" name="Freeform 27">
              <a:extLst>
                <a:ext uri="{FF2B5EF4-FFF2-40B4-BE49-F238E27FC236}">
                  <a16:creationId xmlns:a16="http://schemas.microsoft.com/office/drawing/2014/main" id="{64A1EA9A-1DD3-4056-9798-C64E6AD8C0A3}"/>
                </a:ext>
              </a:extLst>
            </p:cNvPr>
            <p:cNvSpPr>
              <a:spLocks/>
            </p:cNvSpPr>
            <p:nvPr/>
          </p:nvSpPr>
          <p:spPr bwMode="auto">
            <a:xfrm>
              <a:off x="3612" y="1769"/>
              <a:ext cx="264" cy="55"/>
            </a:xfrm>
            <a:custGeom>
              <a:avLst/>
              <a:gdLst>
                <a:gd name="T0" fmla="*/ 0 w 264"/>
                <a:gd name="T1" fmla="*/ 31 h 55"/>
                <a:gd name="T2" fmla="*/ 120 w 264"/>
                <a:gd name="T3" fmla="*/ 55 h 55"/>
                <a:gd name="T4" fmla="*/ 180 w 264"/>
                <a:gd name="T5" fmla="*/ 43 h 55"/>
                <a:gd name="T6" fmla="*/ 264 w 264"/>
                <a:gd name="T7" fmla="*/ 31 h 55"/>
              </a:gdLst>
              <a:ahLst/>
              <a:cxnLst>
                <a:cxn ang="0">
                  <a:pos x="T0" y="T1"/>
                </a:cxn>
                <a:cxn ang="0">
                  <a:pos x="T2" y="T3"/>
                </a:cxn>
                <a:cxn ang="0">
                  <a:pos x="T4" y="T5"/>
                </a:cxn>
                <a:cxn ang="0">
                  <a:pos x="T6" y="T7"/>
                </a:cxn>
              </a:cxnLst>
              <a:rect l="0" t="0" r="r" b="b"/>
              <a:pathLst>
                <a:path w="264" h="55">
                  <a:moveTo>
                    <a:pt x="0" y="31"/>
                  </a:moveTo>
                  <a:cubicBezTo>
                    <a:pt x="51" y="14"/>
                    <a:pt x="76" y="26"/>
                    <a:pt x="120" y="55"/>
                  </a:cubicBezTo>
                  <a:cubicBezTo>
                    <a:pt x="140" y="51"/>
                    <a:pt x="160" y="48"/>
                    <a:pt x="180" y="43"/>
                  </a:cubicBezTo>
                  <a:cubicBezTo>
                    <a:pt x="261" y="21"/>
                    <a:pt x="233" y="0"/>
                    <a:pt x="264" y="31"/>
                  </a:cubicBezTo>
                </a:path>
              </a:pathLst>
            </a:custGeom>
            <a:noFill/>
            <a:ln w="38100" cmpd="sng">
              <a:solidFill>
                <a:srgbClr val="8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1580" name="Freeform 28">
            <a:extLst>
              <a:ext uri="{FF2B5EF4-FFF2-40B4-BE49-F238E27FC236}">
                <a16:creationId xmlns:a16="http://schemas.microsoft.com/office/drawing/2014/main" id="{CF83E3FB-D246-4D06-A85F-A0CB739C4A7C}"/>
              </a:ext>
            </a:extLst>
          </p:cNvPr>
          <p:cNvSpPr>
            <a:spLocks/>
          </p:cNvSpPr>
          <p:nvPr/>
        </p:nvSpPr>
        <p:spPr bwMode="auto">
          <a:xfrm>
            <a:off x="6324600" y="3952876"/>
            <a:ext cx="1047750" cy="238125"/>
          </a:xfrm>
          <a:custGeom>
            <a:avLst/>
            <a:gdLst>
              <a:gd name="T0" fmla="*/ 588 w 588"/>
              <a:gd name="T1" fmla="*/ 54 h 114"/>
              <a:gd name="T2" fmla="*/ 420 w 588"/>
              <a:gd name="T3" fmla="*/ 18 h 114"/>
              <a:gd name="T4" fmla="*/ 276 w 588"/>
              <a:gd name="T5" fmla="*/ 114 h 114"/>
              <a:gd name="T6" fmla="*/ 132 w 588"/>
              <a:gd name="T7" fmla="*/ 90 h 114"/>
              <a:gd name="T8" fmla="*/ 0 w 588"/>
              <a:gd name="T9" fmla="*/ 42 h 114"/>
            </a:gdLst>
            <a:ahLst/>
            <a:cxnLst>
              <a:cxn ang="0">
                <a:pos x="T0" y="T1"/>
              </a:cxn>
              <a:cxn ang="0">
                <a:pos x="T2" y="T3"/>
              </a:cxn>
              <a:cxn ang="0">
                <a:pos x="T4" y="T5"/>
              </a:cxn>
              <a:cxn ang="0">
                <a:pos x="T6" y="T7"/>
              </a:cxn>
              <a:cxn ang="0">
                <a:pos x="T8" y="T9"/>
              </a:cxn>
            </a:cxnLst>
            <a:rect l="0" t="0" r="r" b="b"/>
            <a:pathLst>
              <a:path w="588" h="114">
                <a:moveTo>
                  <a:pt x="588" y="54"/>
                </a:moveTo>
                <a:cubicBezTo>
                  <a:pt x="529" y="10"/>
                  <a:pt x="492" y="0"/>
                  <a:pt x="420" y="18"/>
                </a:cubicBezTo>
                <a:cubicBezTo>
                  <a:pt x="369" y="52"/>
                  <a:pt x="336" y="94"/>
                  <a:pt x="276" y="114"/>
                </a:cubicBezTo>
                <a:cubicBezTo>
                  <a:pt x="260" y="112"/>
                  <a:pt x="166" y="109"/>
                  <a:pt x="132" y="90"/>
                </a:cubicBezTo>
                <a:cubicBezTo>
                  <a:pt x="72" y="56"/>
                  <a:pt x="72" y="42"/>
                  <a:pt x="0" y="42"/>
                </a:cubicBezTo>
              </a:path>
            </a:pathLst>
          </a:custGeom>
          <a:noFill/>
          <a:ln w="38100" cmpd="sng">
            <a:solidFill>
              <a:srgbClr val="CC0066"/>
            </a:solidFill>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81" name="Freeform 29">
            <a:extLst>
              <a:ext uri="{FF2B5EF4-FFF2-40B4-BE49-F238E27FC236}">
                <a16:creationId xmlns:a16="http://schemas.microsoft.com/office/drawing/2014/main" id="{381085D8-111A-400B-9D1C-A21061F2EECB}"/>
              </a:ext>
            </a:extLst>
          </p:cNvPr>
          <p:cNvSpPr>
            <a:spLocks/>
          </p:cNvSpPr>
          <p:nvPr/>
        </p:nvSpPr>
        <p:spPr bwMode="auto">
          <a:xfrm>
            <a:off x="6477000" y="4267201"/>
            <a:ext cx="1047750" cy="238125"/>
          </a:xfrm>
          <a:custGeom>
            <a:avLst/>
            <a:gdLst>
              <a:gd name="T0" fmla="*/ 588 w 588"/>
              <a:gd name="T1" fmla="*/ 54 h 114"/>
              <a:gd name="T2" fmla="*/ 420 w 588"/>
              <a:gd name="T3" fmla="*/ 18 h 114"/>
              <a:gd name="T4" fmla="*/ 276 w 588"/>
              <a:gd name="T5" fmla="*/ 114 h 114"/>
              <a:gd name="T6" fmla="*/ 132 w 588"/>
              <a:gd name="T7" fmla="*/ 90 h 114"/>
              <a:gd name="T8" fmla="*/ 0 w 588"/>
              <a:gd name="T9" fmla="*/ 42 h 114"/>
            </a:gdLst>
            <a:ahLst/>
            <a:cxnLst>
              <a:cxn ang="0">
                <a:pos x="T0" y="T1"/>
              </a:cxn>
              <a:cxn ang="0">
                <a:pos x="T2" y="T3"/>
              </a:cxn>
              <a:cxn ang="0">
                <a:pos x="T4" y="T5"/>
              </a:cxn>
              <a:cxn ang="0">
                <a:pos x="T6" y="T7"/>
              </a:cxn>
              <a:cxn ang="0">
                <a:pos x="T8" y="T9"/>
              </a:cxn>
            </a:cxnLst>
            <a:rect l="0" t="0" r="r" b="b"/>
            <a:pathLst>
              <a:path w="588" h="114">
                <a:moveTo>
                  <a:pt x="588" y="54"/>
                </a:moveTo>
                <a:cubicBezTo>
                  <a:pt x="529" y="10"/>
                  <a:pt x="492" y="0"/>
                  <a:pt x="420" y="18"/>
                </a:cubicBezTo>
                <a:cubicBezTo>
                  <a:pt x="369" y="52"/>
                  <a:pt x="336" y="94"/>
                  <a:pt x="276" y="114"/>
                </a:cubicBezTo>
                <a:cubicBezTo>
                  <a:pt x="260" y="112"/>
                  <a:pt x="166" y="109"/>
                  <a:pt x="132" y="90"/>
                </a:cubicBezTo>
                <a:cubicBezTo>
                  <a:pt x="72" y="56"/>
                  <a:pt x="72" y="42"/>
                  <a:pt x="0" y="42"/>
                </a:cubicBezTo>
              </a:path>
            </a:pathLst>
          </a:custGeom>
          <a:noFill/>
          <a:ln w="38100" cmpd="sng">
            <a:solidFill>
              <a:srgbClr val="CC0066"/>
            </a:solidFill>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nvGrpSpPr>
          <p:cNvPr id="151582" name="Group 30">
            <a:extLst>
              <a:ext uri="{FF2B5EF4-FFF2-40B4-BE49-F238E27FC236}">
                <a16:creationId xmlns:a16="http://schemas.microsoft.com/office/drawing/2014/main" id="{D3A6D27B-9630-4EA8-B4EF-77101D127402}"/>
              </a:ext>
            </a:extLst>
          </p:cNvPr>
          <p:cNvGrpSpPr>
            <a:grpSpLocks/>
          </p:cNvGrpSpPr>
          <p:nvPr/>
        </p:nvGrpSpPr>
        <p:grpSpPr bwMode="auto">
          <a:xfrm>
            <a:off x="6629400" y="4876800"/>
            <a:ext cx="685800" cy="304800"/>
            <a:chOff x="3168" y="3072"/>
            <a:chExt cx="432" cy="192"/>
          </a:xfrm>
        </p:grpSpPr>
        <p:sp>
          <p:nvSpPr>
            <p:cNvPr id="151583" name="AutoShape 31">
              <a:extLst>
                <a:ext uri="{FF2B5EF4-FFF2-40B4-BE49-F238E27FC236}">
                  <a16:creationId xmlns:a16="http://schemas.microsoft.com/office/drawing/2014/main" id="{1EF1C0D4-0C3D-4883-B968-A67C688A261E}"/>
                </a:ext>
              </a:extLst>
            </p:cNvPr>
            <p:cNvSpPr>
              <a:spLocks noChangeArrowheads="1"/>
            </p:cNvSpPr>
            <p:nvPr/>
          </p:nvSpPr>
          <p:spPr bwMode="auto">
            <a:xfrm>
              <a:off x="3168" y="3072"/>
              <a:ext cx="96" cy="192"/>
            </a:xfrm>
            <a:prstGeom prst="diamond">
              <a:avLst/>
            </a:prstGeom>
            <a:solidFill>
              <a:srgbClr val="99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84" name="Line 32">
              <a:extLst>
                <a:ext uri="{FF2B5EF4-FFF2-40B4-BE49-F238E27FC236}">
                  <a16:creationId xmlns:a16="http://schemas.microsoft.com/office/drawing/2014/main" id="{7A334255-F6C3-4C10-BD50-63726B6AED77}"/>
                </a:ext>
              </a:extLst>
            </p:cNvPr>
            <p:cNvSpPr>
              <a:spLocks noChangeShapeType="1"/>
            </p:cNvSpPr>
            <p:nvPr/>
          </p:nvSpPr>
          <p:spPr bwMode="auto">
            <a:xfrm>
              <a:off x="3264" y="3168"/>
              <a:ext cx="336" cy="0"/>
            </a:xfrm>
            <a:prstGeom prst="line">
              <a:avLst/>
            </a:prstGeom>
            <a:noFill/>
            <a:ln w="38100">
              <a:solidFill>
                <a:srgbClr val="99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1585" name="Group 33">
            <a:extLst>
              <a:ext uri="{FF2B5EF4-FFF2-40B4-BE49-F238E27FC236}">
                <a16:creationId xmlns:a16="http://schemas.microsoft.com/office/drawing/2014/main" id="{A5F56A5F-1223-4858-A56B-DCBD792827CA}"/>
              </a:ext>
            </a:extLst>
          </p:cNvPr>
          <p:cNvGrpSpPr>
            <a:grpSpLocks/>
          </p:cNvGrpSpPr>
          <p:nvPr/>
        </p:nvGrpSpPr>
        <p:grpSpPr bwMode="auto">
          <a:xfrm>
            <a:off x="6400800" y="5029200"/>
            <a:ext cx="838200" cy="304800"/>
            <a:chOff x="3168" y="3072"/>
            <a:chExt cx="432" cy="192"/>
          </a:xfrm>
        </p:grpSpPr>
        <p:sp>
          <p:nvSpPr>
            <p:cNvPr id="151586" name="AutoShape 34">
              <a:extLst>
                <a:ext uri="{FF2B5EF4-FFF2-40B4-BE49-F238E27FC236}">
                  <a16:creationId xmlns:a16="http://schemas.microsoft.com/office/drawing/2014/main" id="{1074AEF7-B767-4685-BB5F-1D2200F4B9BF}"/>
                </a:ext>
              </a:extLst>
            </p:cNvPr>
            <p:cNvSpPr>
              <a:spLocks noChangeArrowheads="1"/>
            </p:cNvSpPr>
            <p:nvPr/>
          </p:nvSpPr>
          <p:spPr bwMode="auto">
            <a:xfrm>
              <a:off x="3168" y="3072"/>
              <a:ext cx="96" cy="192"/>
            </a:xfrm>
            <a:prstGeom prst="diamond">
              <a:avLst/>
            </a:prstGeom>
            <a:solidFill>
              <a:srgbClr val="99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87" name="Line 35">
              <a:extLst>
                <a:ext uri="{FF2B5EF4-FFF2-40B4-BE49-F238E27FC236}">
                  <a16:creationId xmlns:a16="http://schemas.microsoft.com/office/drawing/2014/main" id="{D31CAF17-2FA4-4A49-B74C-C7680E21BAA0}"/>
                </a:ext>
              </a:extLst>
            </p:cNvPr>
            <p:cNvSpPr>
              <a:spLocks noChangeShapeType="1"/>
            </p:cNvSpPr>
            <p:nvPr/>
          </p:nvSpPr>
          <p:spPr bwMode="auto">
            <a:xfrm>
              <a:off x="3264" y="3168"/>
              <a:ext cx="336" cy="0"/>
            </a:xfrm>
            <a:prstGeom prst="line">
              <a:avLst/>
            </a:prstGeom>
            <a:noFill/>
            <a:ln w="38100">
              <a:solidFill>
                <a:srgbClr val="99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1588" name="Group 36">
            <a:extLst>
              <a:ext uri="{FF2B5EF4-FFF2-40B4-BE49-F238E27FC236}">
                <a16:creationId xmlns:a16="http://schemas.microsoft.com/office/drawing/2014/main" id="{1E031269-46BC-404D-8739-0393A6FCC8D3}"/>
              </a:ext>
            </a:extLst>
          </p:cNvPr>
          <p:cNvGrpSpPr>
            <a:grpSpLocks/>
          </p:cNvGrpSpPr>
          <p:nvPr/>
        </p:nvGrpSpPr>
        <p:grpSpPr bwMode="auto">
          <a:xfrm>
            <a:off x="6705600" y="5334000"/>
            <a:ext cx="685800" cy="304800"/>
            <a:chOff x="3168" y="3072"/>
            <a:chExt cx="432" cy="192"/>
          </a:xfrm>
        </p:grpSpPr>
        <p:sp>
          <p:nvSpPr>
            <p:cNvPr id="151589" name="AutoShape 37">
              <a:extLst>
                <a:ext uri="{FF2B5EF4-FFF2-40B4-BE49-F238E27FC236}">
                  <a16:creationId xmlns:a16="http://schemas.microsoft.com/office/drawing/2014/main" id="{AF2064D7-9AC4-4FCA-8C96-33D00CDC1055}"/>
                </a:ext>
              </a:extLst>
            </p:cNvPr>
            <p:cNvSpPr>
              <a:spLocks noChangeArrowheads="1"/>
            </p:cNvSpPr>
            <p:nvPr/>
          </p:nvSpPr>
          <p:spPr bwMode="auto">
            <a:xfrm>
              <a:off x="3168" y="3072"/>
              <a:ext cx="96" cy="192"/>
            </a:xfrm>
            <a:prstGeom prst="diamond">
              <a:avLst/>
            </a:prstGeom>
            <a:solidFill>
              <a:srgbClr val="99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90" name="Line 38">
              <a:extLst>
                <a:ext uri="{FF2B5EF4-FFF2-40B4-BE49-F238E27FC236}">
                  <a16:creationId xmlns:a16="http://schemas.microsoft.com/office/drawing/2014/main" id="{11A7FC9E-D596-4756-9DAB-774E7010D0F9}"/>
                </a:ext>
              </a:extLst>
            </p:cNvPr>
            <p:cNvSpPr>
              <a:spLocks noChangeShapeType="1"/>
            </p:cNvSpPr>
            <p:nvPr/>
          </p:nvSpPr>
          <p:spPr bwMode="auto">
            <a:xfrm>
              <a:off x="3264" y="3168"/>
              <a:ext cx="336" cy="0"/>
            </a:xfrm>
            <a:prstGeom prst="line">
              <a:avLst/>
            </a:prstGeom>
            <a:noFill/>
            <a:ln w="38100">
              <a:solidFill>
                <a:srgbClr val="99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1591" name="Text Box 39">
            <a:extLst>
              <a:ext uri="{FF2B5EF4-FFF2-40B4-BE49-F238E27FC236}">
                <a16:creationId xmlns:a16="http://schemas.microsoft.com/office/drawing/2014/main" id="{876E9937-61DB-4F3A-907A-D2F27889D036}"/>
              </a:ext>
            </a:extLst>
          </p:cNvPr>
          <p:cNvSpPr txBox="1">
            <a:spLocks noChangeArrowheads="1"/>
          </p:cNvSpPr>
          <p:nvPr/>
        </p:nvSpPr>
        <p:spPr bwMode="auto">
          <a:xfrm>
            <a:off x="7772401" y="3657601"/>
            <a:ext cx="21558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a:solidFill>
                  <a:srgbClr val="000618"/>
                </a:solidFill>
                <a:latin typeface="Arial" charset="0"/>
                <a:cs typeface="Times New Roman" panose="02020603050405020304" pitchFamily="18" charset="0"/>
              </a:rPr>
              <a:t>Target cell </a:t>
            </a:r>
          </a:p>
          <a:p>
            <a:pPr fontAlgn="base">
              <a:spcBef>
                <a:spcPct val="0"/>
              </a:spcBef>
              <a:spcAft>
                <a:spcPct val="0"/>
              </a:spcAft>
            </a:pPr>
            <a:r>
              <a:rPr lang="en-US" altLang="en-US" sz="2000" b="1">
                <a:solidFill>
                  <a:srgbClr val="000618"/>
                </a:solidFill>
                <a:latin typeface="Arial" charset="0"/>
                <a:cs typeface="Times New Roman" panose="02020603050405020304" pitchFamily="18" charset="0"/>
              </a:rPr>
              <a:t>        or</a:t>
            </a:r>
          </a:p>
          <a:p>
            <a:pPr fontAlgn="base">
              <a:spcBef>
                <a:spcPct val="0"/>
              </a:spcBef>
              <a:spcAft>
                <a:spcPct val="0"/>
              </a:spcAft>
            </a:pPr>
            <a:r>
              <a:rPr lang="en-US" altLang="en-US" sz="2000" b="1">
                <a:solidFill>
                  <a:srgbClr val="000618"/>
                </a:solidFill>
                <a:latin typeface="Arial" charset="0"/>
                <a:cs typeface="Times New Roman" panose="02020603050405020304" pitchFamily="18" charset="0"/>
              </a:rPr>
              <a:t>Salivary pellicle</a:t>
            </a:r>
            <a:r>
              <a:rPr lang="en-US" altLang="en-US" sz="2000">
                <a:solidFill>
                  <a:srgbClr val="000618"/>
                </a:solidFill>
                <a:latin typeface="Arial" charset="0"/>
                <a:cs typeface="Times New Roman" panose="02020603050405020304" pitchFamily="18" charset="0"/>
              </a:rPr>
              <a:t> </a:t>
            </a:r>
          </a:p>
        </p:txBody>
      </p:sp>
      <p:sp>
        <p:nvSpPr>
          <p:cNvPr id="151592" name="Text Box 40">
            <a:extLst>
              <a:ext uri="{FF2B5EF4-FFF2-40B4-BE49-F238E27FC236}">
                <a16:creationId xmlns:a16="http://schemas.microsoft.com/office/drawing/2014/main" id="{DAB69B60-72BF-4A34-8042-04BAE82A8A47}"/>
              </a:ext>
            </a:extLst>
          </p:cNvPr>
          <p:cNvSpPr txBox="1">
            <a:spLocks noChangeArrowheads="1"/>
          </p:cNvSpPr>
          <p:nvPr/>
        </p:nvSpPr>
        <p:spPr bwMode="auto">
          <a:xfrm rot="-5400000">
            <a:off x="2803526" y="3825876"/>
            <a:ext cx="1495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a:solidFill>
                  <a:srgbClr val="000618"/>
                </a:solidFill>
                <a:latin typeface="Arial" charset="0"/>
                <a:cs typeface="Times New Roman" panose="02020603050405020304" pitchFamily="18" charset="0"/>
              </a:rPr>
              <a:t>Bacterium </a:t>
            </a:r>
          </a:p>
        </p:txBody>
      </p:sp>
      <p:sp>
        <p:nvSpPr>
          <p:cNvPr id="151593" name="Text Box 41">
            <a:extLst>
              <a:ext uri="{FF2B5EF4-FFF2-40B4-BE49-F238E27FC236}">
                <a16:creationId xmlns:a16="http://schemas.microsoft.com/office/drawing/2014/main" id="{63F56413-1060-48C1-8CB0-31F4DAAA20B6}"/>
              </a:ext>
            </a:extLst>
          </p:cNvPr>
          <p:cNvSpPr txBox="1">
            <a:spLocks noChangeArrowheads="1"/>
          </p:cNvSpPr>
          <p:nvPr/>
        </p:nvSpPr>
        <p:spPr bwMode="auto">
          <a:xfrm>
            <a:off x="4514850" y="1727201"/>
            <a:ext cx="1398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i="1">
                <a:solidFill>
                  <a:srgbClr val="000099"/>
                </a:solidFill>
                <a:latin typeface="Arial" charset="0"/>
                <a:cs typeface="Times New Roman" panose="02020603050405020304" pitchFamily="18" charset="0"/>
              </a:rPr>
              <a:t>Adhesins</a:t>
            </a:r>
            <a:r>
              <a:rPr lang="en-US" altLang="en-US" sz="2000">
                <a:solidFill>
                  <a:srgbClr val="000000"/>
                </a:solidFill>
                <a:latin typeface="Arial" charset="0"/>
                <a:cs typeface="Times New Roman" panose="02020603050405020304" pitchFamily="18" charset="0"/>
              </a:rPr>
              <a:t> </a:t>
            </a:r>
          </a:p>
        </p:txBody>
      </p:sp>
      <p:sp>
        <p:nvSpPr>
          <p:cNvPr id="151594" name="Line 42">
            <a:extLst>
              <a:ext uri="{FF2B5EF4-FFF2-40B4-BE49-F238E27FC236}">
                <a16:creationId xmlns:a16="http://schemas.microsoft.com/office/drawing/2014/main" id="{15481405-1194-4877-82C1-12287E0D55FF}"/>
              </a:ext>
            </a:extLst>
          </p:cNvPr>
          <p:cNvSpPr>
            <a:spLocks noChangeShapeType="1"/>
          </p:cNvSpPr>
          <p:nvPr/>
        </p:nvSpPr>
        <p:spPr bwMode="auto">
          <a:xfrm>
            <a:off x="5181600" y="2209800"/>
            <a:ext cx="609600" cy="457200"/>
          </a:xfrm>
          <a:prstGeom prst="line">
            <a:avLst/>
          </a:prstGeom>
          <a:noFill/>
          <a:ln w="28575">
            <a:solidFill>
              <a:srgbClr val="CC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95" name="Line 43">
            <a:extLst>
              <a:ext uri="{FF2B5EF4-FFF2-40B4-BE49-F238E27FC236}">
                <a16:creationId xmlns:a16="http://schemas.microsoft.com/office/drawing/2014/main" id="{D22C8BC7-09F6-49F2-8FA1-3E2BCA9A2A2A}"/>
              </a:ext>
            </a:extLst>
          </p:cNvPr>
          <p:cNvSpPr>
            <a:spLocks noChangeShapeType="1"/>
          </p:cNvSpPr>
          <p:nvPr/>
        </p:nvSpPr>
        <p:spPr bwMode="auto">
          <a:xfrm>
            <a:off x="5105400" y="2133600"/>
            <a:ext cx="152400" cy="1524000"/>
          </a:xfrm>
          <a:prstGeom prst="line">
            <a:avLst/>
          </a:prstGeom>
          <a:noFill/>
          <a:ln w="28575">
            <a:solidFill>
              <a:srgbClr val="CC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1596" name="Line 44">
            <a:extLst>
              <a:ext uri="{FF2B5EF4-FFF2-40B4-BE49-F238E27FC236}">
                <a16:creationId xmlns:a16="http://schemas.microsoft.com/office/drawing/2014/main" id="{7D8292A1-989C-435C-9E3D-ECCEC4851166}"/>
              </a:ext>
            </a:extLst>
          </p:cNvPr>
          <p:cNvSpPr>
            <a:spLocks noChangeShapeType="1"/>
          </p:cNvSpPr>
          <p:nvPr/>
        </p:nvSpPr>
        <p:spPr bwMode="auto">
          <a:xfrm flipH="1">
            <a:off x="4724400" y="2133600"/>
            <a:ext cx="381000" cy="2514600"/>
          </a:xfrm>
          <a:prstGeom prst="line">
            <a:avLst/>
          </a:prstGeom>
          <a:noFill/>
          <a:ln w="28575">
            <a:solidFill>
              <a:srgbClr val="CC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Tree>
    <p:extLst>
      <p:ext uri="{BB962C8B-B14F-4D97-AF65-F5344CB8AC3E}">
        <p14:creationId xmlns:p14="http://schemas.microsoft.com/office/powerpoint/2010/main" val="65260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DAEED-07B4-F5FA-50EC-8EE24C755344}"/>
              </a:ext>
            </a:extLst>
          </p:cNvPr>
          <p:cNvSpPr>
            <a:spLocks noGrp="1"/>
          </p:cNvSpPr>
          <p:nvPr>
            <p:ph type="title"/>
          </p:nvPr>
        </p:nvSpPr>
        <p:spPr>
          <a:xfrm>
            <a:off x="2209800" y="142875"/>
            <a:ext cx="7772400" cy="1143000"/>
          </a:xfrm>
        </p:spPr>
        <p:txBody>
          <a:bodyPr/>
          <a:lstStyle/>
          <a:p>
            <a:pPr algn="ctr"/>
            <a:r>
              <a:rPr lang="en-US" dirty="0">
                <a:latin typeface="Arial" panose="020B0604020202020204" pitchFamily="34" charset="0"/>
                <a:cs typeface="Arial" panose="020B0604020202020204" pitchFamily="34" charset="0"/>
              </a:rPr>
              <a:t>Supra vs subgingival</a:t>
            </a:r>
          </a:p>
        </p:txBody>
      </p:sp>
      <p:pic>
        <p:nvPicPr>
          <p:cNvPr id="4" name="Picture 3">
            <a:extLst>
              <a:ext uri="{FF2B5EF4-FFF2-40B4-BE49-F238E27FC236}">
                <a16:creationId xmlns:a16="http://schemas.microsoft.com/office/drawing/2014/main" id="{CBD44891-7ED3-9B66-4633-CE439783AC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1285876"/>
            <a:ext cx="7010400" cy="5191125"/>
          </a:xfrm>
          <a:prstGeom prst="rect">
            <a:avLst/>
          </a:prstGeom>
        </p:spPr>
      </p:pic>
    </p:spTree>
    <p:extLst>
      <p:ext uri="{BB962C8B-B14F-4D97-AF65-F5344CB8AC3E}">
        <p14:creationId xmlns:p14="http://schemas.microsoft.com/office/powerpoint/2010/main" val="2624570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Freeform 3">
            <a:extLst>
              <a:ext uri="{FF2B5EF4-FFF2-40B4-BE49-F238E27FC236}">
                <a16:creationId xmlns:a16="http://schemas.microsoft.com/office/drawing/2014/main" id="{3A78B8FB-D2F7-4BA9-B10B-1D9CEBCD4A05}"/>
              </a:ext>
            </a:extLst>
          </p:cNvPr>
          <p:cNvSpPr>
            <a:spLocks/>
          </p:cNvSpPr>
          <p:nvPr/>
        </p:nvSpPr>
        <p:spPr bwMode="auto">
          <a:xfrm>
            <a:off x="7908925" y="1562100"/>
            <a:ext cx="679450" cy="4305300"/>
          </a:xfrm>
          <a:custGeom>
            <a:avLst/>
            <a:gdLst>
              <a:gd name="T0" fmla="*/ 764 w 764"/>
              <a:gd name="T1" fmla="*/ 0 h 3264"/>
              <a:gd name="T2" fmla="*/ 536 w 764"/>
              <a:gd name="T3" fmla="*/ 156 h 3264"/>
              <a:gd name="T4" fmla="*/ 464 w 764"/>
              <a:gd name="T5" fmla="*/ 216 h 3264"/>
              <a:gd name="T6" fmla="*/ 416 w 764"/>
              <a:gd name="T7" fmla="*/ 360 h 3264"/>
              <a:gd name="T8" fmla="*/ 476 w 764"/>
              <a:gd name="T9" fmla="*/ 792 h 3264"/>
              <a:gd name="T10" fmla="*/ 500 w 764"/>
              <a:gd name="T11" fmla="*/ 888 h 3264"/>
              <a:gd name="T12" fmla="*/ 524 w 764"/>
              <a:gd name="T13" fmla="*/ 936 h 3264"/>
              <a:gd name="T14" fmla="*/ 560 w 764"/>
              <a:gd name="T15" fmla="*/ 1092 h 3264"/>
              <a:gd name="T16" fmla="*/ 536 w 764"/>
              <a:gd name="T17" fmla="*/ 1332 h 3264"/>
              <a:gd name="T18" fmla="*/ 176 w 764"/>
              <a:gd name="T19" fmla="*/ 1680 h 3264"/>
              <a:gd name="T20" fmla="*/ 152 w 764"/>
              <a:gd name="T21" fmla="*/ 1788 h 3264"/>
              <a:gd name="T22" fmla="*/ 284 w 764"/>
              <a:gd name="T23" fmla="*/ 2112 h 3264"/>
              <a:gd name="T24" fmla="*/ 212 w 764"/>
              <a:gd name="T25" fmla="*/ 2412 h 3264"/>
              <a:gd name="T26" fmla="*/ 104 w 764"/>
              <a:gd name="T27" fmla="*/ 2484 h 3264"/>
              <a:gd name="T28" fmla="*/ 32 w 764"/>
              <a:gd name="T29" fmla="*/ 2568 h 3264"/>
              <a:gd name="T30" fmla="*/ 32 w 764"/>
              <a:gd name="T31" fmla="*/ 2712 h 3264"/>
              <a:gd name="T32" fmla="*/ 56 w 764"/>
              <a:gd name="T33" fmla="*/ 2784 h 3264"/>
              <a:gd name="T34" fmla="*/ 116 w 764"/>
              <a:gd name="T35" fmla="*/ 2856 h 3264"/>
              <a:gd name="T36" fmla="*/ 152 w 764"/>
              <a:gd name="T37" fmla="*/ 2928 h 3264"/>
              <a:gd name="T38" fmla="*/ 224 w 764"/>
              <a:gd name="T39" fmla="*/ 3000 h 3264"/>
              <a:gd name="T40" fmla="*/ 296 w 764"/>
              <a:gd name="T41" fmla="*/ 3084 h 3264"/>
              <a:gd name="T42" fmla="*/ 332 w 764"/>
              <a:gd name="T43" fmla="*/ 3108 h 3264"/>
              <a:gd name="T44" fmla="*/ 380 w 764"/>
              <a:gd name="T45" fmla="*/ 3144 h 3264"/>
              <a:gd name="T46" fmla="*/ 416 w 764"/>
              <a:gd name="T47" fmla="*/ 3180 h 3264"/>
              <a:gd name="T48" fmla="*/ 464 w 764"/>
              <a:gd name="T49" fmla="*/ 3192 h 3264"/>
              <a:gd name="T50" fmla="*/ 740 w 764"/>
              <a:gd name="T51" fmla="*/ 3264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4" h="3264">
                <a:moveTo>
                  <a:pt x="764" y="0"/>
                </a:moveTo>
                <a:cubicBezTo>
                  <a:pt x="687" y="48"/>
                  <a:pt x="605" y="97"/>
                  <a:pt x="536" y="156"/>
                </a:cubicBezTo>
                <a:cubicBezTo>
                  <a:pt x="455" y="225"/>
                  <a:pt x="544" y="163"/>
                  <a:pt x="464" y="216"/>
                </a:cubicBezTo>
                <a:cubicBezTo>
                  <a:pt x="430" y="267"/>
                  <a:pt x="426" y="298"/>
                  <a:pt x="416" y="360"/>
                </a:cubicBezTo>
                <a:cubicBezTo>
                  <a:pt x="422" y="483"/>
                  <a:pt x="398" y="675"/>
                  <a:pt x="476" y="792"/>
                </a:cubicBezTo>
                <a:cubicBezTo>
                  <a:pt x="484" y="824"/>
                  <a:pt x="490" y="857"/>
                  <a:pt x="500" y="888"/>
                </a:cubicBezTo>
                <a:cubicBezTo>
                  <a:pt x="506" y="905"/>
                  <a:pt x="519" y="919"/>
                  <a:pt x="524" y="936"/>
                </a:cubicBezTo>
                <a:cubicBezTo>
                  <a:pt x="539" y="984"/>
                  <a:pt x="547" y="1042"/>
                  <a:pt x="560" y="1092"/>
                </a:cubicBezTo>
                <a:cubicBezTo>
                  <a:pt x="555" y="1172"/>
                  <a:pt x="582" y="1266"/>
                  <a:pt x="536" y="1332"/>
                </a:cubicBezTo>
                <a:cubicBezTo>
                  <a:pt x="438" y="1473"/>
                  <a:pt x="296" y="1560"/>
                  <a:pt x="176" y="1680"/>
                </a:cubicBezTo>
                <a:cubicBezTo>
                  <a:pt x="171" y="1699"/>
                  <a:pt x="152" y="1773"/>
                  <a:pt x="152" y="1788"/>
                </a:cubicBezTo>
                <a:cubicBezTo>
                  <a:pt x="152" y="1886"/>
                  <a:pt x="214" y="2042"/>
                  <a:pt x="284" y="2112"/>
                </a:cubicBezTo>
                <a:cubicBezTo>
                  <a:pt x="323" y="2230"/>
                  <a:pt x="314" y="2330"/>
                  <a:pt x="212" y="2412"/>
                </a:cubicBezTo>
                <a:cubicBezTo>
                  <a:pt x="178" y="2439"/>
                  <a:pt x="130" y="2449"/>
                  <a:pt x="104" y="2484"/>
                </a:cubicBezTo>
                <a:cubicBezTo>
                  <a:pt x="58" y="2546"/>
                  <a:pt x="82" y="2518"/>
                  <a:pt x="32" y="2568"/>
                </a:cubicBezTo>
                <a:cubicBezTo>
                  <a:pt x="0" y="2664"/>
                  <a:pt x="0" y="2616"/>
                  <a:pt x="32" y="2712"/>
                </a:cubicBezTo>
                <a:cubicBezTo>
                  <a:pt x="40" y="2736"/>
                  <a:pt x="38" y="2766"/>
                  <a:pt x="56" y="2784"/>
                </a:cubicBezTo>
                <a:cubicBezTo>
                  <a:pt x="83" y="2811"/>
                  <a:pt x="99" y="2823"/>
                  <a:pt x="116" y="2856"/>
                </a:cubicBezTo>
                <a:cubicBezTo>
                  <a:pt x="140" y="2904"/>
                  <a:pt x="113" y="2884"/>
                  <a:pt x="152" y="2928"/>
                </a:cubicBezTo>
                <a:cubicBezTo>
                  <a:pt x="175" y="2953"/>
                  <a:pt x="204" y="2973"/>
                  <a:pt x="224" y="3000"/>
                </a:cubicBezTo>
                <a:cubicBezTo>
                  <a:pt x="250" y="3035"/>
                  <a:pt x="263" y="3056"/>
                  <a:pt x="296" y="3084"/>
                </a:cubicBezTo>
                <a:cubicBezTo>
                  <a:pt x="307" y="3093"/>
                  <a:pt x="320" y="3100"/>
                  <a:pt x="332" y="3108"/>
                </a:cubicBezTo>
                <a:cubicBezTo>
                  <a:pt x="348" y="3120"/>
                  <a:pt x="365" y="3131"/>
                  <a:pt x="380" y="3144"/>
                </a:cubicBezTo>
                <a:cubicBezTo>
                  <a:pt x="393" y="3155"/>
                  <a:pt x="401" y="3172"/>
                  <a:pt x="416" y="3180"/>
                </a:cubicBezTo>
                <a:cubicBezTo>
                  <a:pt x="430" y="3188"/>
                  <a:pt x="449" y="3186"/>
                  <a:pt x="464" y="3192"/>
                </a:cubicBezTo>
                <a:cubicBezTo>
                  <a:pt x="562" y="3229"/>
                  <a:pt x="634" y="3264"/>
                  <a:pt x="740" y="3264"/>
                </a:cubicBezTo>
              </a:path>
            </a:pathLst>
          </a:custGeom>
          <a:noFill/>
          <a:ln w="38100" cmpd="sng">
            <a:solidFill>
              <a:srgbClr val="00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nvGrpSpPr>
          <p:cNvPr id="153604" name="Group 4">
            <a:extLst>
              <a:ext uri="{FF2B5EF4-FFF2-40B4-BE49-F238E27FC236}">
                <a16:creationId xmlns:a16="http://schemas.microsoft.com/office/drawing/2014/main" id="{07614F1C-7CB2-4308-837C-D39F7108F1BF}"/>
              </a:ext>
            </a:extLst>
          </p:cNvPr>
          <p:cNvGrpSpPr>
            <a:grpSpLocks/>
          </p:cNvGrpSpPr>
          <p:nvPr/>
        </p:nvGrpSpPr>
        <p:grpSpPr bwMode="auto">
          <a:xfrm>
            <a:off x="7597775" y="2667000"/>
            <a:ext cx="742950" cy="228600"/>
            <a:chOff x="3408" y="1728"/>
            <a:chExt cx="468" cy="144"/>
          </a:xfrm>
        </p:grpSpPr>
        <p:sp>
          <p:nvSpPr>
            <p:cNvPr id="153605" name="Oval 5">
              <a:extLst>
                <a:ext uri="{FF2B5EF4-FFF2-40B4-BE49-F238E27FC236}">
                  <a16:creationId xmlns:a16="http://schemas.microsoft.com/office/drawing/2014/main" id="{900BCBDC-E5D4-4391-9095-18700A5A51E9}"/>
                </a:ext>
              </a:extLst>
            </p:cNvPr>
            <p:cNvSpPr>
              <a:spLocks noChangeArrowheads="1"/>
            </p:cNvSpPr>
            <p:nvPr/>
          </p:nvSpPr>
          <p:spPr bwMode="auto">
            <a:xfrm>
              <a:off x="3408" y="1728"/>
              <a:ext cx="192" cy="144"/>
            </a:xfrm>
            <a:prstGeom prst="ellipse">
              <a:avLst/>
            </a:prstGeom>
            <a:solidFill>
              <a:srgbClr val="8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06" name="Freeform 6">
              <a:extLst>
                <a:ext uri="{FF2B5EF4-FFF2-40B4-BE49-F238E27FC236}">
                  <a16:creationId xmlns:a16="http://schemas.microsoft.com/office/drawing/2014/main" id="{2A5441C2-F9D6-48D4-9B5F-4FC1FE1F0D59}"/>
                </a:ext>
              </a:extLst>
            </p:cNvPr>
            <p:cNvSpPr>
              <a:spLocks/>
            </p:cNvSpPr>
            <p:nvPr/>
          </p:nvSpPr>
          <p:spPr bwMode="auto">
            <a:xfrm>
              <a:off x="3612" y="1769"/>
              <a:ext cx="264" cy="55"/>
            </a:xfrm>
            <a:custGeom>
              <a:avLst/>
              <a:gdLst>
                <a:gd name="T0" fmla="*/ 0 w 264"/>
                <a:gd name="T1" fmla="*/ 31 h 55"/>
                <a:gd name="T2" fmla="*/ 120 w 264"/>
                <a:gd name="T3" fmla="*/ 55 h 55"/>
                <a:gd name="T4" fmla="*/ 180 w 264"/>
                <a:gd name="T5" fmla="*/ 43 h 55"/>
                <a:gd name="T6" fmla="*/ 264 w 264"/>
                <a:gd name="T7" fmla="*/ 31 h 55"/>
              </a:gdLst>
              <a:ahLst/>
              <a:cxnLst>
                <a:cxn ang="0">
                  <a:pos x="T0" y="T1"/>
                </a:cxn>
                <a:cxn ang="0">
                  <a:pos x="T2" y="T3"/>
                </a:cxn>
                <a:cxn ang="0">
                  <a:pos x="T4" y="T5"/>
                </a:cxn>
                <a:cxn ang="0">
                  <a:pos x="T6" y="T7"/>
                </a:cxn>
              </a:cxnLst>
              <a:rect l="0" t="0" r="r" b="b"/>
              <a:pathLst>
                <a:path w="264" h="55">
                  <a:moveTo>
                    <a:pt x="0" y="31"/>
                  </a:moveTo>
                  <a:cubicBezTo>
                    <a:pt x="51" y="14"/>
                    <a:pt x="76" y="26"/>
                    <a:pt x="120" y="55"/>
                  </a:cubicBezTo>
                  <a:cubicBezTo>
                    <a:pt x="140" y="51"/>
                    <a:pt x="160" y="48"/>
                    <a:pt x="180" y="43"/>
                  </a:cubicBezTo>
                  <a:cubicBezTo>
                    <a:pt x="261" y="21"/>
                    <a:pt x="233" y="0"/>
                    <a:pt x="264" y="31"/>
                  </a:cubicBezTo>
                </a:path>
              </a:pathLst>
            </a:custGeom>
            <a:noFill/>
            <a:ln w="38100" cmpd="sng">
              <a:solidFill>
                <a:srgbClr val="8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3607" name="Group 7">
            <a:extLst>
              <a:ext uri="{FF2B5EF4-FFF2-40B4-BE49-F238E27FC236}">
                <a16:creationId xmlns:a16="http://schemas.microsoft.com/office/drawing/2014/main" id="{A25F0A7A-3A42-4817-9FB0-DA8436D84FF0}"/>
              </a:ext>
            </a:extLst>
          </p:cNvPr>
          <p:cNvGrpSpPr>
            <a:grpSpLocks/>
          </p:cNvGrpSpPr>
          <p:nvPr/>
        </p:nvGrpSpPr>
        <p:grpSpPr bwMode="auto">
          <a:xfrm>
            <a:off x="7597775" y="2362200"/>
            <a:ext cx="742950" cy="228600"/>
            <a:chOff x="3408" y="1728"/>
            <a:chExt cx="468" cy="144"/>
          </a:xfrm>
        </p:grpSpPr>
        <p:sp>
          <p:nvSpPr>
            <p:cNvPr id="153608" name="Oval 8">
              <a:extLst>
                <a:ext uri="{FF2B5EF4-FFF2-40B4-BE49-F238E27FC236}">
                  <a16:creationId xmlns:a16="http://schemas.microsoft.com/office/drawing/2014/main" id="{770C0A01-AF3A-42EC-AD9D-A7F32CE5549D}"/>
                </a:ext>
              </a:extLst>
            </p:cNvPr>
            <p:cNvSpPr>
              <a:spLocks noChangeArrowheads="1"/>
            </p:cNvSpPr>
            <p:nvPr/>
          </p:nvSpPr>
          <p:spPr bwMode="auto">
            <a:xfrm>
              <a:off x="3408" y="1728"/>
              <a:ext cx="192" cy="144"/>
            </a:xfrm>
            <a:prstGeom prst="ellipse">
              <a:avLst/>
            </a:prstGeom>
            <a:solidFill>
              <a:srgbClr val="8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09" name="Freeform 9">
              <a:extLst>
                <a:ext uri="{FF2B5EF4-FFF2-40B4-BE49-F238E27FC236}">
                  <a16:creationId xmlns:a16="http://schemas.microsoft.com/office/drawing/2014/main" id="{11E9B0C9-CB44-4A42-9BFF-92C3EAB91193}"/>
                </a:ext>
              </a:extLst>
            </p:cNvPr>
            <p:cNvSpPr>
              <a:spLocks/>
            </p:cNvSpPr>
            <p:nvPr/>
          </p:nvSpPr>
          <p:spPr bwMode="auto">
            <a:xfrm>
              <a:off x="3612" y="1769"/>
              <a:ext cx="264" cy="55"/>
            </a:xfrm>
            <a:custGeom>
              <a:avLst/>
              <a:gdLst>
                <a:gd name="T0" fmla="*/ 0 w 264"/>
                <a:gd name="T1" fmla="*/ 31 h 55"/>
                <a:gd name="T2" fmla="*/ 120 w 264"/>
                <a:gd name="T3" fmla="*/ 55 h 55"/>
                <a:gd name="T4" fmla="*/ 180 w 264"/>
                <a:gd name="T5" fmla="*/ 43 h 55"/>
                <a:gd name="T6" fmla="*/ 264 w 264"/>
                <a:gd name="T7" fmla="*/ 31 h 55"/>
              </a:gdLst>
              <a:ahLst/>
              <a:cxnLst>
                <a:cxn ang="0">
                  <a:pos x="T0" y="T1"/>
                </a:cxn>
                <a:cxn ang="0">
                  <a:pos x="T2" y="T3"/>
                </a:cxn>
                <a:cxn ang="0">
                  <a:pos x="T4" y="T5"/>
                </a:cxn>
                <a:cxn ang="0">
                  <a:pos x="T6" y="T7"/>
                </a:cxn>
              </a:cxnLst>
              <a:rect l="0" t="0" r="r" b="b"/>
              <a:pathLst>
                <a:path w="264" h="55">
                  <a:moveTo>
                    <a:pt x="0" y="31"/>
                  </a:moveTo>
                  <a:cubicBezTo>
                    <a:pt x="51" y="14"/>
                    <a:pt x="76" y="26"/>
                    <a:pt x="120" y="55"/>
                  </a:cubicBezTo>
                  <a:cubicBezTo>
                    <a:pt x="140" y="51"/>
                    <a:pt x="160" y="48"/>
                    <a:pt x="180" y="43"/>
                  </a:cubicBezTo>
                  <a:cubicBezTo>
                    <a:pt x="261" y="21"/>
                    <a:pt x="233" y="0"/>
                    <a:pt x="264" y="31"/>
                  </a:cubicBezTo>
                </a:path>
              </a:pathLst>
            </a:custGeom>
            <a:noFill/>
            <a:ln w="38100" cmpd="sng">
              <a:solidFill>
                <a:srgbClr val="8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3610" name="Group 10">
            <a:extLst>
              <a:ext uri="{FF2B5EF4-FFF2-40B4-BE49-F238E27FC236}">
                <a16:creationId xmlns:a16="http://schemas.microsoft.com/office/drawing/2014/main" id="{B0D52FD4-CF29-4E04-95A2-30C513B46631}"/>
              </a:ext>
            </a:extLst>
          </p:cNvPr>
          <p:cNvGrpSpPr>
            <a:grpSpLocks/>
          </p:cNvGrpSpPr>
          <p:nvPr/>
        </p:nvGrpSpPr>
        <p:grpSpPr bwMode="auto">
          <a:xfrm>
            <a:off x="7673975" y="3124200"/>
            <a:ext cx="742950" cy="228600"/>
            <a:chOff x="3408" y="1728"/>
            <a:chExt cx="468" cy="144"/>
          </a:xfrm>
        </p:grpSpPr>
        <p:sp>
          <p:nvSpPr>
            <p:cNvPr id="153611" name="Oval 11">
              <a:extLst>
                <a:ext uri="{FF2B5EF4-FFF2-40B4-BE49-F238E27FC236}">
                  <a16:creationId xmlns:a16="http://schemas.microsoft.com/office/drawing/2014/main" id="{0D25625E-99D9-435E-9B3D-A05C1A918956}"/>
                </a:ext>
              </a:extLst>
            </p:cNvPr>
            <p:cNvSpPr>
              <a:spLocks noChangeArrowheads="1"/>
            </p:cNvSpPr>
            <p:nvPr/>
          </p:nvSpPr>
          <p:spPr bwMode="auto">
            <a:xfrm>
              <a:off x="3408" y="1728"/>
              <a:ext cx="192" cy="144"/>
            </a:xfrm>
            <a:prstGeom prst="ellipse">
              <a:avLst/>
            </a:prstGeom>
            <a:solidFill>
              <a:srgbClr val="8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12" name="Freeform 12">
              <a:extLst>
                <a:ext uri="{FF2B5EF4-FFF2-40B4-BE49-F238E27FC236}">
                  <a16:creationId xmlns:a16="http://schemas.microsoft.com/office/drawing/2014/main" id="{FA4C8D97-7E20-47B8-A546-7CC00A9E3F7A}"/>
                </a:ext>
              </a:extLst>
            </p:cNvPr>
            <p:cNvSpPr>
              <a:spLocks/>
            </p:cNvSpPr>
            <p:nvPr/>
          </p:nvSpPr>
          <p:spPr bwMode="auto">
            <a:xfrm>
              <a:off x="3612" y="1769"/>
              <a:ext cx="264" cy="55"/>
            </a:xfrm>
            <a:custGeom>
              <a:avLst/>
              <a:gdLst>
                <a:gd name="T0" fmla="*/ 0 w 264"/>
                <a:gd name="T1" fmla="*/ 31 h 55"/>
                <a:gd name="T2" fmla="*/ 120 w 264"/>
                <a:gd name="T3" fmla="*/ 55 h 55"/>
                <a:gd name="T4" fmla="*/ 180 w 264"/>
                <a:gd name="T5" fmla="*/ 43 h 55"/>
                <a:gd name="T6" fmla="*/ 264 w 264"/>
                <a:gd name="T7" fmla="*/ 31 h 55"/>
              </a:gdLst>
              <a:ahLst/>
              <a:cxnLst>
                <a:cxn ang="0">
                  <a:pos x="T0" y="T1"/>
                </a:cxn>
                <a:cxn ang="0">
                  <a:pos x="T2" y="T3"/>
                </a:cxn>
                <a:cxn ang="0">
                  <a:pos x="T4" y="T5"/>
                </a:cxn>
                <a:cxn ang="0">
                  <a:pos x="T6" y="T7"/>
                </a:cxn>
              </a:cxnLst>
              <a:rect l="0" t="0" r="r" b="b"/>
              <a:pathLst>
                <a:path w="264" h="55">
                  <a:moveTo>
                    <a:pt x="0" y="31"/>
                  </a:moveTo>
                  <a:cubicBezTo>
                    <a:pt x="51" y="14"/>
                    <a:pt x="76" y="26"/>
                    <a:pt x="120" y="55"/>
                  </a:cubicBezTo>
                  <a:cubicBezTo>
                    <a:pt x="140" y="51"/>
                    <a:pt x="160" y="48"/>
                    <a:pt x="180" y="43"/>
                  </a:cubicBezTo>
                  <a:cubicBezTo>
                    <a:pt x="261" y="21"/>
                    <a:pt x="233" y="0"/>
                    <a:pt x="264" y="31"/>
                  </a:cubicBezTo>
                </a:path>
              </a:pathLst>
            </a:custGeom>
            <a:noFill/>
            <a:ln w="38100" cmpd="sng">
              <a:solidFill>
                <a:srgbClr val="8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3613" name="Freeform 13">
            <a:extLst>
              <a:ext uri="{FF2B5EF4-FFF2-40B4-BE49-F238E27FC236}">
                <a16:creationId xmlns:a16="http://schemas.microsoft.com/office/drawing/2014/main" id="{2C82DD9B-5947-47F8-8A58-845EC213ACD5}"/>
              </a:ext>
            </a:extLst>
          </p:cNvPr>
          <p:cNvSpPr>
            <a:spLocks/>
          </p:cNvSpPr>
          <p:nvPr/>
        </p:nvSpPr>
        <p:spPr bwMode="auto">
          <a:xfrm>
            <a:off x="6988175" y="3876676"/>
            <a:ext cx="1047750" cy="238125"/>
          </a:xfrm>
          <a:custGeom>
            <a:avLst/>
            <a:gdLst>
              <a:gd name="T0" fmla="*/ 588 w 588"/>
              <a:gd name="T1" fmla="*/ 54 h 114"/>
              <a:gd name="T2" fmla="*/ 420 w 588"/>
              <a:gd name="T3" fmla="*/ 18 h 114"/>
              <a:gd name="T4" fmla="*/ 276 w 588"/>
              <a:gd name="T5" fmla="*/ 114 h 114"/>
              <a:gd name="T6" fmla="*/ 132 w 588"/>
              <a:gd name="T7" fmla="*/ 90 h 114"/>
              <a:gd name="T8" fmla="*/ 0 w 588"/>
              <a:gd name="T9" fmla="*/ 42 h 114"/>
            </a:gdLst>
            <a:ahLst/>
            <a:cxnLst>
              <a:cxn ang="0">
                <a:pos x="T0" y="T1"/>
              </a:cxn>
              <a:cxn ang="0">
                <a:pos x="T2" y="T3"/>
              </a:cxn>
              <a:cxn ang="0">
                <a:pos x="T4" y="T5"/>
              </a:cxn>
              <a:cxn ang="0">
                <a:pos x="T6" y="T7"/>
              </a:cxn>
              <a:cxn ang="0">
                <a:pos x="T8" y="T9"/>
              </a:cxn>
            </a:cxnLst>
            <a:rect l="0" t="0" r="r" b="b"/>
            <a:pathLst>
              <a:path w="588" h="114">
                <a:moveTo>
                  <a:pt x="588" y="54"/>
                </a:moveTo>
                <a:cubicBezTo>
                  <a:pt x="529" y="10"/>
                  <a:pt x="492" y="0"/>
                  <a:pt x="420" y="18"/>
                </a:cubicBezTo>
                <a:cubicBezTo>
                  <a:pt x="369" y="52"/>
                  <a:pt x="336" y="94"/>
                  <a:pt x="276" y="114"/>
                </a:cubicBezTo>
                <a:cubicBezTo>
                  <a:pt x="260" y="112"/>
                  <a:pt x="166" y="109"/>
                  <a:pt x="132" y="90"/>
                </a:cubicBezTo>
                <a:cubicBezTo>
                  <a:pt x="72" y="56"/>
                  <a:pt x="72" y="42"/>
                  <a:pt x="0" y="42"/>
                </a:cubicBezTo>
              </a:path>
            </a:pathLst>
          </a:custGeom>
          <a:noFill/>
          <a:ln w="38100" cmpd="sng">
            <a:solidFill>
              <a:srgbClr val="CC0066"/>
            </a:solidFill>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14" name="Freeform 14">
            <a:extLst>
              <a:ext uri="{FF2B5EF4-FFF2-40B4-BE49-F238E27FC236}">
                <a16:creationId xmlns:a16="http://schemas.microsoft.com/office/drawing/2014/main" id="{78DEF9FA-4C8C-4E7A-AA29-D1973E5BF52B}"/>
              </a:ext>
            </a:extLst>
          </p:cNvPr>
          <p:cNvSpPr>
            <a:spLocks/>
          </p:cNvSpPr>
          <p:nvPr/>
        </p:nvSpPr>
        <p:spPr bwMode="auto">
          <a:xfrm>
            <a:off x="7140575" y="4191001"/>
            <a:ext cx="1047750" cy="238125"/>
          </a:xfrm>
          <a:custGeom>
            <a:avLst/>
            <a:gdLst>
              <a:gd name="T0" fmla="*/ 588 w 588"/>
              <a:gd name="T1" fmla="*/ 54 h 114"/>
              <a:gd name="T2" fmla="*/ 420 w 588"/>
              <a:gd name="T3" fmla="*/ 18 h 114"/>
              <a:gd name="T4" fmla="*/ 276 w 588"/>
              <a:gd name="T5" fmla="*/ 114 h 114"/>
              <a:gd name="T6" fmla="*/ 132 w 588"/>
              <a:gd name="T7" fmla="*/ 90 h 114"/>
              <a:gd name="T8" fmla="*/ 0 w 588"/>
              <a:gd name="T9" fmla="*/ 42 h 114"/>
            </a:gdLst>
            <a:ahLst/>
            <a:cxnLst>
              <a:cxn ang="0">
                <a:pos x="T0" y="T1"/>
              </a:cxn>
              <a:cxn ang="0">
                <a:pos x="T2" y="T3"/>
              </a:cxn>
              <a:cxn ang="0">
                <a:pos x="T4" y="T5"/>
              </a:cxn>
              <a:cxn ang="0">
                <a:pos x="T6" y="T7"/>
              </a:cxn>
              <a:cxn ang="0">
                <a:pos x="T8" y="T9"/>
              </a:cxn>
            </a:cxnLst>
            <a:rect l="0" t="0" r="r" b="b"/>
            <a:pathLst>
              <a:path w="588" h="114">
                <a:moveTo>
                  <a:pt x="588" y="54"/>
                </a:moveTo>
                <a:cubicBezTo>
                  <a:pt x="529" y="10"/>
                  <a:pt x="492" y="0"/>
                  <a:pt x="420" y="18"/>
                </a:cubicBezTo>
                <a:cubicBezTo>
                  <a:pt x="369" y="52"/>
                  <a:pt x="336" y="94"/>
                  <a:pt x="276" y="114"/>
                </a:cubicBezTo>
                <a:cubicBezTo>
                  <a:pt x="260" y="112"/>
                  <a:pt x="166" y="109"/>
                  <a:pt x="132" y="90"/>
                </a:cubicBezTo>
                <a:cubicBezTo>
                  <a:pt x="72" y="56"/>
                  <a:pt x="72" y="42"/>
                  <a:pt x="0" y="42"/>
                </a:cubicBezTo>
              </a:path>
            </a:pathLst>
          </a:custGeom>
          <a:noFill/>
          <a:ln w="38100" cmpd="sng">
            <a:solidFill>
              <a:srgbClr val="CC0066"/>
            </a:solidFill>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nvGrpSpPr>
          <p:cNvPr id="153615" name="Group 15">
            <a:extLst>
              <a:ext uri="{FF2B5EF4-FFF2-40B4-BE49-F238E27FC236}">
                <a16:creationId xmlns:a16="http://schemas.microsoft.com/office/drawing/2014/main" id="{442029CA-601D-4C32-B3AC-1A8DA07B967A}"/>
              </a:ext>
            </a:extLst>
          </p:cNvPr>
          <p:cNvGrpSpPr>
            <a:grpSpLocks/>
          </p:cNvGrpSpPr>
          <p:nvPr/>
        </p:nvGrpSpPr>
        <p:grpSpPr bwMode="auto">
          <a:xfrm>
            <a:off x="7292975" y="4800600"/>
            <a:ext cx="685800" cy="304800"/>
            <a:chOff x="3168" y="3072"/>
            <a:chExt cx="432" cy="192"/>
          </a:xfrm>
        </p:grpSpPr>
        <p:sp>
          <p:nvSpPr>
            <p:cNvPr id="153616" name="AutoShape 16">
              <a:extLst>
                <a:ext uri="{FF2B5EF4-FFF2-40B4-BE49-F238E27FC236}">
                  <a16:creationId xmlns:a16="http://schemas.microsoft.com/office/drawing/2014/main" id="{E6C7CA12-0686-436F-9CAC-5A9B10A40D8D}"/>
                </a:ext>
              </a:extLst>
            </p:cNvPr>
            <p:cNvSpPr>
              <a:spLocks noChangeArrowheads="1"/>
            </p:cNvSpPr>
            <p:nvPr/>
          </p:nvSpPr>
          <p:spPr bwMode="auto">
            <a:xfrm>
              <a:off x="3168" y="3072"/>
              <a:ext cx="96" cy="192"/>
            </a:xfrm>
            <a:prstGeom prst="diamond">
              <a:avLst/>
            </a:prstGeom>
            <a:solidFill>
              <a:srgbClr val="99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17" name="Line 17">
              <a:extLst>
                <a:ext uri="{FF2B5EF4-FFF2-40B4-BE49-F238E27FC236}">
                  <a16:creationId xmlns:a16="http://schemas.microsoft.com/office/drawing/2014/main" id="{76CF5377-718F-4D06-B971-9BADD01DD636}"/>
                </a:ext>
              </a:extLst>
            </p:cNvPr>
            <p:cNvSpPr>
              <a:spLocks noChangeShapeType="1"/>
            </p:cNvSpPr>
            <p:nvPr/>
          </p:nvSpPr>
          <p:spPr bwMode="auto">
            <a:xfrm>
              <a:off x="3264" y="3168"/>
              <a:ext cx="336" cy="0"/>
            </a:xfrm>
            <a:prstGeom prst="line">
              <a:avLst/>
            </a:prstGeom>
            <a:noFill/>
            <a:ln w="38100">
              <a:solidFill>
                <a:srgbClr val="99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3618" name="Group 18">
            <a:extLst>
              <a:ext uri="{FF2B5EF4-FFF2-40B4-BE49-F238E27FC236}">
                <a16:creationId xmlns:a16="http://schemas.microsoft.com/office/drawing/2014/main" id="{9E618063-D426-4117-ADE3-B78E1FA01765}"/>
              </a:ext>
            </a:extLst>
          </p:cNvPr>
          <p:cNvGrpSpPr>
            <a:grpSpLocks/>
          </p:cNvGrpSpPr>
          <p:nvPr/>
        </p:nvGrpSpPr>
        <p:grpSpPr bwMode="auto">
          <a:xfrm>
            <a:off x="7064375" y="4953000"/>
            <a:ext cx="838200" cy="304800"/>
            <a:chOff x="3168" y="3072"/>
            <a:chExt cx="432" cy="192"/>
          </a:xfrm>
        </p:grpSpPr>
        <p:sp>
          <p:nvSpPr>
            <p:cNvPr id="153619" name="AutoShape 19">
              <a:extLst>
                <a:ext uri="{FF2B5EF4-FFF2-40B4-BE49-F238E27FC236}">
                  <a16:creationId xmlns:a16="http://schemas.microsoft.com/office/drawing/2014/main" id="{84D5BE09-26D1-488A-9C0C-04CFB6AB74D5}"/>
                </a:ext>
              </a:extLst>
            </p:cNvPr>
            <p:cNvSpPr>
              <a:spLocks noChangeArrowheads="1"/>
            </p:cNvSpPr>
            <p:nvPr/>
          </p:nvSpPr>
          <p:spPr bwMode="auto">
            <a:xfrm>
              <a:off x="3168" y="3072"/>
              <a:ext cx="96" cy="192"/>
            </a:xfrm>
            <a:prstGeom prst="diamond">
              <a:avLst/>
            </a:prstGeom>
            <a:solidFill>
              <a:srgbClr val="99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20" name="Line 20">
              <a:extLst>
                <a:ext uri="{FF2B5EF4-FFF2-40B4-BE49-F238E27FC236}">
                  <a16:creationId xmlns:a16="http://schemas.microsoft.com/office/drawing/2014/main" id="{63FBB6DE-C189-4B11-B278-F65A7935C0DC}"/>
                </a:ext>
              </a:extLst>
            </p:cNvPr>
            <p:cNvSpPr>
              <a:spLocks noChangeShapeType="1"/>
            </p:cNvSpPr>
            <p:nvPr/>
          </p:nvSpPr>
          <p:spPr bwMode="auto">
            <a:xfrm>
              <a:off x="3264" y="3168"/>
              <a:ext cx="336" cy="0"/>
            </a:xfrm>
            <a:prstGeom prst="line">
              <a:avLst/>
            </a:prstGeom>
            <a:noFill/>
            <a:ln w="38100">
              <a:solidFill>
                <a:srgbClr val="99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3621" name="Group 21">
            <a:extLst>
              <a:ext uri="{FF2B5EF4-FFF2-40B4-BE49-F238E27FC236}">
                <a16:creationId xmlns:a16="http://schemas.microsoft.com/office/drawing/2014/main" id="{9C85A266-E40D-4F56-A288-6FDA833D77BE}"/>
              </a:ext>
            </a:extLst>
          </p:cNvPr>
          <p:cNvGrpSpPr>
            <a:grpSpLocks/>
          </p:cNvGrpSpPr>
          <p:nvPr/>
        </p:nvGrpSpPr>
        <p:grpSpPr bwMode="auto">
          <a:xfrm>
            <a:off x="7369175" y="5257800"/>
            <a:ext cx="685800" cy="304800"/>
            <a:chOff x="3168" y="3072"/>
            <a:chExt cx="432" cy="192"/>
          </a:xfrm>
        </p:grpSpPr>
        <p:sp>
          <p:nvSpPr>
            <p:cNvPr id="153622" name="AutoShape 22">
              <a:extLst>
                <a:ext uri="{FF2B5EF4-FFF2-40B4-BE49-F238E27FC236}">
                  <a16:creationId xmlns:a16="http://schemas.microsoft.com/office/drawing/2014/main" id="{845810DD-C00D-4D56-ABB1-2632DC68956F}"/>
                </a:ext>
              </a:extLst>
            </p:cNvPr>
            <p:cNvSpPr>
              <a:spLocks noChangeArrowheads="1"/>
            </p:cNvSpPr>
            <p:nvPr/>
          </p:nvSpPr>
          <p:spPr bwMode="auto">
            <a:xfrm>
              <a:off x="3168" y="3072"/>
              <a:ext cx="96" cy="192"/>
            </a:xfrm>
            <a:prstGeom prst="diamond">
              <a:avLst/>
            </a:prstGeom>
            <a:solidFill>
              <a:srgbClr val="9966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23" name="Line 23">
              <a:extLst>
                <a:ext uri="{FF2B5EF4-FFF2-40B4-BE49-F238E27FC236}">
                  <a16:creationId xmlns:a16="http://schemas.microsoft.com/office/drawing/2014/main" id="{3E9C2B3F-FB5B-42E4-9E96-7739758F889D}"/>
                </a:ext>
              </a:extLst>
            </p:cNvPr>
            <p:cNvSpPr>
              <a:spLocks noChangeShapeType="1"/>
            </p:cNvSpPr>
            <p:nvPr/>
          </p:nvSpPr>
          <p:spPr bwMode="auto">
            <a:xfrm>
              <a:off x="3264" y="3168"/>
              <a:ext cx="336" cy="0"/>
            </a:xfrm>
            <a:prstGeom prst="line">
              <a:avLst/>
            </a:prstGeom>
            <a:noFill/>
            <a:ln w="38100">
              <a:solidFill>
                <a:srgbClr val="99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3624" name="Text Box 24">
            <a:extLst>
              <a:ext uri="{FF2B5EF4-FFF2-40B4-BE49-F238E27FC236}">
                <a16:creationId xmlns:a16="http://schemas.microsoft.com/office/drawing/2014/main" id="{91C93D84-83DA-4DDD-9626-240FC64B677D}"/>
              </a:ext>
            </a:extLst>
          </p:cNvPr>
          <p:cNvSpPr txBox="1">
            <a:spLocks noChangeArrowheads="1"/>
          </p:cNvSpPr>
          <p:nvPr/>
        </p:nvSpPr>
        <p:spPr bwMode="auto">
          <a:xfrm>
            <a:off x="8435976" y="3336926"/>
            <a:ext cx="21558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b="1">
                <a:solidFill>
                  <a:srgbClr val="000618"/>
                </a:solidFill>
                <a:latin typeface="Arial" charset="0"/>
                <a:cs typeface="Times New Roman" panose="02020603050405020304" pitchFamily="18" charset="0"/>
              </a:rPr>
              <a:t>Tooth surface</a:t>
            </a:r>
          </a:p>
          <a:p>
            <a:pPr fontAlgn="base">
              <a:spcBef>
                <a:spcPct val="0"/>
              </a:spcBef>
              <a:spcAft>
                <a:spcPct val="0"/>
              </a:spcAft>
            </a:pPr>
            <a:r>
              <a:rPr lang="en-US" altLang="en-US" sz="2000" b="1">
                <a:solidFill>
                  <a:srgbClr val="000618"/>
                </a:solidFill>
                <a:latin typeface="Arial" charset="0"/>
                <a:cs typeface="Times New Roman" panose="02020603050405020304" pitchFamily="18" charset="0"/>
              </a:rPr>
              <a:t>Salivary pellicle</a:t>
            </a:r>
            <a:r>
              <a:rPr lang="en-US" altLang="en-US" sz="2000">
                <a:solidFill>
                  <a:srgbClr val="000000"/>
                </a:solidFill>
                <a:latin typeface="Arial" charset="0"/>
                <a:cs typeface="Times New Roman" panose="02020603050405020304" pitchFamily="18" charset="0"/>
              </a:rPr>
              <a:t> </a:t>
            </a:r>
          </a:p>
        </p:txBody>
      </p:sp>
      <p:sp>
        <p:nvSpPr>
          <p:cNvPr id="153625" name="Line 25">
            <a:extLst>
              <a:ext uri="{FF2B5EF4-FFF2-40B4-BE49-F238E27FC236}">
                <a16:creationId xmlns:a16="http://schemas.microsoft.com/office/drawing/2014/main" id="{D7D0C804-CD4E-443C-B81F-A5A93DBADFE6}"/>
              </a:ext>
            </a:extLst>
          </p:cNvPr>
          <p:cNvSpPr>
            <a:spLocks noChangeShapeType="1"/>
          </p:cNvSpPr>
          <p:nvPr/>
        </p:nvSpPr>
        <p:spPr bwMode="auto">
          <a:xfrm>
            <a:off x="8588375" y="1524000"/>
            <a:ext cx="0" cy="182880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26" name="Line 26">
            <a:extLst>
              <a:ext uri="{FF2B5EF4-FFF2-40B4-BE49-F238E27FC236}">
                <a16:creationId xmlns:a16="http://schemas.microsoft.com/office/drawing/2014/main" id="{B9B2144C-81DB-446D-9646-7C57D3FE53B6}"/>
              </a:ext>
            </a:extLst>
          </p:cNvPr>
          <p:cNvSpPr>
            <a:spLocks noChangeShapeType="1"/>
          </p:cNvSpPr>
          <p:nvPr/>
        </p:nvSpPr>
        <p:spPr bwMode="auto">
          <a:xfrm>
            <a:off x="8588375" y="3962400"/>
            <a:ext cx="0" cy="1905000"/>
          </a:xfrm>
          <a:prstGeom prst="line">
            <a:avLst/>
          </a:prstGeom>
          <a:noFill/>
          <a:ln w="38100">
            <a:solidFill>
              <a:srgbClr val="66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27" name="Text Box 27">
            <a:extLst>
              <a:ext uri="{FF2B5EF4-FFF2-40B4-BE49-F238E27FC236}">
                <a16:creationId xmlns:a16="http://schemas.microsoft.com/office/drawing/2014/main" id="{28E4441E-1F09-4154-BF86-5278F0D24E28}"/>
              </a:ext>
            </a:extLst>
          </p:cNvPr>
          <p:cNvSpPr txBox="1">
            <a:spLocks noChangeArrowheads="1"/>
          </p:cNvSpPr>
          <p:nvPr/>
        </p:nvSpPr>
        <p:spPr bwMode="auto">
          <a:xfrm>
            <a:off x="6743701" y="4506914"/>
            <a:ext cx="849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a:solidFill>
                  <a:srgbClr val="000066"/>
                </a:solidFill>
                <a:latin typeface="Arial" charset="0"/>
                <a:cs typeface="Times New Roman" panose="02020603050405020304" pitchFamily="18" charset="0"/>
              </a:rPr>
              <a:t>PRPs</a:t>
            </a:r>
          </a:p>
        </p:txBody>
      </p:sp>
      <p:sp>
        <p:nvSpPr>
          <p:cNvPr id="153628" name="Text Box 28">
            <a:extLst>
              <a:ext uri="{FF2B5EF4-FFF2-40B4-BE49-F238E27FC236}">
                <a16:creationId xmlns:a16="http://schemas.microsoft.com/office/drawing/2014/main" id="{66EEEED6-F1DE-44F5-BCCA-A90C932FD4DB}"/>
              </a:ext>
            </a:extLst>
          </p:cNvPr>
          <p:cNvSpPr txBox="1">
            <a:spLocks noChangeArrowheads="1"/>
          </p:cNvSpPr>
          <p:nvPr/>
        </p:nvSpPr>
        <p:spPr bwMode="auto">
          <a:xfrm>
            <a:off x="6834188" y="1828801"/>
            <a:ext cx="13954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a:solidFill>
                  <a:srgbClr val="000066"/>
                </a:solidFill>
                <a:latin typeface="Arial" charset="0"/>
                <a:cs typeface="Times New Roman" panose="02020603050405020304" pitchFamily="18" charset="0"/>
              </a:rPr>
              <a:t>sialic acid</a:t>
            </a:r>
          </a:p>
        </p:txBody>
      </p:sp>
      <p:sp>
        <p:nvSpPr>
          <p:cNvPr id="153629" name="Text Box 29">
            <a:extLst>
              <a:ext uri="{FF2B5EF4-FFF2-40B4-BE49-F238E27FC236}">
                <a16:creationId xmlns:a16="http://schemas.microsoft.com/office/drawing/2014/main" id="{6A6F8B5F-6F2F-4466-8054-E152867897E9}"/>
              </a:ext>
            </a:extLst>
          </p:cNvPr>
          <p:cNvSpPr txBox="1">
            <a:spLocks noChangeArrowheads="1"/>
          </p:cNvSpPr>
          <p:nvPr/>
        </p:nvSpPr>
        <p:spPr bwMode="auto">
          <a:xfrm>
            <a:off x="6683375" y="3562351"/>
            <a:ext cx="1430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a:solidFill>
                  <a:srgbClr val="000066"/>
                </a:solidFill>
                <a:latin typeface="Symbol" panose="05050102010706020507" pitchFamily="18" charset="2"/>
                <a:cs typeface="Times New Roman" panose="02020603050405020304" pitchFamily="18" charset="0"/>
              </a:rPr>
              <a:t>a</a:t>
            </a:r>
            <a:r>
              <a:rPr lang="en-US" altLang="en-US" sz="2000" b="1">
                <a:solidFill>
                  <a:srgbClr val="000066"/>
                </a:solidFill>
                <a:latin typeface="Arial" charset="0"/>
                <a:cs typeface="Times New Roman" panose="02020603050405020304" pitchFamily="18" charset="0"/>
              </a:rPr>
              <a:t>-amylase</a:t>
            </a:r>
          </a:p>
        </p:txBody>
      </p:sp>
      <p:sp>
        <p:nvSpPr>
          <p:cNvPr id="153630" name="Freeform 30">
            <a:extLst>
              <a:ext uri="{FF2B5EF4-FFF2-40B4-BE49-F238E27FC236}">
                <a16:creationId xmlns:a16="http://schemas.microsoft.com/office/drawing/2014/main" id="{EC3E09C1-CA34-4200-9DA7-63786E60E845}"/>
              </a:ext>
            </a:extLst>
          </p:cNvPr>
          <p:cNvSpPr>
            <a:spLocks/>
          </p:cNvSpPr>
          <p:nvPr/>
        </p:nvSpPr>
        <p:spPr bwMode="auto">
          <a:xfrm>
            <a:off x="4495800" y="4114800"/>
            <a:ext cx="2057400" cy="1447800"/>
          </a:xfrm>
          <a:custGeom>
            <a:avLst/>
            <a:gdLst>
              <a:gd name="T0" fmla="*/ 1055 w 1503"/>
              <a:gd name="T1" fmla="*/ 72 h 996"/>
              <a:gd name="T2" fmla="*/ 875 w 1503"/>
              <a:gd name="T3" fmla="*/ 144 h 996"/>
              <a:gd name="T4" fmla="*/ 803 w 1503"/>
              <a:gd name="T5" fmla="*/ 192 h 996"/>
              <a:gd name="T6" fmla="*/ 767 w 1503"/>
              <a:gd name="T7" fmla="*/ 216 h 996"/>
              <a:gd name="T8" fmla="*/ 707 w 1503"/>
              <a:gd name="T9" fmla="*/ 276 h 996"/>
              <a:gd name="T10" fmla="*/ 683 w 1503"/>
              <a:gd name="T11" fmla="*/ 312 h 996"/>
              <a:gd name="T12" fmla="*/ 395 w 1503"/>
              <a:gd name="T13" fmla="*/ 444 h 996"/>
              <a:gd name="T14" fmla="*/ 191 w 1503"/>
              <a:gd name="T15" fmla="*/ 504 h 996"/>
              <a:gd name="T16" fmla="*/ 35 w 1503"/>
              <a:gd name="T17" fmla="*/ 660 h 996"/>
              <a:gd name="T18" fmla="*/ 11 w 1503"/>
              <a:gd name="T19" fmla="*/ 732 h 996"/>
              <a:gd name="T20" fmla="*/ 107 w 1503"/>
              <a:gd name="T21" fmla="*/ 924 h 996"/>
              <a:gd name="T22" fmla="*/ 143 w 1503"/>
              <a:gd name="T23" fmla="*/ 948 h 996"/>
              <a:gd name="T24" fmla="*/ 251 w 1503"/>
              <a:gd name="T25" fmla="*/ 984 h 996"/>
              <a:gd name="T26" fmla="*/ 287 w 1503"/>
              <a:gd name="T27" fmla="*/ 996 h 996"/>
              <a:gd name="T28" fmla="*/ 455 w 1503"/>
              <a:gd name="T29" fmla="*/ 984 h 996"/>
              <a:gd name="T30" fmla="*/ 599 w 1503"/>
              <a:gd name="T31" fmla="*/ 900 h 996"/>
              <a:gd name="T32" fmla="*/ 671 w 1503"/>
              <a:gd name="T33" fmla="*/ 852 h 996"/>
              <a:gd name="T34" fmla="*/ 779 w 1503"/>
              <a:gd name="T35" fmla="*/ 756 h 996"/>
              <a:gd name="T36" fmla="*/ 1151 w 1503"/>
              <a:gd name="T37" fmla="*/ 636 h 996"/>
              <a:gd name="T38" fmla="*/ 1403 w 1503"/>
              <a:gd name="T39" fmla="*/ 480 h 996"/>
              <a:gd name="T40" fmla="*/ 1451 w 1503"/>
              <a:gd name="T41" fmla="*/ 408 h 996"/>
              <a:gd name="T42" fmla="*/ 1475 w 1503"/>
              <a:gd name="T43" fmla="*/ 336 h 996"/>
              <a:gd name="T44" fmla="*/ 1391 w 1503"/>
              <a:gd name="T45" fmla="*/ 96 h 996"/>
              <a:gd name="T46" fmla="*/ 1283 w 1503"/>
              <a:gd name="T47" fmla="*/ 24 h 996"/>
              <a:gd name="T48" fmla="*/ 1211 w 1503"/>
              <a:gd name="T49" fmla="*/ 0 h 996"/>
              <a:gd name="T50" fmla="*/ 1115 w 1503"/>
              <a:gd name="T51" fmla="*/ 24 h 996"/>
              <a:gd name="T52" fmla="*/ 1055 w 1503"/>
              <a:gd name="T53" fmla="*/ 72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3" h="996">
                <a:moveTo>
                  <a:pt x="1055" y="72"/>
                </a:moveTo>
                <a:cubicBezTo>
                  <a:pt x="990" y="94"/>
                  <a:pt x="940" y="122"/>
                  <a:pt x="875" y="144"/>
                </a:cubicBezTo>
                <a:cubicBezTo>
                  <a:pt x="848" y="153"/>
                  <a:pt x="827" y="176"/>
                  <a:pt x="803" y="192"/>
                </a:cubicBezTo>
                <a:cubicBezTo>
                  <a:pt x="791" y="200"/>
                  <a:pt x="767" y="216"/>
                  <a:pt x="767" y="216"/>
                </a:cubicBezTo>
                <a:cubicBezTo>
                  <a:pt x="703" y="312"/>
                  <a:pt x="787" y="196"/>
                  <a:pt x="707" y="276"/>
                </a:cubicBezTo>
                <a:cubicBezTo>
                  <a:pt x="697" y="286"/>
                  <a:pt x="694" y="303"/>
                  <a:pt x="683" y="312"/>
                </a:cubicBezTo>
                <a:cubicBezTo>
                  <a:pt x="599" y="386"/>
                  <a:pt x="498" y="410"/>
                  <a:pt x="395" y="444"/>
                </a:cubicBezTo>
                <a:cubicBezTo>
                  <a:pt x="337" y="463"/>
                  <a:pt x="244" y="469"/>
                  <a:pt x="191" y="504"/>
                </a:cubicBezTo>
                <a:cubicBezTo>
                  <a:pt x="131" y="544"/>
                  <a:pt x="60" y="586"/>
                  <a:pt x="35" y="660"/>
                </a:cubicBezTo>
                <a:cubicBezTo>
                  <a:pt x="27" y="684"/>
                  <a:pt x="11" y="732"/>
                  <a:pt x="11" y="732"/>
                </a:cubicBezTo>
                <a:cubicBezTo>
                  <a:pt x="26" y="867"/>
                  <a:pt x="0" y="853"/>
                  <a:pt x="107" y="924"/>
                </a:cubicBezTo>
                <a:cubicBezTo>
                  <a:pt x="119" y="932"/>
                  <a:pt x="131" y="940"/>
                  <a:pt x="143" y="948"/>
                </a:cubicBezTo>
                <a:cubicBezTo>
                  <a:pt x="143" y="948"/>
                  <a:pt x="233" y="978"/>
                  <a:pt x="251" y="984"/>
                </a:cubicBezTo>
                <a:cubicBezTo>
                  <a:pt x="263" y="988"/>
                  <a:pt x="287" y="996"/>
                  <a:pt x="287" y="996"/>
                </a:cubicBezTo>
                <a:cubicBezTo>
                  <a:pt x="343" y="992"/>
                  <a:pt x="399" y="992"/>
                  <a:pt x="455" y="984"/>
                </a:cubicBezTo>
                <a:cubicBezTo>
                  <a:pt x="528" y="973"/>
                  <a:pt x="546" y="942"/>
                  <a:pt x="599" y="900"/>
                </a:cubicBezTo>
                <a:cubicBezTo>
                  <a:pt x="622" y="882"/>
                  <a:pt x="647" y="868"/>
                  <a:pt x="671" y="852"/>
                </a:cubicBezTo>
                <a:cubicBezTo>
                  <a:pt x="711" y="825"/>
                  <a:pt x="739" y="783"/>
                  <a:pt x="779" y="756"/>
                </a:cubicBezTo>
                <a:cubicBezTo>
                  <a:pt x="850" y="649"/>
                  <a:pt x="1038" y="646"/>
                  <a:pt x="1151" y="636"/>
                </a:cubicBezTo>
                <a:cubicBezTo>
                  <a:pt x="1272" y="596"/>
                  <a:pt x="1311" y="572"/>
                  <a:pt x="1403" y="480"/>
                </a:cubicBezTo>
                <a:cubicBezTo>
                  <a:pt x="1423" y="460"/>
                  <a:pt x="1435" y="432"/>
                  <a:pt x="1451" y="408"/>
                </a:cubicBezTo>
                <a:cubicBezTo>
                  <a:pt x="1465" y="387"/>
                  <a:pt x="1475" y="336"/>
                  <a:pt x="1475" y="336"/>
                </a:cubicBezTo>
                <a:cubicBezTo>
                  <a:pt x="1461" y="134"/>
                  <a:pt x="1503" y="208"/>
                  <a:pt x="1391" y="96"/>
                </a:cubicBezTo>
                <a:cubicBezTo>
                  <a:pt x="1360" y="65"/>
                  <a:pt x="1324" y="38"/>
                  <a:pt x="1283" y="24"/>
                </a:cubicBezTo>
                <a:cubicBezTo>
                  <a:pt x="1259" y="16"/>
                  <a:pt x="1211" y="0"/>
                  <a:pt x="1211" y="0"/>
                </a:cubicBezTo>
                <a:cubicBezTo>
                  <a:pt x="1208" y="1"/>
                  <a:pt x="1127" y="14"/>
                  <a:pt x="1115" y="24"/>
                </a:cubicBezTo>
                <a:cubicBezTo>
                  <a:pt x="1037" y="86"/>
                  <a:pt x="1145" y="42"/>
                  <a:pt x="1055" y="72"/>
                </a:cubicBezTo>
                <a:close/>
              </a:path>
            </a:pathLst>
          </a:custGeom>
          <a:solidFill>
            <a:srgbClr val="0000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1" name="Line 31">
            <a:extLst>
              <a:ext uri="{FF2B5EF4-FFF2-40B4-BE49-F238E27FC236}">
                <a16:creationId xmlns:a16="http://schemas.microsoft.com/office/drawing/2014/main" id="{8572BDF1-60DE-4D3C-96B6-016733E78A1B}"/>
              </a:ext>
            </a:extLst>
          </p:cNvPr>
          <p:cNvSpPr>
            <a:spLocks noChangeShapeType="1"/>
          </p:cNvSpPr>
          <p:nvPr/>
        </p:nvSpPr>
        <p:spPr bwMode="auto">
          <a:xfrm>
            <a:off x="6324600" y="4876800"/>
            <a:ext cx="533400" cy="228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2" name="Line 32">
            <a:extLst>
              <a:ext uri="{FF2B5EF4-FFF2-40B4-BE49-F238E27FC236}">
                <a16:creationId xmlns:a16="http://schemas.microsoft.com/office/drawing/2014/main" id="{D8377AB1-650D-4C8F-8BF1-34F30C51C1F6}"/>
              </a:ext>
            </a:extLst>
          </p:cNvPr>
          <p:cNvSpPr>
            <a:spLocks noChangeShapeType="1"/>
          </p:cNvSpPr>
          <p:nvPr/>
        </p:nvSpPr>
        <p:spPr bwMode="auto">
          <a:xfrm>
            <a:off x="6172200" y="5029200"/>
            <a:ext cx="533400" cy="228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3" name="Line 33">
            <a:extLst>
              <a:ext uri="{FF2B5EF4-FFF2-40B4-BE49-F238E27FC236}">
                <a16:creationId xmlns:a16="http://schemas.microsoft.com/office/drawing/2014/main" id="{6E3E2087-0338-49C2-BFDC-C1B4BB840E86}"/>
              </a:ext>
            </a:extLst>
          </p:cNvPr>
          <p:cNvSpPr>
            <a:spLocks noChangeShapeType="1"/>
          </p:cNvSpPr>
          <p:nvPr/>
        </p:nvSpPr>
        <p:spPr bwMode="auto">
          <a:xfrm>
            <a:off x="5791200" y="5029200"/>
            <a:ext cx="990600" cy="8382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4" name="Line 34">
            <a:extLst>
              <a:ext uri="{FF2B5EF4-FFF2-40B4-BE49-F238E27FC236}">
                <a16:creationId xmlns:a16="http://schemas.microsoft.com/office/drawing/2014/main" id="{FF227355-3A1D-4139-9FBE-A1D5EB21A4BD}"/>
              </a:ext>
            </a:extLst>
          </p:cNvPr>
          <p:cNvSpPr>
            <a:spLocks noChangeShapeType="1"/>
          </p:cNvSpPr>
          <p:nvPr/>
        </p:nvSpPr>
        <p:spPr bwMode="auto">
          <a:xfrm>
            <a:off x="5791200" y="5105400"/>
            <a:ext cx="762000" cy="990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5" name="Line 35">
            <a:extLst>
              <a:ext uri="{FF2B5EF4-FFF2-40B4-BE49-F238E27FC236}">
                <a16:creationId xmlns:a16="http://schemas.microsoft.com/office/drawing/2014/main" id="{73E52CC7-7F6B-47AA-87F9-FA6C25E6B688}"/>
              </a:ext>
            </a:extLst>
          </p:cNvPr>
          <p:cNvSpPr>
            <a:spLocks noChangeShapeType="1"/>
          </p:cNvSpPr>
          <p:nvPr/>
        </p:nvSpPr>
        <p:spPr bwMode="auto">
          <a:xfrm>
            <a:off x="5486400" y="5334000"/>
            <a:ext cx="762000" cy="6858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6" name="Line 36">
            <a:extLst>
              <a:ext uri="{FF2B5EF4-FFF2-40B4-BE49-F238E27FC236}">
                <a16:creationId xmlns:a16="http://schemas.microsoft.com/office/drawing/2014/main" id="{A1B90173-9818-499C-ABDA-9B8948F38001}"/>
              </a:ext>
            </a:extLst>
          </p:cNvPr>
          <p:cNvSpPr>
            <a:spLocks noChangeShapeType="1"/>
          </p:cNvSpPr>
          <p:nvPr/>
        </p:nvSpPr>
        <p:spPr bwMode="auto">
          <a:xfrm>
            <a:off x="5257800" y="5486400"/>
            <a:ext cx="533400" cy="7620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7" name="Line 37">
            <a:extLst>
              <a:ext uri="{FF2B5EF4-FFF2-40B4-BE49-F238E27FC236}">
                <a16:creationId xmlns:a16="http://schemas.microsoft.com/office/drawing/2014/main" id="{F63D66AE-CDC7-4073-83B7-878C178DF89A}"/>
              </a:ext>
            </a:extLst>
          </p:cNvPr>
          <p:cNvSpPr>
            <a:spLocks noChangeShapeType="1"/>
          </p:cNvSpPr>
          <p:nvPr/>
        </p:nvSpPr>
        <p:spPr bwMode="auto">
          <a:xfrm flipH="1">
            <a:off x="4953000" y="5562600"/>
            <a:ext cx="76200" cy="609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8" name="Line 38">
            <a:extLst>
              <a:ext uri="{FF2B5EF4-FFF2-40B4-BE49-F238E27FC236}">
                <a16:creationId xmlns:a16="http://schemas.microsoft.com/office/drawing/2014/main" id="{80D809C1-0247-495C-8CB0-B8A54DB78486}"/>
              </a:ext>
            </a:extLst>
          </p:cNvPr>
          <p:cNvSpPr>
            <a:spLocks noChangeShapeType="1"/>
          </p:cNvSpPr>
          <p:nvPr/>
        </p:nvSpPr>
        <p:spPr bwMode="auto">
          <a:xfrm flipH="1">
            <a:off x="4572000" y="5562600"/>
            <a:ext cx="304800" cy="5334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39" name="Line 39">
            <a:extLst>
              <a:ext uri="{FF2B5EF4-FFF2-40B4-BE49-F238E27FC236}">
                <a16:creationId xmlns:a16="http://schemas.microsoft.com/office/drawing/2014/main" id="{E43474CC-54B7-4459-B337-BDC2F305DE96}"/>
              </a:ext>
            </a:extLst>
          </p:cNvPr>
          <p:cNvSpPr>
            <a:spLocks noChangeShapeType="1"/>
          </p:cNvSpPr>
          <p:nvPr/>
        </p:nvSpPr>
        <p:spPr bwMode="auto">
          <a:xfrm flipH="1">
            <a:off x="4191000" y="5486400"/>
            <a:ext cx="457200" cy="3810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0" name="Line 40">
            <a:extLst>
              <a:ext uri="{FF2B5EF4-FFF2-40B4-BE49-F238E27FC236}">
                <a16:creationId xmlns:a16="http://schemas.microsoft.com/office/drawing/2014/main" id="{A69BC917-9777-4F1E-BD85-0E53DFF9F8B5}"/>
              </a:ext>
            </a:extLst>
          </p:cNvPr>
          <p:cNvSpPr>
            <a:spLocks noChangeShapeType="1"/>
          </p:cNvSpPr>
          <p:nvPr/>
        </p:nvSpPr>
        <p:spPr bwMode="auto">
          <a:xfrm flipV="1">
            <a:off x="6477000" y="4419600"/>
            <a:ext cx="533400" cy="228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1" name="Line 41">
            <a:extLst>
              <a:ext uri="{FF2B5EF4-FFF2-40B4-BE49-F238E27FC236}">
                <a16:creationId xmlns:a16="http://schemas.microsoft.com/office/drawing/2014/main" id="{695A179B-0764-45CE-9CF5-52F436F2FD56}"/>
              </a:ext>
            </a:extLst>
          </p:cNvPr>
          <p:cNvSpPr>
            <a:spLocks noChangeShapeType="1"/>
          </p:cNvSpPr>
          <p:nvPr/>
        </p:nvSpPr>
        <p:spPr bwMode="auto">
          <a:xfrm flipV="1">
            <a:off x="6553200" y="4191000"/>
            <a:ext cx="304800" cy="228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2" name="Line 42">
            <a:extLst>
              <a:ext uri="{FF2B5EF4-FFF2-40B4-BE49-F238E27FC236}">
                <a16:creationId xmlns:a16="http://schemas.microsoft.com/office/drawing/2014/main" id="{E01EA374-9195-4C65-A0D8-7B0E25B1F220}"/>
              </a:ext>
            </a:extLst>
          </p:cNvPr>
          <p:cNvSpPr>
            <a:spLocks noChangeShapeType="1"/>
          </p:cNvSpPr>
          <p:nvPr/>
        </p:nvSpPr>
        <p:spPr bwMode="auto">
          <a:xfrm flipH="1" flipV="1">
            <a:off x="5791200" y="3276600"/>
            <a:ext cx="304800" cy="8382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3" name="Line 43">
            <a:extLst>
              <a:ext uri="{FF2B5EF4-FFF2-40B4-BE49-F238E27FC236}">
                <a16:creationId xmlns:a16="http://schemas.microsoft.com/office/drawing/2014/main" id="{B4A9FBCF-B057-4734-BD3F-9E5FD52E0CE6}"/>
              </a:ext>
            </a:extLst>
          </p:cNvPr>
          <p:cNvSpPr>
            <a:spLocks noChangeShapeType="1"/>
          </p:cNvSpPr>
          <p:nvPr/>
        </p:nvSpPr>
        <p:spPr bwMode="auto">
          <a:xfrm flipV="1">
            <a:off x="6172200" y="3124200"/>
            <a:ext cx="76200" cy="10668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4" name="Line 44">
            <a:extLst>
              <a:ext uri="{FF2B5EF4-FFF2-40B4-BE49-F238E27FC236}">
                <a16:creationId xmlns:a16="http://schemas.microsoft.com/office/drawing/2014/main" id="{062B440B-BBDB-4FC2-84AB-9AD9FC820AAC}"/>
              </a:ext>
            </a:extLst>
          </p:cNvPr>
          <p:cNvSpPr>
            <a:spLocks noChangeShapeType="1"/>
          </p:cNvSpPr>
          <p:nvPr/>
        </p:nvSpPr>
        <p:spPr bwMode="auto">
          <a:xfrm flipH="1" flipV="1">
            <a:off x="5181600" y="3124200"/>
            <a:ext cx="609600" cy="11430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5" name="Line 45">
            <a:extLst>
              <a:ext uri="{FF2B5EF4-FFF2-40B4-BE49-F238E27FC236}">
                <a16:creationId xmlns:a16="http://schemas.microsoft.com/office/drawing/2014/main" id="{691A6491-0C2F-4B55-9474-8E58E7EA4281}"/>
              </a:ext>
            </a:extLst>
          </p:cNvPr>
          <p:cNvSpPr>
            <a:spLocks noChangeShapeType="1"/>
          </p:cNvSpPr>
          <p:nvPr/>
        </p:nvSpPr>
        <p:spPr bwMode="auto">
          <a:xfrm flipH="1" flipV="1">
            <a:off x="4953000" y="3733800"/>
            <a:ext cx="838200" cy="6096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6" name="Line 46">
            <a:extLst>
              <a:ext uri="{FF2B5EF4-FFF2-40B4-BE49-F238E27FC236}">
                <a16:creationId xmlns:a16="http://schemas.microsoft.com/office/drawing/2014/main" id="{E79D7157-DA79-4738-81AE-581F40FCAC63}"/>
              </a:ext>
            </a:extLst>
          </p:cNvPr>
          <p:cNvSpPr>
            <a:spLocks noChangeShapeType="1"/>
          </p:cNvSpPr>
          <p:nvPr/>
        </p:nvSpPr>
        <p:spPr bwMode="auto">
          <a:xfrm>
            <a:off x="6019800" y="5029200"/>
            <a:ext cx="762000" cy="5334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7" name="Line 47">
            <a:extLst>
              <a:ext uri="{FF2B5EF4-FFF2-40B4-BE49-F238E27FC236}">
                <a16:creationId xmlns:a16="http://schemas.microsoft.com/office/drawing/2014/main" id="{67E28B83-2C0D-4A0B-9764-71ACAD5F4C32}"/>
              </a:ext>
            </a:extLst>
          </p:cNvPr>
          <p:cNvSpPr>
            <a:spLocks noChangeShapeType="1"/>
          </p:cNvSpPr>
          <p:nvPr/>
        </p:nvSpPr>
        <p:spPr bwMode="auto">
          <a:xfrm>
            <a:off x="5181600" y="5562600"/>
            <a:ext cx="0" cy="8382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48" name="Text Box 48">
            <a:extLst>
              <a:ext uri="{FF2B5EF4-FFF2-40B4-BE49-F238E27FC236}">
                <a16:creationId xmlns:a16="http://schemas.microsoft.com/office/drawing/2014/main" id="{5A6680AC-7E28-4628-A43E-A62D9A3796D6}"/>
              </a:ext>
            </a:extLst>
          </p:cNvPr>
          <p:cNvSpPr txBox="1">
            <a:spLocks noChangeArrowheads="1"/>
          </p:cNvSpPr>
          <p:nvPr/>
        </p:nvSpPr>
        <p:spPr bwMode="auto">
          <a:xfrm rot="-21600000">
            <a:off x="4191001" y="6156326"/>
            <a:ext cx="3216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2000" b="1" i="1">
                <a:solidFill>
                  <a:srgbClr val="000618"/>
                </a:solidFill>
                <a:latin typeface="Arial" charset="0"/>
                <a:cs typeface="Times New Roman" panose="02020603050405020304" pitchFamily="18" charset="0"/>
              </a:rPr>
              <a:t>Actinomyces naeslundii</a:t>
            </a:r>
          </a:p>
        </p:txBody>
      </p:sp>
      <p:sp>
        <p:nvSpPr>
          <p:cNvPr id="153649" name="AutoShape 49">
            <a:extLst>
              <a:ext uri="{FF2B5EF4-FFF2-40B4-BE49-F238E27FC236}">
                <a16:creationId xmlns:a16="http://schemas.microsoft.com/office/drawing/2014/main" id="{35FAE4C3-77E1-430B-AC0F-20C742AE2EF9}"/>
              </a:ext>
            </a:extLst>
          </p:cNvPr>
          <p:cNvSpPr>
            <a:spLocks noChangeArrowheads="1"/>
          </p:cNvSpPr>
          <p:nvPr/>
        </p:nvSpPr>
        <p:spPr bwMode="auto">
          <a:xfrm rot="-10800000">
            <a:off x="6858000" y="4953000"/>
            <a:ext cx="152400" cy="304800"/>
          </a:xfrm>
          <a:prstGeom prst="chevron">
            <a:avLst>
              <a:gd name="adj" fmla="val 25000"/>
            </a:avLst>
          </a:prstGeom>
          <a:solidFill>
            <a:srgbClr val="0099FF"/>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0" name="AutoShape 50">
            <a:extLst>
              <a:ext uri="{FF2B5EF4-FFF2-40B4-BE49-F238E27FC236}">
                <a16:creationId xmlns:a16="http://schemas.microsoft.com/office/drawing/2014/main" id="{4E5682F9-F6F9-43C2-8364-5BD2E8D1399C}"/>
              </a:ext>
            </a:extLst>
          </p:cNvPr>
          <p:cNvSpPr>
            <a:spLocks noChangeArrowheads="1"/>
          </p:cNvSpPr>
          <p:nvPr/>
        </p:nvSpPr>
        <p:spPr bwMode="auto">
          <a:xfrm rot="-10800000">
            <a:off x="6705600" y="5334000"/>
            <a:ext cx="152400" cy="304800"/>
          </a:xfrm>
          <a:prstGeom prst="chevron">
            <a:avLst>
              <a:gd name="adj" fmla="val 25000"/>
            </a:avLst>
          </a:prstGeom>
          <a:solidFill>
            <a:srgbClr val="0099FF"/>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1" name="AutoShape 51">
            <a:extLst>
              <a:ext uri="{FF2B5EF4-FFF2-40B4-BE49-F238E27FC236}">
                <a16:creationId xmlns:a16="http://schemas.microsoft.com/office/drawing/2014/main" id="{574DBC2D-5154-4EF7-8A38-A91616D9E55A}"/>
              </a:ext>
            </a:extLst>
          </p:cNvPr>
          <p:cNvSpPr>
            <a:spLocks noChangeArrowheads="1"/>
          </p:cNvSpPr>
          <p:nvPr/>
        </p:nvSpPr>
        <p:spPr bwMode="auto">
          <a:xfrm rot="-10800000">
            <a:off x="6781800" y="5715000"/>
            <a:ext cx="152400" cy="304800"/>
          </a:xfrm>
          <a:prstGeom prst="chevron">
            <a:avLst>
              <a:gd name="adj" fmla="val 25000"/>
            </a:avLst>
          </a:prstGeom>
          <a:solidFill>
            <a:srgbClr val="0099FF"/>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nvGrpSpPr>
          <p:cNvPr id="153652" name="Group 52">
            <a:extLst>
              <a:ext uri="{FF2B5EF4-FFF2-40B4-BE49-F238E27FC236}">
                <a16:creationId xmlns:a16="http://schemas.microsoft.com/office/drawing/2014/main" id="{3177D2FD-AB63-4371-B903-550B43D50655}"/>
              </a:ext>
            </a:extLst>
          </p:cNvPr>
          <p:cNvGrpSpPr>
            <a:grpSpLocks/>
          </p:cNvGrpSpPr>
          <p:nvPr/>
        </p:nvGrpSpPr>
        <p:grpSpPr bwMode="auto">
          <a:xfrm rot="-5400000">
            <a:off x="5410200" y="1028700"/>
            <a:ext cx="762000" cy="3276600"/>
            <a:chOff x="1056" y="1200"/>
            <a:chExt cx="576" cy="2400"/>
          </a:xfrm>
        </p:grpSpPr>
        <p:sp>
          <p:nvSpPr>
            <p:cNvPr id="153653" name="Oval 53">
              <a:extLst>
                <a:ext uri="{FF2B5EF4-FFF2-40B4-BE49-F238E27FC236}">
                  <a16:creationId xmlns:a16="http://schemas.microsoft.com/office/drawing/2014/main" id="{8719BC7C-343C-45A9-A695-3BB9927E42B3}"/>
                </a:ext>
              </a:extLst>
            </p:cNvPr>
            <p:cNvSpPr>
              <a:spLocks noChangeArrowheads="1"/>
            </p:cNvSpPr>
            <p:nvPr/>
          </p:nvSpPr>
          <p:spPr bwMode="auto">
            <a:xfrm>
              <a:off x="1104" y="1200"/>
              <a:ext cx="528" cy="624"/>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4" name="Oval 54">
              <a:extLst>
                <a:ext uri="{FF2B5EF4-FFF2-40B4-BE49-F238E27FC236}">
                  <a16:creationId xmlns:a16="http://schemas.microsoft.com/office/drawing/2014/main" id="{8D41511C-2225-40D3-9228-AC3CB0CF1B56}"/>
                </a:ext>
              </a:extLst>
            </p:cNvPr>
            <p:cNvSpPr>
              <a:spLocks noChangeArrowheads="1"/>
            </p:cNvSpPr>
            <p:nvPr/>
          </p:nvSpPr>
          <p:spPr bwMode="auto">
            <a:xfrm>
              <a:off x="1104" y="1776"/>
              <a:ext cx="528" cy="624"/>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5" name="Oval 55">
              <a:extLst>
                <a:ext uri="{FF2B5EF4-FFF2-40B4-BE49-F238E27FC236}">
                  <a16:creationId xmlns:a16="http://schemas.microsoft.com/office/drawing/2014/main" id="{D22E738D-EBE3-41CD-8B94-69E63C47A2E5}"/>
                </a:ext>
              </a:extLst>
            </p:cNvPr>
            <p:cNvSpPr>
              <a:spLocks noChangeArrowheads="1"/>
            </p:cNvSpPr>
            <p:nvPr/>
          </p:nvSpPr>
          <p:spPr bwMode="auto">
            <a:xfrm>
              <a:off x="1104" y="2352"/>
              <a:ext cx="528" cy="624"/>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6" name="Oval 56">
              <a:extLst>
                <a:ext uri="{FF2B5EF4-FFF2-40B4-BE49-F238E27FC236}">
                  <a16:creationId xmlns:a16="http://schemas.microsoft.com/office/drawing/2014/main" id="{51F45E86-1DF9-4C15-99EC-AD0D37FFF130}"/>
                </a:ext>
              </a:extLst>
            </p:cNvPr>
            <p:cNvSpPr>
              <a:spLocks noChangeArrowheads="1"/>
            </p:cNvSpPr>
            <p:nvPr/>
          </p:nvSpPr>
          <p:spPr bwMode="auto">
            <a:xfrm>
              <a:off x="1056" y="2976"/>
              <a:ext cx="528" cy="624"/>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3657" name="AutoShape 57">
            <a:extLst>
              <a:ext uri="{FF2B5EF4-FFF2-40B4-BE49-F238E27FC236}">
                <a16:creationId xmlns:a16="http://schemas.microsoft.com/office/drawing/2014/main" id="{E32FFC14-683A-4F2B-A7FE-B3FC166CC83A}"/>
              </a:ext>
            </a:extLst>
          </p:cNvPr>
          <p:cNvSpPr>
            <a:spLocks noChangeArrowheads="1"/>
          </p:cNvSpPr>
          <p:nvPr/>
        </p:nvSpPr>
        <p:spPr bwMode="auto">
          <a:xfrm rot="-5400000">
            <a:off x="5676900" y="31623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8" name="Oval 58">
            <a:extLst>
              <a:ext uri="{FF2B5EF4-FFF2-40B4-BE49-F238E27FC236}">
                <a16:creationId xmlns:a16="http://schemas.microsoft.com/office/drawing/2014/main" id="{28A97791-E813-4A05-929F-E89734C9FE1E}"/>
              </a:ext>
            </a:extLst>
          </p:cNvPr>
          <p:cNvSpPr>
            <a:spLocks noChangeArrowheads="1"/>
          </p:cNvSpPr>
          <p:nvPr/>
        </p:nvSpPr>
        <p:spPr bwMode="auto">
          <a:xfrm>
            <a:off x="6705600" y="2895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59" name="Oval 59">
            <a:extLst>
              <a:ext uri="{FF2B5EF4-FFF2-40B4-BE49-F238E27FC236}">
                <a16:creationId xmlns:a16="http://schemas.microsoft.com/office/drawing/2014/main" id="{44050A28-708A-44F2-9306-6E94CA833F3D}"/>
              </a:ext>
            </a:extLst>
          </p:cNvPr>
          <p:cNvSpPr>
            <a:spLocks noChangeArrowheads="1"/>
          </p:cNvSpPr>
          <p:nvPr/>
        </p:nvSpPr>
        <p:spPr bwMode="auto">
          <a:xfrm>
            <a:off x="4419600" y="2895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0" name="Oval 60">
            <a:extLst>
              <a:ext uri="{FF2B5EF4-FFF2-40B4-BE49-F238E27FC236}">
                <a16:creationId xmlns:a16="http://schemas.microsoft.com/office/drawing/2014/main" id="{139677FC-A01D-4E29-BAEF-00F6C35C0EDF}"/>
              </a:ext>
            </a:extLst>
          </p:cNvPr>
          <p:cNvSpPr>
            <a:spLocks noChangeArrowheads="1"/>
          </p:cNvSpPr>
          <p:nvPr/>
        </p:nvSpPr>
        <p:spPr bwMode="auto">
          <a:xfrm>
            <a:off x="6019800" y="2895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1" name="Oval 61">
            <a:extLst>
              <a:ext uri="{FF2B5EF4-FFF2-40B4-BE49-F238E27FC236}">
                <a16:creationId xmlns:a16="http://schemas.microsoft.com/office/drawing/2014/main" id="{F0D3AAD2-9335-42B1-86DE-8688E7469DD8}"/>
              </a:ext>
            </a:extLst>
          </p:cNvPr>
          <p:cNvSpPr>
            <a:spLocks noChangeArrowheads="1"/>
          </p:cNvSpPr>
          <p:nvPr/>
        </p:nvSpPr>
        <p:spPr bwMode="auto">
          <a:xfrm>
            <a:off x="5410200" y="2895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2" name="Line 62">
            <a:extLst>
              <a:ext uri="{FF2B5EF4-FFF2-40B4-BE49-F238E27FC236}">
                <a16:creationId xmlns:a16="http://schemas.microsoft.com/office/drawing/2014/main" id="{4D66D066-EBDE-48EF-BD51-8A9C7BDC4123}"/>
              </a:ext>
            </a:extLst>
          </p:cNvPr>
          <p:cNvSpPr>
            <a:spLocks noChangeShapeType="1"/>
          </p:cNvSpPr>
          <p:nvPr/>
        </p:nvSpPr>
        <p:spPr bwMode="auto">
          <a:xfrm flipH="1" flipV="1">
            <a:off x="5638800" y="3352800"/>
            <a:ext cx="304800" cy="838200"/>
          </a:xfrm>
          <a:prstGeom prst="line">
            <a:avLst/>
          </a:prstGeom>
          <a:noFill/>
          <a:ln w="1905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663" name="Oval 63">
            <a:extLst>
              <a:ext uri="{FF2B5EF4-FFF2-40B4-BE49-F238E27FC236}">
                <a16:creationId xmlns:a16="http://schemas.microsoft.com/office/drawing/2014/main" id="{5F619419-AB44-4968-AF4F-F49EA7AC88E5}"/>
              </a:ext>
            </a:extLst>
          </p:cNvPr>
          <p:cNvSpPr>
            <a:spLocks noChangeArrowheads="1"/>
          </p:cNvSpPr>
          <p:nvPr/>
        </p:nvSpPr>
        <p:spPr bwMode="auto">
          <a:xfrm>
            <a:off x="6172200" y="2895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4" name="Oval 64">
            <a:extLst>
              <a:ext uri="{FF2B5EF4-FFF2-40B4-BE49-F238E27FC236}">
                <a16:creationId xmlns:a16="http://schemas.microsoft.com/office/drawing/2014/main" id="{A76F9560-CCCD-4122-A2AA-4BF077D5FA99}"/>
              </a:ext>
            </a:extLst>
          </p:cNvPr>
          <p:cNvSpPr>
            <a:spLocks noChangeArrowheads="1"/>
          </p:cNvSpPr>
          <p:nvPr/>
        </p:nvSpPr>
        <p:spPr bwMode="auto">
          <a:xfrm>
            <a:off x="4343400" y="22098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5" name="Oval 65">
            <a:extLst>
              <a:ext uri="{FF2B5EF4-FFF2-40B4-BE49-F238E27FC236}">
                <a16:creationId xmlns:a16="http://schemas.microsoft.com/office/drawing/2014/main" id="{1BAB8B5F-AB38-497B-B4FF-7939F0EED5B7}"/>
              </a:ext>
            </a:extLst>
          </p:cNvPr>
          <p:cNvSpPr>
            <a:spLocks noChangeArrowheads="1"/>
          </p:cNvSpPr>
          <p:nvPr/>
        </p:nvSpPr>
        <p:spPr bwMode="auto">
          <a:xfrm>
            <a:off x="4114800" y="27432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6" name="Oval 66">
            <a:extLst>
              <a:ext uri="{FF2B5EF4-FFF2-40B4-BE49-F238E27FC236}">
                <a16:creationId xmlns:a16="http://schemas.microsoft.com/office/drawing/2014/main" id="{1A45F0A5-7074-4DED-921B-DD000F54133E}"/>
              </a:ext>
            </a:extLst>
          </p:cNvPr>
          <p:cNvSpPr>
            <a:spLocks noChangeArrowheads="1"/>
          </p:cNvSpPr>
          <p:nvPr/>
        </p:nvSpPr>
        <p:spPr bwMode="auto">
          <a:xfrm>
            <a:off x="4114800" y="2514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7" name="Oval 67">
            <a:extLst>
              <a:ext uri="{FF2B5EF4-FFF2-40B4-BE49-F238E27FC236}">
                <a16:creationId xmlns:a16="http://schemas.microsoft.com/office/drawing/2014/main" id="{38E78746-3D5F-424C-A332-B8E8249346BE}"/>
              </a:ext>
            </a:extLst>
          </p:cNvPr>
          <p:cNvSpPr>
            <a:spLocks noChangeArrowheads="1"/>
          </p:cNvSpPr>
          <p:nvPr/>
        </p:nvSpPr>
        <p:spPr bwMode="auto">
          <a:xfrm>
            <a:off x="7010400" y="22860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8" name="Oval 68">
            <a:extLst>
              <a:ext uri="{FF2B5EF4-FFF2-40B4-BE49-F238E27FC236}">
                <a16:creationId xmlns:a16="http://schemas.microsoft.com/office/drawing/2014/main" id="{1BF20FF1-9E2F-47D9-A67D-C20A1678839D}"/>
              </a:ext>
            </a:extLst>
          </p:cNvPr>
          <p:cNvSpPr>
            <a:spLocks noChangeArrowheads="1"/>
          </p:cNvSpPr>
          <p:nvPr/>
        </p:nvSpPr>
        <p:spPr bwMode="auto">
          <a:xfrm>
            <a:off x="5257800" y="22098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69" name="Oval 69">
            <a:extLst>
              <a:ext uri="{FF2B5EF4-FFF2-40B4-BE49-F238E27FC236}">
                <a16:creationId xmlns:a16="http://schemas.microsoft.com/office/drawing/2014/main" id="{58676C7D-66F2-4768-ADF6-412F0CA73D33}"/>
              </a:ext>
            </a:extLst>
          </p:cNvPr>
          <p:cNvSpPr>
            <a:spLocks noChangeArrowheads="1"/>
          </p:cNvSpPr>
          <p:nvPr/>
        </p:nvSpPr>
        <p:spPr bwMode="auto">
          <a:xfrm>
            <a:off x="4724400" y="28194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0" name="Oval 70">
            <a:extLst>
              <a:ext uri="{FF2B5EF4-FFF2-40B4-BE49-F238E27FC236}">
                <a16:creationId xmlns:a16="http://schemas.microsoft.com/office/drawing/2014/main" id="{0A5BDAC8-287C-4699-9606-1526F57B1465}"/>
              </a:ext>
            </a:extLst>
          </p:cNvPr>
          <p:cNvSpPr>
            <a:spLocks noChangeArrowheads="1"/>
          </p:cNvSpPr>
          <p:nvPr/>
        </p:nvSpPr>
        <p:spPr bwMode="auto">
          <a:xfrm>
            <a:off x="5105400" y="28956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1" name="Oval 71">
            <a:extLst>
              <a:ext uri="{FF2B5EF4-FFF2-40B4-BE49-F238E27FC236}">
                <a16:creationId xmlns:a16="http://schemas.microsoft.com/office/drawing/2014/main" id="{3627D0E2-43AD-4AB9-B44A-D750604FBFF8}"/>
              </a:ext>
            </a:extLst>
          </p:cNvPr>
          <p:cNvSpPr>
            <a:spLocks noChangeArrowheads="1"/>
          </p:cNvSpPr>
          <p:nvPr/>
        </p:nvSpPr>
        <p:spPr bwMode="auto">
          <a:xfrm>
            <a:off x="6858000" y="29718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2" name="Oval 72">
            <a:extLst>
              <a:ext uri="{FF2B5EF4-FFF2-40B4-BE49-F238E27FC236}">
                <a16:creationId xmlns:a16="http://schemas.microsoft.com/office/drawing/2014/main" id="{6394CD73-1275-4E51-BEF8-55F2DE2C1543}"/>
              </a:ext>
            </a:extLst>
          </p:cNvPr>
          <p:cNvSpPr>
            <a:spLocks noChangeArrowheads="1"/>
          </p:cNvSpPr>
          <p:nvPr/>
        </p:nvSpPr>
        <p:spPr bwMode="auto">
          <a:xfrm>
            <a:off x="5791200" y="22860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3" name="Oval 73">
            <a:extLst>
              <a:ext uri="{FF2B5EF4-FFF2-40B4-BE49-F238E27FC236}">
                <a16:creationId xmlns:a16="http://schemas.microsoft.com/office/drawing/2014/main" id="{95A72B5A-030E-45D7-8E3F-102A0CD98C9E}"/>
              </a:ext>
            </a:extLst>
          </p:cNvPr>
          <p:cNvSpPr>
            <a:spLocks noChangeArrowheads="1"/>
          </p:cNvSpPr>
          <p:nvPr/>
        </p:nvSpPr>
        <p:spPr bwMode="auto">
          <a:xfrm>
            <a:off x="5410200" y="22098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4" name="Oval 74">
            <a:extLst>
              <a:ext uri="{FF2B5EF4-FFF2-40B4-BE49-F238E27FC236}">
                <a16:creationId xmlns:a16="http://schemas.microsoft.com/office/drawing/2014/main" id="{60717685-73A8-462C-939B-FF114B4AE371}"/>
              </a:ext>
            </a:extLst>
          </p:cNvPr>
          <p:cNvSpPr>
            <a:spLocks noChangeArrowheads="1"/>
          </p:cNvSpPr>
          <p:nvPr/>
        </p:nvSpPr>
        <p:spPr bwMode="auto">
          <a:xfrm>
            <a:off x="4724400" y="2286000"/>
            <a:ext cx="76200" cy="152400"/>
          </a:xfrm>
          <a:prstGeom prst="ellipse">
            <a:avLst/>
          </a:prstGeom>
          <a:solidFill>
            <a:srgbClr val="FF66CC"/>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5" name="AutoShape 75">
            <a:extLst>
              <a:ext uri="{FF2B5EF4-FFF2-40B4-BE49-F238E27FC236}">
                <a16:creationId xmlns:a16="http://schemas.microsoft.com/office/drawing/2014/main" id="{E0A92EA3-A3F4-4FE3-A0B9-7CC592493CAC}"/>
              </a:ext>
            </a:extLst>
          </p:cNvPr>
          <p:cNvSpPr>
            <a:spLocks noChangeArrowheads="1"/>
          </p:cNvSpPr>
          <p:nvPr/>
        </p:nvSpPr>
        <p:spPr bwMode="auto">
          <a:xfrm rot="-5400000">
            <a:off x="4914900" y="36957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6" name="AutoShape 76">
            <a:extLst>
              <a:ext uri="{FF2B5EF4-FFF2-40B4-BE49-F238E27FC236}">
                <a16:creationId xmlns:a16="http://schemas.microsoft.com/office/drawing/2014/main" id="{B7539D9E-35F5-4524-8D43-0E0559FB0D4E}"/>
              </a:ext>
            </a:extLst>
          </p:cNvPr>
          <p:cNvSpPr>
            <a:spLocks noChangeArrowheads="1"/>
          </p:cNvSpPr>
          <p:nvPr/>
        </p:nvSpPr>
        <p:spPr bwMode="auto">
          <a:xfrm rot="-5400000">
            <a:off x="6134100" y="30099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7" name="AutoShape 77">
            <a:extLst>
              <a:ext uri="{FF2B5EF4-FFF2-40B4-BE49-F238E27FC236}">
                <a16:creationId xmlns:a16="http://schemas.microsoft.com/office/drawing/2014/main" id="{CEC003CE-E952-417C-B513-CA7DB2E639CC}"/>
              </a:ext>
            </a:extLst>
          </p:cNvPr>
          <p:cNvSpPr>
            <a:spLocks noChangeArrowheads="1"/>
          </p:cNvSpPr>
          <p:nvPr/>
        </p:nvSpPr>
        <p:spPr bwMode="auto">
          <a:xfrm rot="-5400000">
            <a:off x="5524500" y="32385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8" name="AutoShape 78">
            <a:extLst>
              <a:ext uri="{FF2B5EF4-FFF2-40B4-BE49-F238E27FC236}">
                <a16:creationId xmlns:a16="http://schemas.microsoft.com/office/drawing/2014/main" id="{5CC30813-295B-4981-B731-6D3C6A6914B0}"/>
              </a:ext>
            </a:extLst>
          </p:cNvPr>
          <p:cNvSpPr>
            <a:spLocks noChangeArrowheads="1"/>
          </p:cNvSpPr>
          <p:nvPr/>
        </p:nvSpPr>
        <p:spPr bwMode="auto">
          <a:xfrm rot="-5400000">
            <a:off x="5067300" y="30099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79" name="Text Box 79">
            <a:extLst>
              <a:ext uri="{FF2B5EF4-FFF2-40B4-BE49-F238E27FC236}">
                <a16:creationId xmlns:a16="http://schemas.microsoft.com/office/drawing/2014/main" id="{775BEA1A-AF6F-42E3-AAD5-155DC67EC0C9}"/>
              </a:ext>
            </a:extLst>
          </p:cNvPr>
          <p:cNvSpPr txBox="1">
            <a:spLocks noChangeArrowheads="1"/>
          </p:cNvSpPr>
          <p:nvPr/>
        </p:nvSpPr>
        <p:spPr bwMode="auto">
          <a:xfrm>
            <a:off x="4343400" y="1763714"/>
            <a:ext cx="2541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618"/>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i="1">
                <a:solidFill>
                  <a:srgbClr val="000618"/>
                </a:solidFill>
                <a:latin typeface="Arial" charset="0"/>
                <a:cs typeface="Times New Roman" panose="02020603050405020304" pitchFamily="18" charset="0"/>
              </a:rPr>
              <a:t>Streptococcus spp.</a:t>
            </a:r>
          </a:p>
        </p:txBody>
      </p:sp>
      <p:sp>
        <p:nvSpPr>
          <p:cNvPr id="153680" name="AutoShape 80">
            <a:extLst>
              <a:ext uri="{FF2B5EF4-FFF2-40B4-BE49-F238E27FC236}">
                <a16:creationId xmlns:a16="http://schemas.microsoft.com/office/drawing/2014/main" id="{6D226998-AA42-40D8-AE64-5FF9A7EBAF5B}"/>
              </a:ext>
            </a:extLst>
          </p:cNvPr>
          <p:cNvSpPr>
            <a:spLocks noChangeArrowheads="1"/>
          </p:cNvSpPr>
          <p:nvPr/>
        </p:nvSpPr>
        <p:spPr bwMode="auto">
          <a:xfrm rot="-5400000">
            <a:off x="7391400" y="2590800"/>
            <a:ext cx="381000" cy="381000"/>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400"/>
                  <a:pt x="16200" y="7817"/>
                  <a:pt x="16200" y="10799"/>
                </a:cubicBezTo>
                <a:lnTo>
                  <a:pt x="21600" y="10800"/>
                </a:lnTo>
                <a:cubicBezTo>
                  <a:pt x="21600" y="4835"/>
                  <a:pt x="16764" y="0"/>
                  <a:pt x="10800" y="0"/>
                </a:cubicBezTo>
                <a:cubicBezTo>
                  <a:pt x="4835" y="0"/>
                  <a:pt x="0" y="4835"/>
                  <a:pt x="0" y="10799"/>
                </a:cubicBezTo>
                <a:close/>
              </a:path>
            </a:pathLst>
          </a:custGeom>
          <a:solidFill>
            <a:srgbClr val="006600"/>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1" name="AutoShape 81">
            <a:extLst>
              <a:ext uri="{FF2B5EF4-FFF2-40B4-BE49-F238E27FC236}">
                <a16:creationId xmlns:a16="http://schemas.microsoft.com/office/drawing/2014/main" id="{CA23D978-2B67-4A36-A1A6-C676EE178ADE}"/>
              </a:ext>
            </a:extLst>
          </p:cNvPr>
          <p:cNvSpPr>
            <a:spLocks noChangeArrowheads="1"/>
          </p:cNvSpPr>
          <p:nvPr/>
        </p:nvSpPr>
        <p:spPr bwMode="auto">
          <a:xfrm rot="-16200000">
            <a:off x="6057900" y="59817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2" name="AutoShape 82">
            <a:extLst>
              <a:ext uri="{FF2B5EF4-FFF2-40B4-BE49-F238E27FC236}">
                <a16:creationId xmlns:a16="http://schemas.microsoft.com/office/drawing/2014/main" id="{1349E267-07B9-4E52-8C73-F5274D8E1BBE}"/>
              </a:ext>
            </a:extLst>
          </p:cNvPr>
          <p:cNvSpPr>
            <a:spLocks noChangeArrowheads="1"/>
          </p:cNvSpPr>
          <p:nvPr/>
        </p:nvSpPr>
        <p:spPr bwMode="auto">
          <a:xfrm rot="-21600000">
            <a:off x="4114800" y="5715000"/>
            <a:ext cx="152400" cy="304800"/>
          </a:xfrm>
          <a:prstGeom prst="chevron">
            <a:avLst>
              <a:gd name="adj" fmla="val 25000"/>
            </a:avLst>
          </a:prstGeom>
          <a:solidFill>
            <a:srgbClr val="0099FF"/>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3" name="AutoShape 83">
            <a:extLst>
              <a:ext uri="{FF2B5EF4-FFF2-40B4-BE49-F238E27FC236}">
                <a16:creationId xmlns:a16="http://schemas.microsoft.com/office/drawing/2014/main" id="{68AA3943-DEE0-455B-A8A5-D5E9EAE4CE73}"/>
              </a:ext>
            </a:extLst>
          </p:cNvPr>
          <p:cNvSpPr>
            <a:spLocks noChangeArrowheads="1"/>
          </p:cNvSpPr>
          <p:nvPr/>
        </p:nvSpPr>
        <p:spPr bwMode="auto">
          <a:xfrm rot="-21600000">
            <a:off x="6781800" y="4114800"/>
            <a:ext cx="228600" cy="152400"/>
          </a:xfrm>
          <a:prstGeom prst="moon">
            <a:avLst>
              <a:gd name="adj" fmla="val 50000"/>
            </a:avLst>
          </a:prstGeom>
          <a:solidFill>
            <a:srgbClr val="CC0066"/>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nvGrpSpPr>
          <p:cNvPr id="153684" name="Group 84">
            <a:extLst>
              <a:ext uri="{FF2B5EF4-FFF2-40B4-BE49-F238E27FC236}">
                <a16:creationId xmlns:a16="http://schemas.microsoft.com/office/drawing/2014/main" id="{25BE5CAC-9952-4DB0-9D25-6E58DDA3D067}"/>
              </a:ext>
            </a:extLst>
          </p:cNvPr>
          <p:cNvGrpSpPr>
            <a:grpSpLocks/>
          </p:cNvGrpSpPr>
          <p:nvPr/>
        </p:nvGrpSpPr>
        <p:grpSpPr bwMode="auto">
          <a:xfrm>
            <a:off x="2971800" y="2590800"/>
            <a:ext cx="914400" cy="1524000"/>
            <a:chOff x="960" y="1872"/>
            <a:chExt cx="576" cy="960"/>
          </a:xfrm>
        </p:grpSpPr>
        <p:sp>
          <p:nvSpPr>
            <p:cNvPr id="153685" name="Oval 85">
              <a:extLst>
                <a:ext uri="{FF2B5EF4-FFF2-40B4-BE49-F238E27FC236}">
                  <a16:creationId xmlns:a16="http://schemas.microsoft.com/office/drawing/2014/main" id="{11C5563B-DD58-4256-A226-32F0C24DEA7E}"/>
                </a:ext>
              </a:extLst>
            </p:cNvPr>
            <p:cNvSpPr>
              <a:spLocks noChangeArrowheads="1"/>
            </p:cNvSpPr>
            <p:nvPr/>
          </p:nvSpPr>
          <p:spPr bwMode="auto">
            <a:xfrm>
              <a:off x="1008" y="1920"/>
              <a:ext cx="480" cy="816"/>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6" name="Oval 86">
              <a:extLst>
                <a:ext uri="{FF2B5EF4-FFF2-40B4-BE49-F238E27FC236}">
                  <a16:creationId xmlns:a16="http://schemas.microsoft.com/office/drawing/2014/main" id="{3B66E145-EB55-4826-A1CD-32862A8D6195}"/>
                </a:ext>
              </a:extLst>
            </p:cNvPr>
            <p:cNvSpPr>
              <a:spLocks noChangeArrowheads="1"/>
            </p:cNvSpPr>
            <p:nvPr/>
          </p:nvSpPr>
          <p:spPr bwMode="auto">
            <a:xfrm>
              <a:off x="960" y="2256"/>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7" name="Oval 87">
              <a:extLst>
                <a:ext uri="{FF2B5EF4-FFF2-40B4-BE49-F238E27FC236}">
                  <a16:creationId xmlns:a16="http://schemas.microsoft.com/office/drawing/2014/main" id="{53F62461-E011-45B9-B593-106AFD73FF80}"/>
                </a:ext>
              </a:extLst>
            </p:cNvPr>
            <p:cNvSpPr>
              <a:spLocks noChangeArrowheads="1"/>
            </p:cNvSpPr>
            <p:nvPr/>
          </p:nvSpPr>
          <p:spPr bwMode="auto">
            <a:xfrm>
              <a:off x="1104" y="268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8" name="Oval 88">
              <a:extLst>
                <a:ext uri="{FF2B5EF4-FFF2-40B4-BE49-F238E27FC236}">
                  <a16:creationId xmlns:a16="http://schemas.microsoft.com/office/drawing/2014/main" id="{82EAEEDC-A38A-49C5-8666-B30DDA32DF79}"/>
                </a:ext>
              </a:extLst>
            </p:cNvPr>
            <p:cNvSpPr>
              <a:spLocks noChangeArrowheads="1"/>
            </p:cNvSpPr>
            <p:nvPr/>
          </p:nvSpPr>
          <p:spPr bwMode="auto">
            <a:xfrm>
              <a:off x="960" y="2496"/>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89" name="Oval 89">
              <a:extLst>
                <a:ext uri="{FF2B5EF4-FFF2-40B4-BE49-F238E27FC236}">
                  <a16:creationId xmlns:a16="http://schemas.microsoft.com/office/drawing/2014/main" id="{384A8E35-D138-4FA8-89F7-D5D126D2CBBC}"/>
                </a:ext>
              </a:extLst>
            </p:cNvPr>
            <p:cNvSpPr>
              <a:spLocks noChangeArrowheads="1"/>
            </p:cNvSpPr>
            <p:nvPr/>
          </p:nvSpPr>
          <p:spPr bwMode="auto">
            <a:xfrm>
              <a:off x="1296" y="268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0" name="Oval 90">
              <a:extLst>
                <a:ext uri="{FF2B5EF4-FFF2-40B4-BE49-F238E27FC236}">
                  <a16:creationId xmlns:a16="http://schemas.microsoft.com/office/drawing/2014/main" id="{F01E1CD1-F036-4D5E-9027-4CA4667BEED5}"/>
                </a:ext>
              </a:extLst>
            </p:cNvPr>
            <p:cNvSpPr>
              <a:spLocks noChangeArrowheads="1"/>
            </p:cNvSpPr>
            <p:nvPr/>
          </p:nvSpPr>
          <p:spPr bwMode="auto">
            <a:xfrm>
              <a:off x="1392" y="2352"/>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1" name="Oval 91">
              <a:extLst>
                <a:ext uri="{FF2B5EF4-FFF2-40B4-BE49-F238E27FC236}">
                  <a16:creationId xmlns:a16="http://schemas.microsoft.com/office/drawing/2014/main" id="{648E296B-A0FC-4F9F-B637-3CA488091067}"/>
                </a:ext>
              </a:extLst>
            </p:cNvPr>
            <p:cNvSpPr>
              <a:spLocks noChangeArrowheads="1"/>
            </p:cNvSpPr>
            <p:nvPr/>
          </p:nvSpPr>
          <p:spPr bwMode="auto">
            <a:xfrm>
              <a:off x="1152" y="2160"/>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2" name="Oval 92">
              <a:extLst>
                <a:ext uri="{FF2B5EF4-FFF2-40B4-BE49-F238E27FC236}">
                  <a16:creationId xmlns:a16="http://schemas.microsoft.com/office/drawing/2014/main" id="{2F61130F-1470-4DF6-8ED5-0D9AB218D833}"/>
                </a:ext>
              </a:extLst>
            </p:cNvPr>
            <p:cNvSpPr>
              <a:spLocks noChangeArrowheads="1"/>
            </p:cNvSpPr>
            <p:nvPr/>
          </p:nvSpPr>
          <p:spPr bwMode="auto">
            <a:xfrm>
              <a:off x="1296" y="220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3" name="Oval 93">
              <a:extLst>
                <a:ext uri="{FF2B5EF4-FFF2-40B4-BE49-F238E27FC236}">
                  <a16:creationId xmlns:a16="http://schemas.microsoft.com/office/drawing/2014/main" id="{9BEE51E1-D7E0-4C0B-A40D-2D90DE1CDAC0}"/>
                </a:ext>
              </a:extLst>
            </p:cNvPr>
            <p:cNvSpPr>
              <a:spLocks noChangeArrowheads="1"/>
            </p:cNvSpPr>
            <p:nvPr/>
          </p:nvSpPr>
          <p:spPr bwMode="auto">
            <a:xfrm>
              <a:off x="1104" y="244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4" name="Oval 94">
              <a:extLst>
                <a:ext uri="{FF2B5EF4-FFF2-40B4-BE49-F238E27FC236}">
                  <a16:creationId xmlns:a16="http://schemas.microsoft.com/office/drawing/2014/main" id="{E00B588E-BC94-4D8B-A7EA-FD75A5FF4A66}"/>
                </a:ext>
              </a:extLst>
            </p:cNvPr>
            <p:cNvSpPr>
              <a:spLocks noChangeArrowheads="1"/>
            </p:cNvSpPr>
            <p:nvPr/>
          </p:nvSpPr>
          <p:spPr bwMode="auto">
            <a:xfrm>
              <a:off x="1392" y="2064"/>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5" name="Oval 95">
              <a:extLst>
                <a:ext uri="{FF2B5EF4-FFF2-40B4-BE49-F238E27FC236}">
                  <a16:creationId xmlns:a16="http://schemas.microsoft.com/office/drawing/2014/main" id="{BACF1D5B-CFE8-456F-8B2A-B80FDBDD2179}"/>
                </a:ext>
              </a:extLst>
            </p:cNvPr>
            <p:cNvSpPr>
              <a:spLocks noChangeArrowheads="1"/>
            </p:cNvSpPr>
            <p:nvPr/>
          </p:nvSpPr>
          <p:spPr bwMode="auto">
            <a:xfrm>
              <a:off x="1200" y="2496"/>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6" name="Oval 96">
              <a:extLst>
                <a:ext uri="{FF2B5EF4-FFF2-40B4-BE49-F238E27FC236}">
                  <a16:creationId xmlns:a16="http://schemas.microsoft.com/office/drawing/2014/main" id="{D7DD29C7-C6C6-46D2-BD27-EBF7B5FA828E}"/>
                </a:ext>
              </a:extLst>
            </p:cNvPr>
            <p:cNvSpPr>
              <a:spLocks noChangeArrowheads="1"/>
            </p:cNvSpPr>
            <p:nvPr/>
          </p:nvSpPr>
          <p:spPr bwMode="auto">
            <a:xfrm>
              <a:off x="1248" y="1872"/>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7" name="Oval 97">
              <a:extLst>
                <a:ext uri="{FF2B5EF4-FFF2-40B4-BE49-F238E27FC236}">
                  <a16:creationId xmlns:a16="http://schemas.microsoft.com/office/drawing/2014/main" id="{0529A41C-0002-493C-A1CE-6A067A8EF753}"/>
                </a:ext>
              </a:extLst>
            </p:cNvPr>
            <p:cNvSpPr>
              <a:spLocks noChangeArrowheads="1"/>
            </p:cNvSpPr>
            <p:nvPr/>
          </p:nvSpPr>
          <p:spPr bwMode="auto">
            <a:xfrm>
              <a:off x="1056" y="196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8" name="Oval 98">
              <a:extLst>
                <a:ext uri="{FF2B5EF4-FFF2-40B4-BE49-F238E27FC236}">
                  <a16:creationId xmlns:a16="http://schemas.microsoft.com/office/drawing/2014/main" id="{4D6C103E-FB54-48ED-975D-879664DA1D31}"/>
                </a:ext>
              </a:extLst>
            </p:cNvPr>
            <p:cNvSpPr>
              <a:spLocks noChangeArrowheads="1"/>
            </p:cNvSpPr>
            <p:nvPr/>
          </p:nvSpPr>
          <p:spPr bwMode="auto">
            <a:xfrm>
              <a:off x="1440" y="220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699" name="Oval 99">
              <a:extLst>
                <a:ext uri="{FF2B5EF4-FFF2-40B4-BE49-F238E27FC236}">
                  <a16:creationId xmlns:a16="http://schemas.microsoft.com/office/drawing/2014/main" id="{91D4F5D3-31D7-47A6-924B-FB60BBDFBFE4}"/>
                </a:ext>
              </a:extLst>
            </p:cNvPr>
            <p:cNvSpPr>
              <a:spLocks noChangeArrowheads="1"/>
            </p:cNvSpPr>
            <p:nvPr/>
          </p:nvSpPr>
          <p:spPr bwMode="auto">
            <a:xfrm>
              <a:off x="1392" y="2544"/>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grpSp>
        <p:nvGrpSpPr>
          <p:cNvPr id="153700" name="Group 100">
            <a:extLst>
              <a:ext uri="{FF2B5EF4-FFF2-40B4-BE49-F238E27FC236}">
                <a16:creationId xmlns:a16="http://schemas.microsoft.com/office/drawing/2014/main" id="{25DEAAB8-C8FA-4D6D-9656-E94E31D61A11}"/>
              </a:ext>
            </a:extLst>
          </p:cNvPr>
          <p:cNvGrpSpPr>
            <a:grpSpLocks/>
          </p:cNvGrpSpPr>
          <p:nvPr/>
        </p:nvGrpSpPr>
        <p:grpSpPr bwMode="auto">
          <a:xfrm rot="-5400000">
            <a:off x="3276600" y="4343400"/>
            <a:ext cx="914400" cy="1524000"/>
            <a:chOff x="960" y="1872"/>
            <a:chExt cx="576" cy="960"/>
          </a:xfrm>
        </p:grpSpPr>
        <p:sp>
          <p:nvSpPr>
            <p:cNvPr id="153701" name="Oval 101">
              <a:extLst>
                <a:ext uri="{FF2B5EF4-FFF2-40B4-BE49-F238E27FC236}">
                  <a16:creationId xmlns:a16="http://schemas.microsoft.com/office/drawing/2014/main" id="{67D0B95E-9BCC-46F1-8746-3026784E0D5E}"/>
                </a:ext>
              </a:extLst>
            </p:cNvPr>
            <p:cNvSpPr>
              <a:spLocks noChangeArrowheads="1"/>
            </p:cNvSpPr>
            <p:nvPr/>
          </p:nvSpPr>
          <p:spPr bwMode="auto">
            <a:xfrm>
              <a:off x="1008" y="1920"/>
              <a:ext cx="480" cy="816"/>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2" name="Oval 102">
              <a:extLst>
                <a:ext uri="{FF2B5EF4-FFF2-40B4-BE49-F238E27FC236}">
                  <a16:creationId xmlns:a16="http://schemas.microsoft.com/office/drawing/2014/main" id="{335C7860-F23B-4A7C-9A64-BBAC3CB69405}"/>
                </a:ext>
              </a:extLst>
            </p:cNvPr>
            <p:cNvSpPr>
              <a:spLocks noChangeArrowheads="1"/>
            </p:cNvSpPr>
            <p:nvPr/>
          </p:nvSpPr>
          <p:spPr bwMode="auto">
            <a:xfrm>
              <a:off x="960" y="2256"/>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3" name="Oval 103">
              <a:extLst>
                <a:ext uri="{FF2B5EF4-FFF2-40B4-BE49-F238E27FC236}">
                  <a16:creationId xmlns:a16="http://schemas.microsoft.com/office/drawing/2014/main" id="{DD768A51-DCD0-4DDB-A6A8-AF2E7B2FBCB8}"/>
                </a:ext>
              </a:extLst>
            </p:cNvPr>
            <p:cNvSpPr>
              <a:spLocks noChangeArrowheads="1"/>
            </p:cNvSpPr>
            <p:nvPr/>
          </p:nvSpPr>
          <p:spPr bwMode="auto">
            <a:xfrm>
              <a:off x="1104" y="268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4" name="Oval 104">
              <a:extLst>
                <a:ext uri="{FF2B5EF4-FFF2-40B4-BE49-F238E27FC236}">
                  <a16:creationId xmlns:a16="http://schemas.microsoft.com/office/drawing/2014/main" id="{7CFC7C32-643C-48FE-B2B3-39A7938CBCE4}"/>
                </a:ext>
              </a:extLst>
            </p:cNvPr>
            <p:cNvSpPr>
              <a:spLocks noChangeArrowheads="1"/>
            </p:cNvSpPr>
            <p:nvPr/>
          </p:nvSpPr>
          <p:spPr bwMode="auto">
            <a:xfrm>
              <a:off x="960" y="2496"/>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5" name="Oval 105">
              <a:extLst>
                <a:ext uri="{FF2B5EF4-FFF2-40B4-BE49-F238E27FC236}">
                  <a16:creationId xmlns:a16="http://schemas.microsoft.com/office/drawing/2014/main" id="{8C7A7A5F-6C88-40D6-B825-7B5169C7D82A}"/>
                </a:ext>
              </a:extLst>
            </p:cNvPr>
            <p:cNvSpPr>
              <a:spLocks noChangeArrowheads="1"/>
            </p:cNvSpPr>
            <p:nvPr/>
          </p:nvSpPr>
          <p:spPr bwMode="auto">
            <a:xfrm>
              <a:off x="1296" y="268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6" name="Oval 106">
              <a:extLst>
                <a:ext uri="{FF2B5EF4-FFF2-40B4-BE49-F238E27FC236}">
                  <a16:creationId xmlns:a16="http://schemas.microsoft.com/office/drawing/2014/main" id="{C4168640-F2D4-4359-8DBC-DEFD857E6A8E}"/>
                </a:ext>
              </a:extLst>
            </p:cNvPr>
            <p:cNvSpPr>
              <a:spLocks noChangeArrowheads="1"/>
            </p:cNvSpPr>
            <p:nvPr/>
          </p:nvSpPr>
          <p:spPr bwMode="auto">
            <a:xfrm>
              <a:off x="1392" y="2352"/>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7" name="Oval 107">
              <a:extLst>
                <a:ext uri="{FF2B5EF4-FFF2-40B4-BE49-F238E27FC236}">
                  <a16:creationId xmlns:a16="http://schemas.microsoft.com/office/drawing/2014/main" id="{8FC9641A-B2B7-4A04-BE78-BBF3164C8A56}"/>
                </a:ext>
              </a:extLst>
            </p:cNvPr>
            <p:cNvSpPr>
              <a:spLocks noChangeArrowheads="1"/>
            </p:cNvSpPr>
            <p:nvPr/>
          </p:nvSpPr>
          <p:spPr bwMode="auto">
            <a:xfrm>
              <a:off x="1152" y="2160"/>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8" name="Oval 108">
              <a:extLst>
                <a:ext uri="{FF2B5EF4-FFF2-40B4-BE49-F238E27FC236}">
                  <a16:creationId xmlns:a16="http://schemas.microsoft.com/office/drawing/2014/main" id="{7C613AB0-0B3E-4651-9F9A-BF847999F994}"/>
                </a:ext>
              </a:extLst>
            </p:cNvPr>
            <p:cNvSpPr>
              <a:spLocks noChangeArrowheads="1"/>
            </p:cNvSpPr>
            <p:nvPr/>
          </p:nvSpPr>
          <p:spPr bwMode="auto">
            <a:xfrm>
              <a:off x="1296" y="220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09" name="Oval 109">
              <a:extLst>
                <a:ext uri="{FF2B5EF4-FFF2-40B4-BE49-F238E27FC236}">
                  <a16:creationId xmlns:a16="http://schemas.microsoft.com/office/drawing/2014/main" id="{A096AE48-23C1-414A-BAB4-7CF3E611A4B0}"/>
                </a:ext>
              </a:extLst>
            </p:cNvPr>
            <p:cNvSpPr>
              <a:spLocks noChangeArrowheads="1"/>
            </p:cNvSpPr>
            <p:nvPr/>
          </p:nvSpPr>
          <p:spPr bwMode="auto">
            <a:xfrm>
              <a:off x="1104" y="244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10" name="Oval 110">
              <a:extLst>
                <a:ext uri="{FF2B5EF4-FFF2-40B4-BE49-F238E27FC236}">
                  <a16:creationId xmlns:a16="http://schemas.microsoft.com/office/drawing/2014/main" id="{47E21C6B-66D9-4DD8-AC78-79771F6056C5}"/>
                </a:ext>
              </a:extLst>
            </p:cNvPr>
            <p:cNvSpPr>
              <a:spLocks noChangeArrowheads="1"/>
            </p:cNvSpPr>
            <p:nvPr/>
          </p:nvSpPr>
          <p:spPr bwMode="auto">
            <a:xfrm>
              <a:off x="1392" y="2064"/>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11" name="Oval 111">
              <a:extLst>
                <a:ext uri="{FF2B5EF4-FFF2-40B4-BE49-F238E27FC236}">
                  <a16:creationId xmlns:a16="http://schemas.microsoft.com/office/drawing/2014/main" id="{CB25B6B1-FDAC-4DBE-A2E1-1032E14F9B06}"/>
                </a:ext>
              </a:extLst>
            </p:cNvPr>
            <p:cNvSpPr>
              <a:spLocks noChangeArrowheads="1"/>
            </p:cNvSpPr>
            <p:nvPr/>
          </p:nvSpPr>
          <p:spPr bwMode="auto">
            <a:xfrm>
              <a:off x="1200" y="2496"/>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12" name="Oval 112">
              <a:extLst>
                <a:ext uri="{FF2B5EF4-FFF2-40B4-BE49-F238E27FC236}">
                  <a16:creationId xmlns:a16="http://schemas.microsoft.com/office/drawing/2014/main" id="{9D784C0C-993A-41FB-A2FC-5FC43D801E33}"/>
                </a:ext>
              </a:extLst>
            </p:cNvPr>
            <p:cNvSpPr>
              <a:spLocks noChangeArrowheads="1"/>
            </p:cNvSpPr>
            <p:nvPr/>
          </p:nvSpPr>
          <p:spPr bwMode="auto">
            <a:xfrm>
              <a:off x="1248" y="1872"/>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13" name="Oval 113">
              <a:extLst>
                <a:ext uri="{FF2B5EF4-FFF2-40B4-BE49-F238E27FC236}">
                  <a16:creationId xmlns:a16="http://schemas.microsoft.com/office/drawing/2014/main" id="{B5403D06-E84A-4DDB-B86B-E671B043D0AC}"/>
                </a:ext>
              </a:extLst>
            </p:cNvPr>
            <p:cNvSpPr>
              <a:spLocks noChangeArrowheads="1"/>
            </p:cNvSpPr>
            <p:nvPr/>
          </p:nvSpPr>
          <p:spPr bwMode="auto">
            <a:xfrm>
              <a:off x="1056" y="196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14" name="Oval 114">
              <a:extLst>
                <a:ext uri="{FF2B5EF4-FFF2-40B4-BE49-F238E27FC236}">
                  <a16:creationId xmlns:a16="http://schemas.microsoft.com/office/drawing/2014/main" id="{04AA17D5-E3A5-4C16-95EF-CF63FD00A72E}"/>
                </a:ext>
              </a:extLst>
            </p:cNvPr>
            <p:cNvSpPr>
              <a:spLocks noChangeArrowheads="1"/>
            </p:cNvSpPr>
            <p:nvPr/>
          </p:nvSpPr>
          <p:spPr bwMode="auto">
            <a:xfrm>
              <a:off x="1440" y="2208"/>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53715" name="Oval 115">
              <a:extLst>
                <a:ext uri="{FF2B5EF4-FFF2-40B4-BE49-F238E27FC236}">
                  <a16:creationId xmlns:a16="http://schemas.microsoft.com/office/drawing/2014/main" id="{13588BDF-8CE7-4A9E-B2A9-EBF1752B7EF5}"/>
                </a:ext>
              </a:extLst>
            </p:cNvPr>
            <p:cNvSpPr>
              <a:spLocks noChangeArrowheads="1"/>
            </p:cNvSpPr>
            <p:nvPr/>
          </p:nvSpPr>
          <p:spPr bwMode="auto">
            <a:xfrm>
              <a:off x="1392" y="2544"/>
              <a:ext cx="96" cy="144"/>
            </a:xfrm>
            <a:prstGeom prst="ellipse">
              <a:avLst/>
            </a:prstGeom>
            <a:solidFill>
              <a:srgbClr val="A5002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grpSp>
      <p:sp>
        <p:nvSpPr>
          <p:cNvPr id="153716" name="Freeform 116">
            <a:extLst>
              <a:ext uri="{FF2B5EF4-FFF2-40B4-BE49-F238E27FC236}">
                <a16:creationId xmlns:a16="http://schemas.microsoft.com/office/drawing/2014/main" id="{91CEA37A-F084-4B95-8614-3CEE51FE6313}"/>
              </a:ext>
            </a:extLst>
          </p:cNvPr>
          <p:cNvSpPr>
            <a:spLocks/>
          </p:cNvSpPr>
          <p:nvPr/>
        </p:nvSpPr>
        <p:spPr bwMode="auto">
          <a:xfrm>
            <a:off x="3810000" y="2895600"/>
            <a:ext cx="533400" cy="228600"/>
          </a:xfrm>
          <a:custGeom>
            <a:avLst/>
            <a:gdLst>
              <a:gd name="T0" fmla="*/ 0 w 336"/>
              <a:gd name="T1" fmla="*/ 144 h 144"/>
              <a:gd name="T2" fmla="*/ 336 w 336"/>
              <a:gd name="T3" fmla="*/ 0 h 144"/>
            </a:gdLst>
            <a:ahLst/>
            <a:cxnLst>
              <a:cxn ang="0">
                <a:pos x="T0" y="T1"/>
              </a:cxn>
              <a:cxn ang="0">
                <a:pos x="T2" y="T3"/>
              </a:cxn>
            </a:cxnLst>
            <a:rect l="0" t="0" r="r" b="b"/>
            <a:pathLst>
              <a:path w="336" h="144">
                <a:moveTo>
                  <a:pt x="0" y="144"/>
                </a:moveTo>
                <a:cubicBezTo>
                  <a:pt x="144" y="84"/>
                  <a:pt x="288" y="24"/>
                  <a:pt x="336" y="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17" name="Freeform 117">
            <a:extLst>
              <a:ext uri="{FF2B5EF4-FFF2-40B4-BE49-F238E27FC236}">
                <a16:creationId xmlns:a16="http://schemas.microsoft.com/office/drawing/2014/main" id="{B618466B-49E0-4D06-86EF-AF13760DE666}"/>
              </a:ext>
            </a:extLst>
          </p:cNvPr>
          <p:cNvSpPr>
            <a:spLocks/>
          </p:cNvSpPr>
          <p:nvPr/>
        </p:nvSpPr>
        <p:spPr bwMode="auto">
          <a:xfrm>
            <a:off x="3657600" y="2514600"/>
            <a:ext cx="571500" cy="323850"/>
          </a:xfrm>
          <a:custGeom>
            <a:avLst/>
            <a:gdLst>
              <a:gd name="T0" fmla="*/ 0 w 360"/>
              <a:gd name="T1" fmla="*/ 204 h 204"/>
              <a:gd name="T2" fmla="*/ 36 w 360"/>
              <a:gd name="T3" fmla="*/ 192 h 204"/>
              <a:gd name="T4" fmla="*/ 60 w 360"/>
              <a:gd name="T5" fmla="*/ 156 h 204"/>
              <a:gd name="T6" fmla="*/ 132 w 360"/>
              <a:gd name="T7" fmla="*/ 132 h 204"/>
              <a:gd name="T8" fmla="*/ 180 w 360"/>
              <a:gd name="T9" fmla="*/ 156 h 204"/>
              <a:gd name="T10" fmla="*/ 252 w 360"/>
              <a:gd name="T11" fmla="*/ 12 h 204"/>
              <a:gd name="T12" fmla="*/ 360 w 360"/>
              <a:gd name="T13" fmla="*/ 0 h 204"/>
              <a:gd name="T14" fmla="*/ 324 w 360"/>
              <a:gd name="T15" fmla="*/ 1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0" h="204">
                <a:moveTo>
                  <a:pt x="0" y="204"/>
                </a:moveTo>
                <a:cubicBezTo>
                  <a:pt x="12" y="200"/>
                  <a:pt x="26" y="200"/>
                  <a:pt x="36" y="192"/>
                </a:cubicBezTo>
                <a:cubicBezTo>
                  <a:pt x="47" y="183"/>
                  <a:pt x="48" y="164"/>
                  <a:pt x="60" y="156"/>
                </a:cubicBezTo>
                <a:cubicBezTo>
                  <a:pt x="81" y="143"/>
                  <a:pt x="132" y="132"/>
                  <a:pt x="132" y="132"/>
                </a:cubicBezTo>
                <a:cubicBezTo>
                  <a:pt x="140" y="156"/>
                  <a:pt x="140" y="196"/>
                  <a:pt x="180" y="156"/>
                </a:cubicBezTo>
                <a:cubicBezTo>
                  <a:pt x="220" y="116"/>
                  <a:pt x="180" y="30"/>
                  <a:pt x="252" y="12"/>
                </a:cubicBezTo>
                <a:cubicBezTo>
                  <a:pt x="287" y="3"/>
                  <a:pt x="324" y="4"/>
                  <a:pt x="360" y="0"/>
                </a:cubicBezTo>
                <a:cubicBezTo>
                  <a:pt x="348" y="4"/>
                  <a:pt x="324" y="12"/>
                  <a:pt x="324" y="12"/>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18" name="Freeform 118">
            <a:extLst>
              <a:ext uri="{FF2B5EF4-FFF2-40B4-BE49-F238E27FC236}">
                <a16:creationId xmlns:a16="http://schemas.microsoft.com/office/drawing/2014/main" id="{89806ACC-A700-4E99-8510-53BFF360F484}"/>
              </a:ext>
            </a:extLst>
          </p:cNvPr>
          <p:cNvSpPr>
            <a:spLocks/>
          </p:cNvSpPr>
          <p:nvPr/>
        </p:nvSpPr>
        <p:spPr bwMode="auto">
          <a:xfrm>
            <a:off x="3829050" y="2952750"/>
            <a:ext cx="533400" cy="419100"/>
          </a:xfrm>
          <a:custGeom>
            <a:avLst/>
            <a:gdLst>
              <a:gd name="T0" fmla="*/ 0 w 336"/>
              <a:gd name="T1" fmla="*/ 264 h 264"/>
              <a:gd name="T2" fmla="*/ 168 w 336"/>
              <a:gd name="T3" fmla="*/ 216 h 264"/>
              <a:gd name="T4" fmla="*/ 228 w 336"/>
              <a:gd name="T5" fmla="*/ 108 h 264"/>
              <a:gd name="T6" fmla="*/ 240 w 336"/>
              <a:gd name="T7" fmla="*/ 72 h 264"/>
              <a:gd name="T8" fmla="*/ 336 w 336"/>
              <a:gd name="T9" fmla="*/ 0 h 264"/>
            </a:gdLst>
            <a:ahLst/>
            <a:cxnLst>
              <a:cxn ang="0">
                <a:pos x="T0" y="T1"/>
              </a:cxn>
              <a:cxn ang="0">
                <a:pos x="T2" y="T3"/>
              </a:cxn>
              <a:cxn ang="0">
                <a:pos x="T4" y="T5"/>
              </a:cxn>
              <a:cxn ang="0">
                <a:pos x="T6" y="T7"/>
              </a:cxn>
              <a:cxn ang="0">
                <a:pos x="T8" y="T9"/>
              </a:cxn>
            </a:cxnLst>
            <a:rect l="0" t="0" r="r" b="b"/>
            <a:pathLst>
              <a:path w="336" h="264">
                <a:moveTo>
                  <a:pt x="0" y="264"/>
                </a:moveTo>
                <a:cubicBezTo>
                  <a:pt x="77" y="254"/>
                  <a:pt x="108" y="256"/>
                  <a:pt x="168" y="216"/>
                </a:cubicBezTo>
                <a:cubicBezTo>
                  <a:pt x="181" y="177"/>
                  <a:pt x="215" y="147"/>
                  <a:pt x="228" y="108"/>
                </a:cubicBezTo>
                <a:cubicBezTo>
                  <a:pt x="232" y="96"/>
                  <a:pt x="232" y="82"/>
                  <a:pt x="240" y="72"/>
                </a:cubicBezTo>
                <a:cubicBezTo>
                  <a:pt x="250" y="59"/>
                  <a:pt x="318" y="9"/>
                  <a:pt x="336" y="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19" name="Freeform 119">
            <a:extLst>
              <a:ext uri="{FF2B5EF4-FFF2-40B4-BE49-F238E27FC236}">
                <a16:creationId xmlns:a16="http://schemas.microsoft.com/office/drawing/2014/main" id="{D98B7EDE-34E6-4A97-9671-8E279E3D02D2}"/>
              </a:ext>
            </a:extLst>
          </p:cNvPr>
          <p:cNvSpPr>
            <a:spLocks/>
          </p:cNvSpPr>
          <p:nvPr/>
        </p:nvSpPr>
        <p:spPr bwMode="auto">
          <a:xfrm>
            <a:off x="3600451" y="2381250"/>
            <a:ext cx="690563" cy="381000"/>
          </a:xfrm>
          <a:custGeom>
            <a:avLst/>
            <a:gdLst>
              <a:gd name="T0" fmla="*/ 0 w 435"/>
              <a:gd name="T1" fmla="*/ 240 h 240"/>
              <a:gd name="T2" fmla="*/ 24 w 435"/>
              <a:gd name="T3" fmla="*/ 204 h 240"/>
              <a:gd name="T4" fmla="*/ 36 w 435"/>
              <a:gd name="T5" fmla="*/ 168 h 240"/>
              <a:gd name="T6" fmla="*/ 72 w 435"/>
              <a:gd name="T7" fmla="*/ 180 h 240"/>
              <a:gd name="T8" fmla="*/ 96 w 435"/>
              <a:gd name="T9" fmla="*/ 144 h 240"/>
              <a:gd name="T10" fmla="*/ 108 w 435"/>
              <a:gd name="T11" fmla="*/ 108 h 240"/>
              <a:gd name="T12" fmla="*/ 144 w 435"/>
              <a:gd name="T13" fmla="*/ 120 h 240"/>
              <a:gd name="T14" fmla="*/ 204 w 435"/>
              <a:gd name="T15" fmla="*/ 72 h 240"/>
              <a:gd name="T16" fmla="*/ 288 w 435"/>
              <a:gd name="T17" fmla="*/ 36 h 240"/>
              <a:gd name="T18" fmla="*/ 360 w 435"/>
              <a:gd name="T19" fmla="*/ 12 h 240"/>
              <a:gd name="T20" fmla="*/ 396 w 435"/>
              <a:gd name="T21" fmla="*/ 0 h 240"/>
              <a:gd name="T22" fmla="*/ 432 w 435"/>
              <a:gd name="T23" fmla="*/ 3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5" h="240">
                <a:moveTo>
                  <a:pt x="0" y="240"/>
                </a:moveTo>
                <a:cubicBezTo>
                  <a:pt x="8" y="228"/>
                  <a:pt x="18" y="217"/>
                  <a:pt x="24" y="204"/>
                </a:cubicBezTo>
                <a:cubicBezTo>
                  <a:pt x="30" y="193"/>
                  <a:pt x="25" y="174"/>
                  <a:pt x="36" y="168"/>
                </a:cubicBezTo>
                <a:cubicBezTo>
                  <a:pt x="47" y="162"/>
                  <a:pt x="60" y="176"/>
                  <a:pt x="72" y="180"/>
                </a:cubicBezTo>
                <a:cubicBezTo>
                  <a:pt x="80" y="168"/>
                  <a:pt x="90" y="157"/>
                  <a:pt x="96" y="144"/>
                </a:cubicBezTo>
                <a:cubicBezTo>
                  <a:pt x="102" y="133"/>
                  <a:pt x="97" y="114"/>
                  <a:pt x="108" y="108"/>
                </a:cubicBezTo>
                <a:cubicBezTo>
                  <a:pt x="119" y="102"/>
                  <a:pt x="132" y="116"/>
                  <a:pt x="144" y="120"/>
                </a:cubicBezTo>
                <a:cubicBezTo>
                  <a:pt x="214" y="97"/>
                  <a:pt x="150" y="126"/>
                  <a:pt x="204" y="72"/>
                </a:cubicBezTo>
                <a:cubicBezTo>
                  <a:pt x="234" y="42"/>
                  <a:pt x="249" y="48"/>
                  <a:pt x="288" y="36"/>
                </a:cubicBezTo>
                <a:cubicBezTo>
                  <a:pt x="312" y="29"/>
                  <a:pt x="336" y="20"/>
                  <a:pt x="360" y="12"/>
                </a:cubicBezTo>
                <a:cubicBezTo>
                  <a:pt x="372" y="8"/>
                  <a:pt x="396" y="0"/>
                  <a:pt x="396" y="0"/>
                </a:cubicBezTo>
                <a:cubicBezTo>
                  <a:pt x="435" y="26"/>
                  <a:pt x="432" y="10"/>
                  <a:pt x="432" y="36"/>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0" name="Freeform 120">
            <a:extLst>
              <a:ext uri="{FF2B5EF4-FFF2-40B4-BE49-F238E27FC236}">
                <a16:creationId xmlns:a16="http://schemas.microsoft.com/office/drawing/2014/main" id="{80A9CD8A-874B-4DE9-BDEE-91162F6793E2}"/>
              </a:ext>
            </a:extLst>
          </p:cNvPr>
          <p:cNvSpPr>
            <a:spLocks/>
          </p:cNvSpPr>
          <p:nvPr/>
        </p:nvSpPr>
        <p:spPr bwMode="auto">
          <a:xfrm>
            <a:off x="4248151" y="4762500"/>
            <a:ext cx="500063" cy="133350"/>
          </a:xfrm>
          <a:custGeom>
            <a:avLst/>
            <a:gdLst>
              <a:gd name="T0" fmla="*/ 0 w 315"/>
              <a:gd name="T1" fmla="*/ 84 h 84"/>
              <a:gd name="T2" fmla="*/ 96 w 315"/>
              <a:gd name="T3" fmla="*/ 0 h 84"/>
              <a:gd name="T4" fmla="*/ 276 w 315"/>
              <a:gd name="T5" fmla="*/ 48 h 84"/>
              <a:gd name="T6" fmla="*/ 312 w 315"/>
              <a:gd name="T7" fmla="*/ 84 h 84"/>
            </a:gdLst>
            <a:ahLst/>
            <a:cxnLst>
              <a:cxn ang="0">
                <a:pos x="T0" y="T1"/>
              </a:cxn>
              <a:cxn ang="0">
                <a:pos x="T2" y="T3"/>
              </a:cxn>
              <a:cxn ang="0">
                <a:pos x="T4" y="T5"/>
              </a:cxn>
              <a:cxn ang="0">
                <a:pos x="T6" y="T7"/>
              </a:cxn>
            </a:cxnLst>
            <a:rect l="0" t="0" r="r" b="b"/>
            <a:pathLst>
              <a:path w="315" h="84">
                <a:moveTo>
                  <a:pt x="0" y="84"/>
                </a:moveTo>
                <a:cubicBezTo>
                  <a:pt x="39" y="45"/>
                  <a:pt x="45" y="17"/>
                  <a:pt x="96" y="0"/>
                </a:cubicBezTo>
                <a:cubicBezTo>
                  <a:pt x="162" y="22"/>
                  <a:pt x="209" y="37"/>
                  <a:pt x="276" y="48"/>
                </a:cubicBezTo>
                <a:cubicBezTo>
                  <a:pt x="315" y="74"/>
                  <a:pt x="312" y="58"/>
                  <a:pt x="312" y="84"/>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1" name="Freeform 121">
            <a:extLst>
              <a:ext uri="{FF2B5EF4-FFF2-40B4-BE49-F238E27FC236}">
                <a16:creationId xmlns:a16="http://schemas.microsoft.com/office/drawing/2014/main" id="{9F840892-1081-4F77-AA97-5F56E22B360D}"/>
              </a:ext>
            </a:extLst>
          </p:cNvPr>
          <p:cNvSpPr>
            <a:spLocks/>
          </p:cNvSpPr>
          <p:nvPr/>
        </p:nvSpPr>
        <p:spPr bwMode="auto">
          <a:xfrm>
            <a:off x="4343400" y="5121276"/>
            <a:ext cx="228600" cy="60325"/>
          </a:xfrm>
          <a:custGeom>
            <a:avLst/>
            <a:gdLst>
              <a:gd name="T0" fmla="*/ 0 w 144"/>
              <a:gd name="T1" fmla="*/ 38 h 38"/>
              <a:gd name="T2" fmla="*/ 72 w 144"/>
              <a:gd name="T3" fmla="*/ 2 h 38"/>
              <a:gd name="T4" fmla="*/ 144 w 144"/>
              <a:gd name="T5" fmla="*/ 26 h 38"/>
            </a:gdLst>
            <a:ahLst/>
            <a:cxnLst>
              <a:cxn ang="0">
                <a:pos x="T0" y="T1"/>
              </a:cxn>
              <a:cxn ang="0">
                <a:pos x="T2" y="T3"/>
              </a:cxn>
              <a:cxn ang="0">
                <a:pos x="T4" y="T5"/>
              </a:cxn>
            </a:cxnLst>
            <a:rect l="0" t="0" r="r" b="b"/>
            <a:pathLst>
              <a:path w="144" h="38">
                <a:moveTo>
                  <a:pt x="0" y="38"/>
                </a:moveTo>
                <a:cubicBezTo>
                  <a:pt x="14" y="29"/>
                  <a:pt x="51" y="0"/>
                  <a:pt x="72" y="2"/>
                </a:cubicBezTo>
                <a:cubicBezTo>
                  <a:pt x="97" y="5"/>
                  <a:pt x="144" y="26"/>
                  <a:pt x="144" y="26"/>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2" name="Freeform 122">
            <a:extLst>
              <a:ext uri="{FF2B5EF4-FFF2-40B4-BE49-F238E27FC236}">
                <a16:creationId xmlns:a16="http://schemas.microsoft.com/office/drawing/2014/main" id="{ECD85DC0-A8C8-4CAE-AFAA-38866EF46D93}"/>
              </a:ext>
            </a:extLst>
          </p:cNvPr>
          <p:cNvSpPr>
            <a:spLocks/>
          </p:cNvSpPr>
          <p:nvPr/>
        </p:nvSpPr>
        <p:spPr bwMode="auto">
          <a:xfrm>
            <a:off x="4152900" y="5372100"/>
            <a:ext cx="495300" cy="114300"/>
          </a:xfrm>
          <a:custGeom>
            <a:avLst/>
            <a:gdLst>
              <a:gd name="T0" fmla="*/ 0 w 312"/>
              <a:gd name="T1" fmla="*/ 0 h 72"/>
              <a:gd name="T2" fmla="*/ 36 w 312"/>
              <a:gd name="T3" fmla="*/ 12 h 72"/>
              <a:gd name="T4" fmla="*/ 72 w 312"/>
              <a:gd name="T5" fmla="*/ 36 h 72"/>
              <a:gd name="T6" fmla="*/ 108 w 312"/>
              <a:gd name="T7" fmla="*/ 12 h 72"/>
              <a:gd name="T8" fmla="*/ 204 w 312"/>
              <a:gd name="T9" fmla="*/ 72 h 72"/>
              <a:gd name="T10" fmla="*/ 312 w 312"/>
              <a:gd name="T11" fmla="*/ 60 h 72"/>
            </a:gdLst>
            <a:ahLst/>
            <a:cxnLst>
              <a:cxn ang="0">
                <a:pos x="T0" y="T1"/>
              </a:cxn>
              <a:cxn ang="0">
                <a:pos x="T2" y="T3"/>
              </a:cxn>
              <a:cxn ang="0">
                <a:pos x="T4" y="T5"/>
              </a:cxn>
              <a:cxn ang="0">
                <a:pos x="T6" y="T7"/>
              </a:cxn>
              <a:cxn ang="0">
                <a:pos x="T8" y="T9"/>
              </a:cxn>
              <a:cxn ang="0">
                <a:pos x="T10" y="T11"/>
              </a:cxn>
            </a:cxnLst>
            <a:rect l="0" t="0" r="r" b="b"/>
            <a:pathLst>
              <a:path w="312" h="72">
                <a:moveTo>
                  <a:pt x="0" y="0"/>
                </a:moveTo>
                <a:cubicBezTo>
                  <a:pt x="12" y="4"/>
                  <a:pt x="25" y="6"/>
                  <a:pt x="36" y="12"/>
                </a:cubicBezTo>
                <a:cubicBezTo>
                  <a:pt x="49" y="18"/>
                  <a:pt x="58" y="36"/>
                  <a:pt x="72" y="36"/>
                </a:cubicBezTo>
                <a:cubicBezTo>
                  <a:pt x="86" y="36"/>
                  <a:pt x="96" y="20"/>
                  <a:pt x="108" y="12"/>
                </a:cubicBezTo>
                <a:cubicBezTo>
                  <a:pt x="168" y="32"/>
                  <a:pt x="144" y="52"/>
                  <a:pt x="204" y="72"/>
                </a:cubicBezTo>
                <a:cubicBezTo>
                  <a:pt x="288" y="58"/>
                  <a:pt x="252" y="60"/>
                  <a:pt x="312" y="6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3" name="Freeform 123">
            <a:extLst>
              <a:ext uri="{FF2B5EF4-FFF2-40B4-BE49-F238E27FC236}">
                <a16:creationId xmlns:a16="http://schemas.microsoft.com/office/drawing/2014/main" id="{1C7A9AE9-2CFB-4CBE-9A9B-81DD53D86F85}"/>
              </a:ext>
            </a:extLst>
          </p:cNvPr>
          <p:cNvSpPr>
            <a:spLocks/>
          </p:cNvSpPr>
          <p:nvPr/>
        </p:nvSpPr>
        <p:spPr bwMode="auto">
          <a:xfrm>
            <a:off x="2571750" y="4457700"/>
            <a:ext cx="609600" cy="438150"/>
          </a:xfrm>
          <a:custGeom>
            <a:avLst/>
            <a:gdLst>
              <a:gd name="T0" fmla="*/ 384 w 384"/>
              <a:gd name="T1" fmla="*/ 276 h 276"/>
              <a:gd name="T2" fmla="*/ 276 w 384"/>
              <a:gd name="T3" fmla="*/ 252 h 276"/>
              <a:gd name="T4" fmla="*/ 228 w 384"/>
              <a:gd name="T5" fmla="*/ 72 h 276"/>
              <a:gd name="T6" fmla="*/ 120 w 384"/>
              <a:gd name="T7" fmla="*/ 0 h 276"/>
              <a:gd name="T8" fmla="*/ 84 w 384"/>
              <a:gd name="T9" fmla="*/ 12 h 276"/>
              <a:gd name="T10" fmla="*/ 36 w 384"/>
              <a:gd name="T11" fmla="*/ 72 h 276"/>
              <a:gd name="T12" fmla="*/ 0 w 384"/>
              <a:gd name="T13" fmla="*/ 72 h 276"/>
            </a:gdLst>
            <a:ahLst/>
            <a:cxnLst>
              <a:cxn ang="0">
                <a:pos x="T0" y="T1"/>
              </a:cxn>
              <a:cxn ang="0">
                <a:pos x="T2" y="T3"/>
              </a:cxn>
              <a:cxn ang="0">
                <a:pos x="T4" y="T5"/>
              </a:cxn>
              <a:cxn ang="0">
                <a:pos x="T6" y="T7"/>
              </a:cxn>
              <a:cxn ang="0">
                <a:pos x="T8" y="T9"/>
              </a:cxn>
              <a:cxn ang="0">
                <a:pos x="T10" y="T11"/>
              </a:cxn>
              <a:cxn ang="0">
                <a:pos x="T12" y="T13"/>
              </a:cxn>
            </a:cxnLst>
            <a:rect l="0" t="0" r="r" b="b"/>
            <a:pathLst>
              <a:path w="384" h="276">
                <a:moveTo>
                  <a:pt x="384" y="276"/>
                </a:moveTo>
                <a:cubicBezTo>
                  <a:pt x="374" y="274"/>
                  <a:pt x="283" y="262"/>
                  <a:pt x="276" y="252"/>
                </a:cubicBezTo>
                <a:cubicBezTo>
                  <a:pt x="236" y="196"/>
                  <a:pt x="254" y="130"/>
                  <a:pt x="228" y="72"/>
                </a:cubicBezTo>
                <a:cubicBezTo>
                  <a:pt x="211" y="34"/>
                  <a:pt x="156" y="12"/>
                  <a:pt x="120" y="0"/>
                </a:cubicBezTo>
                <a:cubicBezTo>
                  <a:pt x="108" y="4"/>
                  <a:pt x="93" y="3"/>
                  <a:pt x="84" y="12"/>
                </a:cubicBezTo>
                <a:cubicBezTo>
                  <a:pt x="38" y="58"/>
                  <a:pt x="116" y="45"/>
                  <a:pt x="36" y="72"/>
                </a:cubicBezTo>
                <a:cubicBezTo>
                  <a:pt x="25" y="76"/>
                  <a:pt x="12" y="72"/>
                  <a:pt x="0" y="72"/>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4" name="Freeform 124">
            <a:extLst>
              <a:ext uri="{FF2B5EF4-FFF2-40B4-BE49-F238E27FC236}">
                <a16:creationId xmlns:a16="http://schemas.microsoft.com/office/drawing/2014/main" id="{94455540-2B57-4609-A208-9355FB73E9E7}"/>
              </a:ext>
            </a:extLst>
          </p:cNvPr>
          <p:cNvSpPr>
            <a:spLocks/>
          </p:cNvSpPr>
          <p:nvPr/>
        </p:nvSpPr>
        <p:spPr bwMode="auto">
          <a:xfrm>
            <a:off x="2684464" y="5287964"/>
            <a:ext cx="458787" cy="312737"/>
          </a:xfrm>
          <a:custGeom>
            <a:avLst/>
            <a:gdLst>
              <a:gd name="T0" fmla="*/ 289 w 289"/>
              <a:gd name="T1" fmla="*/ 29 h 197"/>
              <a:gd name="T2" fmla="*/ 181 w 289"/>
              <a:gd name="T3" fmla="*/ 29 h 197"/>
              <a:gd name="T4" fmla="*/ 169 w 289"/>
              <a:gd name="T5" fmla="*/ 113 h 197"/>
              <a:gd name="T6" fmla="*/ 145 w 289"/>
              <a:gd name="T7" fmla="*/ 149 h 197"/>
              <a:gd name="T8" fmla="*/ 37 w 289"/>
              <a:gd name="T9" fmla="*/ 149 h 197"/>
              <a:gd name="T10" fmla="*/ 37 w 289"/>
              <a:gd name="T11" fmla="*/ 197 h 197"/>
            </a:gdLst>
            <a:ahLst/>
            <a:cxnLst>
              <a:cxn ang="0">
                <a:pos x="T0" y="T1"/>
              </a:cxn>
              <a:cxn ang="0">
                <a:pos x="T2" y="T3"/>
              </a:cxn>
              <a:cxn ang="0">
                <a:pos x="T4" y="T5"/>
              </a:cxn>
              <a:cxn ang="0">
                <a:pos x="T6" y="T7"/>
              </a:cxn>
              <a:cxn ang="0">
                <a:pos x="T8" y="T9"/>
              </a:cxn>
              <a:cxn ang="0">
                <a:pos x="T10" y="T11"/>
              </a:cxn>
            </a:cxnLst>
            <a:rect l="0" t="0" r="r" b="b"/>
            <a:pathLst>
              <a:path w="289" h="197">
                <a:moveTo>
                  <a:pt x="289" y="29"/>
                </a:moveTo>
                <a:cubicBezTo>
                  <a:pt x="265" y="23"/>
                  <a:pt x="203" y="0"/>
                  <a:pt x="181" y="29"/>
                </a:cubicBezTo>
                <a:cubicBezTo>
                  <a:pt x="164" y="52"/>
                  <a:pt x="177" y="86"/>
                  <a:pt x="169" y="113"/>
                </a:cubicBezTo>
                <a:cubicBezTo>
                  <a:pt x="165" y="127"/>
                  <a:pt x="153" y="137"/>
                  <a:pt x="145" y="149"/>
                </a:cubicBezTo>
                <a:cubicBezTo>
                  <a:pt x="59" y="120"/>
                  <a:pt x="94" y="111"/>
                  <a:pt x="37" y="149"/>
                </a:cubicBezTo>
                <a:cubicBezTo>
                  <a:pt x="8" y="192"/>
                  <a:pt x="0" y="179"/>
                  <a:pt x="37" y="197"/>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5" name="Freeform 125">
            <a:extLst>
              <a:ext uri="{FF2B5EF4-FFF2-40B4-BE49-F238E27FC236}">
                <a16:creationId xmlns:a16="http://schemas.microsoft.com/office/drawing/2014/main" id="{2FCB0CEE-3E89-48D8-A004-067CE948245F}"/>
              </a:ext>
            </a:extLst>
          </p:cNvPr>
          <p:cNvSpPr>
            <a:spLocks/>
          </p:cNvSpPr>
          <p:nvPr/>
        </p:nvSpPr>
        <p:spPr bwMode="auto">
          <a:xfrm>
            <a:off x="3321050" y="5467350"/>
            <a:ext cx="203200" cy="495300"/>
          </a:xfrm>
          <a:custGeom>
            <a:avLst/>
            <a:gdLst>
              <a:gd name="T0" fmla="*/ 68 w 128"/>
              <a:gd name="T1" fmla="*/ 0 h 312"/>
              <a:gd name="T2" fmla="*/ 104 w 128"/>
              <a:gd name="T3" fmla="*/ 36 h 312"/>
              <a:gd name="T4" fmla="*/ 128 w 128"/>
              <a:gd name="T5" fmla="*/ 108 h 312"/>
              <a:gd name="T6" fmla="*/ 20 w 128"/>
              <a:gd name="T7" fmla="*/ 180 h 312"/>
              <a:gd name="T8" fmla="*/ 56 w 128"/>
              <a:gd name="T9" fmla="*/ 312 h 312"/>
            </a:gdLst>
            <a:ahLst/>
            <a:cxnLst>
              <a:cxn ang="0">
                <a:pos x="T0" y="T1"/>
              </a:cxn>
              <a:cxn ang="0">
                <a:pos x="T2" y="T3"/>
              </a:cxn>
              <a:cxn ang="0">
                <a:pos x="T4" y="T5"/>
              </a:cxn>
              <a:cxn ang="0">
                <a:pos x="T6" y="T7"/>
              </a:cxn>
              <a:cxn ang="0">
                <a:pos x="T8" y="T9"/>
              </a:cxn>
            </a:cxnLst>
            <a:rect l="0" t="0" r="r" b="b"/>
            <a:pathLst>
              <a:path w="128" h="312">
                <a:moveTo>
                  <a:pt x="68" y="0"/>
                </a:moveTo>
                <a:cubicBezTo>
                  <a:pt x="80" y="12"/>
                  <a:pt x="96" y="21"/>
                  <a:pt x="104" y="36"/>
                </a:cubicBezTo>
                <a:cubicBezTo>
                  <a:pt x="116" y="58"/>
                  <a:pt x="128" y="108"/>
                  <a:pt x="128" y="108"/>
                </a:cubicBezTo>
                <a:cubicBezTo>
                  <a:pt x="98" y="152"/>
                  <a:pt x="70" y="163"/>
                  <a:pt x="20" y="180"/>
                </a:cubicBezTo>
                <a:cubicBezTo>
                  <a:pt x="0" y="241"/>
                  <a:pt x="15" y="271"/>
                  <a:pt x="56" y="312"/>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6" name="Freeform 126">
            <a:extLst>
              <a:ext uri="{FF2B5EF4-FFF2-40B4-BE49-F238E27FC236}">
                <a16:creationId xmlns:a16="http://schemas.microsoft.com/office/drawing/2014/main" id="{21196603-A41A-4C9B-B640-9DAAEDAA47A7}"/>
              </a:ext>
            </a:extLst>
          </p:cNvPr>
          <p:cNvSpPr>
            <a:spLocks/>
          </p:cNvSpPr>
          <p:nvPr/>
        </p:nvSpPr>
        <p:spPr bwMode="auto">
          <a:xfrm>
            <a:off x="3771900" y="4572000"/>
            <a:ext cx="438150" cy="209550"/>
          </a:xfrm>
          <a:custGeom>
            <a:avLst/>
            <a:gdLst>
              <a:gd name="T0" fmla="*/ 0 w 276"/>
              <a:gd name="T1" fmla="*/ 132 h 132"/>
              <a:gd name="T2" fmla="*/ 96 w 276"/>
              <a:gd name="T3" fmla="*/ 0 h 132"/>
              <a:gd name="T4" fmla="*/ 240 w 276"/>
              <a:gd name="T5" fmla="*/ 12 h 132"/>
              <a:gd name="T6" fmla="*/ 276 w 276"/>
              <a:gd name="T7" fmla="*/ 0 h 132"/>
            </a:gdLst>
            <a:ahLst/>
            <a:cxnLst>
              <a:cxn ang="0">
                <a:pos x="T0" y="T1"/>
              </a:cxn>
              <a:cxn ang="0">
                <a:pos x="T2" y="T3"/>
              </a:cxn>
              <a:cxn ang="0">
                <a:pos x="T4" y="T5"/>
              </a:cxn>
              <a:cxn ang="0">
                <a:pos x="T6" y="T7"/>
              </a:cxn>
            </a:cxnLst>
            <a:rect l="0" t="0" r="r" b="b"/>
            <a:pathLst>
              <a:path w="276" h="132">
                <a:moveTo>
                  <a:pt x="0" y="132"/>
                </a:moveTo>
                <a:cubicBezTo>
                  <a:pt x="20" y="73"/>
                  <a:pt x="46" y="33"/>
                  <a:pt x="96" y="0"/>
                </a:cubicBezTo>
                <a:cubicBezTo>
                  <a:pt x="181" y="28"/>
                  <a:pt x="153" y="31"/>
                  <a:pt x="240" y="12"/>
                </a:cubicBezTo>
                <a:cubicBezTo>
                  <a:pt x="252" y="9"/>
                  <a:pt x="276" y="0"/>
                  <a:pt x="276" y="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7" name="Freeform 127">
            <a:extLst>
              <a:ext uri="{FF2B5EF4-FFF2-40B4-BE49-F238E27FC236}">
                <a16:creationId xmlns:a16="http://schemas.microsoft.com/office/drawing/2014/main" id="{62F503CF-C541-4FA3-9A96-729F74087276}"/>
              </a:ext>
            </a:extLst>
          </p:cNvPr>
          <p:cNvSpPr>
            <a:spLocks/>
          </p:cNvSpPr>
          <p:nvPr/>
        </p:nvSpPr>
        <p:spPr bwMode="auto">
          <a:xfrm>
            <a:off x="2762250" y="3848100"/>
            <a:ext cx="438150" cy="285750"/>
          </a:xfrm>
          <a:custGeom>
            <a:avLst/>
            <a:gdLst>
              <a:gd name="T0" fmla="*/ 276 w 276"/>
              <a:gd name="T1" fmla="*/ 0 h 180"/>
              <a:gd name="T2" fmla="*/ 120 w 276"/>
              <a:gd name="T3" fmla="*/ 72 h 180"/>
              <a:gd name="T4" fmla="*/ 108 w 276"/>
              <a:gd name="T5" fmla="*/ 108 h 180"/>
              <a:gd name="T6" fmla="*/ 120 w 276"/>
              <a:gd name="T7" fmla="*/ 144 h 180"/>
              <a:gd name="T8" fmla="*/ 84 w 276"/>
              <a:gd name="T9" fmla="*/ 180 h 180"/>
              <a:gd name="T10" fmla="*/ 0 w 276"/>
              <a:gd name="T11" fmla="*/ 168 h 180"/>
            </a:gdLst>
            <a:ahLst/>
            <a:cxnLst>
              <a:cxn ang="0">
                <a:pos x="T0" y="T1"/>
              </a:cxn>
              <a:cxn ang="0">
                <a:pos x="T2" y="T3"/>
              </a:cxn>
              <a:cxn ang="0">
                <a:pos x="T4" y="T5"/>
              </a:cxn>
              <a:cxn ang="0">
                <a:pos x="T6" y="T7"/>
              </a:cxn>
              <a:cxn ang="0">
                <a:pos x="T8" y="T9"/>
              </a:cxn>
              <a:cxn ang="0">
                <a:pos x="T10" y="T11"/>
              </a:cxn>
            </a:cxnLst>
            <a:rect l="0" t="0" r="r" b="b"/>
            <a:pathLst>
              <a:path w="276" h="180">
                <a:moveTo>
                  <a:pt x="276" y="0"/>
                </a:moveTo>
                <a:cubicBezTo>
                  <a:pt x="229" y="31"/>
                  <a:pt x="174" y="54"/>
                  <a:pt x="120" y="72"/>
                </a:cubicBezTo>
                <a:cubicBezTo>
                  <a:pt x="116" y="84"/>
                  <a:pt x="108" y="95"/>
                  <a:pt x="108" y="108"/>
                </a:cubicBezTo>
                <a:cubicBezTo>
                  <a:pt x="108" y="121"/>
                  <a:pt x="124" y="132"/>
                  <a:pt x="120" y="144"/>
                </a:cubicBezTo>
                <a:cubicBezTo>
                  <a:pt x="115" y="160"/>
                  <a:pt x="96" y="168"/>
                  <a:pt x="84" y="180"/>
                </a:cubicBezTo>
                <a:cubicBezTo>
                  <a:pt x="8" y="167"/>
                  <a:pt x="36" y="168"/>
                  <a:pt x="0" y="168"/>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8" name="Freeform 128">
            <a:extLst>
              <a:ext uri="{FF2B5EF4-FFF2-40B4-BE49-F238E27FC236}">
                <a16:creationId xmlns:a16="http://schemas.microsoft.com/office/drawing/2014/main" id="{EA832DC9-400C-486B-A97D-3F1592883509}"/>
              </a:ext>
            </a:extLst>
          </p:cNvPr>
          <p:cNvSpPr>
            <a:spLocks/>
          </p:cNvSpPr>
          <p:nvPr/>
        </p:nvSpPr>
        <p:spPr bwMode="auto">
          <a:xfrm>
            <a:off x="2647950" y="2724150"/>
            <a:ext cx="438150" cy="400050"/>
          </a:xfrm>
          <a:custGeom>
            <a:avLst/>
            <a:gdLst>
              <a:gd name="T0" fmla="*/ 276 w 276"/>
              <a:gd name="T1" fmla="*/ 252 h 252"/>
              <a:gd name="T2" fmla="*/ 192 w 276"/>
              <a:gd name="T3" fmla="*/ 120 h 252"/>
              <a:gd name="T4" fmla="*/ 180 w 276"/>
              <a:gd name="T5" fmla="*/ 48 h 252"/>
              <a:gd name="T6" fmla="*/ 72 w 276"/>
              <a:gd name="T7" fmla="*/ 0 h 252"/>
              <a:gd name="T8" fmla="*/ 0 w 276"/>
              <a:gd name="T9" fmla="*/ 60 h 252"/>
            </a:gdLst>
            <a:ahLst/>
            <a:cxnLst>
              <a:cxn ang="0">
                <a:pos x="T0" y="T1"/>
              </a:cxn>
              <a:cxn ang="0">
                <a:pos x="T2" y="T3"/>
              </a:cxn>
              <a:cxn ang="0">
                <a:pos x="T4" y="T5"/>
              </a:cxn>
              <a:cxn ang="0">
                <a:pos x="T6" y="T7"/>
              </a:cxn>
              <a:cxn ang="0">
                <a:pos x="T8" y="T9"/>
              </a:cxn>
            </a:cxnLst>
            <a:rect l="0" t="0" r="r" b="b"/>
            <a:pathLst>
              <a:path w="276" h="252">
                <a:moveTo>
                  <a:pt x="276" y="252"/>
                </a:moveTo>
                <a:cubicBezTo>
                  <a:pt x="219" y="214"/>
                  <a:pt x="214" y="187"/>
                  <a:pt x="192" y="120"/>
                </a:cubicBezTo>
                <a:cubicBezTo>
                  <a:pt x="184" y="97"/>
                  <a:pt x="191" y="70"/>
                  <a:pt x="180" y="48"/>
                </a:cubicBezTo>
                <a:cubicBezTo>
                  <a:pt x="162" y="13"/>
                  <a:pt x="72" y="0"/>
                  <a:pt x="72" y="0"/>
                </a:cubicBezTo>
                <a:cubicBezTo>
                  <a:pt x="22" y="17"/>
                  <a:pt x="35" y="25"/>
                  <a:pt x="0" y="6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29" name="Freeform 129">
            <a:extLst>
              <a:ext uri="{FF2B5EF4-FFF2-40B4-BE49-F238E27FC236}">
                <a16:creationId xmlns:a16="http://schemas.microsoft.com/office/drawing/2014/main" id="{850903BE-F814-4DA2-B68B-08DEA3D1AB75}"/>
              </a:ext>
            </a:extLst>
          </p:cNvPr>
          <p:cNvSpPr>
            <a:spLocks/>
          </p:cNvSpPr>
          <p:nvPr/>
        </p:nvSpPr>
        <p:spPr bwMode="auto">
          <a:xfrm>
            <a:off x="2457450" y="3390900"/>
            <a:ext cx="609600" cy="133350"/>
          </a:xfrm>
          <a:custGeom>
            <a:avLst/>
            <a:gdLst>
              <a:gd name="T0" fmla="*/ 384 w 384"/>
              <a:gd name="T1" fmla="*/ 84 h 84"/>
              <a:gd name="T2" fmla="*/ 300 w 384"/>
              <a:gd name="T3" fmla="*/ 60 h 84"/>
              <a:gd name="T4" fmla="*/ 228 w 384"/>
              <a:gd name="T5" fmla="*/ 0 h 84"/>
              <a:gd name="T6" fmla="*/ 156 w 384"/>
              <a:gd name="T7" fmla="*/ 24 h 84"/>
              <a:gd name="T8" fmla="*/ 120 w 384"/>
              <a:gd name="T9" fmla="*/ 48 h 84"/>
              <a:gd name="T10" fmla="*/ 0 w 384"/>
              <a:gd name="T11" fmla="*/ 48 h 84"/>
            </a:gdLst>
            <a:ahLst/>
            <a:cxnLst>
              <a:cxn ang="0">
                <a:pos x="T0" y="T1"/>
              </a:cxn>
              <a:cxn ang="0">
                <a:pos x="T2" y="T3"/>
              </a:cxn>
              <a:cxn ang="0">
                <a:pos x="T4" y="T5"/>
              </a:cxn>
              <a:cxn ang="0">
                <a:pos x="T6" y="T7"/>
              </a:cxn>
              <a:cxn ang="0">
                <a:pos x="T8" y="T9"/>
              </a:cxn>
              <a:cxn ang="0">
                <a:pos x="T10" y="T11"/>
              </a:cxn>
            </a:cxnLst>
            <a:rect l="0" t="0" r="r" b="b"/>
            <a:pathLst>
              <a:path w="384" h="84">
                <a:moveTo>
                  <a:pt x="384" y="84"/>
                </a:moveTo>
                <a:cubicBezTo>
                  <a:pt x="378" y="82"/>
                  <a:pt x="310" y="67"/>
                  <a:pt x="300" y="60"/>
                </a:cubicBezTo>
                <a:cubicBezTo>
                  <a:pt x="274" y="43"/>
                  <a:pt x="254" y="17"/>
                  <a:pt x="228" y="0"/>
                </a:cubicBezTo>
                <a:cubicBezTo>
                  <a:pt x="204" y="8"/>
                  <a:pt x="177" y="10"/>
                  <a:pt x="156" y="24"/>
                </a:cubicBezTo>
                <a:cubicBezTo>
                  <a:pt x="144" y="32"/>
                  <a:pt x="134" y="46"/>
                  <a:pt x="120" y="48"/>
                </a:cubicBezTo>
                <a:cubicBezTo>
                  <a:pt x="80" y="54"/>
                  <a:pt x="40" y="48"/>
                  <a:pt x="0" y="48"/>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30" name="Freeform 130">
            <a:extLst>
              <a:ext uri="{FF2B5EF4-FFF2-40B4-BE49-F238E27FC236}">
                <a16:creationId xmlns:a16="http://schemas.microsoft.com/office/drawing/2014/main" id="{1AA8A9B2-6A0A-4305-B299-B846274EDEBA}"/>
              </a:ext>
            </a:extLst>
          </p:cNvPr>
          <p:cNvSpPr>
            <a:spLocks/>
          </p:cNvSpPr>
          <p:nvPr/>
        </p:nvSpPr>
        <p:spPr bwMode="auto">
          <a:xfrm>
            <a:off x="3790950" y="3457576"/>
            <a:ext cx="666750" cy="161925"/>
          </a:xfrm>
          <a:custGeom>
            <a:avLst/>
            <a:gdLst>
              <a:gd name="T0" fmla="*/ 0 w 420"/>
              <a:gd name="T1" fmla="*/ 30 h 102"/>
              <a:gd name="T2" fmla="*/ 156 w 420"/>
              <a:gd name="T3" fmla="*/ 18 h 102"/>
              <a:gd name="T4" fmla="*/ 240 w 420"/>
              <a:gd name="T5" fmla="*/ 102 h 102"/>
              <a:gd name="T6" fmla="*/ 288 w 420"/>
              <a:gd name="T7" fmla="*/ 90 h 102"/>
              <a:gd name="T8" fmla="*/ 420 w 420"/>
              <a:gd name="T9" fmla="*/ 6 h 102"/>
            </a:gdLst>
            <a:ahLst/>
            <a:cxnLst>
              <a:cxn ang="0">
                <a:pos x="T0" y="T1"/>
              </a:cxn>
              <a:cxn ang="0">
                <a:pos x="T2" y="T3"/>
              </a:cxn>
              <a:cxn ang="0">
                <a:pos x="T4" y="T5"/>
              </a:cxn>
              <a:cxn ang="0">
                <a:pos x="T6" y="T7"/>
              </a:cxn>
              <a:cxn ang="0">
                <a:pos x="T8" y="T9"/>
              </a:cxn>
            </a:cxnLst>
            <a:rect l="0" t="0" r="r" b="b"/>
            <a:pathLst>
              <a:path w="420" h="102">
                <a:moveTo>
                  <a:pt x="0" y="30"/>
                </a:moveTo>
                <a:cubicBezTo>
                  <a:pt x="54" y="12"/>
                  <a:pt x="101" y="0"/>
                  <a:pt x="156" y="18"/>
                </a:cubicBezTo>
                <a:cubicBezTo>
                  <a:pt x="211" y="101"/>
                  <a:pt x="177" y="81"/>
                  <a:pt x="240" y="102"/>
                </a:cubicBezTo>
                <a:cubicBezTo>
                  <a:pt x="256" y="98"/>
                  <a:pt x="274" y="99"/>
                  <a:pt x="288" y="90"/>
                </a:cubicBezTo>
                <a:cubicBezTo>
                  <a:pt x="359" y="40"/>
                  <a:pt x="341" y="6"/>
                  <a:pt x="420" y="6"/>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31" name="Freeform 131">
            <a:extLst>
              <a:ext uri="{FF2B5EF4-FFF2-40B4-BE49-F238E27FC236}">
                <a16:creationId xmlns:a16="http://schemas.microsoft.com/office/drawing/2014/main" id="{9E893325-94DB-416D-AD8D-68456975319F}"/>
              </a:ext>
            </a:extLst>
          </p:cNvPr>
          <p:cNvSpPr>
            <a:spLocks/>
          </p:cNvSpPr>
          <p:nvPr/>
        </p:nvSpPr>
        <p:spPr bwMode="auto">
          <a:xfrm>
            <a:off x="3448050" y="4438650"/>
            <a:ext cx="361950" cy="361950"/>
          </a:xfrm>
          <a:custGeom>
            <a:avLst/>
            <a:gdLst>
              <a:gd name="T0" fmla="*/ 0 w 228"/>
              <a:gd name="T1" fmla="*/ 228 h 228"/>
              <a:gd name="T2" fmla="*/ 84 w 228"/>
              <a:gd name="T3" fmla="*/ 132 h 228"/>
              <a:gd name="T4" fmla="*/ 228 w 228"/>
              <a:gd name="T5" fmla="*/ 0 h 228"/>
            </a:gdLst>
            <a:ahLst/>
            <a:cxnLst>
              <a:cxn ang="0">
                <a:pos x="T0" y="T1"/>
              </a:cxn>
              <a:cxn ang="0">
                <a:pos x="T2" y="T3"/>
              </a:cxn>
              <a:cxn ang="0">
                <a:pos x="T4" y="T5"/>
              </a:cxn>
            </a:cxnLst>
            <a:rect l="0" t="0" r="r" b="b"/>
            <a:pathLst>
              <a:path w="228" h="228">
                <a:moveTo>
                  <a:pt x="0" y="228"/>
                </a:moveTo>
                <a:cubicBezTo>
                  <a:pt x="42" y="186"/>
                  <a:pt x="36" y="164"/>
                  <a:pt x="84" y="132"/>
                </a:cubicBezTo>
                <a:cubicBezTo>
                  <a:pt x="113" y="46"/>
                  <a:pt x="138" y="0"/>
                  <a:pt x="228" y="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32" name="Freeform 132">
            <a:extLst>
              <a:ext uri="{FF2B5EF4-FFF2-40B4-BE49-F238E27FC236}">
                <a16:creationId xmlns:a16="http://schemas.microsoft.com/office/drawing/2014/main" id="{D2FBA378-95CB-4EAA-9D16-AAEFAFCF1E2B}"/>
              </a:ext>
            </a:extLst>
          </p:cNvPr>
          <p:cNvSpPr>
            <a:spLocks/>
          </p:cNvSpPr>
          <p:nvPr/>
        </p:nvSpPr>
        <p:spPr bwMode="auto">
          <a:xfrm>
            <a:off x="3200400" y="2209800"/>
            <a:ext cx="152400" cy="552450"/>
          </a:xfrm>
          <a:custGeom>
            <a:avLst/>
            <a:gdLst>
              <a:gd name="T0" fmla="*/ 96 w 96"/>
              <a:gd name="T1" fmla="*/ 348 h 348"/>
              <a:gd name="T2" fmla="*/ 12 w 96"/>
              <a:gd name="T3" fmla="*/ 204 h 348"/>
              <a:gd name="T4" fmla="*/ 0 w 96"/>
              <a:gd name="T5" fmla="*/ 168 h 348"/>
              <a:gd name="T6" fmla="*/ 60 w 96"/>
              <a:gd name="T7" fmla="*/ 60 h 348"/>
              <a:gd name="T8" fmla="*/ 0 w 96"/>
              <a:gd name="T9" fmla="*/ 0 h 348"/>
            </a:gdLst>
            <a:ahLst/>
            <a:cxnLst>
              <a:cxn ang="0">
                <a:pos x="T0" y="T1"/>
              </a:cxn>
              <a:cxn ang="0">
                <a:pos x="T2" y="T3"/>
              </a:cxn>
              <a:cxn ang="0">
                <a:pos x="T4" y="T5"/>
              </a:cxn>
              <a:cxn ang="0">
                <a:pos x="T6" y="T7"/>
              </a:cxn>
              <a:cxn ang="0">
                <a:pos x="T8" y="T9"/>
              </a:cxn>
            </a:cxnLst>
            <a:rect l="0" t="0" r="r" b="b"/>
            <a:pathLst>
              <a:path w="96" h="348">
                <a:moveTo>
                  <a:pt x="96" y="348"/>
                </a:moveTo>
                <a:cubicBezTo>
                  <a:pt x="47" y="299"/>
                  <a:pt x="35" y="273"/>
                  <a:pt x="12" y="204"/>
                </a:cubicBezTo>
                <a:cubicBezTo>
                  <a:pt x="8" y="192"/>
                  <a:pt x="0" y="168"/>
                  <a:pt x="0" y="168"/>
                </a:cubicBezTo>
                <a:cubicBezTo>
                  <a:pt x="15" y="124"/>
                  <a:pt x="45" y="104"/>
                  <a:pt x="60" y="60"/>
                </a:cubicBezTo>
                <a:cubicBezTo>
                  <a:pt x="5" y="19"/>
                  <a:pt x="21" y="42"/>
                  <a:pt x="0" y="0"/>
                </a:cubicBezTo>
              </a:path>
            </a:pathLst>
          </a:custGeom>
          <a:noFill/>
          <a:ln w="9525">
            <a:solidFill>
              <a:srgbClr val="A5002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3733" name="Text Box 133">
            <a:extLst>
              <a:ext uri="{FF2B5EF4-FFF2-40B4-BE49-F238E27FC236}">
                <a16:creationId xmlns:a16="http://schemas.microsoft.com/office/drawing/2014/main" id="{5DC95E74-8A5F-4220-BD58-82A1ED7A8CAE}"/>
              </a:ext>
            </a:extLst>
          </p:cNvPr>
          <p:cNvSpPr txBox="1">
            <a:spLocks noChangeArrowheads="1"/>
          </p:cNvSpPr>
          <p:nvPr/>
        </p:nvSpPr>
        <p:spPr bwMode="auto">
          <a:xfrm>
            <a:off x="1676400" y="4114801"/>
            <a:ext cx="3443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i="1">
                <a:solidFill>
                  <a:srgbClr val="000618"/>
                </a:solidFill>
                <a:latin typeface="Arial" charset="0"/>
                <a:cs typeface="Times New Roman" panose="02020603050405020304" pitchFamily="18" charset="0"/>
              </a:rPr>
              <a:t>Porphyromonas gingivalis</a:t>
            </a:r>
            <a:r>
              <a:rPr lang="en-US" altLang="en-US" sz="2000" b="1">
                <a:solidFill>
                  <a:srgbClr val="000618"/>
                </a:solidFill>
                <a:latin typeface="Arial" charset="0"/>
                <a:cs typeface="Times New Roman" panose="02020603050405020304" pitchFamily="18" charset="0"/>
              </a:rPr>
              <a:t> </a:t>
            </a:r>
          </a:p>
        </p:txBody>
      </p:sp>
      <p:sp>
        <p:nvSpPr>
          <p:cNvPr id="153734" name="Text Box 134">
            <a:extLst>
              <a:ext uri="{FF2B5EF4-FFF2-40B4-BE49-F238E27FC236}">
                <a16:creationId xmlns:a16="http://schemas.microsoft.com/office/drawing/2014/main" id="{EA41E737-1C2F-49A8-87A7-B58B186C6B0D}"/>
              </a:ext>
            </a:extLst>
          </p:cNvPr>
          <p:cNvSpPr txBox="1">
            <a:spLocks noChangeArrowheads="1"/>
          </p:cNvSpPr>
          <p:nvPr/>
        </p:nvSpPr>
        <p:spPr bwMode="auto">
          <a:xfrm>
            <a:off x="685800" y="126464"/>
            <a:ext cx="1021080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altLang="en-US" sz="3400" dirty="0">
                <a:solidFill>
                  <a:srgbClr val="000000"/>
                </a:solidFill>
                <a:latin typeface="Arial" panose="020B0604020202020204" pitchFamily="34" charset="0"/>
                <a:cs typeface="Arial" panose="020B0604020202020204" pitchFamily="34" charset="0"/>
              </a:rPr>
              <a:t>Stereochemical interactions promote </a:t>
            </a:r>
            <a:r>
              <a:rPr lang="en-US" altLang="en-US" sz="3400" dirty="0" err="1">
                <a:solidFill>
                  <a:srgbClr val="000000"/>
                </a:solidFill>
                <a:latin typeface="Arial" panose="020B0604020202020204" pitchFamily="34" charset="0"/>
                <a:cs typeface="Arial" panose="020B0604020202020204" pitchFamily="34" charset="0"/>
              </a:rPr>
              <a:t>coadhesion</a:t>
            </a:r>
            <a:r>
              <a:rPr lang="en-US" altLang="en-US" sz="3400" dirty="0">
                <a:solidFill>
                  <a:srgbClr val="000000"/>
                </a:solidFill>
                <a:latin typeface="Arial" panose="020B0604020202020204" pitchFamily="34" charset="0"/>
                <a:cs typeface="Arial" panose="020B0604020202020204" pitchFamily="34" charset="0"/>
              </a:rPr>
              <a:t> among bacteria in plaque </a:t>
            </a:r>
          </a:p>
        </p:txBody>
      </p:sp>
    </p:spTree>
    <p:extLst>
      <p:ext uri="{BB962C8B-B14F-4D97-AF65-F5344CB8AC3E}">
        <p14:creationId xmlns:p14="http://schemas.microsoft.com/office/powerpoint/2010/main" val="4016853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Line 2">
            <a:extLst>
              <a:ext uri="{FF2B5EF4-FFF2-40B4-BE49-F238E27FC236}">
                <a16:creationId xmlns:a16="http://schemas.microsoft.com/office/drawing/2014/main" id="{A32B8423-4C67-4458-8F38-6B9575F41879}"/>
              </a:ext>
            </a:extLst>
          </p:cNvPr>
          <p:cNvSpPr>
            <a:spLocks noChangeShapeType="1"/>
          </p:cNvSpPr>
          <p:nvPr/>
        </p:nvSpPr>
        <p:spPr bwMode="auto">
          <a:xfrm>
            <a:off x="3733800" y="1524000"/>
            <a:ext cx="0" cy="4648200"/>
          </a:xfrm>
          <a:prstGeom prst="line">
            <a:avLst/>
          </a:prstGeom>
          <a:noFill/>
          <a:ln w="38100">
            <a:solidFill>
              <a:srgbClr val="8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07" name="Freeform 3">
            <a:extLst>
              <a:ext uri="{FF2B5EF4-FFF2-40B4-BE49-F238E27FC236}">
                <a16:creationId xmlns:a16="http://schemas.microsoft.com/office/drawing/2014/main" id="{FBFF4900-D862-47AD-9D80-6E645CE55EEE}"/>
              </a:ext>
            </a:extLst>
          </p:cNvPr>
          <p:cNvSpPr>
            <a:spLocks/>
          </p:cNvSpPr>
          <p:nvPr/>
        </p:nvSpPr>
        <p:spPr bwMode="auto">
          <a:xfrm>
            <a:off x="3790950" y="1581150"/>
            <a:ext cx="382588" cy="4610100"/>
          </a:xfrm>
          <a:custGeom>
            <a:avLst/>
            <a:gdLst>
              <a:gd name="T0" fmla="*/ 12 w 241"/>
              <a:gd name="T1" fmla="*/ 0 h 2904"/>
              <a:gd name="T2" fmla="*/ 60 w 241"/>
              <a:gd name="T3" fmla="*/ 216 h 2904"/>
              <a:gd name="T4" fmla="*/ 132 w 241"/>
              <a:gd name="T5" fmla="*/ 408 h 2904"/>
              <a:gd name="T6" fmla="*/ 108 w 241"/>
              <a:gd name="T7" fmla="*/ 552 h 2904"/>
              <a:gd name="T8" fmla="*/ 84 w 241"/>
              <a:gd name="T9" fmla="*/ 624 h 2904"/>
              <a:gd name="T10" fmla="*/ 72 w 241"/>
              <a:gd name="T11" fmla="*/ 660 h 2904"/>
              <a:gd name="T12" fmla="*/ 144 w 241"/>
              <a:gd name="T13" fmla="*/ 828 h 2904"/>
              <a:gd name="T14" fmla="*/ 132 w 241"/>
              <a:gd name="T15" fmla="*/ 1020 h 2904"/>
              <a:gd name="T16" fmla="*/ 120 w 241"/>
              <a:gd name="T17" fmla="*/ 1068 h 2904"/>
              <a:gd name="T18" fmla="*/ 96 w 241"/>
              <a:gd name="T19" fmla="*/ 1140 h 2904"/>
              <a:gd name="T20" fmla="*/ 108 w 241"/>
              <a:gd name="T21" fmla="*/ 1272 h 2904"/>
              <a:gd name="T22" fmla="*/ 144 w 241"/>
              <a:gd name="T23" fmla="*/ 1332 h 2904"/>
              <a:gd name="T24" fmla="*/ 204 w 241"/>
              <a:gd name="T25" fmla="*/ 1476 h 2904"/>
              <a:gd name="T26" fmla="*/ 120 w 241"/>
              <a:gd name="T27" fmla="*/ 1692 h 2904"/>
              <a:gd name="T28" fmla="*/ 156 w 241"/>
              <a:gd name="T29" fmla="*/ 1788 h 2904"/>
              <a:gd name="T30" fmla="*/ 204 w 241"/>
              <a:gd name="T31" fmla="*/ 1896 h 2904"/>
              <a:gd name="T32" fmla="*/ 132 w 241"/>
              <a:gd name="T33" fmla="*/ 2064 h 2904"/>
              <a:gd name="T34" fmla="*/ 156 w 241"/>
              <a:gd name="T35" fmla="*/ 2268 h 2904"/>
              <a:gd name="T36" fmla="*/ 216 w 241"/>
              <a:gd name="T37" fmla="*/ 2448 h 2904"/>
              <a:gd name="T38" fmla="*/ 156 w 241"/>
              <a:gd name="T39" fmla="*/ 2628 h 2904"/>
              <a:gd name="T40" fmla="*/ 132 w 241"/>
              <a:gd name="T41" fmla="*/ 2700 h 2904"/>
              <a:gd name="T42" fmla="*/ 108 w 241"/>
              <a:gd name="T43" fmla="*/ 2844 h 2904"/>
              <a:gd name="T44" fmla="*/ 48 w 241"/>
              <a:gd name="T45" fmla="*/ 2856 h 2904"/>
              <a:gd name="T46" fmla="*/ 0 w 241"/>
              <a:gd name="T47" fmla="*/ 2904 h 2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1" h="2904">
                <a:moveTo>
                  <a:pt x="12" y="0"/>
                </a:moveTo>
                <a:cubicBezTo>
                  <a:pt x="131" y="40"/>
                  <a:pt x="76" y="118"/>
                  <a:pt x="60" y="216"/>
                </a:cubicBezTo>
                <a:cubicBezTo>
                  <a:pt x="70" y="326"/>
                  <a:pt x="52" y="354"/>
                  <a:pt x="132" y="408"/>
                </a:cubicBezTo>
                <a:cubicBezTo>
                  <a:pt x="123" y="476"/>
                  <a:pt x="125" y="495"/>
                  <a:pt x="108" y="552"/>
                </a:cubicBezTo>
                <a:cubicBezTo>
                  <a:pt x="101" y="576"/>
                  <a:pt x="92" y="600"/>
                  <a:pt x="84" y="624"/>
                </a:cubicBezTo>
                <a:cubicBezTo>
                  <a:pt x="80" y="636"/>
                  <a:pt x="72" y="660"/>
                  <a:pt x="72" y="660"/>
                </a:cubicBezTo>
                <a:cubicBezTo>
                  <a:pt x="88" y="722"/>
                  <a:pt x="124" y="768"/>
                  <a:pt x="144" y="828"/>
                </a:cubicBezTo>
                <a:cubicBezTo>
                  <a:pt x="140" y="892"/>
                  <a:pt x="138" y="956"/>
                  <a:pt x="132" y="1020"/>
                </a:cubicBezTo>
                <a:cubicBezTo>
                  <a:pt x="130" y="1036"/>
                  <a:pt x="125" y="1052"/>
                  <a:pt x="120" y="1068"/>
                </a:cubicBezTo>
                <a:cubicBezTo>
                  <a:pt x="113" y="1092"/>
                  <a:pt x="96" y="1140"/>
                  <a:pt x="96" y="1140"/>
                </a:cubicBezTo>
                <a:cubicBezTo>
                  <a:pt x="100" y="1184"/>
                  <a:pt x="97" y="1229"/>
                  <a:pt x="108" y="1272"/>
                </a:cubicBezTo>
                <a:cubicBezTo>
                  <a:pt x="114" y="1295"/>
                  <a:pt x="134" y="1311"/>
                  <a:pt x="144" y="1332"/>
                </a:cubicBezTo>
                <a:cubicBezTo>
                  <a:pt x="167" y="1377"/>
                  <a:pt x="188" y="1428"/>
                  <a:pt x="204" y="1476"/>
                </a:cubicBezTo>
                <a:cubicBezTo>
                  <a:pt x="190" y="1557"/>
                  <a:pt x="165" y="1624"/>
                  <a:pt x="120" y="1692"/>
                </a:cubicBezTo>
                <a:cubicBezTo>
                  <a:pt x="148" y="1834"/>
                  <a:pt x="111" y="1687"/>
                  <a:pt x="156" y="1788"/>
                </a:cubicBezTo>
                <a:cubicBezTo>
                  <a:pt x="213" y="1917"/>
                  <a:pt x="150" y="1815"/>
                  <a:pt x="204" y="1896"/>
                </a:cubicBezTo>
                <a:cubicBezTo>
                  <a:pt x="190" y="1993"/>
                  <a:pt x="182" y="1990"/>
                  <a:pt x="132" y="2064"/>
                </a:cubicBezTo>
                <a:cubicBezTo>
                  <a:pt x="117" y="2138"/>
                  <a:pt x="113" y="2203"/>
                  <a:pt x="156" y="2268"/>
                </a:cubicBezTo>
                <a:cubicBezTo>
                  <a:pt x="171" y="2329"/>
                  <a:pt x="196" y="2388"/>
                  <a:pt x="216" y="2448"/>
                </a:cubicBezTo>
                <a:cubicBezTo>
                  <a:pt x="191" y="2724"/>
                  <a:pt x="241" y="2486"/>
                  <a:pt x="156" y="2628"/>
                </a:cubicBezTo>
                <a:cubicBezTo>
                  <a:pt x="143" y="2650"/>
                  <a:pt x="132" y="2700"/>
                  <a:pt x="132" y="2700"/>
                </a:cubicBezTo>
                <a:cubicBezTo>
                  <a:pt x="141" y="2757"/>
                  <a:pt x="163" y="2796"/>
                  <a:pt x="108" y="2844"/>
                </a:cubicBezTo>
                <a:cubicBezTo>
                  <a:pt x="93" y="2857"/>
                  <a:pt x="68" y="2852"/>
                  <a:pt x="48" y="2856"/>
                </a:cubicBezTo>
                <a:cubicBezTo>
                  <a:pt x="32" y="2872"/>
                  <a:pt x="16" y="2888"/>
                  <a:pt x="0" y="2904"/>
                </a:cubicBezTo>
              </a:path>
            </a:pathLst>
          </a:custGeom>
          <a:noFill/>
          <a:ln w="38100" cmpd="sng">
            <a:solidFill>
              <a:srgbClr val="0000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08" name="Text Box 4">
            <a:extLst>
              <a:ext uri="{FF2B5EF4-FFF2-40B4-BE49-F238E27FC236}">
                <a16:creationId xmlns:a16="http://schemas.microsoft.com/office/drawing/2014/main" id="{8D915DAA-87DD-411F-BBEA-8514905C227B}"/>
              </a:ext>
            </a:extLst>
          </p:cNvPr>
          <p:cNvSpPr txBox="1">
            <a:spLocks noChangeArrowheads="1"/>
          </p:cNvSpPr>
          <p:nvPr/>
        </p:nvSpPr>
        <p:spPr bwMode="auto">
          <a:xfrm rot="16200000">
            <a:off x="1567096" y="3662333"/>
            <a:ext cx="351108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dirty="0">
                <a:solidFill>
                  <a:srgbClr val="000000"/>
                </a:solidFill>
                <a:latin typeface="Arial" charset="0"/>
                <a:cs typeface="Times New Roman" panose="02020603050405020304" pitchFamily="18" charset="0"/>
              </a:rPr>
              <a:t>Tooth or other oral surface </a:t>
            </a:r>
          </a:p>
        </p:txBody>
      </p:sp>
      <p:sp>
        <p:nvSpPr>
          <p:cNvPr id="149509" name="Oval 5">
            <a:extLst>
              <a:ext uri="{FF2B5EF4-FFF2-40B4-BE49-F238E27FC236}">
                <a16:creationId xmlns:a16="http://schemas.microsoft.com/office/drawing/2014/main" id="{DC03D748-2268-4F98-8E58-0576FEEFDB11}"/>
              </a:ext>
            </a:extLst>
          </p:cNvPr>
          <p:cNvSpPr>
            <a:spLocks noChangeArrowheads="1"/>
          </p:cNvSpPr>
          <p:nvPr/>
        </p:nvSpPr>
        <p:spPr bwMode="auto">
          <a:xfrm>
            <a:off x="4038600" y="2209800"/>
            <a:ext cx="1752600" cy="1600200"/>
          </a:xfrm>
          <a:prstGeom prst="ellipse">
            <a:avLst/>
          </a:prstGeom>
          <a:solidFill>
            <a:srgbClr val="66FFCC"/>
          </a:solidFill>
          <a:ln w="9525">
            <a:solidFill>
              <a:srgbClr val="00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0" name="Oval 6">
            <a:extLst>
              <a:ext uri="{FF2B5EF4-FFF2-40B4-BE49-F238E27FC236}">
                <a16:creationId xmlns:a16="http://schemas.microsoft.com/office/drawing/2014/main" id="{D957D192-D72E-4A5B-BE3A-A147A5632A2B}"/>
              </a:ext>
            </a:extLst>
          </p:cNvPr>
          <p:cNvSpPr>
            <a:spLocks noChangeArrowheads="1"/>
          </p:cNvSpPr>
          <p:nvPr/>
        </p:nvSpPr>
        <p:spPr bwMode="auto">
          <a:xfrm>
            <a:off x="4419600" y="2667000"/>
            <a:ext cx="304800" cy="2286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1" name="Oval 7">
            <a:extLst>
              <a:ext uri="{FF2B5EF4-FFF2-40B4-BE49-F238E27FC236}">
                <a16:creationId xmlns:a16="http://schemas.microsoft.com/office/drawing/2014/main" id="{064A9883-77A7-43AF-A4CC-2143D7CB63CD}"/>
              </a:ext>
            </a:extLst>
          </p:cNvPr>
          <p:cNvSpPr>
            <a:spLocks noChangeArrowheads="1"/>
          </p:cNvSpPr>
          <p:nvPr/>
        </p:nvSpPr>
        <p:spPr bwMode="auto">
          <a:xfrm>
            <a:off x="4953000" y="2667000"/>
            <a:ext cx="304800" cy="2286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2" name="Oval 8">
            <a:extLst>
              <a:ext uri="{FF2B5EF4-FFF2-40B4-BE49-F238E27FC236}">
                <a16:creationId xmlns:a16="http://schemas.microsoft.com/office/drawing/2014/main" id="{29C62BCC-E8D0-4B20-B730-B9332538A0BD}"/>
              </a:ext>
            </a:extLst>
          </p:cNvPr>
          <p:cNvSpPr>
            <a:spLocks noChangeArrowheads="1"/>
          </p:cNvSpPr>
          <p:nvPr/>
        </p:nvSpPr>
        <p:spPr bwMode="auto">
          <a:xfrm>
            <a:off x="4648200" y="2895600"/>
            <a:ext cx="304800" cy="2286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3" name="Freeform 9">
            <a:extLst>
              <a:ext uri="{FF2B5EF4-FFF2-40B4-BE49-F238E27FC236}">
                <a16:creationId xmlns:a16="http://schemas.microsoft.com/office/drawing/2014/main" id="{DD2A20D7-04D3-48F0-B213-A4107AE6714E}"/>
              </a:ext>
            </a:extLst>
          </p:cNvPr>
          <p:cNvSpPr>
            <a:spLocks/>
          </p:cNvSpPr>
          <p:nvPr/>
        </p:nvSpPr>
        <p:spPr bwMode="auto">
          <a:xfrm>
            <a:off x="4419600" y="3162300"/>
            <a:ext cx="876300" cy="381000"/>
          </a:xfrm>
          <a:custGeom>
            <a:avLst/>
            <a:gdLst>
              <a:gd name="T0" fmla="*/ 0 w 552"/>
              <a:gd name="T1" fmla="*/ 0 h 240"/>
              <a:gd name="T2" fmla="*/ 36 w 552"/>
              <a:gd name="T3" fmla="*/ 24 h 240"/>
              <a:gd name="T4" fmla="*/ 96 w 552"/>
              <a:gd name="T5" fmla="*/ 180 h 240"/>
              <a:gd name="T6" fmla="*/ 168 w 552"/>
              <a:gd name="T7" fmla="*/ 240 h 240"/>
              <a:gd name="T8" fmla="*/ 432 w 552"/>
              <a:gd name="T9" fmla="*/ 204 h 240"/>
              <a:gd name="T10" fmla="*/ 552 w 552"/>
              <a:gd name="T11" fmla="*/ 12 h 240"/>
            </a:gdLst>
            <a:ahLst/>
            <a:cxnLst>
              <a:cxn ang="0">
                <a:pos x="T0" y="T1"/>
              </a:cxn>
              <a:cxn ang="0">
                <a:pos x="T2" y="T3"/>
              </a:cxn>
              <a:cxn ang="0">
                <a:pos x="T4" y="T5"/>
              </a:cxn>
              <a:cxn ang="0">
                <a:pos x="T6" y="T7"/>
              </a:cxn>
              <a:cxn ang="0">
                <a:pos x="T8" y="T9"/>
              </a:cxn>
              <a:cxn ang="0">
                <a:pos x="T10" y="T11"/>
              </a:cxn>
            </a:cxnLst>
            <a:rect l="0" t="0" r="r" b="b"/>
            <a:pathLst>
              <a:path w="552" h="240">
                <a:moveTo>
                  <a:pt x="0" y="0"/>
                </a:moveTo>
                <a:cubicBezTo>
                  <a:pt x="12" y="8"/>
                  <a:pt x="28" y="12"/>
                  <a:pt x="36" y="24"/>
                </a:cubicBezTo>
                <a:cubicBezTo>
                  <a:pt x="64" y="68"/>
                  <a:pt x="66" y="136"/>
                  <a:pt x="96" y="180"/>
                </a:cubicBezTo>
                <a:cubicBezTo>
                  <a:pt x="114" y="208"/>
                  <a:pt x="141" y="222"/>
                  <a:pt x="168" y="240"/>
                </a:cubicBezTo>
                <a:cubicBezTo>
                  <a:pt x="278" y="233"/>
                  <a:pt x="339" y="235"/>
                  <a:pt x="432" y="204"/>
                </a:cubicBezTo>
                <a:cubicBezTo>
                  <a:pt x="473" y="163"/>
                  <a:pt x="552" y="78"/>
                  <a:pt x="552" y="12"/>
                </a:cubicBezTo>
              </a:path>
            </a:pathLst>
          </a:custGeom>
          <a:noFill/>
          <a:ln w="38100" cmpd="sng">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4" name="Oval 10">
            <a:extLst>
              <a:ext uri="{FF2B5EF4-FFF2-40B4-BE49-F238E27FC236}">
                <a16:creationId xmlns:a16="http://schemas.microsoft.com/office/drawing/2014/main" id="{76A423C5-80DC-49B6-94AF-E090482ECE55}"/>
              </a:ext>
            </a:extLst>
          </p:cNvPr>
          <p:cNvSpPr>
            <a:spLocks noChangeArrowheads="1"/>
          </p:cNvSpPr>
          <p:nvPr/>
        </p:nvSpPr>
        <p:spPr bwMode="auto">
          <a:xfrm>
            <a:off x="6553200" y="3367368"/>
            <a:ext cx="1905000" cy="1752600"/>
          </a:xfrm>
          <a:prstGeom prst="ellipse">
            <a:avLst/>
          </a:prstGeom>
          <a:solidFill>
            <a:srgbClr val="66FFCC"/>
          </a:solidFill>
          <a:ln w="9525">
            <a:solidFill>
              <a:srgbClr val="00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5" name="Oval 11">
            <a:extLst>
              <a:ext uri="{FF2B5EF4-FFF2-40B4-BE49-F238E27FC236}">
                <a16:creationId xmlns:a16="http://schemas.microsoft.com/office/drawing/2014/main" id="{D41B6226-0E95-4E58-8C76-3B7F9A6A2D00}"/>
              </a:ext>
            </a:extLst>
          </p:cNvPr>
          <p:cNvSpPr>
            <a:spLocks noChangeArrowheads="1"/>
          </p:cNvSpPr>
          <p:nvPr/>
        </p:nvSpPr>
        <p:spPr bwMode="auto">
          <a:xfrm>
            <a:off x="7230514" y="4177882"/>
            <a:ext cx="457200" cy="304800"/>
          </a:xfrm>
          <a:prstGeom prst="ellipse">
            <a:avLst/>
          </a:prstGeom>
          <a:solidFill>
            <a:srgbClr val="CC0066"/>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6" name="Oval 12">
            <a:extLst>
              <a:ext uri="{FF2B5EF4-FFF2-40B4-BE49-F238E27FC236}">
                <a16:creationId xmlns:a16="http://schemas.microsoft.com/office/drawing/2014/main" id="{9ACD91DB-0126-4DE6-AA2D-3EA8D2A9E397}"/>
              </a:ext>
            </a:extLst>
          </p:cNvPr>
          <p:cNvSpPr>
            <a:spLocks noChangeArrowheads="1"/>
          </p:cNvSpPr>
          <p:nvPr/>
        </p:nvSpPr>
        <p:spPr bwMode="auto">
          <a:xfrm>
            <a:off x="6946623" y="3817284"/>
            <a:ext cx="304800" cy="2286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7" name="Oval 13">
            <a:extLst>
              <a:ext uri="{FF2B5EF4-FFF2-40B4-BE49-F238E27FC236}">
                <a16:creationId xmlns:a16="http://schemas.microsoft.com/office/drawing/2014/main" id="{4855F34B-04D2-40FE-A519-2C6F0C31A98F}"/>
              </a:ext>
            </a:extLst>
          </p:cNvPr>
          <p:cNvSpPr>
            <a:spLocks noChangeArrowheads="1"/>
          </p:cNvSpPr>
          <p:nvPr/>
        </p:nvSpPr>
        <p:spPr bwMode="auto">
          <a:xfrm>
            <a:off x="7588490" y="3848100"/>
            <a:ext cx="304800" cy="2286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8" name="Freeform 14">
            <a:extLst>
              <a:ext uri="{FF2B5EF4-FFF2-40B4-BE49-F238E27FC236}">
                <a16:creationId xmlns:a16="http://schemas.microsoft.com/office/drawing/2014/main" id="{3212E98F-426D-47C0-82CE-9937FAD062D4}"/>
              </a:ext>
            </a:extLst>
          </p:cNvPr>
          <p:cNvSpPr>
            <a:spLocks/>
          </p:cNvSpPr>
          <p:nvPr/>
        </p:nvSpPr>
        <p:spPr bwMode="auto">
          <a:xfrm>
            <a:off x="7040014" y="4574491"/>
            <a:ext cx="838200" cy="381000"/>
          </a:xfrm>
          <a:custGeom>
            <a:avLst/>
            <a:gdLst>
              <a:gd name="T0" fmla="*/ 0 w 528"/>
              <a:gd name="T1" fmla="*/ 192 h 240"/>
              <a:gd name="T2" fmla="*/ 24 w 528"/>
              <a:gd name="T3" fmla="*/ 96 h 240"/>
              <a:gd name="T4" fmla="*/ 252 w 528"/>
              <a:gd name="T5" fmla="*/ 0 h 240"/>
              <a:gd name="T6" fmla="*/ 348 w 528"/>
              <a:gd name="T7" fmla="*/ 12 h 240"/>
              <a:gd name="T8" fmla="*/ 420 w 528"/>
              <a:gd name="T9" fmla="*/ 36 h 240"/>
              <a:gd name="T10" fmla="*/ 528 w 528"/>
              <a:gd name="T11" fmla="*/ 240 h 240"/>
            </a:gdLst>
            <a:ahLst/>
            <a:cxnLst>
              <a:cxn ang="0">
                <a:pos x="T0" y="T1"/>
              </a:cxn>
              <a:cxn ang="0">
                <a:pos x="T2" y="T3"/>
              </a:cxn>
              <a:cxn ang="0">
                <a:pos x="T4" y="T5"/>
              </a:cxn>
              <a:cxn ang="0">
                <a:pos x="T6" y="T7"/>
              </a:cxn>
              <a:cxn ang="0">
                <a:pos x="T8" y="T9"/>
              </a:cxn>
              <a:cxn ang="0">
                <a:pos x="T10" y="T11"/>
              </a:cxn>
            </a:cxnLst>
            <a:rect l="0" t="0" r="r" b="b"/>
            <a:pathLst>
              <a:path w="528" h="240">
                <a:moveTo>
                  <a:pt x="0" y="192"/>
                </a:moveTo>
                <a:cubicBezTo>
                  <a:pt x="5" y="169"/>
                  <a:pt x="12" y="121"/>
                  <a:pt x="24" y="96"/>
                </a:cubicBezTo>
                <a:cubicBezTo>
                  <a:pt x="65" y="14"/>
                  <a:pt x="173" y="11"/>
                  <a:pt x="252" y="0"/>
                </a:cubicBezTo>
                <a:cubicBezTo>
                  <a:pt x="284" y="4"/>
                  <a:pt x="316" y="5"/>
                  <a:pt x="348" y="12"/>
                </a:cubicBezTo>
                <a:cubicBezTo>
                  <a:pt x="373" y="17"/>
                  <a:pt x="420" y="36"/>
                  <a:pt x="420" y="36"/>
                </a:cubicBezTo>
                <a:cubicBezTo>
                  <a:pt x="467" y="98"/>
                  <a:pt x="528" y="155"/>
                  <a:pt x="528" y="240"/>
                </a:cubicBezTo>
              </a:path>
            </a:pathLst>
          </a:custGeom>
          <a:noFill/>
          <a:ln w="38100" cmpd="sng">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19" name="AutoShape 15">
            <a:extLst>
              <a:ext uri="{FF2B5EF4-FFF2-40B4-BE49-F238E27FC236}">
                <a16:creationId xmlns:a16="http://schemas.microsoft.com/office/drawing/2014/main" id="{2853981C-BC9A-44C5-9AD4-64B78EC336BE}"/>
              </a:ext>
            </a:extLst>
          </p:cNvPr>
          <p:cNvSpPr>
            <a:spLocks noChangeArrowheads="1"/>
          </p:cNvSpPr>
          <p:nvPr/>
        </p:nvSpPr>
        <p:spPr bwMode="auto">
          <a:xfrm>
            <a:off x="5564187" y="1771650"/>
            <a:ext cx="3886200" cy="4724400"/>
          </a:xfrm>
          <a:prstGeom prst="curvedRightArrow">
            <a:avLst>
              <a:gd name="adj1" fmla="val 9590"/>
              <a:gd name="adj2" fmla="val 33904"/>
              <a:gd name="adj3" fmla="val 34315"/>
            </a:avLst>
          </a:prstGeom>
          <a:solidFill>
            <a:srgbClr val="6666FF"/>
          </a:solidFill>
          <a:ln w="9525">
            <a:solidFill>
              <a:srgbClr val="0006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20" name="Text Box 16">
            <a:extLst>
              <a:ext uri="{FF2B5EF4-FFF2-40B4-BE49-F238E27FC236}">
                <a16:creationId xmlns:a16="http://schemas.microsoft.com/office/drawing/2014/main" id="{4A08CD3A-757D-4863-9003-E9DE9E147440}"/>
              </a:ext>
            </a:extLst>
          </p:cNvPr>
          <p:cNvSpPr txBox="1">
            <a:spLocks noChangeArrowheads="1"/>
          </p:cNvSpPr>
          <p:nvPr/>
        </p:nvSpPr>
        <p:spPr bwMode="auto">
          <a:xfrm>
            <a:off x="6421709" y="1437075"/>
            <a:ext cx="16594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b="1" dirty="0">
                <a:solidFill>
                  <a:srgbClr val="000000"/>
                </a:solidFill>
                <a:latin typeface="Arial" charset="0"/>
                <a:cs typeface="Times New Roman" panose="02020603050405020304" pitchFamily="18" charset="0"/>
              </a:rPr>
              <a:t>Salivary flow</a:t>
            </a:r>
            <a:r>
              <a:rPr lang="en-US" altLang="en-US" dirty="0">
                <a:solidFill>
                  <a:srgbClr val="000000"/>
                </a:solidFill>
                <a:latin typeface="Arial" charset="0"/>
                <a:cs typeface="Times New Roman" panose="02020603050405020304" pitchFamily="18" charset="0"/>
              </a:rPr>
              <a:t> </a:t>
            </a:r>
          </a:p>
        </p:txBody>
      </p:sp>
      <p:sp>
        <p:nvSpPr>
          <p:cNvPr id="149521" name="Oval 17">
            <a:extLst>
              <a:ext uri="{FF2B5EF4-FFF2-40B4-BE49-F238E27FC236}">
                <a16:creationId xmlns:a16="http://schemas.microsoft.com/office/drawing/2014/main" id="{C178F1C8-0839-47CD-BBD5-0A04F476D188}"/>
              </a:ext>
            </a:extLst>
          </p:cNvPr>
          <p:cNvSpPr>
            <a:spLocks noChangeArrowheads="1"/>
          </p:cNvSpPr>
          <p:nvPr/>
        </p:nvSpPr>
        <p:spPr bwMode="auto">
          <a:xfrm>
            <a:off x="4495800" y="2743200"/>
            <a:ext cx="76200" cy="762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22" name="Oval 18">
            <a:extLst>
              <a:ext uri="{FF2B5EF4-FFF2-40B4-BE49-F238E27FC236}">
                <a16:creationId xmlns:a16="http://schemas.microsoft.com/office/drawing/2014/main" id="{151CA4C6-83F8-4D04-B903-AF415C70DE60}"/>
              </a:ext>
            </a:extLst>
          </p:cNvPr>
          <p:cNvSpPr>
            <a:spLocks noChangeArrowheads="1"/>
          </p:cNvSpPr>
          <p:nvPr/>
        </p:nvSpPr>
        <p:spPr bwMode="auto">
          <a:xfrm>
            <a:off x="5029200" y="2743200"/>
            <a:ext cx="76200" cy="76200"/>
          </a:xfrm>
          <a:prstGeom prst="ellipse">
            <a:avLst/>
          </a:prstGeom>
          <a:solidFill>
            <a:schemeClr val="accent1"/>
          </a:solidFill>
          <a:ln w="9525">
            <a:solidFill>
              <a:srgbClr val="00061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23" name="Freeform 19">
            <a:extLst>
              <a:ext uri="{FF2B5EF4-FFF2-40B4-BE49-F238E27FC236}">
                <a16:creationId xmlns:a16="http://schemas.microsoft.com/office/drawing/2014/main" id="{E10727BE-75AA-456E-B317-C5AF0FF2720A}"/>
              </a:ext>
            </a:extLst>
          </p:cNvPr>
          <p:cNvSpPr>
            <a:spLocks/>
          </p:cNvSpPr>
          <p:nvPr/>
        </p:nvSpPr>
        <p:spPr bwMode="auto">
          <a:xfrm>
            <a:off x="3948114" y="2057400"/>
            <a:ext cx="376237" cy="381000"/>
          </a:xfrm>
          <a:custGeom>
            <a:avLst/>
            <a:gdLst>
              <a:gd name="T0" fmla="*/ 237 w 237"/>
              <a:gd name="T1" fmla="*/ 240 h 240"/>
              <a:gd name="T2" fmla="*/ 153 w 237"/>
              <a:gd name="T3" fmla="*/ 84 h 240"/>
              <a:gd name="T4" fmla="*/ 69 w 237"/>
              <a:gd name="T5" fmla="*/ 60 h 240"/>
              <a:gd name="T6" fmla="*/ 33 w 237"/>
              <a:gd name="T7" fmla="*/ 84 h 240"/>
              <a:gd name="T8" fmla="*/ 21 w 237"/>
              <a:gd name="T9" fmla="*/ 12 h 240"/>
              <a:gd name="T10" fmla="*/ 57 w 237"/>
              <a:gd name="T11" fmla="*/ 0 h 240"/>
              <a:gd name="T12" fmla="*/ 81 w 237"/>
              <a:gd name="T13" fmla="*/ 96 h 240"/>
            </a:gdLst>
            <a:ahLst/>
            <a:cxnLst>
              <a:cxn ang="0">
                <a:pos x="T0" y="T1"/>
              </a:cxn>
              <a:cxn ang="0">
                <a:pos x="T2" y="T3"/>
              </a:cxn>
              <a:cxn ang="0">
                <a:pos x="T4" y="T5"/>
              </a:cxn>
              <a:cxn ang="0">
                <a:pos x="T6" y="T7"/>
              </a:cxn>
              <a:cxn ang="0">
                <a:pos x="T8" y="T9"/>
              </a:cxn>
              <a:cxn ang="0">
                <a:pos x="T10" y="T11"/>
              </a:cxn>
              <a:cxn ang="0">
                <a:pos x="T12" y="T13"/>
              </a:cxn>
            </a:cxnLst>
            <a:rect l="0" t="0" r="r" b="b"/>
            <a:pathLst>
              <a:path w="237" h="240">
                <a:moveTo>
                  <a:pt x="237" y="240"/>
                </a:moveTo>
                <a:cubicBezTo>
                  <a:pt x="226" y="174"/>
                  <a:pt x="215" y="123"/>
                  <a:pt x="153" y="84"/>
                </a:cubicBezTo>
                <a:cubicBezTo>
                  <a:pt x="128" y="69"/>
                  <a:pt x="97" y="69"/>
                  <a:pt x="69" y="60"/>
                </a:cubicBezTo>
                <a:cubicBezTo>
                  <a:pt x="57" y="68"/>
                  <a:pt x="47" y="87"/>
                  <a:pt x="33" y="84"/>
                </a:cubicBezTo>
                <a:cubicBezTo>
                  <a:pt x="0" y="77"/>
                  <a:pt x="6" y="27"/>
                  <a:pt x="21" y="12"/>
                </a:cubicBezTo>
                <a:cubicBezTo>
                  <a:pt x="30" y="3"/>
                  <a:pt x="45" y="4"/>
                  <a:pt x="57" y="0"/>
                </a:cubicBezTo>
                <a:cubicBezTo>
                  <a:pt x="92" y="53"/>
                  <a:pt x="81" y="22"/>
                  <a:pt x="81" y="96"/>
                </a:cubicBezTo>
              </a:path>
            </a:pathLst>
          </a:custGeom>
          <a:noFill/>
          <a:ln w="28575" cmpd="sng">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24" name="Freeform 20">
            <a:extLst>
              <a:ext uri="{FF2B5EF4-FFF2-40B4-BE49-F238E27FC236}">
                <a16:creationId xmlns:a16="http://schemas.microsoft.com/office/drawing/2014/main" id="{90549014-9681-4D72-90E3-38701CD58079}"/>
              </a:ext>
            </a:extLst>
          </p:cNvPr>
          <p:cNvSpPr>
            <a:spLocks/>
          </p:cNvSpPr>
          <p:nvPr/>
        </p:nvSpPr>
        <p:spPr bwMode="auto">
          <a:xfrm>
            <a:off x="4000500" y="3695700"/>
            <a:ext cx="438150" cy="438150"/>
          </a:xfrm>
          <a:custGeom>
            <a:avLst/>
            <a:gdLst>
              <a:gd name="T0" fmla="*/ 276 w 276"/>
              <a:gd name="T1" fmla="*/ 0 h 276"/>
              <a:gd name="T2" fmla="*/ 156 w 276"/>
              <a:gd name="T3" fmla="*/ 84 h 276"/>
              <a:gd name="T4" fmla="*/ 120 w 276"/>
              <a:gd name="T5" fmla="*/ 96 h 276"/>
              <a:gd name="T6" fmla="*/ 84 w 276"/>
              <a:gd name="T7" fmla="*/ 108 h 276"/>
              <a:gd name="T8" fmla="*/ 96 w 276"/>
              <a:gd name="T9" fmla="*/ 276 h 276"/>
              <a:gd name="T10" fmla="*/ 144 w 276"/>
              <a:gd name="T11" fmla="*/ 264 h 276"/>
              <a:gd name="T12" fmla="*/ 84 w 276"/>
              <a:gd name="T13" fmla="*/ 132 h 276"/>
            </a:gdLst>
            <a:ahLst/>
            <a:cxnLst>
              <a:cxn ang="0">
                <a:pos x="T0" y="T1"/>
              </a:cxn>
              <a:cxn ang="0">
                <a:pos x="T2" y="T3"/>
              </a:cxn>
              <a:cxn ang="0">
                <a:pos x="T4" y="T5"/>
              </a:cxn>
              <a:cxn ang="0">
                <a:pos x="T6" y="T7"/>
              </a:cxn>
              <a:cxn ang="0">
                <a:pos x="T8" y="T9"/>
              </a:cxn>
              <a:cxn ang="0">
                <a:pos x="T10" y="T11"/>
              </a:cxn>
              <a:cxn ang="0">
                <a:pos x="T12" y="T13"/>
              </a:cxn>
            </a:cxnLst>
            <a:rect l="0" t="0" r="r" b="b"/>
            <a:pathLst>
              <a:path w="276" h="276">
                <a:moveTo>
                  <a:pt x="276" y="0"/>
                </a:moveTo>
                <a:cubicBezTo>
                  <a:pt x="254" y="67"/>
                  <a:pt x="223" y="62"/>
                  <a:pt x="156" y="84"/>
                </a:cubicBezTo>
                <a:cubicBezTo>
                  <a:pt x="144" y="88"/>
                  <a:pt x="132" y="92"/>
                  <a:pt x="120" y="96"/>
                </a:cubicBezTo>
                <a:cubicBezTo>
                  <a:pt x="108" y="100"/>
                  <a:pt x="84" y="108"/>
                  <a:pt x="84" y="108"/>
                </a:cubicBezTo>
                <a:cubicBezTo>
                  <a:pt x="29" y="163"/>
                  <a:pt x="0" y="244"/>
                  <a:pt x="96" y="276"/>
                </a:cubicBezTo>
                <a:cubicBezTo>
                  <a:pt x="112" y="272"/>
                  <a:pt x="130" y="273"/>
                  <a:pt x="144" y="264"/>
                </a:cubicBezTo>
                <a:cubicBezTo>
                  <a:pt x="216" y="216"/>
                  <a:pt x="125" y="153"/>
                  <a:pt x="84" y="132"/>
                </a:cubicBezTo>
              </a:path>
            </a:pathLst>
          </a:custGeom>
          <a:noFill/>
          <a:ln w="28575" cmpd="sng">
            <a:solidFill>
              <a:srgbClr val="00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latin typeface="Arial" charset="0"/>
            </a:endParaRPr>
          </a:p>
        </p:txBody>
      </p:sp>
      <p:sp>
        <p:nvSpPr>
          <p:cNvPr id="149525" name="Text Box 21">
            <a:extLst>
              <a:ext uri="{FF2B5EF4-FFF2-40B4-BE49-F238E27FC236}">
                <a16:creationId xmlns:a16="http://schemas.microsoft.com/office/drawing/2014/main" id="{09489236-D635-4771-8B95-EE0FF9FDE5F0}"/>
              </a:ext>
            </a:extLst>
          </p:cNvPr>
          <p:cNvSpPr txBox="1">
            <a:spLocks noChangeArrowheads="1"/>
          </p:cNvSpPr>
          <p:nvPr/>
        </p:nvSpPr>
        <p:spPr bwMode="auto">
          <a:xfrm>
            <a:off x="9008268" y="5119969"/>
            <a:ext cx="14208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2000" b="1" dirty="0">
                <a:solidFill>
                  <a:srgbClr val="000000"/>
                </a:solidFill>
                <a:latin typeface="Arial" charset="0"/>
                <a:cs typeface="Times New Roman" panose="02020603050405020304" pitchFamily="18" charset="0"/>
              </a:rPr>
              <a:t>Down the </a:t>
            </a:r>
          </a:p>
          <a:p>
            <a:pPr fontAlgn="base">
              <a:spcBef>
                <a:spcPct val="0"/>
              </a:spcBef>
              <a:spcAft>
                <a:spcPct val="0"/>
              </a:spcAft>
            </a:pPr>
            <a:r>
              <a:rPr lang="en-US" altLang="en-US" sz="2000" b="1" dirty="0">
                <a:solidFill>
                  <a:srgbClr val="000000"/>
                </a:solidFill>
                <a:latin typeface="Arial" charset="0"/>
                <a:cs typeface="Times New Roman" panose="02020603050405020304" pitchFamily="18" charset="0"/>
              </a:rPr>
              <a:t>        hatch</a:t>
            </a:r>
          </a:p>
        </p:txBody>
      </p:sp>
      <p:sp>
        <p:nvSpPr>
          <p:cNvPr id="149526" name="Text Box 22">
            <a:extLst>
              <a:ext uri="{FF2B5EF4-FFF2-40B4-BE49-F238E27FC236}">
                <a16:creationId xmlns:a16="http://schemas.microsoft.com/office/drawing/2014/main" id="{2CA8B330-9E03-4F1D-8EA2-671977EEE1D4}"/>
              </a:ext>
            </a:extLst>
          </p:cNvPr>
          <p:cNvSpPr txBox="1">
            <a:spLocks noChangeArrowheads="1"/>
          </p:cNvSpPr>
          <p:nvPr/>
        </p:nvSpPr>
        <p:spPr bwMode="auto">
          <a:xfrm>
            <a:off x="228600" y="135564"/>
            <a:ext cx="1165859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altLang="en-US" sz="3600" dirty="0">
                <a:solidFill>
                  <a:srgbClr val="000000"/>
                </a:solidFill>
                <a:latin typeface="Arial" panose="020B0604020202020204" pitchFamily="34" charset="0"/>
                <a:cs typeface="Arial" panose="020B0604020202020204" pitchFamily="34" charset="0"/>
              </a:rPr>
              <a:t>Bacteria that adhere to surfaces avoid removal by bathing secretions</a:t>
            </a:r>
          </a:p>
        </p:txBody>
      </p:sp>
    </p:spTree>
    <p:extLst>
      <p:ext uri="{BB962C8B-B14F-4D97-AF65-F5344CB8AC3E}">
        <p14:creationId xmlns:p14="http://schemas.microsoft.com/office/powerpoint/2010/main" val="4245208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a:extLst>
              <a:ext uri="{FF2B5EF4-FFF2-40B4-BE49-F238E27FC236}">
                <a16:creationId xmlns:a16="http://schemas.microsoft.com/office/drawing/2014/main" id="{6584D2C8-CD7C-425E-BF6F-71D63DE7590B}"/>
              </a:ext>
            </a:extLst>
          </p:cNvPr>
          <p:cNvSpPr>
            <a:spLocks noGrp="1" noChangeArrowheads="1"/>
          </p:cNvSpPr>
          <p:nvPr>
            <p:ph type="title"/>
          </p:nvPr>
        </p:nvSpPr>
        <p:spPr>
          <a:xfrm>
            <a:off x="1981200" y="-98425"/>
            <a:ext cx="8229600" cy="1143000"/>
          </a:xfrm>
        </p:spPr>
        <p:txBody>
          <a:bodyPr/>
          <a:lstStyle/>
          <a:p>
            <a:pPr algn="r"/>
            <a:r>
              <a:rPr lang="en-US" altLang="en-US" sz="3600" dirty="0">
                <a:solidFill>
                  <a:schemeClr val="tx1"/>
                </a:solidFill>
                <a:latin typeface="Times New Roman" panose="02020603050405020304" pitchFamily="18" charset="0"/>
              </a:rPr>
              <a:t>Co-Aggregation</a:t>
            </a:r>
            <a:endParaRPr lang="en-US" altLang="en-US" dirty="0">
              <a:solidFill>
                <a:schemeClr val="tx1"/>
              </a:solidFill>
              <a:latin typeface="Times New Roman" panose="02020603050405020304" pitchFamily="18" charset="0"/>
            </a:endParaRPr>
          </a:p>
        </p:txBody>
      </p:sp>
      <p:pic>
        <p:nvPicPr>
          <p:cNvPr id="7170" name="Picture 2">
            <a:extLst>
              <a:ext uri="{FF2B5EF4-FFF2-40B4-BE49-F238E27FC236}">
                <a16:creationId xmlns:a16="http://schemas.microsoft.com/office/drawing/2014/main" id="{2FF090FB-0DBD-1BD4-4C34-1E9452B710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84"/>
            <a:ext cx="3703736" cy="668343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5367C5C-984B-882D-E6E7-2FFC599EDE3C}"/>
              </a:ext>
            </a:extLst>
          </p:cNvPr>
          <p:cNvSpPr txBox="1"/>
          <p:nvPr/>
        </p:nvSpPr>
        <p:spPr>
          <a:xfrm>
            <a:off x="8576657" y="5405642"/>
            <a:ext cx="3431913" cy="369332"/>
          </a:xfrm>
          <a:prstGeom prst="rect">
            <a:avLst/>
          </a:prstGeom>
          <a:noFill/>
        </p:spPr>
        <p:txBody>
          <a:bodyPr wrap="square">
            <a:spAutoFit/>
          </a:bodyPr>
          <a:lstStyle/>
          <a:p>
            <a:r>
              <a:rPr lang="en-US" b="0" i="0" u="sng" dirty="0">
                <a:effectLst/>
                <a:latin typeface="Roboto" panose="02000000000000000000" pitchFamily="2" charset="0"/>
                <a:hlinkClick r:id="rId4"/>
              </a:rPr>
              <a:t>10.3934/microbiol.2018.1.140</a:t>
            </a:r>
            <a:endParaRPr lang="en-US" dirty="0"/>
          </a:p>
        </p:txBody>
      </p:sp>
      <p:pic>
        <p:nvPicPr>
          <p:cNvPr id="7172" name="Picture 4">
            <a:extLst>
              <a:ext uri="{FF2B5EF4-FFF2-40B4-BE49-F238E27FC236}">
                <a16:creationId xmlns:a16="http://schemas.microsoft.com/office/drawing/2014/main" id="{6274EEA8-D49E-AAF9-6615-C7FB8163DE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5750" y="2058296"/>
            <a:ext cx="8096250" cy="2333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725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62FF5-F02F-68BE-97A0-10FAB6A2463C}"/>
              </a:ext>
            </a:extLst>
          </p:cNvPr>
          <p:cNvSpPr>
            <a:spLocks noGrp="1"/>
          </p:cNvSpPr>
          <p:nvPr>
            <p:ph type="title"/>
          </p:nvPr>
        </p:nvSpPr>
        <p:spPr>
          <a:xfrm>
            <a:off x="609600" y="0"/>
            <a:ext cx="10972800" cy="1143000"/>
          </a:xfrm>
        </p:spPr>
        <p:txBody>
          <a:bodyPr/>
          <a:lstStyle/>
          <a:p>
            <a:r>
              <a:rPr lang="en-US" dirty="0"/>
              <a:t>Biofilm development</a:t>
            </a:r>
          </a:p>
        </p:txBody>
      </p:sp>
      <p:pic>
        <p:nvPicPr>
          <p:cNvPr id="4" name="Picture 3">
            <a:extLst>
              <a:ext uri="{FF2B5EF4-FFF2-40B4-BE49-F238E27FC236}">
                <a16:creationId xmlns:a16="http://schemas.microsoft.com/office/drawing/2014/main" id="{2522A794-70F7-5D73-1B9E-A1A1004A8C73}"/>
              </a:ext>
            </a:extLst>
          </p:cNvPr>
          <p:cNvPicPr>
            <a:picLocks noChangeAspect="1"/>
          </p:cNvPicPr>
          <p:nvPr/>
        </p:nvPicPr>
        <p:blipFill>
          <a:blip r:embed="rId2"/>
          <a:stretch>
            <a:fillRect/>
          </a:stretch>
        </p:blipFill>
        <p:spPr>
          <a:xfrm>
            <a:off x="1644744" y="1143000"/>
            <a:ext cx="9290733" cy="5292586"/>
          </a:xfrm>
          <a:prstGeom prst="rect">
            <a:avLst/>
          </a:prstGeom>
        </p:spPr>
      </p:pic>
    </p:spTree>
    <p:extLst>
      <p:ext uri="{BB962C8B-B14F-4D97-AF65-F5344CB8AC3E}">
        <p14:creationId xmlns:p14="http://schemas.microsoft.com/office/powerpoint/2010/main" val="24853789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3C351-6E47-4B2B-A83A-84BDCE52B48D}"/>
              </a:ext>
            </a:extLst>
          </p:cNvPr>
          <p:cNvSpPr>
            <a:spLocks noGrp="1"/>
          </p:cNvSpPr>
          <p:nvPr>
            <p:ph type="title"/>
          </p:nvPr>
        </p:nvSpPr>
        <p:spPr>
          <a:xfrm>
            <a:off x="1652016" y="-80034"/>
            <a:ext cx="9015984" cy="1143000"/>
          </a:xfrm>
        </p:spPr>
        <p:txBody>
          <a:bodyPr/>
          <a:lstStyle/>
          <a:p>
            <a:r>
              <a:rPr lang="en-US" dirty="0"/>
              <a:t>Model of supragingival plaque</a:t>
            </a:r>
          </a:p>
        </p:txBody>
      </p:sp>
      <p:sp>
        <p:nvSpPr>
          <p:cNvPr id="8" name="Title 1">
            <a:extLst>
              <a:ext uri="{FF2B5EF4-FFF2-40B4-BE49-F238E27FC236}">
                <a16:creationId xmlns:a16="http://schemas.microsoft.com/office/drawing/2014/main" id="{38863AE2-FEC8-40D3-B84B-26617F72CFB8}"/>
              </a:ext>
            </a:extLst>
          </p:cNvPr>
          <p:cNvSpPr txBox="1">
            <a:spLocks noGrp="1"/>
          </p:cNvSpPr>
          <p:nvPr>
            <p:ph idx="1"/>
          </p:nvPr>
        </p:nvSpPr>
        <p:spPr bwMode="auto">
          <a:xfrm>
            <a:off x="8161338" y="3657601"/>
            <a:ext cx="2049462"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r>
              <a:rPr lang="pt-BR" sz="1600" dirty="0">
                <a:hlinkClick r:id="rId2"/>
              </a:rPr>
              <a:t>Proc Natl Acad Sci U S A. 2016 Feb 9; 113(6): E791–E800.</a:t>
            </a:r>
            <a:endParaRPr lang="en-US" sz="1600" dirty="0"/>
          </a:p>
        </p:txBody>
      </p:sp>
      <p:pic>
        <p:nvPicPr>
          <p:cNvPr id="83970" name="Picture 2" descr="An external file that holds a picture, illustration, etc.&#10;Object name is pnas.1522149113fig09.jpg">
            <a:extLst>
              <a:ext uri="{FF2B5EF4-FFF2-40B4-BE49-F238E27FC236}">
                <a16:creationId xmlns:a16="http://schemas.microsoft.com/office/drawing/2014/main" id="{1937AE4F-271A-49AF-903F-4C08FDB695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879" y="1062967"/>
            <a:ext cx="5753515" cy="535210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586BE97-27CD-4889-8531-C9A6F20B2FC0}"/>
              </a:ext>
            </a:extLst>
          </p:cNvPr>
          <p:cNvSpPr/>
          <p:nvPr/>
        </p:nvSpPr>
        <p:spPr>
          <a:xfrm>
            <a:off x="6790593" y="3429001"/>
            <a:ext cx="1268801" cy="9935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defRPr/>
            </a:pPr>
            <a:endParaRPr lang="en-US">
              <a:solidFill>
                <a:srgbClr val="FFFFFF"/>
              </a:solidFill>
              <a:latin typeface="Arial"/>
            </a:endParaRPr>
          </a:p>
        </p:txBody>
      </p:sp>
    </p:spTree>
    <p:extLst>
      <p:ext uri="{BB962C8B-B14F-4D97-AF65-F5344CB8AC3E}">
        <p14:creationId xmlns:p14="http://schemas.microsoft.com/office/powerpoint/2010/main" val="110369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ED368-95AF-8A3B-5C32-FC0054AF89A8}"/>
              </a:ext>
            </a:extLst>
          </p:cNvPr>
          <p:cNvSpPr>
            <a:spLocks noGrp="1"/>
          </p:cNvSpPr>
          <p:nvPr>
            <p:ph type="title"/>
          </p:nvPr>
        </p:nvSpPr>
        <p:spPr>
          <a:xfrm>
            <a:off x="609600" y="0"/>
            <a:ext cx="10972800" cy="1143000"/>
          </a:xfrm>
        </p:spPr>
        <p:txBody>
          <a:bodyPr/>
          <a:lstStyle/>
          <a:p>
            <a:r>
              <a:rPr lang="en-US" dirty="0"/>
              <a:t>Metabolic interactions of an oral biofilm</a:t>
            </a:r>
          </a:p>
        </p:txBody>
      </p:sp>
      <p:pic>
        <p:nvPicPr>
          <p:cNvPr id="5" name="Picture 4">
            <a:extLst>
              <a:ext uri="{FF2B5EF4-FFF2-40B4-BE49-F238E27FC236}">
                <a16:creationId xmlns:a16="http://schemas.microsoft.com/office/drawing/2014/main" id="{7CD28BB8-303F-1AE7-E397-D899B967A4BD}"/>
              </a:ext>
            </a:extLst>
          </p:cNvPr>
          <p:cNvPicPr>
            <a:picLocks noChangeAspect="1"/>
          </p:cNvPicPr>
          <p:nvPr/>
        </p:nvPicPr>
        <p:blipFill>
          <a:blip r:embed="rId2"/>
          <a:stretch>
            <a:fillRect/>
          </a:stretch>
        </p:blipFill>
        <p:spPr>
          <a:xfrm>
            <a:off x="2378030" y="1543754"/>
            <a:ext cx="7668695" cy="4801270"/>
          </a:xfrm>
          <a:prstGeom prst="rect">
            <a:avLst/>
          </a:prstGeom>
        </p:spPr>
      </p:pic>
    </p:spTree>
    <p:extLst>
      <p:ext uri="{BB962C8B-B14F-4D97-AF65-F5344CB8AC3E}">
        <p14:creationId xmlns:p14="http://schemas.microsoft.com/office/powerpoint/2010/main" val="18689214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5B232-6203-370A-5AF0-196617AD18B2}"/>
              </a:ext>
            </a:extLst>
          </p:cNvPr>
          <p:cNvSpPr>
            <a:spLocks noGrp="1"/>
          </p:cNvSpPr>
          <p:nvPr>
            <p:ph type="title"/>
          </p:nvPr>
        </p:nvSpPr>
        <p:spPr>
          <a:xfrm>
            <a:off x="495300" y="-140852"/>
            <a:ext cx="10972800" cy="1143000"/>
          </a:xfrm>
        </p:spPr>
        <p:txBody>
          <a:bodyPr/>
          <a:lstStyle/>
          <a:p>
            <a:r>
              <a:rPr lang="en-US" dirty="0"/>
              <a:t>Ecological plaque hypotheses</a:t>
            </a:r>
          </a:p>
        </p:txBody>
      </p:sp>
      <p:pic>
        <p:nvPicPr>
          <p:cNvPr id="5122" name="Picture 2" descr="The &quot;ecological plaque hypothesis&quot; and the prevention of dental caries....  | Download Scientific Diagram">
            <a:extLst>
              <a:ext uri="{FF2B5EF4-FFF2-40B4-BE49-F238E27FC236}">
                <a16:creationId xmlns:a16="http://schemas.microsoft.com/office/drawing/2014/main" id="{0EF86BC0-C5D2-CE85-9DC0-F95F94DF39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974" y="1903444"/>
            <a:ext cx="4839478" cy="183900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33: Microbiology of periodontal disease | Pocket Dentistry">
            <a:extLst>
              <a:ext uri="{FF2B5EF4-FFF2-40B4-BE49-F238E27FC236}">
                <a16:creationId xmlns:a16="http://schemas.microsoft.com/office/drawing/2014/main" id="{BBFE00D8-4A9D-9F34-4E43-A9954DB12F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6945" y="1932358"/>
            <a:ext cx="5372100" cy="1781175"/>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112">
            <a:extLst>
              <a:ext uri="{FF2B5EF4-FFF2-40B4-BE49-F238E27FC236}">
                <a16:creationId xmlns:a16="http://schemas.microsoft.com/office/drawing/2014/main" id="{10E6A7B9-2FD3-EFF5-9335-06B947603E40}"/>
              </a:ext>
            </a:extLst>
          </p:cNvPr>
          <p:cNvSpPr txBox="1">
            <a:spLocks noChangeArrowheads="1"/>
          </p:cNvSpPr>
          <p:nvPr/>
        </p:nvSpPr>
        <p:spPr bwMode="auto">
          <a:xfrm>
            <a:off x="2447731" y="4402042"/>
            <a:ext cx="141514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2000" dirty="0">
                <a:solidFill>
                  <a:srgbClr val="000000"/>
                </a:solidFill>
                <a:latin typeface="Arial" charset="0"/>
              </a:rPr>
              <a:t>Caries</a:t>
            </a:r>
          </a:p>
          <a:p>
            <a:pPr fontAlgn="base">
              <a:spcBef>
                <a:spcPct val="0"/>
              </a:spcBef>
              <a:spcAft>
                <a:spcPct val="0"/>
              </a:spcAft>
            </a:pPr>
            <a:endParaRPr lang="en-US" sz="2000" dirty="0">
              <a:solidFill>
                <a:srgbClr val="000000"/>
              </a:solidFill>
              <a:latin typeface="Arial" charset="0"/>
            </a:endParaRPr>
          </a:p>
        </p:txBody>
      </p:sp>
      <p:sp>
        <p:nvSpPr>
          <p:cNvPr id="5" name="Text Box 112">
            <a:extLst>
              <a:ext uri="{FF2B5EF4-FFF2-40B4-BE49-F238E27FC236}">
                <a16:creationId xmlns:a16="http://schemas.microsoft.com/office/drawing/2014/main" id="{2DAF8B13-80F1-3D77-C1FE-3E4111CFBDC7}"/>
              </a:ext>
            </a:extLst>
          </p:cNvPr>
          <p:cNvSpPr txBox="1">
            <a:spLocks noChangeArrowheads="1"/>
          </p:cNvSpPr>
          <p:nvPr/>
        </p:nvSpPr>
        <p:spPr bwMode="auto">
          <a:xfrm>
            <a:off x="7448205" y="4291725"/>
            <a:ext cx="295101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2000" dirty="0">
                <a:solidFill>
                  <a:srgbClr val="000000"/>
                </a:solidFill>
                <a:latin typeface="Arial" charset="0"/>
              </a:rPr>
              <a:t>Periodontal disease</a:t>
            </a:r>
          </a:p>
          <a:p>
            <a:pPr fontAlgn="base">
              <a:spcBef>
                <a:spcPct val="0"/>
              </a:spcBef>
              <a:spcAft>
                <a:spcPct val="0"/>
              </a:spcAft>
            </a:pPr>
            <a:endParaRPr lang="en-US" sz="2000" dirty="0">
              <a:solidFill>
                <a:srgbClr val="000000"/>
              </a:solidFill>
              <a:latin typeface="Arial" charset="0"/>
            </a:endParaRPr>
          </a:p>
        </p:txBody>
      </p:sp>
      <p:sp>
        <p:nvSpPr>
          <p:cNvPr id="3" name="TextBox 2">
            <a:extLst>
              <a:ext uri="{FF2B5EF4-FFF2-40B4-BE49-F238E27FC236}">
                <a16:creationId xmlns:a16="http://schemas.microsoft.com/office/drawing/2014/main" id="{6727E588-A3F3-73D4-7096-698554CC6F34}"/>
              </a:ext>
            </a:extLst>
          </p:cNvPr>
          <p:cNvSpPr txBox="1"/>
          <p:nvPr/>
        </p:nvSpPr>
        <p:spPr>
          <a:xfrm>
            <a:off x="4878600" y="5782271"/>
            <a:ext cx="6589500" cy="646331"/>
          </a:xfrm>
          <a:prstGeom prst="rect">
            <a:avLst/>
          </a:prstGeom>
          <a:noFill/>
        </p:spPr>
        <p:txBody>
          <a:bodyPr wrap="square" rtlCol="0">
            <a:spAutoFit/>
          </a:bodyPr>
          <a:lstStyle/>
          <a:p>
            <a:r>
              <a:rPr lang="en-US" b="1" dirty="0">
                <a:solidFill>
                  <a:schemeClr val="bg2"/>
                </a:solidFill>
              </a:rPr>
              <a:t>Ecological Plaque Hypothesis</a:t>
            </a:r>
            <a:r>
              <a:rPr lang="en-US" dirty="0">
                <a:solidFill>
                  <a:schemeClr val="bg2"/>
                </a:solidFill>
              </a:rPr>
              <a:t>: certain species cause either disease, but are not always present in enough abundance to do so  </a:t>
            </a:r>
          </a:p>
        </p:txBody>
      </p:sp>
    </p:spTree>
    <p:extLst>
      <p:ext uri="{BB962C8B-B14F-4D97-AF65-F5344CB8AC3E}">
        <p14:creationId xmlns:p14="http://schemas.microsoft.com/office/powerpoint/2010/main" val="36291503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ext Box 3">
            <a:extLst>
              <a:ext uri="{FF2B5EF4-FFF2-40B4-BE49-F238E27FC236}">
                <a16:creationId xmlns:a16="http://schemas.microsoft.com/office/drawing/2014/main" id="{B9F83645-32D3-49F0-AC18-07510378C941}"/>
              </a:ext>
            </a:extLst>
          </p:cNvPr>
          <p:cNvSpPr txBox="1">
            <a:spLocks noChangeArrowheads="1"/>
          </p:cNvSpPr>
          <p:nvPr/>
        </p:nvSpPr>
        <p:spPr bwMode="auto">
          <a:xfrm>
            <a:off x="1815548" y="225288"/>
            <a:ext cx="856090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US" sz="3600" dirty="0">
                <a:solidFill>
                  <a:srgbClr val="000000"/>
                </a:solidFill>
                <a:latin typeface="Arial" panose="020B0604020202020204" pitchFamily="34" charset="0"/>
                <a:cs typeface="Arial" panose="020B0604020202020204" pitchFamily="34" charset="0"/>
              </a:rPr>
              <a:t>Why chronic wounds will not heal</a:t>
            </a:r>
            <a:endParaRPr lang="en-US" altLang="en-US" sz="2400" dirty="0">
              <a:solidFill>
                <a:srgbClr val="000000"/>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2FE373E-EF29-F1C0-A72F-7A4450897E01}"/>
              </a:ext>
            </a:extLst>
          </p:cNvPr>
          <p:cNvPicPr>
            <a:picLocks noChangeAspect="1"/>
          </p:cNvPicPr>
          <p:nvPr/>
        </p:nvPicPr>
        <p:blipFill>
          <a:blip r:embed="rId3"/>
          <a:stretch>
            <a:fillRect/>
          </a:stretch>
        </p:blipFill>
        <p:spPr>
          <a:xfrm>
            <a:off x="1684713" y="1142160"/>
            <a:ext cx="3429479" cy="5077534"/>
          </a:xfrm>
          <a:prstGeom prst="rect">
            <a:avLst/>
          </a:prstGeom>
        </p:spPr>
      </p:pic>
      <p:sp>
        <p:nvSpPr>
          <p:cNvPr id="5" name="Text Box 112">
            <a:extLst>
              <a:ext uri="{FF2B5EF4-FFF2-40B4-BE49-F238E27FC236}">
                <a16:creationId xmlns:a16="http://schemas.microsoft.com/office/drawing/2014/main" id="{4CEC9268-0001-1BA7-DF61-1B8C931B5F37}"/>
              </a:ext>
            </a:extLst>
          </p:cNvPr>
          <p:cNvSpPr txBox="1">
            <a:spLocks noChangeArrowheads="1"/>
          </p:cNvSpPr>
          <p:nvPr/>
        </p:nvSpPr>
        <p:spPr bwMode="auto">
          <a:xfrm>
            <a:off x="6405902" y="2532253"/>
            <a:ext cx="325128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2000" dirty="0">
                <a:solidFill>
                  <a:srgbClr val="000000"/>
                </a:solidFill>
                <a:latin typeface="Arial" charset="0"/>
              </a:rPr>
              <a:t>Need the correct antibiotic, sooner than later.  Otherwise, virulence genes factors will keep on expressing.</a:t>
            </a:r>
          </a:p>
          <a:p>
            <a:pPr fontAlgn="base">
              <a:spcBef>
                <a:spcPct val="0"/>
              </a:spcBef>
              <a:spcAft>
                <a:spcPct val="0"/>
              </a:spcAft>
            </a:pPr>
            <a:endParaRPr lang="en-US" altLang="en-US" sz="2000" dirty="0">
              <a:solidFill>
                <a:srgbClr val="000000"/>
              </a:solidFill>
              <a:latin typeface="Arial" charset="0"/>
            </a:endParaRPr>
          </a:p>
          <a:p>
            <a:pPr fontAlgn="base">
              <a:spcBef>
                <a:spcPct val="0"/>
              </a:spcBef>
              <a:spcAft>
                <a:spcPct val="0"/>
              </a:spcAft>
            </a:pPr>
            <a:r>
              <a:rPr lang="en-US" altLang="en-US" sz="2000" dirty="0">
                <a:solidFill>
                  <a:srgbClr val="000000"/>
                </a:solidFill>
                <a:latin typeface="Arial" charset="0"/>
              </a:rPr>
              <a:t>Remember, biofilms are often resistant to antibiotic treatment</a:t>
            </a:r>
          </a:p>
        </p:txBody>
      </p:sp>
    </p:spTree>
    <p:extLst>
      <p:ext uri="{BB962C8B-B14F-4D97-AF65-F5344CB8AC3E}">
        <p14:creationId xmlns:p14="http://schemas.microsoft.com/office/powerpoint/2010/main" val="21238401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199481" y="12192"/>
            <a:ext cx="7793038" cy="1143000"/>
          </a:xfrm>
        </p:spPr>
        <p:txBody>
          <a:bodyPr/>
          <a:lstStyle/>
          <a:p>
            <a:pPr eaLnBrk="1" hangingPunct="1"/>
            <a:r>
              <a:rPr lang="en-US" altLang="en-US" dirty="0">
                <a:latin typeface="Arial" panose="020B0604020202020204" pitchFamily="34" charset="0"/>
                <a:cs typeface="Arial" panose="020B0604020202020204" pitchFamily="34" charset="0"/>
              </a:rPr>
              <a:t>Flow-cell system</a:t>
            </a:r>
          </a:p>
        </p:txBody>
      </p:sp>
      <p:pic>
        <p:nvPicPr>
          <p:cNvPr id="5126" name="Picture 6" descr="The components and set up of the flow cell system [27]  ">
            <a:extLst>
              <a:ext uri="{FF2B5EF4-FFF2-40B4-BE49-F238E27FC236}">
                <a16:creationId xmlns:a16="http://schemas.microsoft.com/office/drawing/2014/main" id="{E4E2FEAF-7D0F-4E5D-CACA-DC99EDF27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661" y="1598859"/>
            <a:ext cx="9801827" cy="36915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715F21A-F87C-3A5A-5E62-631B5B37BE58}"/>
              </a:ext>
            </a:extLst>
          </p:cNvPr>
          <p:cNvSpPr txBox="1"/>
          <p:nvPr/>
        </p:nvSpPr>
        <p:spPr>
          <a:xfrm>
            <a:off x="5694218" y="6001789"/>
            <a:ext cx="4456810" cy="430887"/>
          </a:xfrm>
          <a:prstGeom prst="rect">
            <a:avLst/>
          </a:prstGeom>
          <a:noFill/>
        </p:spPr>
        <p:txBody>
          <a:bodyPr wrap="square" rtlCol="0">
            <a:spAutoFit/>
          </a:bodyPr>
          <a:lstStyle/>
          <a:p>
            <a:r>
              <a:rPr lang="en-US" sz="1100" dirty="0"/>
              <a:t>https://www.researchgate.net/figure/The-components-and-set-up-of-the-flow-cell-system-27_fig1_294575975</a:t>
            </a:r>
          </a:p>
        </p:txBody>
      </p:sp>
    </p:spTree>
    <p:extLst>
      <p:ext uri="{BB962C8B-B14F-4D97-AF65-F5344CB8AC3E}">
        <p14:creationId xmlns:p14="http://schemas.microsoft.com/office/powerpoint/2010/main" val="4940538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199481" y="0"/>
            <a:ext cx="7793038" cy="1143000"/>
          </a:xfrm>
        </p:spPr>
        <p:txBody>
          <a:bodyPr/>
          <a:lstStyle/>
          <a:p>
            <a:pPr eaLnBrk="1" hangingPunct="1"/>
            <a:r>
              <a:rPr lang="en-US" altLang="en-US" dirty="0">
                <a:latin typeface="Arial" panose="020B0604020202020204" pitchFamily="34" charset="0"/>
                <a:cs typeface="Arial" panose="020B0604020202020204" pitchFamily="34" charset="0"/>
              </a:rPr>
              <a:t>Flow-cell system</a:t>
            </a:r>
          </a:p>
        </p:txBody>
      </p:sp>
      <p:sp>
        <p:nvSpPr>
          <p:cNvPr id="4" name="TextBox 3">
            <a:extLst>
              <a:ext uri="{FF2B5EF4-FFF2-40B4-BE49-F238E27FC236}">
                <a16:creationId xmlns:a16="http://schemas.microsoft.com/office/drawing/2014/main" id="{4715F21A-F87C-3A5A-5E62-631B5B37BE58}"/>
              </a:ext>
            </a:extLst>
          </p:cNvPr>
          <p:cNvSpPr txBox="1"/>
          <p:nvPr/>
        </p:nvSpPr>
        <p:spPr>
          <a:xfrm>
            <a:off x="5694218" y="6001789"/>
            <a:ext cx="4456810" cy="430887"/>
          </a:xfrm>
          <a:prstGeom prst="rect">
            <a:avLst/>
          </a:prstGeom>
          <a:noFill/>
        </p:spPr>
        <p:txBody>
          <a:bodyPr wrap="square" rtlCol="0">
            <a:spAutoFit/>
          </a:bodyPr>
          <a:lstStyle/>
          <a:p>
            <a:r>
              <a:rPr lang="en-US" sz="1100" dirty="0"/>
              <a:t>https://www.researchgate.net/figure/The-components-and-set-up-of-the-flow-cell-system-27_fig1_294575975</a:t>
            </a:r>
          </a:p>
        </p:txBody>
      </p:sp>
      <p:pic>
        <p:nvPicPr>
          <p:cNvPr id="6146" name="Picture 2">
            <a:extLst>
              <a:ext uri="{FF2B5EF4-FFF2-40B4-BE49-F238E27FC236}">
                <a16:creationId xmlns:a16="http://schemas.microsoft.com/office/drawing/2014/main" id="{A0F52BA1-5E7F-B151-0A47-D3AB346895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8473" y="1070207"/>
            <a:ext cx="6580604" cy="4931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63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25AF8-3ED2-A897-966B-4074BCF4DB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EBD128-E7E9-9BBA-4F17-0073517B10E7}"/>
              </a:ext>
            </a:extLst>
          </p:cNvPr>
          <p:cNvSpPr>
            <a:spLocks noGrp="1"/>
          </p:cNvSpPr>
          <p:nvPr>
            <p:ph type="title"/>
          </p:nvPr>
        </p:nvSpPr>
        <p:spPr>
          <a:xfrm>
            <a:off x="2209800" y="142875"/>
            <a:ext cx="7772400" cy="1143000"/>
          </a:xfrm>
        </p:spPr>
        <p:txBody>
          <a:bodyPr/>
          <a:lstStyle/>
          <a:p>
            <a:pPr algn="ctr"/>
            <a:r>
              <a:rPr lang="en-US" dirty="0">
                <a:latin typeface="Arial" panose="020B0604020202020204" pitchFamily="34" charset="0"/>
                <a:cs typeface="Arial" panose="020B0604020202020204" pitchFamily="34" charset="0"/>
              </a:rPr>
              <a:t>Supra vs subgingival</a:t>
            </a:r>
          </a:p>
        </p:txBody>
      </p:sp>
      <p:pic>
        <p:nvPicPr>
          <p:cNvPr id="5" name="Picture 4">
            <a:extLst>
              <a:ext uri="{FF2B5EF4-FFF2-40B4-BE49-F238E27FC236}">
                <a16:creationId xmlns:a16="http://schemas.microsoft.com/office/drawing/2014/main" id="{D8B410E4-8538-10F0-CE5E-F6CBDC0B49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371600"/>
            <a:ext cx="9144000" cy="5143500"/>
          </a:xfrm>
          <a:prstGeom prst="rect">
            <a:avLst/>
          </a:prstGeom>
        </p:spPr>
      </p:pic>
    </p:spTree>
    <p:extLst>
      <p:ext uri="{BB962C8B-B14F-4D97-AF65-F5344CB8AC3E}">
        <p14:creationId xmlns:p14="http://schemas.microsoft.com/office/powerpoint/2010/main" val="791091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ewStentDoctored.t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676" y="510540"/>
            <a:ext cx="5825617" cy="3328924"/>
          </a:xfrm>
          <a:prstGeom prst="rect">
            <a:avLst/>
          </a:prstGeom>
        </p:spPr>
      </p:pic>
      <p:grpSp>
        <p:nvGrpSpPr>
          <p:cNvPr id="2" name="Group 1"/>
          <p:cNvGrpSpPr/>
          <p:nvPr/>
        </p:nvGrpSpPr>
        <p:grpSpPr>
          <a:xfrm>
            <a:off x="1649865" y="2790191"/>
            <a:ext cx="4004785" cy="3470077"/>
            <a:chOff x="125864" y="3117850"/>
            <a:chExt cx="4004785" cy="3470077"/>
          </a:xfrm>
        </p:grpSpPr>
        <p:sp>
          <p:nvSpPr>
            <p:cNvPr id="25" name="TextBox 24"/>
            <p:cNvSpPr txBox="1"/>
            <p:nvPr/>
          </p:nvSpPr>
          <p:spPr>
            <a:xfrm>
              <a:off x="125864" y="5941596"/>
              <a:ext cx="4004785" cy="646331"/>
            </a:xfrm>
            <a:prstGeom prst="rect">
              <a:avLst/>
            </a:prstGeom>
            <a:noFill/>
          </p:spPr>
          <p:txBody>
            <a:bodyPr wrap="none" rtlCol="0">
              <a:spAutoFit/>
            </a:bodyPr>
            <a:lstStyle/>
            <a:p>
              <a:pPr fontAlgn="base">
                <a:spcBef>
                  <a:spcPct val="0"/>
                </a:spcBef>
                <a:spcAft>
                  <a:spcPct val="0"/>
                </a:spcAft>
              </a:pPr>
              <a:r>
                <a:rPr lang="en-US" b="1" dirty="0">
                  <a:solidFill>
                    <a:srgbClr val="FF0000"/>
                  </a:solidFill>
                  <a:latin typeface="Helvetica"/>
                  <a:cs typeface="Helvetica"/>
                </a:rPr>
                <a:t>Isolation of bacterial pure cultures</a:t>
              </a:r>
            </a:p>
            <a:p>
              <a:pPr fontAlgn="base">
                <a:spcBef>
                  <a:spcPct val="0"/>
                </a:spcBef>
                <a:spcAft>
                  <a:spcPct val="0"/>
                </a:spcAft>
              </a:pPr>
              <a:r>
                <a:rPr lang="en-US" b="1" dirty="0">
                  <a:solidFill>
                    <a:srgbClr val="000000"/>
                  </a:solidFill>
                  <a:latin typeface="Helvetica"/>
                  <a:cs typeface="Helvetica"/>
                </a:rPr>
                <a:t>phenotypic analysis</a:t>
              </a:r>
            </a:p>
          </p:txBody>
        </p:sp>
        <p:cxnSp>
          <p:nvCxnSpPr>
            <p:cNvPr id="6" name="Straight Arrow Connector 5"/>
            <p:cNvCxnSpPr/>
            <p:nvPr/>
          </p:nvCxnSpPr>
          <p:spPr bwMode="auto">
            <a:xfrm flipH="1">
              <a:off x="1395417" y="3117850"/>
              <a:ext cx="509585" cy="2691824"/>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3" name="Group 2"/>
          <p:cNvGrpSpPr/>
          <p:nvPr/>
        </p:nvGrpSpPr>
        <p:grpSpPr>
          <a:xfrm>
            <a:off x="4343400" y="2838987"/>
            <a:ext cx="5869668" cy="2672833"/>
            <a:chOff x="2819400" y="3166646"/>
            <a:chExt cx="5869668" cy="2672833"/>
          </a:xfrm>
        </p:grpSpPr>
        <p:cxnSp>
          <p:nvCxnSpPr>
            <p:cNvPr id="23" name="Straight Arrow Connector 22"/>
            <p:cNvCxnSpPr/>
            <p:nvPr/>
          </p:nvCxnSpPr>
          <p:spPr bwMode="auto">
            <a:xfrm>
              <a:off x="2819400" y="3166646"/>
              <a:ext cx="3886200" cy="19812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7" name="TextBox 26"/>
            <p:cNvSpPr txBox="1"/>
            <p:nvPr/>
          </p:nvSpPr>
          <p:spPr>
            <a:xfrm>
              <a:off x="4736356" y="5193148"/>
              <a:ext cx="3952712" cy="646331"/>
            </a:xfrm>
            <a:prstGeom prst="rect">
              <a:avLst/>
            </a:prstGeom>
            <a:noFill/>
          </p:spPr>
          <p:txBody>
            <a:bodyPr wrap="none" rtlCol="0">
              <a:spAutoFit/>
            </a:bodyPr>
            <a:lstStyle/>
            <a:p>
              <a:pPr algn="ctr" fontAlgn="base">
                <a:spcBef>
                  <a:spcPct val="0"/>
                </a:spcBef>
                <a:spcAft>
                  <a:spcPct val="0"/>
                </a:spcAft>
              </a:pPr>
              <a:r>
                <a:rPr lang="en-US" b="1" dirty="0">
                  <a:solidFill>
                    <a:srgbClr val="FF0000"/>
                  </a:solidFill>
                  <a:latin typeface="Helvetica"/>
                  <a:cs typeface="Helvetica"/>
                </a:rPr>
                <a:t>confocal microscopy</a:t>
              </a:r>
            </a:p>
            <a:p>
              <a:pPr algn="ctr" fontAlgn="base">
                <a:spcBef>
                  <a:spcPct val="0"/>
                </a:spcBef>
                <a:spcAft>
                  <a:spcPct val="0"/>
                </a:spcAft>
              </a:pPr>
              <a:r>
                <a:rPr lang="en-US" b="1" dirty="0">
                  <a:solidFill>
                    <a:srgbClr val="000000"/>
                  </a:solidFill>
                  <a:latin typeface="Helvetica"/>
                  <a:cs typeface="Helvetica"/>
                </a:rPr>
                <a:t>spatial organization within biofilm </a:t>
              </a:r>
            </a:p>
          </p:txBody>
        </p:sp>
      </p:grpSp>
      <p:grpSp>
        <p:nvGrpSpPr>
          <p:cNvPr id="5" name="Group 4"/>
          <p:cNvGrpSpPr/>
          <p:nvPr/>
        </p:nvGrpSpPr>
        <p:grpSpPr>
          <a:xfrm>
            <a:off x="3810001" y="2790191"/>
            <a:ext cx="7950303" cy="2321638"/>
            <a:chOff x="2286000" y="3117851"/>
            <a:chExt cx="7950303" cy="2321638"/>
          </a:xfrm>
        </p:grpSpPr>
        <p:grpSp>
          <p:nvGrpSpPr>
            <p:cNvPr id="21" name="Group 20"/>
            <p:cNvGrpSpPr/>
            <p:nvPr/>
          </p:nvGrpSpPr>
          <p:grpSpPr>
            <a:xfrm>
              <a:off x="2286000" y="3200400"/>
              <a:ext cx="2267667" cy="2239089"/>
              <a:chOff x="2286000" y="3200400"/>
              <a:chExt cx="2267667" cy="2239089"/>
            </a:xfrm>
          </p:grpSpPr>
          <p:cxnSp>
            <p:nvCxnSpPr>
              <p:cNvPr id="22" name="Straight Arrow Connector 21"/>
              <p:cNvCxnSpPr/>
              <p:nvPr/>
            </p:nvCxnSpPr>
            <p:spPr bwMode="auto">
              <a:xfrm>
                <a:off x="2286000" y="3200400"/>
                <a:ext cx="1157285" cy="1848853"/>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6" name="TextBox 25"/>
              <p:cNvSpPr txBox="1"/>
              <p:nvPr/>
            </p:nvSpPr>
            <p:spPr>
              <a:xfrm>
                <a:off x="2304333" y="5070157"/>
                <a:ext cx="2249334" cy="369332"/>
              </a:xfrm>
              <a:prstGeom prst="rect">
                <a:avLst/>
              </a:prstGeom>
              <a:noFill/>
            </p:spPr>
            <p:txBody>
              <a:bodyPr wrap="none" rtlCol="0">
                <a:spAutoFit/>
              </a:bodyPr>
              <a:lstStyle/>
              <a:p>
                <a:pPr algn="ctr" fontAlgn="base">
                  <a:spcBef>
                    <a:spcPct val="0"/>
                  </a:spcBef>
                  <a:spcAft>
                    <a:spcPct val="0"/>
                  </a:spcAft>
                </a:pPr>
                <a:r>
                  <a:rPr lang="en-US" b="1" dirty="0">
                    <a:solidFill>
                      <a:srgbClr val="000000"/>
                    </a:solidFill>
                    <a:latin typeface="Helvetica"/>
                    <a:cs typeface="Helvetica"/>
                  </a:rPr>
                  <a:t>Molecular analysis</a:t>
                </a:r>
              </a:p>
            </p:txBody>
          </p:sp>
        </p:grpSp>
        <p:sp>
          <p:nvSpPr>
            <p:cNvPr id="4" name="TextBox 3"/>
            <p:cNvSpPr txBox="1"/>
            <p:nvPr/>
          </p:nvSpPr>
          <p:spPr>
            <a:xfrm>
              <a:off x="7386131" y="3117851"/>
              <a:ext cx="2850172" cy="369332"/>
            </a:xfrm>
            <a:prstGeom prst="rect">
              <a:avLst/>
            </a:prstGeom>
            <a:noFill/>
          </p:spPr>
          <p:txBody>
            <a:bodyPr wrap="none" rtlCol="0">
              <a:spAutoFit/>
            </a:bodyPr>
            <a:lstStyle/>
            <a:p>
              <a:pPr fontAlgn="base">
                <a:spcBef>
                  <a:spcPct val="0"/>
                </a:spcBef>
                <a:spcAft>
                  <a:spcPct val="0"/>
                </a:spcAft>
              </a:pPr>
              <a:r>
                <a:rPr lang="en-US" b="1" dirty="0">
                  <a:solidFill>
                    <a:srgbClr val="FF0000"/>
                  </a:solidFill>
                  <a:latin typeface="Helvetica"/>
                  <a:cs typeface="Helvetica"/>
                </a:rPr>
                <a:t>4 </a:t>
              </a:r>
              <a:r>
                <a:rPr lang="en-US" b="1" dirty="0" err="1">
                  <a:solidFill>
                    <a:srgbClr val="FF0000"/>
                  </a:solidFill>
                  <a:latin typeface="Helvetica"/>
                  <a:cs typeface="Helvetica"/>
                </a:rPr>
                <a:t>hr</a:t>
              </a:r>
              <a:r>
                <a:rPr lang="en-US" b="1" dirty="0">
                  <a:solidFill>
                    <a:srgbClr val="FF0000"/>
                  </a:solidFill>
                  <a:latin typeface="Helvetica"/>
                  <a:cs typeface="Helvetica"/>
                </a:rPr>
                <a:t> and 8 </a:t>
              </a:r>
              <a:r>
                <a:rPr lang="en-US" b="1" dirty="0" err="1">
                  <a:solidFill>
                    <a:srgbClr val="FF0000"/>
                  </a:solidFill>
                  <a:latin typeface="Helvetica"/>
                  <a:cs typeface="Helvetica"/>
                </a:rPr>
                <a:t>hr</a:t>
              </a:r>
              <a:r>
                <a:rPr lang="en-US" b="1" dirty="0">
                  <a:solidFill>
                    <a:srgbClr val="FF0000"/>
                  </a:solidFill>
                  <a:latin typeface="Helvetica"/>
                  <a:cs typeface="Helvetica"/>
                </a:rPr>
                <a:t> </a:t>
              </a:r>
              <a:r>
                <a:rPr lang="en-US" b="1" dirty="0" err="1">
                  <a:solidFill>
                    <a:srgbClr val="FF0000"/>
                  </a:solidFill>
                  <a:latin typeface="Helvetica"/>
                  <a:cs typeface="Helvetica"/>
                </a:rPr>
                <a:t>timepoints</a:t>
              </a:r>
              <a:endParaRPr lang="en-US" b="1" dirty="0">
                <a:solidFill>
                  <a:srgbClr val="FF0000"/>
                </a:solidFill>
                <a:latin typeface="Helvetica"/>
                <a:cs typeface="Helvetica"/>
              </a:endParaRPr>
            </a:p>
          </p:txBody>
        </p:sp>
      </p:grpSp>
      <p:sp>
        <p:nvSpPr>
          <p:cNvPr id="16" name="TextBox 15"/>
          <p:cNvSpPr txBox="1"/>
          <p:nvPr/>
        </p:nvSpPr>
        <p:spPr>
          <a:xfrm>
            <a:off x="8801100" y="1410551"/>
            <a:ext cx="1866900" cy="369332"/>
          </a:xfrm>
          <a:prstGeom prst="rect">
            <a:avLst/>
          </a:prstGeom>
          <a:solidFill>
            <a:schemeClr val="bg1"/>
          </a:solidFill>
        </p:spPr>
        <p:txBody>
          <a:bodyPr wrap="square" rtlCol="0">
            <a:spAutoFit/>
          </a:bodyPr>
          <a:lstStyle/>
          <a:p>
            <a:pPr algn="ctr" fontAlgn="base">
              <a:spcBef>
                <a:spcPct val="0"/>
              </a:spcBef>
              <a:spcAft>
                <a:spcPct val="0"/>
              </a:spcAft>
            </a:pPr>
            <a:r>
              <a:rPr lang="en-US" b="1" dirty="0">
                <a:solidFill>
                  <a:srgbClr val="000000"/>
                </a:solidFill>
                <a:latin typeface="Helvetica"/>
                <a:cs typeface="Helvetica"/>
              </a:rPr>
              <a:t>Palmer et al</a:t>
            </a:r>
          </a:p>
        </p:txBody>
      </p:sp>
    </p:spTree>
    <p:extLst>
      <p:ext uri="{BB962C8B-B14F-4D97-AF65-F5344CB8AC3E}">
        <p14:creationId xmlns:p14="http://schemas.microsoft.com/office/powerpoint/2010/main" val="33731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1588941" y="384421"/>
            <a:ext cx="8777488" cy="6259039"/>
            <a:chOff x="169333" y="406416"/>
            <a:chExt cx="8777488" cy="6259039"/>
          </a:xfrm>
        </p:grpSpPr>
        <p:grpSp>
          <p:nvGrpSpPr>
            <p:cNvPr id="21" name="Group 20"/>
            <p:cNvGrpSpPr/>
            <p:nvPr/>
          </p:nvGrpSpPr>
          <p:grpSpPr>
            <a:xfrm>
              <a:off x="6900317" y="968345"/>
              <a:ext cx="2046504" cy="3133987"/>
              <a:chOff x="7018855" y="968345"/>
              <a:chExt cx="2046504" cy="3133987"/>
            </a:xfrm>
          </p:grpSpPr>
          <p:sp>
            <p:nvSpPr>
              <p:cNvPr id="3" name="TextBox 2"/>
              <p:cNvSpPr txBox="1"/>
              <p:nvPr/>
            </p:nvSpPr>
            <p:spPr>
              <a:xfrm>
                <a:off x="7018855" y="2192866"/>
                <a:ext cx="1042548" cy="523220"/>
              </a:xfrm>
              <a:prstGeom prst="rect">
                <a:avLst/>
              </a:prstGeom>
              <a:noFill/>
            </p:spPr>
            <p:txBody>
              <a:bodyPr wrap="none" rtlCol="0">
                <a:spAutoFit/>
              </a:bodyPr>
              <a:lstStyle/>
              <a:p>
                <a:pPr fontAlgn="base">
                  <a:spcBef>
                    <a:spcPct val="0"/>
                  </a:spcBef>
                  <a:spcAft>
                    <a:spcPct val="0"/>
                  </a:spcAft>
                </a:pPr>
                <a:r>
                  <a:rPr lang="en-US" sz="2800" b="1" dirty="0">
                    <a:solidFill>
                      <a:srgbClr val="3366FF"/>
                    </a:solidFill>
                    <a:latin typeface="Helvetica"/>
                    <a:cs typeface="Helvetica"/>
                  </a:rPr>
                  <a:t>DAPI</a:t>
                </a:r>
              </a:p>
            </p:txBody>
          </p:sp>
          <p:sp>
            <p:nvSpPr>
              <p:cNvPr id="4" name="TextBox 3"/>
              <p:cNvSpPr txBox="1"/>
              <p:nvPr/>
            </p:nvSpPr>
            <p:spPr>
              <a:xfrm>
                <a:off x="7018855" y="3640667"/>
                <a:ext cx="2046504" cy="461665"/>
              </a:xfrm>
              <a:prstGeom prst="rect">
                <a:avLst/>
              </a:prstGeom>
              <a:noFill/>
            </p:spPr>
            <p:txBody>
              <a:bodyPr wrap="none" rtlCol="0">
                <a:spAutoFit/>
              </a:bodyPr>
              <a:lstStyle/>
              <a:p>
                <a:pPr fontAlgn="base">
                  <a:spcBef>
                    <a:spcPct val="0"/>
                  </a:spcBef>
                  <a:spcAft>
                    <a:spcPct val="0"/>
                  </a:spcAft>
                </a:pPr>
                <a:r>
                  <a:rPr lang="en-US" sz="2400" b="1" i="1" dirty="0">
                    <a:solidFill>
                      <a:srgbClr val="FF0000"/>
                    </a:solidFill>
                    <a:latin typeface="Helvetica"/>
                    <a:cs typeface="Helvetica"/>
                  </a:rPr>
                  <a:t>S. </a:t>
                </a:r>
                <a:r>
                  <a:rPr lang="en-US" sz="2400" b="1" i="1" dirty="0" err="1">
                    <a:solidFill>
                      <a:srgbClr val="FF0000"/>
                    </a:solidFill>
                    <a:latin typeface="Helvetica"/>
                    <a:cs typeface="Helvetica"/>
                  </a:rPr>
                  <a:t>salivarius</a:t>
                </a:r>
                <a:endParaRPr lang="en-US" sz="2400" b="1" i="1" dirty="0">
                  <a:solidFill>
                    <a:srgbClr val="FF0000"/>
                  </a:solidFill>
                  <a:latin typeface="Helvetica"/>
                  <a:cs typeface="Helvetica"/>
                </a:endParaRPr>
              </a:p>
            </p:txBody>
          </p:sp>
          <p:sp>
            <p:nvSpPr>
              <p:cNvPr id="5" name="TextBox 4"/>
              <p:cNvSpPr txBox="1"/>
              <p:nvPr/>
            </p:nvSpPr>
            <p:spPr>
              <a:xfrm>
                <a:off x="7018855" y="2947544"/>
                <a:ext cx="1141659" cy="461665"/>
              </a:xfrm>
              <a:prstGeom prst="rect">
                <a:avLst/>
              </a:prstGeom>
              <a:noFill/>
            </p:spPr>
            <p:txBody>
              <a:bodyPr wrap="none" rtlCol="0">
                <a:spAutoFit/>
              </a:bodyPr>
              <a:lstStyle/>
              <a:p>
                <a:pPr fontAlgn="base">
                  <a:spcBef>
                    <a:spcPct val="0"/>
                  </a:spcBef>
                  <a:spcAft>
                    <a:spcPct val="0"/>
                  </a:spcAft>
                </a:pPr>
                <a:r>
                  <a:rPr lang="en-US" sz="2400" b="1" i="1" dirty="0" err="1">
                    <a:solidFill>
                      <a:srgbClr val="008000"/>
                    </a:solidFill>
                    <a:latin typeface="Helvetica"/>
                    <a:cs typeface="Helvetica"/>
                  </a:rPr>
                  <a:t>Rothia</a:t>
                </a:r>
                <a:endParaRPr lang="en-US" sz="2400" b="1" i="1" dirty="0">
                  <a:solidFill>
                    <a:srgbClr val="008000"/>
                  </a:solidFill>
                  <a:latin typeface="Helvetica"/>
                  <a:cs typeface="Helvetica"/>
                </a:endParaRPr>
              </a:p>
            </p:txBody>
          </p:sp>
          <p:sp>
            <p:nvSpPr>
              <p:cNvPr id="6" name="TextBox 5"/>
              <p:cNvSpPr txBox="1"/>
              <p:nvPr/>
            </p:nvSpPr>
            <p:spPr>
              <a:xfrm>
                <a:off x="7018855" y="968345"/>
                <a:ext cx="920294" cy="461665"/>
              </a:xfrm>
              <a:prstGeom prst="rect">
                <a:avLst/>
              </a:prstGeom>
              <a:noFill/>
            </p:spPr>
            <p:txBody>
              <a:bodyPr wrap="none" rtlCol="0">
                <a:spAutoFit/>
              </a:bodyPr>
              <a:lstStyle/>
              <a:p>
                <a:pPr fontAlgn="base">
                  <a:spcBef>
                    <a:spcPct val="0"/>
                  </a:spcBef>
                  <a:spcAft>
                    <a:spcPct val="0"/>
                  </a:spcAft>
                </a:pPr>
                <a:r>
                  <a:rPr lang="en-US" sz="2400" b="1" dirty="0">
                    <a:solidFill>
                      <a:srgbClr val="000000"/>
                    </a:solidFill>
                    <a:latin typeface="Helvetica"/>
                    <a:cs typeface="Helvetica"/>
                  </a:rPr>
                  <a:t>4 </a:t>
                </a:r>
                <a:r>
                  <a:rPr lang="en-US" sz="2400" b="1" dirty="0" err="1">
                    <a:solidFill>
                      <a:srgbClr val="000000"/>
                    </a:solidFill>
                    <a:latin typeface="Helvetica"/>
                    <a:cs typeface="Helvetica"/>
                  </a:rPr>
                  <a:t>hrs</a:t>
                </a:r>
                <a:endParaRPr lang="en-US" sz="2400" b="1" dirty="0">
                  <a:solidFill>
                    <a:srgbClr val="000000"/>
                  </a:solidFill>
                  <a:latin typeface="Helvetica"/>
                  <a:cs typeface="Helvetica"/>
                </a:endParaRPr>
              </a:p>
            </p:txBody>
          </p:sp>
        </p:grpSp>
        <p:grpSp>
          <p:nvGrpSpPr>
            <p:cNvPr id="15" name="Group 14"/>
            <p:cNvGrpSpPr/>
            <p:nvPr/>
          </p:nvGrpSpPr>
          <p:grpSpPr>
            <a:xfrm>
              <a:off x="169333" y="406416"/>
              <a:ext cx="6015567" cy="6259039"/>
              <a:chOff x="169333" y="127000"/>
              <a:chExt cx="6604000" cy="6604000"/>
            </a:xfrm>
          </p:grpSpPr>
          <p:pic>
            <p:nvPicPr>
              <p:cNvPr id="11" name="Picture 10"/>
              <p:cNvPicPr>
                <a:picLocks noChangeAspect="1"/>
              </p:cNvPicPr>
              <p:nvPr/>
            </p:nvPicPr>
            <p:blipFill>
              <a:blip r:embed="rId2"/>
              <a:stretch>
                <a:fillRect/>
              </a:stretch>
            </p:blipFill>
            <p:spPr>
              <a:xfrm>
                <a:off x="169333" y="127000"/>
                <a:ext cx="6604000" cy="6604000"/>
              </a:xfrm>
              <a:prstGeom prst="rect">
                <a:avLst/>
              </a:prstGeom>
            </p:spPr>
          </p:pic>
          <p:grpSp>
            <p:nvGrpSpPr>
              <p:cNvPr id="14" name="Group 13"/>
              <p:cNvGrpSpPr/>
              <p:nvPr/>
            </p:nvGrpSpPr>
            <p:grpSpPr>
              <a:xfrm>
                <a:off x="2692364" y="5985929"/>
                <a:ext cx="1319698" cy="422162"/>
                <a:chOff x="2692364" y="5985929"/>
                <a:chExt cx="1319698" cy="422162"/>
              </a:xfrm>
            </p:grpSpPr>
            <p:cxnSp>
              <p:nvCxnSpPr>
                <p:cNvPr id="12" name="Straight Connector 11"/>
                <p:cNvCxnSpPr/>
                <p:nvPr/>
              </p:nvCxnSpPr>
              <p:spPr>
                <a:xfrm flipH="1" flipV="1">
                  <a:off x="2692364" y="6347823"/>
                  <a:ext cx="1312333" cy="84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929430" y="5985929"/>
                  <a:ext cx="1082632" cy="422162"/>
                </a:xfrm>
                <a:prstGeom prst="rect">
                  <a:avLst/>
                </a:prstGeom>
                <a:noFill/>
              </p:spPr>
              <p:txBody>
                <a:bodyPr wrap="none" rtlCol="0">
                  <a:spAutoFit/>
                </a:bodyPr>
                <a:lstStyle/>
                <a:p>
                  <a:pPr fontAlgn="base">
                    <a:spcBef>
                      <a:spcPct val="0"/>
                    </a:spcBef>
                    <a:spcAft>
                      <a:spcPct val="0"/>
                    </a:spcAft>
                  </a:pPr>
                  <a:r>
                    <a:rPr lang="en-US" sz="2000" b="1" dirty="0">
                      <a:solidFill>
                        <a:srgbClr val="FFFFFF"/>
                      </a:solidFill>
                      <a:latin typeface="Helvetica"/>
                      <a:cs typeface="Helvetica"/>
                    </a:rPr>
                    <a:t>30 µm </a:t>
                  </a:r>
                </a:p>
              </p:txBody>
            </p:sp>
          </p:grpSp>
        </p:grpSp>
      </p:grpSp>
      <p:grpSp>
        <p:nvGrpSpPr>
          <p:cNvPr id="20" name="Group 19"/>
          <p:cNvGrpSpPr/>
          <p:nvPr/>
        </p:nvGrpSpPr>
        <p:grpSpPr>
          <a:xfrm>
            <a:off x="1655310" y="361119"/>
            <a:ext cx="6015567" cy="6284445"/>
            <a:chOff x="169332" y="127000"/>
            <a:chExt cx="6015567" cy="6284445"/>
          </a:xfrm>
        </p:grpSpPr>
        <p:pic>
          <p:nvPicPr>
            <p:cNvPr id="7" name="Picture 6"/>
            <p:cNvPicPr>
              <a:picLocks noChangeAspect="1"/>
            </p:cNvPicPr>
            <p:nvPr/>
          </p:nvPicPr>
          <p:blipFill>
            <a:blip r:embed="rId3"/>
            <a:stretch>
              <a:fillRect/>
            </a:stretch>
          </p:blipFill>
          <p:spPr>
            <a:xfrm>
              <a:off x="169332" y="127000"/>
              <a:ext cx="6015567" cy="6284445"/>
            </a:xfrm>
            <a:prstGeom prst="rect">
              <a:avLst/>
            </a:prstGeom>
          </p:spPr>
        </p:pic>
        <p:grpSp>
          <p:nvGrpSpPr>
            <p:cNvPr id="16" name="Group 15"/>
            <p:cNvGrpSpPr/>
            <p:nvPr/>
          </p:nvGrpSpPr>
          <p:grpSpPr>
            <a:xfrm>
              <a:off x="2027034" y="5537161"/>
              <a:ext cx="1195401" cy="400110"/>
              <a:chOff x="2208752" y="5812265"/>
              <a:chExt cx="1312333" cy="420456"/>
            </a:xfrm>
          </p:grpSpPr>
          <p:cxnSp>
            <p:nvCxnSpPr>
              <p:cNvPr id="8" name="Straight Connector 7"/>
              <p:cNvCxnSpPr/>
              <p:nvPr/>
            </p:nvCxnSpPr>
            <p:spPr>
              <a:xfrm flipH="1" flipV="1">
                <a:off x="2208752" y="6211925"/>
                <a:ext cx="1312333" cy="84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454285" y="5812265"/>
                <a:ext cx="1006741" cy="420456"/>
              </a:xfrm>
              <a:prstGeom prst="rect">
                <a:avLst/>
              </a:prstGeom>
              <a:noFill/>
            </p:spPr>
            <p:txBody>
              <a:bodyPr wrap="none" rtlCol="0">
                <a:spAutoFit/>
              </a:bodyPr>
              <a:lstStyle/>
              <a:p>
                <a:pPr fontAlgn="base">
                  <a:spcBef>
                    <a:spcPct val="0"/>
                  </a:spcBef>
                  <a:spcAft>
                    <a:spcPct val="0"/>
                  </a:spcAft>
                </a:pPr>
                <a:r>
                  <a:rPr lang="en-US" sz="2000" b="1" dirty="0">
                    <a:solidFill>
                      <a:srgbClr val="FFFFFF"/>
                    </a:solidFill>
                    <a:latin typeface="Helvetica"/>
                    <a:cs typeface="Helvetica"/>
                  </a:rPr>
                  <a:t>10 µm</a:t>
                </a:r>
              </a:p>
            </p:txBody>
          </p:sp>
        </p:grpSp>
      </p:grpSp>
    </p:spTree>
    <p:extLst>
      <p:ext uri="{BB962C8B-B14F-4D97-AF65-F5344CB8AC3E}">
        <p14:creationId xmlns:p14="http://schemas.microsoft.com/office/powerpoint/2010/main" val="397361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00247" y="2192866"/>
            <a:ext cx="1042548" cy="523220"/>
          </a:xfrm>
          <a:prstGeom prst="rect">
            <a:avLst/>
          </a:prstGeom>
          <a:noFill/>
        </p:spPr>
        <p:txBody>
          <a:bodyPr wrap="none" rtlCol="0">
            <a:spAutoFit/>
          </a:bodyPr>
          <a:lstStyle/>
          <a:p>
            <a:pPr fontAlgn="base">
              <a:spcBef>
                <a:spcPct val="0"/>
              </a:spcBef>
              <a:spcAft>
                <a:spcPct val="0"/>
              </a:spcAft>
            </a:pPr>
            <a:r>
              <a:rPr lang="en-US" sz="2800" b="1" dirty="0">
                <a:solidFill>
                  <a:srgbClr val="3366FF"/>
                </a:solidFill>
                <a:latin typeface="Helvetica"/>
                <a:cs typeface="Helvetica"/>
              </a:rPr>
              <a:t>DAPI</a:t>
            </a:r>
          </a:p>
        </p:txBody>
      </p:sp>
      <p:sp>
        <p:nvSpPr>
          <p:cNvPr id="4" name="TextBox 3"/>
          <p:cNvSpPr txBox="1"/>
          <p:nvPr/>
        </p:nvSpPr>
        <p:spPr>
          <a:xfrm>
            <a:off x="8677567" y="3640668"/>
            <a:ext cx="2046504" cy="461665"/>
          </a:xfrm>
          <a:prstGeom prst="rect">
            <a:avLst/>
          </a:prstGeom>
          <a:noFill/>
        </p:spPr>
        <p:txBody>
          <a:bodyPr wrap="none" rtlCol="0">
            <a:spAutoFit/>
          </a:bodyPr>
          <a:lstStyle/>
          <a:p>
            <a:pPr fontAlgn="base">
              <a:spcBef>
                <a:spcPct val="0"/>
              </a:spcBef>
              <a:spcAft>
                <a:spcPct val="0"/>
              </a:spcAft>
            </a:pPr>
            <a:r>
              <a:rPr lang="en-US" sz="2400" b="1" i="1" dirty="0">
                <a:solidFill>
                  <a:srgbClr val="FF0000"/>
                </a:solidFill>
                <a:latin typeface="Helvetica"/>
                <a:cs typeface="Helvetica"/>
              </a:rPr>
              <a:t>S. </a:t>
            </a:r>
            <a:r>
              <a:rPr lang="en-US" sz="2400" b="1" i="1" dirty="0" err="1">
                <a:solidFill>
                  <a:srgbClr val="FF0000"/>
                </a:solidFill>
                <a:latin typeface="Helvetica"/>
                <a:cs typeface="Helvetica"/>
              </a:rPr>
              <a:t>salivarius</a:t>
            </a:r>
            <a:endParaRPr lang="en-US" sz="2400" b="1" i="1" dirty="0">
              <a:solidFill>
                <a:srgbClr val="FF0000"/>
              </a:solidFill>
              <a:latin typeface="Helvetica"/>
              <a:cs typeface="Helvetica"/>
            </a:endParaRPr>
          </a:p>
        </p:txBody>
      </p:sp>
      <p:sp>
        <p:nvSpPr>
          <p:cNvPr id="5" name="TextBox 4"/>
          <p:cNvSpPr txBox="1"/>
          <p:nvPr/>
        </p:nvSpPr>
        <p:spPr>
          <a:xfrm>
            <a:off x="8677568" y="2947545"/>
            <a:ext cx="1141659" cy="461665"/>
          </a:xfrm>
          <a:prstGeom prst="rect">
            <a:avLst/>
          </a:prstGeom>
          <a:noFill/>
        </p:spPr>
        <p:txBody>
          <a:bodyPr wrap="none" rtlCol="0">
            <a:spAutoFit/>
          </a:bodyPr>
          <a:lstStyle/>
          <a:p>
            <a:pPr fontAlgn="base">
              <a:spcBef>
                <a:spcPct val="0"/>
              </a:spcBef>
              <a:spcAft>
                <a:spcPct val="0"/>
              </a:spcAft>
            </a:pPr>
            <a:r>
              <a:rPr lang="en-US" sz="2400" b="1" i="1" dirty="0" err="1">
                <a:solidFill>
                  <a:srgbClr val="008000"/>
                </a:solidFill>
                <a:latin typeface="Helvetica"/>
                <a:cs typeface="Helvetica"/>
              </a:rPr>
              <a:t>Rothia</a:t>
            </a:r>
            <a:endParaRPr lang="en-US" sz="2400" b="1" i="1" dirty="0">
              <a:solidFill>
                <a:srgbClr val="008000"/>
              </a:solidFill>
              <a:latin typeface="Helvetica"/>
              <a:cs typeface="Helvetica"/>
            </a:endParaRPr>
          </a:p>
        </p:txBody>
      </p:sp>
      <p:sp>
        <p:nvSpPr>
          <p:cNvPr id="6" name="TextBox 5"/>
          <p:cNvSpPr txBox="1"/>
          <p:nvPr/>
        </p:nvSpPr>
        <p:spPr>
          <a:xfrm>
            <a:off x="8847667" y="968346"/>
            <a:ext cx="920294" cy="461665"/>
          </a:xfrm>
          <a:prstGeom prst="rect">
            <a:avLst/>
          </a:prstGeom>
          <a:noFill/>
        </p:spPr>
        <p:txBody>
          <a:bodyPr wrap="none" rtlCol="0">
            <a:spAutoFit/>
          </a:bodyPr>
          <a:lstStyle/>
          <a:p>
            <a:pPr fontAlgn="base">
              <a:spcBef>
                <a:spcPct val="0"/>
              </a:spcBef>
              <a:spcAft>
                <a:spcPct val="0"/>
              </a:spcAft>
            </a:pPr>
            <a:r>
              <a:rPr lang="en-US" sz="2400" b="1" dirty="0">
                <a:solidFill>
                  <a:srgbClr val="000000"/>
                </a:solidFill>
                <a:latin typeface="Helvetica"/>
                <a:cs typeface="Helvetica"/>
              </a:rPr>
              <a:t>8 </a:t>
            </a:r>
            <a:r>
              <a:rPr lang="en-US" sz="2400" b="1" dirty="0" err="1">
                <a:solidFill>
                  <a:srgbClr val="000000"/>
                </a:solidFill>
                <a:latin typeface="Helvetica"/>
                <a:cs typeface="Helvetica"/>
              </a:rPr>
              <a:t>hrs</a:t>
            </a:r>
            <a:endParaRPr lang="en-US" sz="2400" b="1" dirty="0">
              <a:solidFill>
                <a:srgbClr val="000000"/>
              </a:solidFill>
              <a:latin typeface="Helvetica"/>
              <a:cs typeface="Helvetica"/>
            </a:endParaRPr>
          </a:p>
        </p:txBody>
      </p:sp>
      <p:grpSp>
        <p:nvGrpSpPr>
          <p:cNvPr id="13" name="Group 12"/>
          <p:cNvGrpSpPr/>
          <p:nvPr/>
        </p:nvGrpSpPr>
        <p:grpSpPr>
          <a:xfrm>
            <a:off x="1684867" y="160867"/>
            <a:ext cx="6604000" cy="6604000"/>
            <a:chOff x="160867" y="160867"/>
            <a:chExt cx="6604000" cy="6604000"/>
          </a:xfrm>
        </p:grpSpPr>
        <p:pic>
          <p:nvPicPr>
            <p:cNvPr id="10" name="Picture 9"/>
            <p:cNvPicPr>
              <a:picLocks noChangeAspect="1"/>
            </p:cNvPicPr>
            <p:nvPr/>
          </p:nvPicPr>
          <p:blipFill>
            <a:blip r:embed="rId2"/>
            <a:stretch>
              <a:fillRect/>
            </a:stretch>
          </p:blipFill>
          <p:spPr>
            <a:xfrm>
              <a:off x="160867" y="160867"/>
              <a:ext cx="6604000" cy="6604000"/>
            </a:xfrm>
            <a:prstGeom prst="rect">
              <a:avLst/>
            </a:prstGeom>
          </p:spPr>
        </p:pic>
        <p:cxnSp>
          <p:nvCxnSpPr>
            <p:cNvPr id="11" name="Straight Connector 10"/>
            <p:cNvCxnSpPr/>
            <p:nvPr/>
          </p:nvCxnSpPr>
          <p:spPr>
            <a:xfrm flipH="1" flipV="1">
              <a:off x="2692364" y="6347823"/>
              <a:ext cx="1312333" cy="84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929430" y="5985929"/>
              <a:ext cx="986167" cy="400110"/>
            </a:xfrm>
            <a:prstGeom prst="rect">
              <a:avLst/>
            </a:prstGeom>
            <a:noFill/>
          </p:spPr>
          <p:txBody>
            <a:bodyPr wrap="none" rtlCol="0">
              <a:spAutoFit/>
            </a:bodyPr>
            <a:lstStyle/>
            <a:p>
              <a:pPr fontAlgn="base">
                <a:spcBef>
                  <a:spcPct val="0"/>
                </a:spcBef>
                <a:spcAft>
                  <a:spcPct val="0"/>
                </a:spcAft>
              </a:pPr>
              <a:r>
                <a:rPr lang="en-US" sz="2000" b="1" dirty="0">
                  <a:solidFill>
                    <a:srgbClr val="FFFFFF"/>
                  </a:solidFill>
                  <a:latin typeface="Helvetica"/>
                  <a:cs typeface="Helvetica"/>
                </a:rPr>
                <a:t>30 µm </a:t>
              </a:r>
            </a:p>
          </p:txBody>
        </p:sp>
      </p:grpSp>
      <p:grpSp>
        <p:nvGrpSpPr>
          <p:cNvPr id="9" name="Group 8"/>
          <p:cNvGrpSpPr/>
          <p:nvPr/>
        </p:nvGrpSpPr>
        <p:grpSpPr>
          <a:xfrm>
            <a:off x="1684867" y="160867"/>
            <a:ext cx="6604000" cy="6604000"/>
            <a:chOff x="160867" y="160867"/>
            <a:chExt cx="6604000" cy="6604000"/>
          </a:xfrm>
        </p:grpSpPr>
        <p:pic>
          <p:nvPicPr>
            <p:cNvPr id="2" name="Picture 1"/>
            <p:cNvPicPr>
              <a:picLocks noChangeAspect="1"/>
            </p:cNvPicPr>
            <p:nvPr/>
          </p:nvPicPr>
          <p:blipFill>
            <a:blip r:embed="rId3"/>
            <a:stretch>
              <a:fillRect/>
            </a:stretch>
          </p:blipFill>
          <p:spPr>
            <a:xfrm>
              <a:off x="160867" y="160867"/>
              <a:ext cx="6604000" cy="6604000"/>
            </a:xfrm>
            <a:prstGeom prst="rect">
              <a:avLst/>
            </a:prstGeom>
          </p:spPr>
        </p:pic>
        <p:cxnSp>
          <p:nvCxnSpPr>
            <p:cNvPr id="7" name="Straight Connector 6"/>
            <p:cNvCxnSpPr/>
            <p:nvPr/>
          </p:nvCxnSpPr>
          <p:spPr>
            <a:xfrm flipH="1" flipV="1">
              <a:off x="2208752" y="6220822"/>
              <a:ext cx="1312333" cy="84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454285" y="5856755"/>
              <a:ext cx="917038" cy="400110"/>
            </a:xfrm>
            <a:prstGeom prst="rect">
              <a:avLst/>
            </a:prstGeom>
            <a:noFill/>
          </p:spPr>
          <p:txBody>
            <a:bodyPr wrap="none" rtlCol="0">
              <a:spAutoFit/>
            </a:bodyPr>
            <a:lstStyle/>
            <a:p>
              <a:pPr fontAlgn="base">
                <a:spcBef>
                  <a:spcPct val="0"/>
                </a:spcBef>
                <a:spcAft>
                  <a:spcPct val="0"/>
                </a:spcAft>
              </a:pPr>
              <a:r>
                <a:rPr lang="en-US" sz="2000" b="1" dirty="0">
                  <a:solidFill>
                    <a:srgbClr val="FFFFFF"/>
                  </a:solidFill>
                  <a:latin typeface="Helvetica"/>
                  <a:cs typeface="Helvetica"/>
                </a:rPr>
                <a:t>10 µm</a:t>
              </a:r>
            </a:p>
          </p:txBody>
        </p:sp>
      </p:grpSp>
    </p:spTree>
    <p:extLst>
      <p:ext uri="{BB962C8B-B14F-4D97-AF65-F5344CB8AC3E}">
        <p14:creationId xmlns:p14="http://schemas.microsoft.com/office/powerpoint/2010/main" val="806218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a:extLst>
              <a:ext uri="{FF2B5EF4-FFF2-40B4-BE49-F238E27FC236}">
                <a16:creationId xmlns:a16="http://schemas.microsoft.com/office/drawing/2014/main" id="{77663CCD-1A95-4C94-B43C-A15E8C5BE5C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1722" y="1154742"/>
            <a:ext cx="2875518" cy="4785684"/>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a:extLst>
              <a:ext uri="{FF2B5EF4-FFF2-40B4-BE49-F238E27FC236}">
                <a16:creationId xmlns:a16="http://schemas.microsoft.com/office/drawing/2014/main" id="{6D37CE8F-47CB-7A86-B6E4-3874E1AA9907}"/>
              </a:ext>
            </a:extLst>
          </p:cNvPr>
          <p:cNvSpPr txBox="1">
            <a:spLocks noChangeArrowheads="1"/>
          </p:cNvSpPr>
          <p:nvPr/>
        </p:nvSpPr>
        <p:spPr bwMode="auto">
          <a:xfrm>
            <a:off x="2199481" y="-173831"/>
            <a:ext cx="77930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lgn="ctr" eaLnBrk="1" hangingPunct="1"/>
            <a:r>
              <a:rPr lang="en-US" altLang="en-US" sz="4400" b="0" dirty="0">
                <a:solidFill>
                  <a:schemeClr val="tx1"/>
                </a:solidFill>
                <a:latin typeface="Arial" panose="020B0604020202020204" pitchFamily="34" charset="0"/>
                <a:cs typeface="Arial" panose="020B0604020202020204" pitchFamily="34" charset="0"/>
              </a:rPr>
              <a:t>Static systems</a:t>
            </a:r>
          </a:p>
        </p:txBody>
      </p:sp>
      <p:grpSp>
        <p:nvGrpSpPr>
          <p:cNvPr id="7" name="Group 2">
            <a:extLst>
              <a:ext uri="{FF2B5EF4-FFF2-40B4-BE49-F238E27FC236}">
                <a16:creationId xmlns:a16="http://schemas.microsoft.com/office/drawing/2014/main" id="{9060D1E3-9C0C-7369-906C-55B1572EDD4A}"/>
              </a:ext>
            </a:extLst>
          </p:cNvPr>
          <p:cNvGrpSpPr>
            <a:grpSpLocks/>
          </p:cNvGrpSpPr>
          <p:nvPr/>
        </p:nvGrpSpPr>
        <p:grpSpPr bwMode="auto">
          <a:xfrm>
            <a:off x="3867150" y="1191734"/>
            <a:ext cx="6781800" cy="4711700"/>
            <a:chOff x="25728" y="5428"/>
            <a:chExt cx="4272" cy="2968"/>
          </a:xfrm>
        </p:grpSpPr>
        <p:graphicFrame>
          <p:nvGraphicFramePr>
            <p:cNvPr id="8" name="Object 3">
              <a:extLst>
                <a:ext uri="{FF2B5EF4-FFF2-40B4-BE49-F238E27FC236}">
                  <a16:creationId xmlns:a16="http://schemas.microsoft.com/office/drawing/2014/main" id="{9B9AEEB3-4A08-5007-FF05-AC79C29A543E}"/>
                </a:ext>
              </a:extLst>
            </p:cNvPr>
            <p:cNvGraphicFramePr>
              <a:graphicFrameLocks noChangeAspect="1"/>
            </p:cNvGraphicFramePr>
            <p:nvPr/>
          </p:nvGraphicFramePr>
          <p:xfrm>
            <a:off x="25728" y="5428"/>
            <a:ext cx="2424" cy="2968"/>
          </p:xfrm>
          <a:graphic>
            <a:graphicData uri="http://schemas.openxmlformats.org/presentationml/2006/ole">
              <mc:AlternateContent xmlns:mc="http://schemas.openxmlformats.org/markup-compatibility/2006">
                <mc:Choice xmlns:v="urn:schemas-microsoft-com:vml" Requires="v">
                  <p:oleObj name="Image" r:id="rId4" imgW="3847619" imgH="4711111" progId="Photoshop.Image.6">
                    <p:embed/>
                  </p:oleObj>
                </mc:Choice>
                <mc:Fallback>
                  <p:oleObj name="Image" r:id="rId4" imgW="3847619" imgH="4711111" progId="Photoshop.Image.6">
                    <p:embed/>
                    <p:pic>
                      <p:nvPicPr>
                        <p:cNvPr id="8" name="Object 3">
                          <a:extLst>
                            <a:ext uri="{FF2B5EF4-FFF2-40B4-BE49-F238E27FC236}">
                              <a16:creationId xmlns:a16="http://schemas.microsoft.com/office/drawing/2014/main" id="{9B9AEEB3-4A08-5007-FF05-AC79C29A54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28" y="5428"/>
                          <a:ext cx="2424" cy="2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 Box 4">
              <a:extLst>
                <a:ext uri="{FF2B5EF4-FFF2-40B4-BE49-F238E27FC236}">
                  <a16:creationId xmlns:a16="http://schemas.microsoft.com/office/drawing/2014/main" id="{6469899C-0D9B-E7B6-DFCA-261148AEBDF5}"/>
                </a:ext>
              </a:extLst>
            </p:cNvPr>
            <p:cNvSpPr txBox="1">
              <a:spLocks noChangeArrowheads="1"/>
            </p:cNvSpPr>
            <p:nvPr/>
          </p:nvSpPr>
          <p:spPr bwMode="auto">
            <a:xfrm>
              <a:off x="28319" y="5833"/>
              <a:ext cx="1681" cy="2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95000"/>
                </a:lnSpc>
                <a:spcBef>
                  <a:spcPct val="0"/>
                </a:spcBef>
                <a:spcAft>
                  <a:spcPct val="0"/>
                </a:spcAft>
              </a:pPr>
              <a:r>
                <a:rPr lang="en-US" altLang="en-US" sz="2800" dirty="0">
                  <a:solidFill>
                    <a:srgbClr val="000000"/>
                  </a:solidFill>
                  <a:latin typeface="Times New Roman" panose="02020603050405020304" pitchFamily="18" charset="0"/>
                </a:rPr>
                <a:t>Wild-type </a:t>
              </a:r>
            </a:p>
            <a:p>
              <a:pPr fontAlgn="base">
                <a:lnSpc>
                  <a:spcPct val="95000"/>
                </a:lnSpc>
                <a:spcBef>
                  <a:spcPct val="0"/>
                </a:spcBef>
                <a:spcAft>
                  <a:spcPct val="0"/>
                </a:spcAft>
              </a:pPr>
              <a:r>
                <a:rPr lang="en-US" altLang="en-US" sz="2800" dirty="0">
                  <a:solidFill>
                    <a:srgbClr val="000000"/>
                  </a:solidFill>
                  <a:latin typeface="Times New Roman" panose="02020603050405020304" pitchFamily="18" charset="0"/>
                </a:rPr>
                <a:t>Deficient mutant </a:t>
              </a:r>
            </a:p>
            <a:p>
              <a:pPr fontAlgn="base">
                <a:lnSpc>
                  <a:spcPct val="95000"/>
                </a:lnSpc>
                <a:spcBef>
                  <a:spcPct val="0"/>
                </a:spcBef>
                <a:spcAft>
                  <a:spcPct val="0"/>
                </a:spcAft>
              </a:pPr>
              <a:r>
                <a:rPr lang="en-US" altLang="en-US" sz="2800" dirty="0">
                  <a:solidFill>
                    <a:srgbClr val="000000"/>
                  </a:solidFill>
                  <a:latin typeface="Times New Roman" panose="02020603050405020304" pitchFamily="18" charset="0"/>
                </a:rPr>
                <a:t>Deficient mutant</a:t>
              </a:r>
            </a:p>
            <a:p>
              <a:pPr fontAlgn="base">
                <a:lnSpc>
                  <a:spcPct val="95000"/>
                </a:lnSpc>
                <a:spcBef>
                  <a:spcPct val="0"/>
                </a:spcBef>
                <a:spcAft>
                  <a:spcPct val="0"/>
                </a:spcAft>
              </a:pPr>
              <a:r>
                <a:rPr lang="en-US" altLang="en-US" sz="2800" dirty="0">
                  <a:solidFill>
                    <a:srgbClr val="000000"/>
                  </a:solidFill>
                  <a:latin typeface="Times New Roman" panose="02020603050405020304" pitchFamily="18" charset="0"/>
                </a:rPr>
                <a:t>No effect</a:t>
              </a:r>
            </a:p>
            <a:p>
              <a:pPr fontAlgn="base">
                <a:lnSpc>
                  <a:spcPct val="95000"/>
                </a:lnSpc>
                <a:spcBef>
                  <a:spcPct val="0"/>
                </a:spcBef>
                <a:spcAft>
                  <a:spcPct val="0"/>
                </a:spcAft>
              </a:pPr>
              <a:r>
                <a:rPr lang="en-US" altLang="en-US" sz="2800" dirty="0">
                  <a:latin typeface="Times New Roman" panose="02020603050405020304" pitchFamily="18" charset="0"/>
                </a:rPr>
                <a:t>Hyper mutant</a:t>
              </a:r>
            </a:p>
            <a:p>
              <a:pPr fontAlgn="base">
                <a:lnSpc>
                  <a:spcPct val="95000"/>
                </a:lnSpc>
                <a:spcBef>
                  <a:spcPct val="0"/>
                </a:spcBef>
                <a:spcAft>
                  <a:spcPct val="0"/>
                </a:spcAft>
              </a:pPr>
              <a:r>
                <a:rPr lang="en-US" altLang="en-US" sz="2800" dirty="0">
                  <a:latin typeface="Times New Roman" panose="02020603050405020304" pitchFamily="18" charset="0"/>
                </a:rPr>
                <a:t>Hyper mutant</a:t>
              </a:r>
            </a:p>
            <a:p>
              <a:pPr fontAlgn="base">
                <a:lnSpc>
                  <a:spcPct val="90000"/>
                </a:lnSpc>
                <a:spcBef>
                  <a:spcPct val="0"/>
                </a:spcBef>
                <a:spcAft>
                  <a:spcPct val="0"/>
                </a:spcAft>
              </a:pPr>
              <a:endParaRPr lang="en-US" altLang="en-US" sz="2800" dirty="0">
                <a:solidFill>
                  <a:srgbClr val="333399"/>
                </a:solidFill>
                <a:latin typeface="Times New Roman" panose="02020603050405020304" pitchFamily="18" charset="0"/>
              </a:endParaRPr>
            </a:p>
            <a:p>
              <a:pPr fontAlgn="base">
                <a:lnSpc>
                  <a:spcPct val="90000"/>
                </a:lnSpc>
                <a:spcBef>
                  <a:spcPct val="0"/>
                </a:spcBef>
                <a:spcAft>
                  <a:spcPct val="0"/>
                </a:spcAft>
              </a:pPr>
              <a:endParaRPr lang="en-US" altLang="en-US" dirty="0">
                <a:solidFill>
                  <a:srgbClr val="000000"/>
                </a:solidFill>
                <a:latin typeface="Times New Roman" panose="02020603050405020304" pitchFamily="18" charset="0"/>
              </a:endParaRPr>
            </a:p>
          </p:txBody>
        </p:sp>
        <p:sp>
          <p:nvSpPr>
            <p:cNvPr id="10" name="Line 5">
              <a:extLst>
                <a:ext uri="{FF2B5EF4-FFF2-40B4-BE49-F238E27FC236}">
                  <a16:creationId xmlns:a16="http://schemas.microsoft.com/office/drawing/2014/main" id="{9A979B58-245E-8358-ADE0-7AED13970697}"/>
                </a:ext>
              </a:extLst>
            </p:cNvPr>
            <p:cNvSpPr>
              <a:spLocks noChangeShapeType="1"/>
            </p:cNvSpPr>
            <p:nvPr/>
          </p:nvSpPr>
          <p:spPr bwMode="auto">
            <a:xfrm flipH="1">
              <a:off x="27840" y="6292"/>
              <a:ext cx="48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1" name="Line 6">
              <a:extLst>
                <a:ext uri="{FF2B5EF4-FFF2-40B4-BE49-F238E27FC236}">
                  <a16:creationId xmlns:a16="http://schemas.microsoft.com/office/drawing/2014/main" id="{50BB6E53-AE1C-3286-D5C6-9A2A1A122309}"/>
                </a:ext>
              </a:extLst>
            </p:cNvPr>
            <p:cNvSpPr>
              <a:spLocks noChangeShapeType="1"/>
            </p:cNvSpPr>
            <p:nvPr/>
          </p:nvSpPr>
          <p:spPr bwMode="auto">
            <a:xfrm flipH="1">
              <a:off x="27840" y="6532"/>
              <a:ext cx="48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2" name="Line 7">
              <a:extLst>
                <a:ext uri="{FF2B5EF4-FFF2-40B4-BE49-F238E27FC236}">
                  <a16:creationId xmlns:a16="http://schemas.microsoft.com/office/drawing/2014/main" id="{60910E85-6888-F95E-CC89-FE571B38E909}"/>
                </a:ext>
              </a:extLst>
            </p:cNvPr>
            <p:cNvSpPr>
              <a:spLocks noChangeShapeType="1"/>
            </p:cNvSpPr>
            <p:nvPr/>
          </p:nvSpPr>
          <p:spPr bwMode="auto">
            <a:xfrm flipH="1">
              <a:off x="27840" y="7060"/>
              <a:ext cx="48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3" name="Line 8">
              <a:extLst>
                <a:ext uri="{FF2B5EF4-FFF2-40B4-BE49-F238E27FC236}">
                  <a16:creationId xmlns:a16="http://schemas.microsoft.com/office/drawing/2014/main" id="{B151F49C-85CD-7055-CC06-0DD6B3A357B3}"/>
                </a:ext>
              </a:extLst>
            </p:cNvPr>
            <p:cNvSpPr>
              <a:spLocks noChangeShapeType="1"/>
            </p:cNvSpPr>
            <p:nvPr/>
          </p:nvSpPr>
          <p:spPr bwMode="auto">
            <a:xfrm flipH="1">
              <a:off x="27840" y="7300"/>
              <a:ext cx="48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4" name="Line 9">
              <a:extLst>
                <a:ext uri="{FF2B5EF4-FFF2-40B4-BE49-F238E27FC236}">
                  <a16:creationId xmlns:a16="http://schemas.microsoft.com/office/drawing/2014/main" id="{4CDA1E32-33CF-F3CF-E73E-1EF57527E8B5}"/>
                </a:ext>
              </a:extLst>
            </p:cNvPr>
            <p:cNvSpPr>
              <a:spLocks noChangeShapeType="1"/>
            </p:cNvSpPr>
            <p:nvPr/>
          </p:nvSpPr>
          <p:spPr bwMode="auto">
            <a:xfrm flipH="1">
              <a:off x="27840" y="6004"/>
              <a:ext cx="48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sp>
          <p:nvSpPr>
            <p:cNvPr id="15" name="Line 10">
              <a:extLst>
                <a:ext uri="{FF2B5EF4-FFF2-40B4-BE49-F238E27FC236}">
                  <a16:creationId xmlns:a16="http://schemas.microsoft.com/office/drawing/2014/main" id="{EEA00A5F-68F2-35DC-7365-87EDFA57816E}"/>
                </a:ext>
              </a:extLst>
            </p:cNvPr>
            <p:cNvSpPr>
              <a:spLocks noChangeShapeType="1"/>
            </p:cNvSpPr>
            <p:nvPr/>
          </p:nvSpPr>
          <p:spPr bwMode="auto">
            <a:xfrm flipH="1">
              <a:off x="27840" y="6772"/>
              <a:ext cx="48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latin typeface="Arial" charset="0"/>
              </a:endParaRPr>
            </a:p>
          </p:txBody>
        </p:sp>
      </p:grpSp>
    </p:spTree>
    <p:extLst>
      <p:ext uri="{BB962C8B-B14F-4D97-AF65-F5344CB8AC3E}">
        <p14:creationId xmlns:p14="http://schemas.microsoft.com/office/powerpoint/2010/main" val="9188147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1">
            <a:extLst>
              <a:ext uri="{FF2B5EF4-FFF2-40B4-BE49-F238E27FC236}">
                <a16:creationId xmlns:a16="http://schemas.microsoft.com/office/drawing/2014/main" id="{E0AC2909-0A23-3D4D-A827-A8A9D0DC433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92200"/>
            <a:ext cx="7010400"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0" name="TextBox 2">
            <a:extLst>
              <a:ext uri="{FF2B5EF4-FFF2-40B4-BE49-F238E27FC236}">
                <a16:creationId xmlns:a16="http://schemas.microsoft.com/office/drawing/2014/main" id="{048BEDB9-537C-004D-BA6A-3296393CA44D}"/>
              </a:ext>
            </a:extLst>
          </p:cNvPr>
          <p:cNvSpPr txBox="1">
            <a:spLocks noChangeArrowheads="1"/>
          </p:cNvSpPr>
          <p:nvPr/>
        </p:nvSpPr>
        <p:spPr bwMode="auto">
          <a:xfrm>
            <a:off x="7341476" y="3414518"/>
            <a:ext cx="4303986"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Osaka" charset="-128"/>
              </a:defRPr>
            </a:lvl1pPr>
            <a:lvl2pPr marL="742950" indent="-285750">
              <a:spcBef>
                <a:spcPct val="20000"/>
              </a:spcBef>
              <a:buChar char="–"/>
              <a:defRPr sz="2800">
                <a:solidFill>
                  <a:schemeClr val="tx1"/>
                </a:solidFill>
                <a:latin typeface="Arial" panose="020B0604020202020204" pitchFamily="34" charset="0"/>
                <a:ea typeface="Osaka" charset="-128"/>
              </a:defRPr>
            </a:lvl2pPr>
            <a:lvl3pPr marL="1143000" indent="-228600">
              <a:spcBef>
                <a:spcPct val="20000"/>
              </a:spcBef>
              <a:buChar char="•"/>
              <a:defRPr sz="2400">
                <a:solidFill>
                  <a:schemeClr val="tx1"/>
                </a:solidFill>
                <a:latin typeface="Arial" panose="020B0604020202020204" pitchFamily="34" charset="0"/>
                <a:ea typeface="Osaka" charset="-128"/>
              </a:defRPr>
            </a:lvl3pPr>
            <a:lvl4pPr marL="1600200" indent="-228600">
              <a:spcBef>
                <a:spcPct val="20000"/>
              </a:spcBef>
              <a:buChar char="–"/>
              <a:defRPr sz="2000">
                <a:solidFill>
                  <a:schemeClr val="tx1"/>
                </a:solidFill>
                <a:latin typeface="Arial" panose="020B0604020202020204" pitchFamily="34" charset="0"/>
                <a:ea typeface="Osaka" charset="-128"/>
              </a:defRPr>
            </a:lvl4pPr>
            <a:lvl5pPr marL="2057400" indent="-228600">
              <a:spcBef>
                <a:spcPct val="20000"/>
              </a:spcBef>
              <a:buChar char="»"/>
              <a:defRPr sz="2000">
                <a:solidFill>
                  <a:schemeClr val="tx1"/>
                </a:solidFill>
                <a:latin typeface="Arial" panose="020B0604020202020204" pitchFamily="34" charset="0"/>
                <a:ea typeface="Osaka"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9pPr>
          </a:lstStyle>
          <a:p>
            <a:pPr>
              <a:spcBef>
                <a:spcPct val="0"/>
              </a:spcBef>
              <a:buFontTx/>
              <a:buNone/>
            </a:pPr>
            <a:r>
              <a:rPr lang="en-US" altLang="en-US" sz="1800" dirty="0">
                <a:latin typeface="Calibri" panose="020F0502020204030204" pitchFamily="34" charset="0"/>
                <a:ea typeface="ＭＳ Ｐゴシック" panose="020B0600070205080204" pitchFamily="34" charset="-128"/>
              </a:rPr>
              <a:t>Five major approaches to combat biofilms are represented with their impact on biofilm formation or integrity and their possible combination with antibiotics. </a:t>
            </a:r>
          </a:p>
        </p:txBody>
      </p:sp>
      <p:sp>
        <p:nvSpPr>
          <p:cNvPr id="119812" name="TextBox 4">
            <a:extLst>
              <a:ext uri="{FF2B5EF4-FFF2-40B4-BE49-F238E27FC236}">
                <a16:creationId xmlns:a16="http://schemas.microsoft.com/office/drawing/2014/main" id="{F3F71A82-27AA-924C-A5BA-60B1812F3E1D}"/>
              </a:ext>
            </a:extLst>
          </p:cNvPr>
          <p:cNvSpPr txBox="1">
            <a:spLocks noChangeArrowheads="1"/>
          </p:cNvSpPr>
          <p:nvPr/>
        </p:nvSpPr>
        <p:spPr bwMode="auto">
          <a:xfrm>
            <a:off x="1795462" y="6097694"/>
            <a:ext cx="6591793" cy="34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Osaka" charset="-128"/>
              </a:defRPr>
            </a:lvl1pPr>
            <a:lvl2pPr marL="742950" indent="-285750">
              <a:spcBef>
                <a:spcPct val="20000"/>
              </a:spcBef>
              <a:buChar char="–"/>
              <a:defRPr sz="2800">
                <a:solidFill>
                  <a:schemeClr val="tx1"/>
                </a:solidFill>
                <a:latin typeface="Arial" panose="020B0604020202020204" pitchFamily="34" charset="0"/>
                <a:ea typeface="Osaka" charset="-128"/>
              </a:defRPr>
            </a:lvl2pPr>
            <a:lvl3pPr marL="1143000" indent="-228600">
              <a:spcBef>
                <a:spcPct val="20000"/>
              </a:spcBef>
              <a:buChar char="•"/>
              <a:defRPr sz="2400">
                <a:solidFill>
                  <a:schemeClr val="tx1"/>
                </a:solidFill>
                <a:latin typeface="Arial" panose="020B0604020202020204" pitchFamily="34" charset="0"/>
                <a:ea typeface="Osaka" charset="-128"/>
              </a:defRPr>
            </a:lvl3pPr>
            <a:lvl4pPr marL="1600200" indent="-228600">
              <a:spcBef>
                <a:spcPct val="20000"/>
              </a:spcBef>
              <a:buChar char="–"/>
              <a:defRPr sz="2000">
                <a:solidFill>
                  <a:schemeClr val="tx1"/>
                </a:solidFill>
                <a:latin typeface="Arial" panose="020B0604020202020204" pitchFamily="34" charset="0"/>
                <a:ea typeface="Osaka" charset="-128"/>
              </a:defRPr>
            </a:lvl4pPr>
            <a:lvl5pPr marL="2057400" indent="-228600">
              <a:spcBef>
                <a:spcPct val="20000"/>
              </a:spcBef>
              <a:buChar char="»"/>
              <a:defRPr sz="2000">
                <a:solidFill>
                  <a:schemeClr val="tx1"/>
                </a:solidFill>
                <a:latin typeface="Arial" panose="020B0604020202020204" pitchFamily="34" charset="0"/>
                <a:ea typeface="Osaka"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9pPr>
          </a:lstStyle>
          <a:p>
            <a:pPr>
              <a:spcBef>
                <a:spcPct val="0"/>
              </a:spcBef>
              <a:buNone/>
            </a:pPr>
            <a:r>
              <a:rPr lang="en-US" altLang="en-US" sz="1200" b="1" dirty="0">
                <a:ea typeface="ＭＳ Ｐゴシック" panose="020B0600070205080204" pitchFamily="34" charset="-128"/>
              </a:rPr>
              <a:t>Novel approaches to combat bacterial biofilms </a:t>
            </a:r>
            <a:r>
              <a:rPr lang="en-US" sz="900" b="0" i="0" u="sng" dirty="0">
                <a:solidFill>
                  <a:srgbClr val="205493"/>
                </a:solidFill>
                <a:effectLst/>
                <a:highlight>
                  <a:srgbClr val="FFFFFF"/>
                </a:highlight>
                <a:latin typeface="BlinkMacSystemFont"/>
                <a:hlinkClick r:id="rId3"/>
              </a:rPr>
              <a:t>10.1016/j.coph.2014.09.005</a:t>
            </a:r>
            <a:endParaRPr lang="en-US" sz="900" b="0" i="0" dirty="0">
              <a:solidFill>
                <a:srgbClr val="212121"/>
              </a:solidFill>
              <a:effectLst/>
              <a:highlight>
                <a:srgbClr val="FFFFFF"/>
              </a:highlight>
              <a:latin typeface="BlinkMacSystemFont"/>
            </a:endParaRPr>
          </a:p>
          <a:p>
            <a:pPr>
              <a:spcBef>
                <a:spcPct val="0"/>
              </a:spcBef>
              <a:buFontTx/>
              <a:buNone/>
            </a:pPr>
            <a:endParaRPr lang="en-US" altLang="en-US" sz="1200" b="1" dirty="0">
              <a:ea typeface="ＭＳ Ｐゴシック" panose="020B0600070205080204" pitchFamily="34" charset="-128"/>
            </a:endParaRPr>
          </a:p>
        </p:txBody>
      </p:sp>
      <p:sp>
        <p:nvSpPr>
          <p:cNvPr id="2" name="Rectangle 2">
            <a:extLst>
              <a:ext uri="{FF2B5EF4-FFF2-40B4-BE49-F238E27FC236}">
                <a16:creationId xmlns:a16="http://schemas.microsoft.com/office/drawing/2014/main" id="{BE864965-75F6-8831-962C-683E306E0DA1}"/>
              </a:ext>
            </a:extLst>
          </p:cNvPr>
          <p:cNvSpPr txBox="1">
            <a:spLocks noChangeArrowheads="1"/>
          </p:cNvSpPr>
          <p:nvPr/>
        </p:nvSpPr>
        <p:spPr bwMode="auto">
          <a:xfrm>
            <a:off x="2199481" y="-173831"/>
            <a:ext cx="77930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0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a:lstStyle>
          <a:p>
            <a:pPr algn="ctr" eaLnBrk="1" hangingPunct="1"/>
            <a:r>
              <a:rPr lang="en-US" altLang="en-US" sz="4400" b="0" dirty="0">
                <a:solidFill>
                  <a:schemeClr val="tx1"/>
                </a:solidFill>
                <a:latin typeface="Arial" panose="020B0604020202020204" pitchFamily="34" charset="0"/>
                <a:cs typeface="Arial" panose="020B0604020202020204" pitchFamily="34" charset="0"/>
              </a:rPr>
              <a:t>Combatting biofilms</a:t>
            </a:r>
          </a:p>
        </p:txBody>
      </p:sp>
      <p:sp>
        <p:nvSpPr>
          <p:cNvPr id="3" name="TextBox 2">
            <a:extLst>
              <a:ext uri="{FF2B5EF4-FFF2-40B4-BE49-F238E27FC236}">
                <a16:creationId xmlns:a16="http://schemas.microsoft.com/office/drawing/2014/main" id="{A40D1333-8798-8B02-D70D-8409A555983E}"/>
              </a:ext>
            </a:extLst>
          </p:cNvPr>
          <p:cNvSpPr txBox="1">
            <a:spLocks noChangeArrowheads="1"/>
          </p:cNvSpPr>
          <p:nvPr/>
        </p:nvSpPr>
        <p:spPr bwMode="auto">
          <a:xfrm>
            <a:off x="7341476" y="2388241"/>
            <a:ext cx="4303986" cy="715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Osaka" charset="-128"/>
              </a:defRPr>
            </a:lvl1pPr>
            <a:lvl2pPr marL="742950" indent="-285750">
              <a:spcBef>
                <a:spcPct val="20000"/>
              </a:spcBef>
              <a:buChar char="–"/>
              <a:defRPr sz="2800">
                <a:solidFill>
                  <a:schemeClr val="tx1"/>
                </a:solidFill>
                <a:latin typeface="Arial" panose="020B0604020202020204" pitchFamily="34" charset="0"/>
                <a:ea typeface="Osaka" charset="-128"/>
              </a:defRPr>
            </a:lvl2pPr>
            <a:lvl3pPr marL="1143000" indent="-228600">
              <a:spcBef>
                <a:spcPct val="20000"/>
              </a:spcBef>
              <a:buChar char="•"/>
              <a:defRPr sz="2400">
                <a:solidFill>
                  <a:schemeClr val="tx1"/>
                </a:solidFill>
                <a:latin typeface="Arial" panose="020B0604020202020204" pitchFamily="34" charset="0"/>
                <a:ea typeface="Osaka" charset="-128"/>
              </a:defRPr>
            </a:lvl3pPr>
            <a:lvl4pPr marL="1600200" indent="-228600">
              <a:spcBef>
                <a:spcPct val="20000"/>
              </a:spcBef>
              <a:buChar char="–"/>
              <a:defRPr sz="2000">
                <a:solidFill>
                  <a:schemeClr val="tx1"/>
                </a:solidFill>
                <a:latin typeface="Arial" panose="020B0604020202020204" pitchFamily="34" charset="0"/>
                <a:ea typeface="Osaka" charset="-128"/>
              </a:defRPr>
            </a:lvl4pPr>
            <a:lvl5pPr marL="2057400" indent="-228600">
              <a:spcBef>
                <a:spcPct val="20000"/>
              </a:spcBef>
              <a:buChar char="»"/>
              <a:defRPr sz="2000">
                <a:solidFill>
                  <a:schemeClr val="tx1"/>
                </a:solidFill>
                <a:latin typeface="Arial" panose="020B0604020202020204" pitchFamily="34" charset="0"/>
                <a:ea typeface="Osaka"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Osaka" charset="-128"/>
              </a:defRPr>
            </a:lvl9pPr>
          </a:lstStyle>
          <a:p>
            <a:pPr>
              <a:spcBef>
                <a:spcPct val="0"/>
              </a:spcBef>
              <a:buFontTx/>
              <a:buNone/>
            </a:pPr>
            <a:r>
              <a:rPr lang="en-US" altLang="en-US" sz="1800" dirty="0">
                <a:latin typeface="Calibri" panose="020F0502020204030204" pitchFamily="34" charset="0"/>
                <a:ea typeface="ＭＳ Ｐゴシック" panose="020B0600070205080204" pitchFamily="34" charset="-128"/>
              </a:rPr>
              <a:t>Significant focus has been to develop means to remove/combat biofilms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5D4F2B-6FB3-4C73-9379-5F78114E8298}"/>
              </a:ext>
            </a:extLst>
          </p:cNvPr>
          <p:cNvSpPr txBox="1"/>
          <p:nvPr/>
        </p:nvSpPr>
        <p:spPr>
          <a:xfrm>
            <a:off x="3220853" y="152400"/>
            <a:ext cx="5750292" cy="369332"/>
          </a:xfrm>
          <a:prstGeom prst="rect">
            <a:avLst/>
          </a:prstGeom>
          <a:noFill/>
        </p:spPr>
        <p:txBody>
          <a:bodyPr wrap="none">
            <a:spAutoFit/>
          </a:bodyPr>
          <a:lstStyle/>
          <a:p>
            <a:pPr eaLnBrk="1" hangingPunct="1">
              <a:defRPr/>
            </a:pPr>
            <a:r>
              <a:rPr lang="en-US" b="1" u="sng" spc="50" dirty="0">
                <a:ln w="0"/>
                <a:solidFill>
                  <a:schemeClr val="bg2"/>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Caries is a microbially-mediated biofilm disease</a:t>
            </a:r>
          </a:p>
        </p:txBody>
      </p:sp>
      <p:sp>
        <p:nvSpPr>
          <p:cNvPr id="23" name="TextBox 3">
            <a:extLst>
              <a:ext uri="{FF2B5EF4-FFF2-40B4-BE49-F238E27FC236}">
                <a16:creationId xmlns:a16="http://schemas.microsoft.com/office/drawing/2014/main" id="{278F20B6-FEF0-2894-F6C4-5C31A67DA965}"/>
              </a:ext>
            </a:extLst>
          </p:cNvPr>
          <p:cNvSpPr txBox="1"/>
          <p:nvPr/>
        </p:nvSpPr>
        <p:spPr>
          <a:xfrm>
            <a:off x="1983419" y="594315"/>
            <a:ext cx="8686800" cy="523220"/>
          </a:xfrm>
          <a:prstGeom prst="rect">
            <a:avLst/>
          </a:prstGeom>
          <a:noFill/>
        </p:spPr>
        <p:txBody>
          <a:bodyPr wrap="square">
            <a:spAutoFit/>
          </a:bodyPr>
          <a:lstStyle/>
          <a:p>
            <a:pPr algn="ctr" eaLnBrk="1" hangingPunct="1">
              <a:defRPr/>
            </a:pPr>
            <a:r>
              <a:rPr lang="en-US" sz="1400" spc="50" dirty="0">
                <a:ln w="0"/>
                <a:solidFill>
                  <a:schemeClr val="bg2"/>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The primary pathogen associated with caries is </a:t>
            </a:r>
            <a:r>
              <a:rPr lang="en-US" sz="1400" i="1" dirty="0">
                <a:ln w="6600">
                  <a:solidFill>
                    <a:schemeClr val="accent2"/>
                  </a:solidFill>
                  <a:prstDash val="solid"/>
                </a:ln>
                <a:solidFill>
                  <a:schemeClr val="bg2"/>
                </a:solidFill>
                <a:latin typeface="Arial" panose="020B0604020202020204" pitchFamily="34" charset="0"/>
                <a:cs typeface="Arial" panose="020B0604020202020204" pitchFamily="34" charset="0"/>
              </a:rPr>
              <a:t>Streptococcus mutans </a:t>
            </a:r>
            <a:r>
              <a:rPr lang="en-US" sz="1400" spc="50" dirty="0">
                <a:ln w="0"/>
                <a:solidFill>
                  <a:schemeClr val="bg2"/>
                </a:solidFill>
                <a:effectLst>
                  <a:innerShdw blurRad="63500" dist="50800" dir="13500000">
                    <a:srgbClr val="000000">
                      <a:alpha val="50000"/>
                    </a:srgbClr>
                  </a:innerShdw>
                </a:effectLst>
                <a:latin typeface="Arial" panose="020B0604020202020204" pitchFamily="34" charset="0"/>
                <a:cs typeface="Arial" panose="020B0604020202020204" pitchFamily="34" charset="0"/>
              </a:rPr>
              <a:t>although the community context is important, and some other organisms may also cause caries</a:t>
            </a:r>
          </a:p>
        </p:txBody>
      </p:sp>
      <p:sp>
        <p:nvSpPr>
          <p:cNvPr id="7" name="TextBox 6">
            <a:extLst>
              <a:ext uri="{FF2B5EF4-FFF2-40B4-BE49-F238E27FC236}">
                <a16:creationId xmlns:a16="http://schemas.microsoft.com/office/drawing/2014/main" id="{3711277E-5989-13DA-FEBA-4071F874FDFC}"/>
              </a:ext>
            </a:extLst>
          </p:cNvPr>
          <p:cNvSpPr txBox="1"/>
          <p:nvPr/>
        </p:nvSpPr>
        <p:spPr>
          <a:xfrm>
            <a:off x="6248401" y="5492128"/>
            <a:ext cx="3873365" cy="83099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eaLnBrk="1" hangingPunct="1">
              <a:defRPr/>
            </a:pPr>
            <a:r>
              <a:rPr lang="en-US" sz="1600" dirty="0">
                <a:solidFill>
                  <a:schemeClr val="bg2"/>
                </a:solidFill>
                <a:latin typeface="Arial" panose="020B0604020202020204" pitchFamily="34" charset="0"/>
                <a:cs typeface="Arial" panose="020B0604020202020204" pitchFamily="34" charset="0"/>
              </a:rPr>
              <a:t>The solubility of hydroxyapatite (enamel and dentin) is greater under acidic conditions</a:t>
            </a:r>
            <a:endParaRPr lang="en-US" sz="1600" dirty="0">
              <a:solidFill>
                <a:schemeClr val="bg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24" name="TextBox 5">
            <a:extLst>
              <a:ext uri="{FF2B5EF4-FFF2-40B4-BE49-F238E27FC236}">
                <a16:creationId xmlns:a16="http://schemas.microsoft.com/office/drawing/2014/main" id="{22A34329-6197-28A5-49F5-9D9B4180D7F5}"/>
              </a:ext>
            </a:extLst>
          </p:cNvPr>
          <p:cNvGraphicFramePr/>
          <p:nvPr/>
        </p:nvGraphicFramePr>
        <p:xfrm>
          <a:off x="2117271" y="1293088"/>
          <a:ext cx="7957457" cy="728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8" name="Picture 4">
            <a:extLst>
              <a:ext uri="{FF2B5EF4-FFF2-40B4-BE49-F238E27FC236}">
                <a16:creationId xmlns:a16="http://schemas.microsoft.com/office/drawing/2014/main" id="{892856DD-B2F6-E635-20B8-851800F1FEE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833" t="31111" r="7500"/>
          <a:stretch/>
        </p:blipFill>
        <p:spPr bwMode="auto">
          <a:xfrm>
            <a:off x="3526905" y="2198550"/>
            <a:ext cx="5029200" cy="299817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6C5DAD5-B2CD-8599-CF89-0F365ACA1F3B}"/>
              </a:ext>
            </a:extLst>
          </p:cNvPr>
          <p:cNvSpPr txBox="1"/>
          <p:nvPr/>
        </p:nvSpPr>
        <p:spPr>
          <a:xfrm>
            <a:off x="1842728" y="5514459"/>
            <a:ext cx="3873365" cy="83099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eaLnBrk="1" hangingPunct="1">
              <a:defRPr/>
            </a:pPr>
            <a:r>
              <a:rPr lang="en-US" sz="1600" dirty="0">
                <a:solidFill>
                  <a:schemeClr val="bg2"/>
                </a:solidFill>
                <a:latin typeface="Arial" panose="020B0604020202020204" pitchFamily="34" charset="0"/>
                <a:cs typeface="Arial" panose="020B0604020202020204" pitchFamily="34" charset="0"/>
              </a:rPr>
              <a:t>High levels of organic acids (particularly lactic acid) lower the pH of the oral cavity</a:t>
            </a:r>
          </a:p>
        </p:txBody>
      </p:sp>
    </p:spTree>
    <p:extLst>
      <p:ext uri="{BB962C8B-B14F-4D97-AF65-F5344CB8AC3E}">
        <p14:creationId xmlns:p14="http://schemas.microsoft.com/office/powerpoint/2010/main" val="3794199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ontiers | Exploiting the Oral Microbiome to Prevent Tooth Decay: Has  Evolution Already Provided the Best Tools? | Microbiology">
            <a:extLst>
              <a:ext uri="{FF2B5EF4-FFF2-40B4-BE49-F238E27FC236}">
                <a16:creationId xmlns:a16="http://schemas.microsoft.com/office/drawing/2014/main" id="{CF970C08-BF14-7CA5-8DC1-085E4B3ECC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31" b="50000"/>
          <a:stretch/>
        </p:blipFill>
        <p:spPr bwMode="auto">
          <a:xfrm>
            <a:off x="2579033" y="1295400"/>
            <a:ext cx="7033935" cy="33528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7">
            <a:extLst>
              <a:ext uri="{FF2B5EF4-FFF2-40B4-BE49-F238E27FC236}">
                <a16:creationId xmlns:a16="http://schemas.microsoft.com/office/drawing/2014/main" id="{87C650CF-3A65-E719-7AE3-AC5F209CF656}"/>
              </a:ext>
            </a:extLst>
          </p:cNvPr>
          <p:cNvSpPr txBox="1"/>
          <p:nvPr/>
        </p:nvSpPr>
        <p:spPr>
          <a:xfrm>
            <a:off x="2438400" y="4766608"/>
            <a:ext cx="2743200" cy="1477328"/>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u="sng" dirty="0">
                <a:solidFill>
                  <a:schemeClr val="bg2"/>
                </a:solidFill>
                <a:latin typeface="Arial" panose="020B0604020202020204" pitchFamily="34" charset="0"/>
                <a:cs typeface="Arial" panose="020B0604020202020204" pitchFamily="34" charset="0"/>
              </a:rPr>
              <a:t>Acid-sensitive bacteria </a:t>
            </a:r>
          </a:p>
          <a:p>
            <a:pPr algn="ctr"/>
            <a:r>
              <a:rPr lang="en-US" i="1" dirty="0">
                <a:solidFill>
                  <a:schemeClr val="bg2"/>
                </a:solidFill>
                <a:latin typeface="Arial" panose="020B0604020202020204" pitchFamily="34" charset="0"/>
                <a:cs typeface="Arial" panose="020B0604020202020204" pitchFamily="34" charset="0"/>
              </a:rPr>
              <a:t>S. mitis</a:t>
            </a:r>
            <a:r>
              <a:rPr lang="en-US" dirty="0">
                <a:solidFill>
                  <a:schemeClr val="bg2"/>
                </a:solidFill>
                <a:latin typeface="Arial" panose="020B0604020202020204" pitchFamily="34" charset="0"/>
                <a:cs typeface="Arial" panose="020B0604020202020204" pitchFamily="34" charset="0"/>
              </a:rPr>
              <a:t>, </a:t>
            </a:r>
          </a:p>
          <a:p>
            <a:pPr algn="ctr"/>
            <a:r>
              <a:rPr lang="en-US" i="1" dirty="0">
                <a:solidFill>
                  <a:schemeClr val="bg2"/>
                </a:solidFill>
                <a:latin typeface="Arial" panose="020B0604020202020204" pitchFamily="34" charset="0"/>
                <a:cs typeface="Arial" panose="020B0604020202020204" pitchFamily="34" charset="0"/>
              </a:rPr>
              <a:t>S. sanguinis, </a:t>
            </a:r>
          </a:p>
          <a:p>
            <a:pPr algn="ctr"/>
            <a:r>
              <a:rPr lang="en-US" i="1" dirty="0">
                <a:solidFill>
                  <a:schemeClr val="bg2"/>
                </a:solidFill>
                <a:latin typeface="Arial" panose="020B0604020202020204" pitchFamily="34" charset="0"/>
                <a:cs typeface="Arial" panose="020B0604020202020204" pitchFamily="34" charset="0"/>
              </a:rPr>
              <a:t>S. </a:t>
            </a:r>
            <a:r>
              <a:rPr lang="en-US" i="1" dirty="0" err="1">
                <a:solidFill>
                  <a:schemeClr val="bg2"/>
                </a:solidFill>
                <a:latin typeface="Arial" panose="020B0604020202020204" pitchFamily="34" charset="0"/>
                <a:cs typeface="Arial" panose="020B0604020202020204" pitchFamily="34" charset="0"/>
              </a:rPr>
              <a:t>gordonii</a:t>
            </a:r>
            <a:r>
              <a:rPr lang="en-US" i="1" dirty="0">
                <a:solidFill>
                  <a:schemeClr val="bg2"/>
                </a:solidFill>
                <a:latin typeface="Arial" panose="020B0604020202020204" pitchFamily="34" charset="0"/>
                <a:cs typeface="Arial" panose="020B0604020202020204" pitchFamily="34" charset="0"/>
              </a:rPr>
              <a:t> </a:t>
            </a:r>
          </a:p>
          <a:p>
            <a:pPr algn="ctr"/>
            <a:endParaRPr lang="en-US" dirty="0">
              <a:solidFill>
                <a:schemeClr val="bg2"/>
              </a:solidFill>
              <a:latin typeface="Arial" panose="020B0604020202020204" pitchFamily="34" charset="0"/>
              <a:cs typeface="Arial" panose="020B0604020202020204" pitchFamily="34" charset="0"/>
            </a:endParaRPr>
          </a:p>
        </p:txBody>
      </p:sp>
      <p:sp>
        <p:nvSpPr>
          <p:cNvPr id="4" name="TextBox 8">
            <a:extLst>
              <a:ext uri="{FF2B5EF4-FFF2-40B4-BE49-F238E27FC236}">
                <a16:creationId xmlns:a16="http://schemas.microsoft.com/office/drawing/2014/main" id="{D908EEB7-BF9F-88E3-D4C4-07B0250FCE3C}"/>
              </a:ext>
            </a:extLst>
          </p:cNvPr>
          <p:cNvSpPr txBox="1"/>
          <p:nvPr/>
        </p:nvSpPr>
        <p:spPr>
          <a:xfrm>
            <a:off x="5376274" y="4785371"/>
            <a:ext cx="5181600"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u="sng" dirty="0">
                <a:solidFill>
                  <a:schemeClr val="bg2"/>
                </a:solidFill>
                <a:latin typeface="Arial" panose="020B0604020202020204" pitchFamily="34" charset="0"/>
                <a:cs typeface="Arial" panose="020B0604020202020204" pitchFamily="34" charset="0"/>
              </a:rPr>
              <a:t>Highly acidogenic &amp; aciduric (acid-tolerant) </a:t>
            </a:r>
          </a:p>
          <a:p>
            <a:pPr algn="ctr"/>
            <a:r>
              <a:rPr lang="en-US" i="1" dirty="0">
                <a:solidFill>
                  <a:schemeClr val="bg2"/>
                </a:solidFill>
                <a:latin typeface="Arial" panose="020B0604020202020204" pitchFamily="34" charset="0"/>
                <a:cs typeface="Arial" panose="020B0604020202020204" pitchFamily="34" charset="0"/>
              </a:rPr>
              <a:t>S. mutans</a:t>
            </a:r>
          </a:p>
        </p:txBody>
      </p:sp>
      <p:sp>
        <p:nvSpPr>
          <p:cNvPr id="7" name="Rectangle: Rounded Corners 4">
            <a:extLst>
              <a:ext uri="{FF2B5EF4-FFF2-40B4-BE49-F238E27FC236}">
                <a16:creationId xmlns:a16="http://schemas.microsoft.com/office/drawing/2014/main" id="{59FB0865-B8B6-0D48-15C3-49683DB2F88B}"/>
              </a:ext>
            </a:extLst>
          </p:cNvPr>
          <p:cNvSpPr txBox="1"/>
          <p:nvPr/>
        </p:nvSpPr>
        <p:spPr>
          <a:xfrm>
            <a:off x="1845758" y="339943"/>
            <a:ext cx="8712116" cy="627128"/>
          </a:xfrm>
          <a:prstGeom prst="rect">
            <a:avLst/>
          </a:prstGeom>
          <a:solidFill>
            <a:schemeClr val="bg1">
              <a:lumMod val="40000"/>
              <a:lumOff val="60000"/>
            </a:schemeClr>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Aft>
                <a:spcPct val="35000"/>
              </a:spcAft>
            </a:pPr>
            <a:r>
              <a:rPr lang="en-US" b="1" i="1" dirty="0">
                <a:solidFill>
                  <a:schemeClr val="bg2"/>
                </a:solidFill>
                <a:latin typeface="Arial" panose="020B0604020202020204" pitchFamily="34" charset="0"/>
                <a:cs typeface="Arial" panose="020B0604020202020204" pitchFamily="34" charset="0"/>
              </a:rPr>
              <a:t>S. mutans </a:t>
            </a:r>
            <a:r>
              <a:rPr lang="en-US" b="1" dirty="0">
                <a:solidFill>
                  <a:schemeClr val="bg2"/>
                </a:solidFill>
                <a:latin typeface="Arial" panose="020B0604020202020204" pitchFamily="34" charset="0"/>
                <a:cs typeface="Arial" panose="020B0604020202020204" pitchFamily="34" charset="0"/>
              </a:rPr>
              <a:t>is an acidophile; it thrives in acidic environments that are lethal to many other oral organisms</a:t>
            </a:r>
            <a:endParaRPr lang="en-US" dirty="0">
              <a:solidFill>
                <a:schemeClr val="bg2"/>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5AA8388A-2B24-C9B3-63DB-2FDE227FFE10}"/>
              </a:ext>
            </a:extLst>
          </p:cNvPr>
          <p:cNvSpPr txBox="1"/>
          <p:nvPr/>
        </p:nvSpPr>
        <p:spPr>
          <a:xfrm>
            <a:off x="4878600" y="5782271"/>
            <a:ext cx="5681074" cy="923330"/>
          </a:xfrm>
          <a:prstGeom prst="rect">
            <a:avLst/>
          </a:prstGeom>
          <a:noFill/>
        </p:spPr>
        <p:txBody>
          <a:bodyPr wrap="square" rtlCol="0">
            <a:spAutoFit/>
          </a:bodyPr>
          <a:lstStyle/>
          <a:p>
            <a:r>
              <a:rPr lang="en-US" b="1" dirty="0">
                <a:solidFill>
                  <a:schemeClr val="bg2"/>
                </a:solidFill>
              </a:rPr>
              <a:t>Ecological Plaque Hypothesis</a:t>
            </a:r>
            <a:r>
              <a:rPr lang="en-US" dirty="0">
                <a:solidFill>
                  <a:schemeClr val="bg2"/>
                </a:solidFill>
              </a:rPr>
              <a:t>: certain species cause caries, but are not always present in enough abundance to do so  </a:t>
            </a:r>
          </a:p>
        </p:txBody>
      </p:sp>
    </p:spTree>
    <p:extLst>
      <p:ext uri="{BB962C8B-B14F-4D97-AF65-F5344CB8AC3E}">
        <p14:creationId xmlns:p14="http://schemas.microsoft.com/office/powerpoint/2010/main" val="3024072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Line 4">
            <a:extLst>
              <a:ext uri="{FF2B5EF4-FFF2-40B4-BE49-F238E27FC236}">
                <a16:creationId xmlns:a16="http://schemas.microsoft.com/office/drawing/2014/main" id="{C0DFBDFE-5C13-407E-A2D6-88FEDD1B8DCE}"/>
              </a:ext>
            </a:extLst>
          </p:cNvPr>
          <p:cNvSpPr>
            <a:spLocks noChangeShapeType="1"/>
          </p:cNvSpPr>
          <p:nvPr/>
        </p:nvSpPr>
        <p:spPr bwMode="auto">
          <a:xfrm>
            <a:off x="6410395" y="875866"/>
            <a:ext cx="0" cy="6096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2"/>
              </a:solidFill>
            </a:endParaRPr>
          </a:p>
        </p:txBody>
      </p:sp>
      <p:pic>
        <p:nvPicPr>
          <p:cNvPr id="1030" name="Picture 6" descr="Pin on info tecnica">
            <a:extLst>
              <a:ext uri="{FF2B5EF4-FFF2-40B4-BE49-F238E27FC236}">
                <a16:creationId xmlns:a16="http://schemas.microsoft.com/office/drawing/2014/main" id="{BFFF0DF8-C314-C026-121B-FB34B021F0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6239"/>
          <a:stretch/>
        </p:blipFill>
        <p:spPr bwMode="auto">
          <a:xfrm>
            <a:off x="1918288" y="582580"/>
            <a:ext cx="2964466" cy="1524000"/>
          </a:xfrm>
          <a:prstGeom prst="rect">
            <a:avLst/>
          </a:prstGeom>
          <a:noFill/>
          <a:extLst>
            <a:ext uri="{909E8E84-426E-40DD-AFC4-6F175D3DCCD1}">
              <a14:hiddenFill xmlns:a14="http://schemas.microsoft.com/office/drawing/2010/main">
                <a:solidFill>
                  <a:srgbClr val="FFFFFF"/>
                </a:solidFill>
              </a14:hiddenFill>
            </a:ext>
          </a:extLst>
        </p:spPr>
      </p:pic>
      <p:sp>
        <p:nvSpPr>
          <p:cNvPr id="36" name="Arrow: Right 35">
            <a:extLst>
              <a:ext uri="{FF2B5EF4-FFF2-40B4-BE49-F238E27FC236}">
                <a16:creationId xmlns:a16="http://schemas.microsoft.com/office/drawing/2014/main" id="{961C44B5-3112-3130-8A0E-19FA7D55CEDB}"/>
              </a:ext>
            </a:extLst>
          </p:cNvPr>
          <p:cNvSpPr/>
          <p:nvPr/>
        </p:nvSpPr>
        <p:spPr bwMode="auto">
          <a:xfrm rot="10800000">
            <a:off x="7541488" y="1009834"/>
            <a:ext cx="712549"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a:p>
        </p:txBody>
      </p:sp>
      <p:pic>
        <p:nvPicPr>
          <p:cNvPr id="38" name="Picture 6" descr="Pin on info tecnica">
            <a:extLst>
              <a:ext uri="{FF2B5EF4-FFF2-40B4-BE49-F238E27FC236}">
                <a16:creationId xmlns:a16="http://schemas.microsoft.com/office/drawing/2014/main" id="{B28925AD-2694-8882-F792-001D4D4EB0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664" b="35531"/>
          <a:stretch/>
        </p:blipFill>
        <p:spPr bwMode="auto">
          <a:xfrm>
            <a:off x="8082635" y="382045"/>
            <a:ext cx="2551318" cy="22068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treptococcus Mutans Photograph by Steve Gschmeissner/science Photo ...">
            <a:extLst>
              <a:ext uri="{FF2B5EF4-FFF2-40B4-BE49-F238E27FC236}">
                <a16:creationId xmlns:a16="http://schemas.microsoft.com/office/drawing/2014/main" id="{DDD88136-369E-9868-4547-7234B279FB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6302" y="457201"/>
            <a:ext cx="2411298" cy="207920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8" name="TextBox 47">
            <a:extLst>
              <a:ext uri="{FF2B5EF4-FFF2-40B4-BE49-F238E27FC236}">
                <a16:creationId xmlns:a16="http://schemas.microsoft.com/office/drawing/2014/main" id="{8BDA6299-3354-0A37-9A78-2A7C011C77C6}"/>
              </a:ext>
            </a:extLst>
          </p:cNvPr>
          <p:cNvSpPr txBox="1"/>
          <p:nvPr/>
        </p:nvSpPr>
        <p:spPr>
          <a:xfrm>
            <a:off x="5486401" y="185344"/>
            <a:ext cx="1450975" cy="369332"/>
          </a:xfrm>
          <a:prstGeom prst="rect">
            <a:avLst/>
          </a:prstGeom>
          <a:noFill/>
        </p:spPr>
        <p:txBody>
          <a:bodyPr wrap="square">
            <a:spAutoFit/>
          </a:bodyPr>
          <a:lstStyle/>
          <a:p>
            <a:pPr algn="ctr">
              <a:spcBef>
                <a:spcPct val="0"/>
              </a:spcBef>
              <a:buFontTx/>
              <a:buNone/>
            </a:pPr>
            <a:r>
              <a:rPr lang="en-US" altLang="en-US" b="1" i="1" dirty="0">
                <a:solidFill>
                  <a:schemeClr val="bg2"/>
                </a:solidFill>
                <a:latin typeface="Arial" panose="020B0604020202020204" pitchFamily="34" charset="0"/>
                <a:cs typeface="Arial" panose="020B0604020202020204" pitchFamily="34" charset="0"/>
              </a:rPr>
              <a:t>S. mutans</a:t>
            </a:r>
          </a:p>
        </p:txBody>
      </p:sp>
      <p:grpSp>
        <p:nvGrpSpPr>
          <p:cNvPr id="51" name="Group 50">
            <a:extLst>
              <a:ext uri="{FF2B5EF4-FFF2-40B4-BE49-F238E27FC236}">
                <a16:creationId xmlns:a16="http://schemas.microsoft.com/office/drawing/2014/main" id="{B67CC525-46EB-B154-F266-1994228B47FA}"/>
              </a:ext>
            </a:extLst>
          </p:cNvPr>
          <p:cNvGrpSpPr/>
          <p:nvPr/>
        </p:nvGrpSpPr>
        <p:grpSpPr>
          <a:xfrm>
            <a:off x="1783455" y="2389021"/>
            <a:ext cx="8751885" cy="3815676"/>
            <a:chOff x="259455" y="2371283"/>
            <a:chExt cx="8751885" cy="3815676"/>
          </a:xfrm>
        </p:grpSpPr>
        <p:grpSp>
          <p:nvGrpSpPr>
            <p:cNvPr id="46" name="Group 45">
              <a:extLst>
                <a:ext uri="{FF2B5EF4-FFF2-40B4-BE49-F238E27FC236}">
                  <a16:creationId xmlns:a16="http://schemas.microsoft.com/office/drawing/2014/main" id="{19069B43-3A18-ACEC-A1D4-DF02ED43789A}"/>
                </a:ext>
              </a:extLst>
            </p:cNvPr>
            <p:cNvGrpSpPr/>
            <p:nvPr/>
          </p:nvGrpSpPr>
          <p:grpSpPr>
            <a:xfrm>
              <a:off x="259455" y="2371283"/>
              <a:ext cx="8751885" cy="3815676"/>
              <a:chOff x="146050" y="2189546"/>
              <a:chExt cx="8751885" cy="3815676"/>
            </a:xfrm>
          </p:grpSpPr>
          <p:sp>
            <p:nvSpPr>
              <p:cNvPr id="19" name="Arrow: Right 18">
                <a:extLst>
                  <a:ext uri="{FF2B5EF4-FFF2-40B4-BE49-F238E27FC236}">
                    <a16:creationId xmlns:a16="http://schemas.microsoft.com/office/drawing/2014/main" id="{AC393FDE-CE68-4AE3-8CD2-3844BE62A01C}"/>
                  </a:ext>
                </a:extLst>
              </p:cNvPr>
              <p:cNvSpPr/>
              <p:nvPr/>
            </p:nvSpPr>
            <p:spPr bwMode="auto">
              <a:xfrm rot="5400000">
                <a:off x="4531382" y="2701733"/>
                <a:ext cx="533400"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dirty="0">
                  <a:latin typeface="Arial" panose="020B0604020202020204" pitchFamily="34" charset="0"/>
                  <a:cs typeface="Arial" panose="020B0604020202020204" pitchFamily="34" charset="0"/>
                </a:endParaRPr>
              </a:p>
            </p:txBody>
          </p:sp>
          <p:sp>
            <p:nvSpPr>
              <p:cNvPr id="20" name="Arrow: Right 19">
                <a:extLst>
                  <a:ext uri="{FF2B5EF4-FFF2-40B4-BE49-F238E27FC236}">
                    <a16:creationId xmlns:a16="http://schemas.microsoft.com/office/drawing/2014/main" id="{5EC45F2D-85A3-CA0C-A040-884AA83DB472}"/>
                  </a:ext>
                </a:extLst>
              </p:cNvPr>
              <p:cNvSpPr/>
              <p:nvPr/>
            </p:nvSpPr>
            <p:spPr bwMode="auto">
              <a:xfrm rot="3098262">
                <a:off x="5606734" y="2113641"/>
                <a:ext cx="533402"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a:latin typeface="Arial" panose="020B0604020202020204" pitchFamily="34" charset="0"/>
                  <a:cs typeface="Arial" panose="020B0604020202020204" pitchFamily="34" charset="0"/>
                </a:endParaRPr>
              </a:p>
            </p:txBody>
          </p:sp>
          <p:grpSp>
            <p:nvGrpSpPr>
              <p:cNvPr id="23" name="Group 6">
                <a:extLst>
                  <a:ext uri="{FF2B5EF4-FFF2-40B4-BE49-F238E27FC236}">
                    <a16:creationId xmlns:a16="http://schemas.microsoft.com/office/drawing/2014/main" id="{8713D45E-A671-E33C-266D-9A4E9E055367}"/>
                  </a:ext>
                </a:extLst>
              </p:cNvPr>
              <p:cNvGrpSpPr>
                <a:grpSpLocks/>
              </p:cNvGrpSpPr>
              <p:nvPr/>
            </p:nvGrpSpPr>
            <p:grpSpPr bwMode="auto">
              <a:xfrm>
                <a:off x="146050" y="2595272"/>
                <a:ext cx="8751885" cy="3409950"/>
                <a:chOff x="-98" y="2357"/>
                <a:chExt cx="5513" cy="2148"/>
              </a:xfrm>
            </p:grpSpPr>
            <p:sp>
              <p:nvSpPr>
                <p:cNvPr id="27" name="Text Box 10">
                  <a:extLst>
                    <a:ext uri="{FF2B5EF4-FFF2-40B4-BE49-F238E27FC236}">
                      <a16:creationId xmlns:a16="http://schemas.microsoft.com/office/drawing/2014/main" id="{56F5DFAD-C9C7-D71A-251D-4C6FE3031192}"/>
                    </a:ext>
                  </a:extLst>
                </p:cNvPr>
                <p:cNvSpPr txBox="1">
                  <a:spLocks noChangeArrowheads="1"/>
                </p:cNvSpPr>
                <p:nvPr/>
              </p:nvSpPr>
              <p:spPr bwMode="auto">
                <a:xfrm>
                  <a:off x="527" y="2487"/>
                  <a:ext cx="96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000" b="1" dirty="0">
                      <a:solidFill>
                        <a:schemeClr val="tx2">
                          <a:lumMod val="50000"/>
                        </a:schemeClr>
                      </a:solidFill>
                      <a:latin typeface="Arial" panose="020B0604020202020204" pitchFamily="34" charset="0"/>
                      <a:cs typeface="Arial" panose="020B0604020202020204" pitchFamily="34" charset="0"/>
                    </a:rPr>
                    <a:t>Lactic acid</a:t>
                  </a:r>
                </a:p>
              </p:txBody>
            </p:sp>
            <p:sp>
              <p:nvSpPr>
                <p:cNvPr id="29" name="Text Box 12">
                  <a:extLst>
                    <a:ext uri="{FF2B5EF4-FFF2-40B4-BE49-F238E27FC236}">
                      <a16:creationId xmlns:a16="http://schemas.microsoft.com/office/drawing/2014/main" id="{B176864C-7B94-E385-E7BF-62879B42B7F8}"/>
                    </a:ext>
                  </a:extLst>
                </p:cNvPr>
                <p:cNvSpPr txBox="1">
                  <a:spLocks noChangeArrowheads="1"/>
                </p:cNvSpPr>
                <p:nvPr/>
              </p:nvSpPr>
              <p:spPr bwMode="auto">
                <a:xfrm>
                  <a:off x="-98" y="3155"/>
                  <a:ext cx="2079" cy="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800" b="1" dirty="0">
                      <a:solidFill>
                        <a:schemeClr val="tx2">
                          <a:lumMod val="50000"/>
                        </a:schemeClr>
                      </a:solidFill>
                      <a:latin typeface="Arial" panose="020B0604020202020204" pitchFamily="34" charset="0"/>
                      <a:cs typeface="Arial" panose="020B0604020202020204" pitchFamily="34" charset="0"/>
                    </a:rPr>
                    <a:t>Reduce the pH of the local</a:t>
                  </a:r>
                </a:p>
                <a:p>
                  <a:pPr algn="ctr">
                    <a:spcBef>
                      <a:spcPct val="0"/>
                    </a:spcBef>
                    <a:buFontTx/>
                    <a:buNone/>
                  </a:pPr>
                  <a:r>
                    <a:rPr lang="en-US" altLang="en-US" sz="1800" b="1" dirty="0">
                      <a:solidFill>
                        <a:schemeClr val="tx2">
                          <a:lumMod val="50000"/>
                        </a:schemeClr>
                      </a:solidFill>
                      <a:latin typeface="Arial" panose="020B0604020202020204" pitchFamily="34" charset="0"/>
                      <a:cs typeface="Arial" panose="020B0604020202020204" pitchFamily="34" charset="0"/>
                    </a:rPr>
                    <a:t>environment  </a:t>
                  </a:r>
                </a:p>
                <a:p>
                  <a:pPr algn="ctr">
                    <a:spcBef>
                      <a:spcPct val="0"/>
                    </a:spcBef>
                    <a:buFontTx/>
                    <a:buNone/>
                  </a:pPr>
                  <a:r>
                    <a:rPr lang="en-US" altLang="en-US" sz="1800" b="1" dirty="0">
                      <a:solidFill>
                        <a:schemeClr val="tx2">
                          <a:lumMod val="50000"/>
                        </a:schemeClr>
                      </a:solidFill>
                      <a:latin typeface="Arial" panose="020B0604020202020204" pitchFamily="34" charset="0"/>
                      <a:cs typeface="Arial" panose="020B0604020202020204" pitchFamily="34" charset="0"/>
                    </a:rPr>
                    <a:t>Kills acid-intolerant organisms</a:t>
                  </a:r>
                </a:p>
              </p:txBody>
            </p:sp>
            <p:sp>
              <p:nvSpPr>
                <p:cNvPr id="30" name="Text Box 13">
                  <a:extLst>
                    <a:ext uri="{FF2B5EF4-FFF2-40B4-BE49-F238E27FC236}">
                      <a16:creationId xmlns:a16="http://schemas.microsoft.com/office/drawing/2014/main" id="{94F488FE-030B-7254-94EA-8E1CBA711E83}"/>
                    </a:ext>
                  </a:extLst>
                </p:cNvPr>
                <p:cNvSpPr txBox="1">
                  <a:spLocks noChangeArrowheads="1"/>
                </p:cNvSpPr>
                <p:nvPr/>
              </p:nvSpPr>
              <p:spPr bwMode="auto">
                <a:xfrm>
                  <a:off x="2044" y="2809"/>
                  <a:ext cx="167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000" b="1" dirty="0">
                      <a:solidFill>
                        <a:schemeClr val="accent1">
                          <a:lumMod val="50000"/>
                        </a:schemeClr>
                      </a:solidFill>
                      <a:latin typeface="Arial" panose="020B0604020202020204" pitchFamily="34" charset="0"/>
                      <a:cs typeface="Arial" panose="020B0604020202020204" pitchFamily="34" charset="0"/>
                    </a:rPr>
                    <a:t>Glucans &amp; </a:t>
                  </a:r>
                  <a:r>
                    <a:rPr lang="en-US" altLang="en-US" sz="2000" b="1" dirty="0" err="1">
                      <a:solidFill>
                        <a:schemeClr val="accent1">
                          <a:lumMod val="50000"/>
                        </a:schemeClr>
                      </a:solidFill>
                      <a:latin typeface="Arial" panose="020B0604020202020204" pitchFamily="34" charset="0"/>
                      <a:cs typeface="Arial" panose="020B0604020202020204" pitchFamily="34" charset="0"/>
                    </a:rPr>
                    <a:t>Fructans</a:t>
                  </a:r>
                  <a:endParaRPr lang="en-US" altLang="en-US" sz="2000" b="1" dirty="0">
                    <a:solidFill>
                      <a:schemeClr val="accent1">
                        <a:lumMod val="50000"/>
                      </a:schemeClr>
                    </a:solidFill>
                    <a:latin typeface="Arial" panose="020B0604020202020204" pitchFamily="34" charset="0"/>
                    <a:cs typeface="Arial" panose="020B0604020202020204" pitchFamily="34" charset="0"/>
                  </a:endParaRPr>
                </a:p>
              </p:txBody>
            </p:sp>
            <p:sp>
              <p:nvSpPr>
                <p:cNvPr id="31" name="Text Box 15">
                  <a:extLst>
                    <a:ext uri="{FF2B5EF4-FFF2-40B4-BE49-F238E27FC236}">
                      <a16:creationId xmlns:a16="http://schemas.microsoft.com/office/drawing/2014/main" id="{3ED11FD8-4FAF-45D8-999C-FF310290B96C}"/>
                    </a:ext>
                  </a:extLst>
                </p:cNvPr>
                <p:cNvSpPr txBox="1">
                  <a:spLocks noChangeArrowheads="1"/>
                </p:cNvSpPr>
                <p:nvPr/>
              </p:nvSpPr>
              <p:spPr bwMode="auto">
                <a:xfrm>
                  <a:off x="2231" y="4098"/>
                  <a:ext cx="1272"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800" b="1" dirty="0">
                      <a:solidFill>
                        <a:srgbClr val="00B050"/>
                      </a:solidFill>
                      <a:latin typeface="Arial" panose="020B0604020202020204" pitchFamily="34" charset="0"/>
                      <a:cs typeface="Arial" panose="020B0604020202020204" pitchFamily="34" charset="0"/>
                    </a:rPr>
                    <a:t>Attract more </a:t>
                  </a:r>
                </a:p>
                <a:p>
                  <a:pPr algn="ctr">
                    <a:spcBef>
                      <a:spcPct val="0"/>
                    </a:spcBef>
                    <a:buFontTx/>
                    <a:buNone/>
                  </a:pPr>
                  <a:r>
                    <a:rPr lang="en-US" altLang="en-US" sz="1800" b="1" i="1" dirty="0">
                      <a:solidFill>
                        <a:srgbClr val="00B050"/>
                      </a:solidFill>
                      <a:latin typeface="Arial" panose="020B0604020202020204" pitchFamily="34" charset="0"/>
                      <a:cs typeface="Arial" panose="020B0604020202020204" pitchFamily="34" charset="0"/>
                    </a:rPr>
                    <a:t>S. mutans</a:t>
                  </a:r>
                  <a:r>
                    <a:rPr lang="en-US" altLang="en-US" sz="1800" b="1" dirty="0">
                      <a:solidFill>
                        <a:srgbClr val="00B050"/>
                      </a:solidFill>
                      <a:latin typeface="Arial" panose="020B0604020202020204" pitchFamily="34" charset="0"/>
                      <a:cs typeface="Arial" panose="020B0604020202020204" pitchFamily="34" charset="0"/>
                    </a:rPr>
                    <a:t> cells</a:t>
                  </a:r>
                </a:p>
              </p:txBody>
            </p:sp>
            <p:sp>
              <p:nvSpPr>
                <p:cNvPr id="32" name="Text Box 16">
                  <a:extLst>
                    <a:ext uri="{FF2B5EF4-FFF2-40B4-BE49-F238E27FC236}">
                      <a16:creationId xmlns:a16="http://schemas.microsoft.com/office/drawing/2014/main" id="{75957D17-8D2A-4E63-1111-C7FB69B18425}"/>
                    </a:ext>
                  </a:extLst>
                </p:cNvPr>
                <p:cNvSpPr txBox="1">
                  <a:spLocks noChangeArrowheads="1"/>
                </p:cNvSpPr>
                <p:nvPr/>
              </p:nvSpPr>
              <p:spPr bwMode="auto">
                <a:xfrm>
                  <a:off x="4083" y="2357"/>
                  <a:ext cx="989"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800" b="1" dirty="0">
                      <a:solidFill>
                        <a:schemeClr val="accent2">
                          <a:lumMod val="75000"/>
                        </a:schemeClr>
                      </a:solidFill>
                      <a:latin typeface="Arial" panose="020B0604020202020204" pitchFamily="34" charset="0"/>
                      <a:cs typeface="Arial" panose="020B0604020202020204" pitchFamily="34" charset="0"/>
                    </a:rPr>
                    <a:t>Bacteriocins</a:t>
                  </a:r>
                </a:p>
                <a:p>
                  <a:pPr algn="ctr">
                    <a:spcBef>
                      <a:spcPct val="0"/>
                    </a:spcBef>
                    <a:buFontTx/>
                    <a:buNone/>
                  </a:pPr>
                  <a:r>
                    <a:rPr lang="en-US" altLang="en-US" sz="1800" b="1" dirty="0">
                      <a:solidFill>
                        <a:schemeClr val="accent2">
                          <a:lumMod val="75000"/>
                        </a:schemeClr>
                      </a:solidFill>
                      <a:latin typeface="Arial" panose="020B0604020202020204" pitchFamily="34" charset="0"/>
                      <a:cs typeface="Arial" panose="020B0604020202020204" pitchFamily="34" charset="0"/>
                    </a:rPr>
                    <a:t>“</a:t>
                  </a:r>
                  <a:r>
                    <a:rPr lang="en-US" altLang="en-US" sz="1800" b="1" dirty="0" err="1">
                      <a:solidFill>
                        <a:schemeClr val="accent2">
                          <a:lumMod val="75000"/>
                        </a:schemeClr>
                      </a:solidFill>
                      <a:latin typeface="Arial" panose="020B0604020202020204" pitchFamily="34" charset="0"/>
                      <a:cs typeface="Arial" panose="020B0604020202020204" pitchFamily="34" charset="0"/>
                    </a:rPr>
                    <a:t>mutacin</a:t>
                  </a:r>
                  <a:r>
                    <a:rPr lang="en-US" altLang="en-US" sz="1800" b="1" dirty="0">
                      <a:solidFill>
                        <a:schemeClr val="accent2">
                          <a:lumMod val="75000"/>
                        </a:schemeClr>
                      </a:solidFill>
                      <a:latin typeface="Arial" panose="020B0604020202020204" pitchFamily="34" charset="0"/>
                      <a:cs typeface="Arial" panose="020B0604020202020204" pitchFamily="34" charset="0"/>
                    </a:rPr>
                    <a:t>”</a:t>
                  </a:r>
                </a:p>
              </p:txBody>
            </p:sp>
            <p:sp>
              <p:nvSpPr>
                <p:cNvPr id="34" name="Text Box 18">
                  <a:extLst>
                    <a:ext uri="{FF2B5EF4-FFF2-40B4-BE49-F238E27FC236}">
                      <a16:creationId xmlns:a16="http://schemas.microsoft.com/office/drawing/2014/main" id="{9597BC13-8002-A80B-7D5B-0423ACE3F682}"/>
                    </a:ext>
                  </a:extLst>
                </p:cNvPr>
                <p:cNvSpPr txBox="1">
                  <a:spLocks noChangeArrowheads="1"/>
                </p:cNvSpPr>
                <p:nvPr/>
              </p:nvSpPr>
              <p:spPr bwMode="auto">
                <a:xfrm>
                  <a:off x="3754" y="3139"/>
                  <a:ext cx="1661"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1800" b="1" dirty="0">
                      <a:solidFill>
                        <a:schemeClr val="accent2">
                          <a:lumMod val="75000"/>
                        </a:schemeClr>
                      </a:solidFill>
                      <a:latin typeface="Arial" panose="020B0604020202020204" pitchFamily="34" charset="0"/>
                      <a:cs typeface="Arial" panose="020B0604020202020204" pitchFamily="34" charset="0"/>
                    </a:rPr>
                    <a:t>Kills other bacteria</a:t>
                  </a:r>
                </a:p>
                <a:p>
                  <a:pPr algn="ctr">
                    <a:spcBef>
                      <a:spcPct val="0"/>
                    </a:spcBef>
                    <a:buFontTx/>
                    <a:buNone/>
                  </a:pPr>
                  <a:r>
                    <a:rPr lang="en-US" altLang="en-US" sz="1800" b="1" dirty="0">
                      <a:solidFill>
                        <a:schemeClr val="accent2">
                          <a:lumMod val="75000"/>
                        </a:schemeClr>
                      </a:solidFill>
                      <a:latin typeface="Arial" panose="020B0604020202020204" pitchFamily="34" charset="0"/>
                      <a:cs typeface="Arial" panose="020B0604020202020204" pitchFamily="34" charset="0"/>
                    </a:rPr>
                    <a:t>Reduces competition</a:t>
                  </a:r>
                </a:p>
                <a:p>
                  <a:pPr algn="ctr">
                    <a:spcBef>
                      <a:spcPct val="0"/>
                    </a:spcBef>
                    <a:buFontTx/>
                    <a:buNone/>
                  </a:pPr>
                  <a:r>
                    <a:rPr lang="en-US" altLang="en-US" sz="1800" b="1" dirty="0">
                      <a:solidFill>
                        <a:schemeClr val="accent2">
                          <a:lumMod val="75000"/>
                        </a:schemeClr>
                      </a:solidFill>
                      <a:latin typeface="Arial" panose="020B0604020202020204" pitchFamily="34" charset="0"/>
                      <a:cs typeface="Arial" panose="020B0604020202020204" pitchFamily="34" charset="0"/>
                    </a:rPr>
                    <a:t>for niche</a:t>
                  </a:r>
                </a:p>
              </p:txBody>
            </p:sp>
          </p:grpSp>
          <p:sp>
            <p:nvSpPr>
              <p:cNvPr id="40" name="Arrow: Right 39">
                <a:extLst>
                  <a:ext uri="{FF2B5EF4-FFF2-40B4-BE49-F238E27FC236}">
                    <a16:creationId xmlns:a16="http://schemas.microsoft.com/office/drawing/2014/main" id="{A2D90191-CA63-FC70-1AC5-86D4919C44FC}"/>
                  </a:ext>
                </a:extLst>
              </p:cNvPr>
              <p:cNvSpPr/>
              <p:nvPr/>
            </p:nvSpPr>
            <p:spPr bwMode="auto">
              <a:xfrm rot="5400000">
                <a:off x="4698137" y="4765610"/>
                <a:ext cx="369332"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520BB624-8438-5217-7CF7-A97147EA87A3}"/>
                  </a:ext>
                </a:extLst>
              </p:cNvPr>
              <p:cNvSpPr txBox="1"/>
              <p:nvPr/>
            </p:nvSpPr>
            <p:spPr>
              <a:xfrm>
                <a:off x="3929061" y="3620814"/>
                <a:ext cx="1866899" cy="369332"/>
              </a:xfrm>
              <a:prstGeom prst="rect">
                <a:avLst/>
              </a:prstGeom>
              <a:noFill/>
            </p:spPr>
            <p:txBody>
              <a:bodyPr wrap="square">
                <a:spAutoFit/>
              </a:bodyPr>
              <a:lstStyle/>
              <a:p>
                <a:r>
                  <a:rPr lang="en-US" b="0" i="0" dirty="0">
                    <a:solidFill>
                      <a:srgbClr val="202122"/>
                    </a:solidFill>
                    <a:effectLst/>
                    <a:latin typeface="Arial" panose="020B0604020202020204" pitchFamily="34" charset="0"/>
                    <a:cs typeface="Arial" panose="020B0604020202020204" pitchFamily="34" charset="0"/>
                  </a:rPr>
                  <a:t>(</a:t>
                </a:r>
                <a:r>
                  <a:rPr lang="en-US" b="0" i="0" dirty="0" err="1">
                    <a:solidFill>
                      <a:srgbClr val="202122"/>
                    </a:solidFill>
                    <a:effectLst/>
                    <a:latin typeface="Arial" panose="020B0604020202020204" pitchFamily="34" charset="0"/>
                    <a:cs typeface="Arial" panose="020B0604020202020204" pitchFamily="34" charset="0"/>
                  </a:rPr>
                  <a:t>Glucansucrase</a:t>
                </a:r>
                <a:r>
                  <a:rPr lang="en-US" b="0" i="0" dirty="0">
                    <a:solidFill>
                      <a:srgbClr val="202122"/>
                    </a:solidFill>
                    <a:effectLst/>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43" name="Arrow: Right 42">
                <a:extLst>
                  <a:ext uri="{FF2B5EF4-FFF2-40B4-BE49-F238E27FC236}">
                    <a16:creationId xmlns:a16="http://schemas.microsoft.com/office/drawing/2014/main" id="{B3DA226E-F6A4-FE2A-7CB5-FE95806C498B}"/>
                  </a:ext>
                </a:extLst>
              </p:cNvPr>
              <p:cNvSpPr/>
              <p:nvPr/>
            </p:nvSpPr>
            <p:spPr bwMode="auto">
              <a:xfrm rot="5400000">
                <a:off x="1635125" y="3186246"/>
                <a:ext cx="533400"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a:latin typeface="Arial" panose="020B0604020202020204" pitchFamily="34" charset="0"/>
                  <a:cs typeface="Arial" panose="020B0604020202020204" pitchFamily="34" charset="0"/>
                </a:endParaRPr>
              </a:p>
            </p:txBody>
          </p:sp>
          <p:sp>
            <p:nvSpPr>
              <p:cNvPr id="44" name="Arrow: Right 43">
                <a:extLst>
                  <a:ext uri="{FF2B5EF4-FFF2-40B4-BE49-F238E27FC236}">
                    <a16:creationId xmlns:a16="http://schemas.microsoft.com/office/drawing/2014/main" id="{C76AF241-03F4-508D-8E41-36362BEEC429}"/>
                  </a:ext>
                </a:extLst>
              </p:cNvPr>
              <p:cNvSpPr/>
              <p:nvPr/>
            </p:nvSpPr>
            <p:spPr bwMode="auto">
              <a:xfrm rot="5400000">
                <a:off x="7312815" y="3203165"/>
                <a:ext cx="533402"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a:latin typeface="Arial" panose="020B0604020202020204" pitchFamily="34" charset="0"/>
                  <a:cs typeface="Arial" panose="020B0604020202020204" pitchFamily="34" charset="0"/>
                </a:endParaRPr>
              </a:p>
            </p:txBody>
          </p:sp>
          <p:sp>
            <p:nvSpPr>
              <p:cNvPr id="45" name="Arrow: Right 44">
                <a:extLst>
                  <a:ext uri="{FF2B5EF4-FFF2-40B4-BE49-F238E27FC236}">
                    <a16:creationId xmlns:a16="http://schemas.microsoft.com/office/drawing/2014/main" id="{7DF5EAF6-7636-05D5-4A1C-82910F7C1A96}"/>
                  </a:ext>
                </a:extLst>
              </p:cNvPr>
              <p:cNvSpPr/>
              <p:nvPr/>
            </p:nvSpPr>
            <p:spPr bwMode="auto">
              <a:xfrm rot="7922904">
                <a:off x="3238359" y="2089415"/>
                <a:ext cx="533402" cy="733663"/>
              </a:xfrm>
              <a:prstGeom prst="rightArrow">
                <a:avLst/>
              </a:prstGeom>
              <a:no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457200" indent="-457200" eaLnBrk="1" hangingPunct="1"/>
                <a:endParaRPr lang="en-US">
                  <a:latin typeface="Arial" panose="020B0604020202020204" pitchFamily="34" charset="0"/>
                  <a:cs typeface="Arial" panose="020B0604020202020204" pitchFamily="34" charset="0"/>
                </a:endParaRPr>
              </a:p>
            </p:txBody>
          </p:sp>
        </p:grpSp>
        <p:pic>
          <p:nvPicPr>
            <p:cNvPr id="50" name="Picture 49" descr="Sugars are common components of the cell">
              <a:extLst>
                <a:ext uri="{FF2B5EF4-FFF2-40B4-BE49-F238E27FC236}">
                  <a16:creationId xmlns:a16="http://schemas.microsoft.com/office/drawing/2014/main" id="{B3787684-D467-3443-8327-7A2F1239B5D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4020" b="46062"/>
            <a:stretch/>
          </p:blipFill>
          <p:spPr bwMode="auto">
            <a:xfrm>
              <a:off x="3530049" y="4559395"/>
              <a:ext cx="2872682" cy="49937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3DE54-24B3-6051-DE7C-5D1CE91A5E17}"/>
              </a:ext>
            </a:extLst>
          </p:cNvPr>
          <p:cNvSpPr>
            <a:spLocks noGrp="1"/>
          </p:cNvSpPr>
          <p:nvPr>
            <p:ph type="title"/>
          </p:nvPr>
        </p:nvSpPr>
        <p:spPr>
          <a:xfrm>
            <a:off x="2203938" y="152400"/>
            <a:ext cx="7772400" cy="685800"/>
          </a:xfrm>
        </p:spPr>
        <p:txBody>
          <a:bodyPr/>
          <a:lstStyle/>
          <a:p>
            <a:r>
              <a:rPr lang="en-US" sz="3600" b="1" dirty="0">
                <a:solidFill>
                  <a:schemeClr val="bg2"/>
                </a:solidFill>
                <a:latin typeface="Arial" panose="020B0604020202020204" pitchFamily="34" charset="0"/>
                <a:cs typeface="Arial" panose="020B0604020202020204" pitchFamily="34" charset="0"/>
              </a:rPr>
              <a:t>Sucrose and polymers</a:t>
            </a:r>
          </a:p>
        </p:txBody>
      </p:sp>
      <p:pic>
        <p:nvPicPr>
          <p:cNvPr id="8" name="Picture 7">
            <a:extLst>
              <a:ext uri="{FF2B5EF4-FFF2-40B4-BE49-F238E27FC236}">
                <a16:creationId xmlns:a16="http://schemas.microsoft.com/office/drawing/2014/main" id="{1B85D318-C5E9-1A27-2420-587CABE807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400" y="1143001"/>
            <a:ext cx="4038600" cy="2470487"/>
          </a:xfrm>
          <a:prstGeom prst="rect">
            <a:avLst/>
          </a:prstGeom>
        </p:spPr>
      </p:pic>
      <p:pic>
        <p:nvPicPr>
          <p:cNvPr id="11" name="Picture 10">
            <a:extLst>
              <a:ext uri="{FF2B5EF4-FFF2-40B4-BE49-F238E27FC236}">
                <a16:creationId xmlns:a16="http://schemas.microsoft.com/office/drawing/2014/main" id="{30E278AF-98F8-DD43-22BB-46A0DE824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3230754"/>
            <a:ext cx="2895600" cy="1493647"/>
          </a:xfrm>
          <a:prstGeom prst="rect">
            <a:avLst/>
          </a:prstGeom>
        </p:spPr>
      </p:pic>
      <p:sp>
        <p:nvSpPr>
          <p:cNvPr id="12" name="TextBox 11">
            <a:extLst>
              <a:ext uri="{FF2B5EF4-FFF2-40B4-BE49-F238E27FC236}">
                <a16:creationId xmlns:a16="http://schemas.microsoft.com/office/drawing/2014/main" id="{996EEBE0-BB3E-7F00-33A3-3EF2D590E92B}"/>
              </a:ext>
            </a:extLst>
          </p:cNvPr>
          <p:cNvSpPr txBox="1"/>
          <p:nvPr/>
        </p:nvSpPr>
        <p:spPr>
          <a:xfrm>
            <a:off x="2209800" y="2817459"/>
            <a:ext cx="1095172" cy="369332"/>
          </a:xfrm>
          <a:prstGeom prst="rect">
            <a:avLst/>
          </a:prstGeom>
          <a:noFill/>
        </p:spPr>
        <p:txBody>
          <a:bodyPr wrap="none" rtlCol="0">
            <a:spAutoFit/>
          </a:bodyPr>
          <a:lstStyle/>
          <a:p>
            <a:r>
              <a:rPr lang="en-US" b="1" dirty="0">
                <a:solidFill>
                  <a:schemeClr val="bg2"/>
                </a:solidFill>
                <a:latin typeface="Arial" panose="020B0604020202020204" pitchFamily="34" charset="0"/>
                <a:cs typeface="Arial" panose="020B0604020202020204" pitchFamily="34" charset="0"/>
              </a:rPr>
              <a:t>Sucrose</a:t>
            </a:r>
          </a:p>
        </p:txBody>
      </p:sp>
      <p:sp>
        <p:nvSpPr>
          <p:cNvPr id="13" name="TextBox 12">
            <a:extLst>
              <a:ext uri="{FF2B5EF4-FFF2-40B4-BE49-F238E27FC236}">
                <a16:creationId xmlns:a16="http://schemas.microsoft.com/office/drawing/2014/main" id="{752FFA41-C5D5-A3DF-B8E7-907B6DE1570E}"/>
              </a:ext>
            </a:extLst>
          </p:cNvPr>
          <p:cNvSpPr txBox="1"/>
          <p:nvPr/>
        </p:nvSpPr>
        <p:spPr>
          <a:xfrm>
            <a:off x="1877646" y="4720492"/>
            <a:ext cx="2517036" cy="338554"/>
          </a:xfrm>
          <a:prstGeom prst="rect">
            <a:avLst/>
          </a:prstGeom>
          <a:noFill/>
        </p:spPr>
        <p:txBody>
          <a:bodyPr wrap="none" rtlCol="0">
            <a:spAutoFit/>
          </a:bodyPr>
          <a:lstStyle/>
          <a:p>
            <a:r>
              <a:rPr lang="en-US" sz="1600" dirty="0">
                <a:solidFill>
                  <a:schemeClr val="bg2"/>
                </a:solidFill>
                <a:latin typeface="Arial" panose="020B0604020202020204" pitchFamily="34" charset="0"/>
                <a:cs typeface="Arial" panose="020B0604020202020204" pitchFamily="34" charset="0"/>
              </a:rPr>
              <a:t>6C-glucose + 5C-fructose</a:t>
            </a:r>
          </a:p>
        </p:txBody>
      </p:sp>
      <p:sp>
        <p:nvSpPr>
          <p:cNvPr id="14" name="TextBox 13">
            <a:extLst>
              <a:ext uri="{FF2B5EF4-FFF2-40B4-BE49-F238E27FC236}">
                <a16:creationId xmlns:a16="http://schemas.microsoft.com/office/drawing/2014/main" id="{2BBE25DD-0107-669D-364B-16A7B015A30D}"/>
              </a:ext>
            </a:extLst>
          </p:cNvPr>
          <p:cNvSpPr txBox="1"/>
          <p:nvPr/>
        </p:nvSpPr>
        <p:spPr>
          <a:xfrm>
            <a:off x="7314447" y="1389583"/>
            <a:ext cx="1031051" cy="369332"/>
          </a:xfrm>
          <a:prstGeom prst="rect">
            <a:avLst/>
          </a:prstGeom>
          <a:noFill/>
        </p:spPr>
        <p:txBody>
          <a:bodyPr wrap="none" rtlCol="0">
            <a:spAutoFit/>
          </a:bodyPr>
          <a:lstStyle/>
          <a:p>
            <a:r>
              <a:rPr lang="en-US" b="1" dirty="0" err="1">
                <a:solidFill>
                  <a:schemeClr val="bg2"/>
                </a:solidFill>
                <a:latin typeface="Arial" panose="020B0604020202020204" pitchFamily="34" charset="0"/>
                <a:cs typeface="Arial" panose="020B0604020202020204" pitchFamily="34" charset="0"/>
              </a:rPr>
              <a:t>Fructan</a:t>
            </a:r>
            <a:endParaRPr lang="en-US" b="1" dirty="0">
              <a:solidFill>
                <a:schemeClr val="bg2"/>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BC853820-B8FF-A1DF-E316-042A333A4EB9}"/>
              </a:ext>
            </a:extLst>
          </p:cNvPr>
          <p:cNvPicPr>
            <a:picLocks noChangeAspect="1"/>
          </p:cNvPicPr>
          <p:nvPr/>
        </p:nvPicPr>
        <p:blipFill>
          <a:blip r:embed="rId4"/>
          <a:stretch>
            <a:fillRect/>
          </a:stretch>
        </p:blipFill>
        <p:spPr>
          <a:xfrm>
            <a:off x="6761034" y="4724401"/>
            <a:ext cx="3553321" cy="1829055"/>
          </a:xfrm>
          <a:prstGeom prst="rect">
            <a:avLst/>
          </a:prstGeom>
        </p:spPr>
      </p:pic>
      <p:sp>
        <p:nvSpPr>
          <p:cNvPr id="17" name="TextBox 16">
            <a:extLst>
              <a:ext uri="{FF2B5EF4-FFF2-40B4-BE49-F238E27FC236}">
                <a16:creationId xmlns:a16="http://schemas.microsoft.com/office/drawing/2014/main" id="{C7FAB21A-89FA-697A-FC5A-19D46E48861B}"/>
              </a:ext>
            </a:extLst>
          </p:cNvPr>
          <p:cNvSpPr txBox="1"/>
          <p:nvPr/>
        </p:nvSpPr>
        <p:spPr>
          <a:xfrm>
            <a:off x="7391401" y="4355068"/>
            <a:ext cx="966931" cy="369332"/>
          </a:xfrm>
          <a:prstGeom prst="rect">
            <a:avLst/>
          </a:prstGeom>
          <a:noFill/>
        </p:spPr>
        <p:txBody>
          <a:bodyPr wrap="none" rtlCol="0">
            <a:spAutoFit/>
          </a:bodyPr>
          <a:lstStyle/>
          <a:p>
            <a:r>
              <a:rPr lang="en-US" b="1" dirty="0">
                <a:solidFill>
                  <a:schemeClr val="bg2"/>
                </a:solidFill>
                <a:latin typeface="Arial" panose="020B0604020202020204" pitchFamily="34" charset="0"/>
                <a:cs typeface="Arial" panose="020B0604020202020204" pitchFamily="34" charset="0"/>
              </a:rPr>
              <a:t>Glucan</a:t>
            </a:r>
          </a:p>
        </p:txBody>
      </p:sp>
      <p:cxnSp>
        <p:nvCxnSpPr>
          <p:cNvPr id="19" name="Straight Arrow Connector 18">
            <a:extLst>
              <a:ext uri="{FF2B5EF4-FFF2-40B4-BE49-F238E27FC236}">
                <a16:creationId xmlns:a16="http://schemas.microsoft.com/office/drawing/2014/main" id="{B0EA2984-C66C-AF1C-E030-9D9AA245AE88}"/>
              </a:ext>
            </a:extLst>
          </p:cNvPr>
          <p:cNvCxnSpPr/>
          <p:nvPr/>
        </p:nvCxnSpPr>
        <p:spPr bwMode="auto">
          <a:xfrm flipV="1">
            <a:off x="5067300" y="3138770"/>
            <a:ext cx="1066800" cy="457200"/>
          </a:xfrm>
          <a:prstGeom prst="straightConnector1">
            <a:avLst/>
          </a:prstGeom>
          <a:noFill/>
          <a:ln w="76200" cap="flat" cmpd="sng" algn="ctr">
            <a:solidFill>
              <a:schemeClr val="bg2"/>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B41EC90B-C6E9-43AE-166C-6936754B3B71}"/>
              </a:ext>
            </a:extLst>
          </p:cNvPr>
          <p:cNvCxnSpPr>
            <a:cxnSpLocks/>
          </p:cNvCxnSpPr>
          <p:nvPr/>
        </p:nvCxnSpPr>
        <p:spPr bwMode="auto">
          <a:xfrm>
            <a:off x="5067300" y="3977576"/>
            <a:ext cx="1066800" cy="457200"/>
          </a:xfrm>
          <a:prstGeom prst="straightConnector1">
            <a:avLst/>
          </a:prstGeom>
          <a:noFill/>
          <a:ln w="76200" cap="flat" cmpd="sng" algn="ctr">
            <a:solidFill>
              <a:schemeClr val="bg2"/>
            </a:solidFill>
            <a:prstDash val="solid"/>
            <a:round/>
            <a:headEnd type="none" w="med" len="med"/>
            <a:tailEnd type="triangle"/>
          </a:ln>
          <a:effectLst/>
        </p:spPr>
      </p:cxnSp>
      <p:sp>
        <p:nvSpPr>
          <p:cNvPr id="21" name="TextBox 20">
            <a:extLst>
              <a:ext uri="{FF2B5EF4-FFF2-40B4-BE49-F238E27FC236}">
                <a16:creationId xmlns:a16="http://schemas.microsoft.com/office/drawing/2014/main" id="{3FA9B831-F1E2-EAD0-5C87-DA692E555710}"/>
              </a:ext>
            </a:extLst>
          </p:cNvPr>
          <p:cNvSpPr txBox="1"/>
          <p:nvPr/>
        </p:nvSpPr>
        <p:spPr>
          <a:xfrm>
            <a:off x="2819400" y="5821374"/>
            <a:ext cx="3698448" cy="369332"/>
          </a:xfrm>
          <a:prstGeom prst="rect">
            <a:avLst/>
          </a:prstGeom>
          <a:noFill/>
        </p:spPr>
        <p:txBody>
          <a:bodyPr wrap="none" rtlCol="0">
            <a:spAutoFit/>
          </a:bodyPr>
          <a:lstStyle/>
          <a:p>
            <a:r>
              <a:rPr lang="en-US" dirty="0">
                <a:solidFill>
                  <a:schemeClr val="bg2"/>
                </a:solidFill>
                <a:latin typeface="Arial" panose="020B0604020202020204" pitchFamily="34" charset="0"/>
                <a:cs typeface="Arial" panose="020B0604020202020204" pitchFamily="34" charset="0"/>
              </a:rPr>
              <a:t>These can be made extracellularly</a:t>
            </a:r>
          </a:p>
        </p:txBody>
      </p:sp>
    </p:spTree>
    <p:extLst>
      <p:ext uri="{BB962C8B-B14F-4D97-AF65-F5344CB8AC3E}">
        <p14:creationId xmlns:p14="http://schemas.microsoft.com/office/powerpoint/2010/main" val="4137359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a:extLst>
              <a:ext uri="{FF2B5EF4-FFF2-40B4-BE49-F238E27FC236}">
                <a16:creationId xmlns:a16="http://schemas.microsoft.com/office/drawing/2014/main" id="{8F0277C6-5AF2-458E-BF82-258C6ED11260}"/>
              </a:ext>
            </a:extLst>
          </p:cNvPr>
          <p:cNvSpPr txBox="1">
            <a:spLocks noChangeArrowheads="1"/>
          </p:cNvSpPr>
          <p:nvPr/>
        </p:nvSpPr>
        <p:spPr bwMode="auto">
          <a:xfrm>
            <a:off x="2743200" y="1676401"/>
            <a:ext cx="6324600" cy="1200329"/>
          </a:xfrm>
          <a:prstGeom prst="rect">
            <a:avLst/>
          </a:prstGeom>
          <a:noFill/>
          <a:ln w="9525">
            <a:solidFill>
              <a:srgbClr val="000000"/>
            </a:solidFill>
            <a:miter lim="800000"/>
            <a:headEnd/>
            <a:tailEnd/>
          </a:ln>
          <a:effectLst>
            <a:outerShdw dist="28398" dir="3806097" algn="ctr" rotWithShape="0">
              <a:schemeClr val="bg2"/>
            </a:outerShdw>
          </a:effectLst>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rPr>
              <a:t>			</a:t>
            </a:r>
            <a:r>
              <a:rPr lang="en-US" altLang="en-US" sz="1400">
                <a:solidFill>
                  <a:schemeClr val="bg2"/>
                </a:solidFill>
                <a:effectLst>
                  <a:glow rad="127000">
                    <a:schemeClr val="tx1"/>
                  </a:glow>
                </a:effectLst>
                <a:latin typeface="Arial" panose="020B0604020202020204" pitchFamily="34" charset="0"/>
                <a:cs typeface="Arial" panose="020B0604020202020204" pitchFamily="34" charset="0"/>
              </a:rPr>
              <a:t>fructosyltransferase</a:t>
            </a:r>
          </a:p>
          <a:p>
            <a:pPr eaLnBrk="1" hangingPunct="1">
              <a:spcBef>
                <a:spcPct val="0"/>
              </a:spcBef>
              <a:buFontTx/>
              <a:buNone/>
            </a:pP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rPr>
              <a:t>		sucrose ------------------</a:t>
            </a: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  </a:t>
            </a:r>
            <a:r>
              <a:rPr lang="en-US" altLang="en-US" sz="1800" b="1">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fructan</a:t>
            </a: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  +  glucose</a:t>
            </a:r>
          </a:p>
          <a:p>
            <a:pPr eaLnBrk="1" hangingPunct="1">
              <a:spcBef>
                <a:spcPct val="0"/>
              </a:spcBef>
              <a:buFontTx/>
              <a:buNone/>
            </a:pP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			</a:t>
            </a:r>
            <a:r>
              <a:rPr lang="en-US" altLang="en-US" sz="1400">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glucosyltransferase</a:t>
            </a:r>
          </a:p>
          <a:p>
            <a:pPr eaLnBrk="1" hangingPunct="1">
              <a:spcBef>
                <a:spcPct val="0"/>
              </a:spcBef>
              <a:buFontTx/>
              <a:buNone/>
            </a:pP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		sucrose ------------------  </a:t>
            </a:r>
            <a:r>
              <a:rPr lang="en-US" altLang="en-US" sz="1800" b="1">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glucan</a:t>
            </a:r>
            <a:r>
              <a:rPr lang="en-US" altLang="en-US" sz="1800">
                <a:solidFill>
                  <a:schemeClr val="bg2"/>
                </a:solidFill>
                <a:effectLst>
                  <a:glow rad="127000">
                    <a:schemeClr val="tx1"/>
                  </a:glow>
                </a:effectLst>
                <a:latin typeface="Arial" panose="020B0604020202020204" pitchFamily="34" charset="0"/>
                <a:cs typeface="Arial" panose="020B0604020202020204" pitchFamily="34" charset="0"/>
                <a:sym typeface="Wingdings" panose="05000000000000000000" pitchFamily="2" charset="2"/>
              </a:rPr>
              <a:t>  +  fructose</a:t>
            </a:r>
            <a:endParaRPr lang="en-US" altLang="en-US" sz="1800" dirty="0">
              <a:solidFill>
                <a:schemeClr val="bg2"/>
              </a:solidFill>
              <a:effectLst>
                <a:glow rad="127000">
                  <a:schemeClr val="tx1"/>
                </a:glow>
              </a:effectLst>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5522AC4-D4F9-4867-7C93-7DB9E99EF99C}"/>
              </a:ext>
            </a:extLst>
          </p:cNvPr>
          <p:cNvSpPr txBox="1"/>
          <p:nvPr/>
        </p:nvSpPr>
        <p:spPr>
          <a:xfrm>
            <a:off x="3657600" y="222545"/>
            <a:ext cx="5486400" cy="369332"/>
          </a:xfrm>
          <a:prstGeom prst="rect">
            <a:avLst/>
          </a:prstGeom>
          <a:noFill/>
        </p:spPr>
        <p:txBody>
          <a:bodyPr wrap="square" rtlCol="0">
            <a:spAutoFit/>
          </a:bodyPr>
          <a:lstStyle/>
          <a:p>
            <a:r>
              <a:rPr lang="en-US" b="1" u="sng">
                <a:solidFill>
                  <a:schemeClr val="bg2"/>
                </a:solidFill>
                <a:latin typeface="Arial" panose="020B0604020202020204" pitchFamily="34" charset="0"/>
                <a:cs typeface="Arial" panose="020B0604020202020204" pitchFamily="34" charset="0"/>
              </a:rPr>
              <a:t>Matrix Carbohydrates Contribute to Caries</a:t>
            </a:r>
            <a:endParaRPr lang="en-US" b="1" u="sng" dirty="0">
              <a:solidFill>
                <a:schemeClr val="bg2"/>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7588214-D5D4-1FA3-4AC7-E9B0479C6415}"/>
              </a:ext>
            </a:extLst>
          </p:cNvPr>
          <p:cNvSpPr txBox="1"/>
          <p:nvPr/>
        </p:nvSpPr>
        <p:spPr>
          <a:xfrm>
            <a:off x="1865312" y="792686"/>
            <a:ext cx="8280399" cy="646331"/>
          </a:xfrm>
          <a:prstGeom prst="rect">
            <a:avLst/>
          </a:prstGeom>
          <a:noFill/>
        </p:spPr>
        <p:txBody>
          <a:bodyPr wrap="square" rtlCol="0">
            <a:spAutoFit/>
          </a:bodyPr>
          <a:lstStyle/>
          <a:p>
            <a:r>
              <a:rPr lang="en-US" dirty="0">
                <a:solidFill>
                  <a:schemeClr val="bg2"/>
                </a:solidFill>
                <a:latin typeface="Arial" panose="020B0604020202020204" pitchFamily="34" charset="0"/>
                <a:cs typeface="Arial" panose="020B0604020202020204" pitchFamily="34" charset="0"/>
              </a:rPr>
              <a:t>1) </a:t>
            </a:r>
            <a:r>
              <a:rPr lang="en-US" i="1" dirty="0">
                <a:solidFill>
                  <a:schemeClr val="bg2"/>
                </a:solidFill>
                <a:latin typeface="Arial" panose="020B0604020202020204" pitchFamily="34" charset="0"/>
                <a:cs typeface="Arial" panose="020B0604020202020204" pitchFamily="34" charset="0"/>
              </a:rPr>
              <a:t>S. mutans </a:t>
            </a:r>
            <a:r>
              <a:rPr lang="en-US" dirty="0">
                <a:solidFill>
                  <a:schemeClr val="bg2"/>
                </a:solidFill>
                <a:latin typeface="Arial" panose="020B0604020202020204" pitchFamily="34" charset="0"/>
                <a:cs typeface="Arial" panose="020B0604020202020204" pitchFamily="34" charset="0"/>
              </a:rPr>
              <a:t>secretes enzymes that utilize sucrose to produce extracellular polymeric glucans and </a:t>
            </a:r>
            <a:r>
              <a:rPr lang="en-US" dirty="0" err="1">
                <a:solidFill>
                  <a:schemeClr val="bg2"/>
                </a:solidFill>
                <a:latin typeface="Arial" panose="020B0604020202020204" pitchFamily="34" charset="0"/>
                <a:cs typeface="Arial" panose="020B0604020202020204" pitchFamily="34" charset="0"/>
              </a:rPr>
              <a:t>fructans</a:t>
            </a:r>
            <a:r>
              <a:rPr lang="en-US" dirty="0">
                <a:solidFill>
                  <a:schemeClr val="bg2"/>
                </a:solidFill>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753A99D4-DCA1-A70E-35B6-EEB075843351}"/>
              </a:ext>
            </a:extLst>
          </p:cNvPr>
          <p:cNvSpPr txBox="1"/>
          <p:nvPr/>
        </p:nvSpPr>
        <p:spPr>
          <a:xfrm>
            <a:off x="1865311" y="3429000"/>
            <a:ext cx="8674100" cy="2308324"/>
          </a:xfrm>
          <a:prstGeom prst="rect">
            <a:avLst/>
          </a:prstGeom>
          <a:noFill/>
        </p:spPr>
        <p:txBody>
          <a:bodyPr wrap="square" rtlCol="0">
            <a:spAutoFit/>
          </a:bodyPr>
          <a:lstStyle/>
          <a:p>
            <a:r>
              <a:rPr lang="en-US" dirty="0">
                <a:solidFill>
                  <a:schemeClr val="bg2"/>
                </a:solidFill>
                <a:latin typeface="Arial" panose="020B0604020202020204" pitchFamily="34" charset="0"/>
                <a:cs typeface="Arial" panose="020B0604020202020204" pitchFamily="34" charset="0"/>
              </a:rPr>
              <a:t>2) Glucans and </a:t>
            </a:r>
            <a:r>
              <a:rPr lang="en-US" dirty="0" err="1">
                <a:solidFill>
                  <a:schemeClr val="bg2"/>
                </a:solidFill>
                <a:latin typeface="Arial" panose="020B0604020202020204" pitchFamily="34" charset="0"/>
                <a:cs typeface="Arial" panose="020B0604020202020204" pitchFamily="34" charset="0"/>
              </a:rPr>
              <a:t>fructans</a:t>
            </a:r>
            <a:r>
              <a:rPr lang="en-US" dirty="0">
                <a:solidFill>
                  <a:schemeClr val="bg2"/>
                </a:solidFill>
                <a:latin typeface="Arial" panose="020B0604020202020204" pitchFamily="34" charset="0"/>
                <a:cs typeface="Arial" panose="020B0604020202020204" pitchFamily="34" charset="0"/>
              </a:rPr>
              <a:t> provide:</a:t>
            </a:r>
          </a:p>
          <a:p>
            <a:endParaRPr lang="en-US" dirty="0">
              <a:solidFill>
                <a:schemeClr val="bg2"/>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en-US" dirty="0">
                <a:solidFill>
                  <a:schemeClr val="bg2"/>
                </a:solidFill>
                <a:latin typeface="Arial" panose="020B0604020202020204" pitchFamily="34" charset="0"/>
                <a:cs typeface="Arial" panose="020B0604020202020204" pitchFamily="34" charset="0"/>
              </a:rPr>
              <a:t>Extracellular stores of carbohydrates for </a:t>
            </a:r>
            <a:r>
              <a:rPr lang="en-US" i="1" dirty="0">
                <a:solidFill>
                  <a:schemeClr val="bg2"/>
                </a:solidFill>
                <a:latin typeface="Arial" panose="020B0604020202020204" pitchFamily="34" charset="0"/>
                <a:cs typeface="Arial" panose="020B0604020202020204" pitchFamily="34" charset="0"/>
              </a:rPr>
              <a:t>S. mutans  </a:t>
            </a:r>
            <a:r>
              <a:rPr lang="en-US" dirty="0">
                <a:solidFill>
                  <a:schemeClr val="bg2"/>
                </a:solidFill>
                <a:latin typeface="Arial" panose="020B0604020202020204" pitchFamily="34" charset="0"/>
                <a:cs typeface="Arial" panose="020B0604020202020204" pitchFamily="34" charset="0"/>
              </a:rPr>
              <a:t>(e.g., glucans or </a:t>
            </a:r>
            <a:r>
              <a:rPr lang="en-US" dirty="0" err="1">
                <a:solidFill>
                  <a:schemeClr val="bg2"/>
                </a:solidFill>
                <a:latin typeface="Arial" panose="020B0604020202020204" pitchFamily="34" charset="0"/>
                <a:cs typeface="Arial" panose="020B0604020202020204" pitchFamily="34" charset="0"/>
              </a:rPr>
              <a:t>fructans</a:t>
            </a:r>
            <a:r>
              <a:rPr lang="en-US" dirty="0">
                <a:solidFill>
                  <a:schemeClr val="bg2"/>
                </a:solidFill>
                <a:latin typeface="Arial" panose="020B0604020202020204" pitchFamily="34" charset="0"/>
                <a:cs typeface="Arial" panose="020B0604020202020204" pitchFamily="34" charset="0"/>
              </a:rPr>
              <a:t> cleaved by dextranase or </a:t>
            </a:r>
            <a:r>
              <a:rPr lang="en-US" dirty="0" err="1">
                <a:solidFill>
                  <a:schemeClr val="bg2"/>
                </a:solidFill>
                <a:latin typeface="Arial" panose="020B0604020202020204" pitchFamily="34" charset="0"/>
                <a:cs typeface="Arial" panose="020B0604020202020204" pitchFamily="34" charset="0"/>
              </a:rPr>
              <a:t>fructanase</a:t>
            </a:r>
            <a:r>
              <a:rPr lang="en-US" dirty="0">
                <a:solidFill>
                  <a:schemeClr val="bg2"/>
                </a:solidFill>
                <a:latin typeface="Arial" panose="020B0604020202020204" pitchFamily="34" charset="0"/>
                <a:cs typeface="Arial" panose="020B0604020202020204" pitchFamily="34" charset="0"/>
              </a:rPr>
              <a:t> to yield glucose or fructose, respectively)</a:t>
            </a:r>
          </a:p>
          <a:p>
            <a:endParaRPr lang="en-US" dirty="0">
              <a:solidFill>
                <a:schemeClr val="bg2"/>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en-US" dirty="0">
                <a:solidFill>
                  <a:schemeClr val="bg2"/>
                </a:solidFill>
                <a:latin typeface="Arial" panose="020B0604020202020204" pitchFamily="34" charset="0"/>
                <a:cs typeface="Arial" panose="020B0604020202020204" pitchFamily="34" charset="0"/>
              </a:rPr>
              <a:t>Promote attachment of additional </a:t>
            </a:r>
            <a:r>
              <a:rPr lang="en-US" i="1" dirty="0">
                <a:solidFill>
                  <a:schemeClr val="bg2"/>
                </a:solidFill>
                <a:latin typeface="Arial" panose="020B0604020202020204" pitchFamily="34" charset="0"/>
                <a:cs typeface="Arial" panose="020B0604020202020204" pitchFamily="34" charset="0"/>
              </a:rPr>
              <a:t>S. mutans </a:t>
            </a:r>
            <a:r>
              <a:rPr lang="en-US" dirty="0">
                <a:solidFill>
                  <a:schemeClr val="bg2"/>
                </a:solidFill>
                <a:latin typeface="Arial" panose="020B0604020202020204" pitchFamily="34" charset="0"/>
                <a:cs typeface="Arial" panose="020B0604020202020204" pitchFamily="34" charset="0"/>
              </a:rPr>
              <a:t>cells to plaque</a:t>
            </a:r>
          </a:p>
          <a:p>
            <a:endParaRPr lang="en-US" dirty="0">
              <a:solidFill>
                <a:schemeClr val="bg2"/>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en-US" dirty="0">
                <a:solidFill>
                  <a:schemeClr val="bg2"/>
                </a:solidFill>
                <a:latin typeface="Arial" panose="020B0604020202020204" pitchFamily="34" charset="0"/>
                <a:cs typeface="Arial" panose="020B0604020202020204" pitchFamily="34" charset="0"/>
              </a:rPr>
              <a:t>Protect attached </a:t>
            </a:r>
            <a:r>
              <a:rPr lang="en-US" i="1" dirty="0">
                <a:solidFill>
                  <a:schemeClr val="bg2"/>
                </a:solidFill>
                <a:latin typeface="Arial" panose="020B0604020202020204" pitchFamily="34" charset="0"/>
                <a:cs typeface="Arial" panose="020B0604020202020204" pitchFamily="34" charset="0"/>
              </a:rPr>
              <a:t>S. mutans </a:t>
            </a:r>
            <a:r>
              <a:rPr lang="en-US" dirty="0">
                <a:solidFill>
                  <a:schemeClr val="bg2"/>
                </a:solidFill>
                <a:latin typeface="Arial" panose="020B0604020202020204" pitchFamily="34" charset="0"/>
                <a:cs typeface="Arial" panose="020B0604020202020204" pitchFamily="34" charset="0"/>
              </a:rPr>
              <a:t>from antimicrobial effects of saliva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362212-E09C-C4B1-D546-38C1D16F35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4702" y="432604"/>
            <a:ext cx="8162597" cy="5992792"/>
          </a:xfrm>
          <a:prstGeom prst="rect">
            <a:avLst/>
          </a:prstGeom>
        </p:spPr>
      </p:pic>
    </p:spTree>
    <p:extLst>
      <p:ext uri="{BB962C8B-B14F-4D97-AF65-F5344CB8AC3E}">
        <p14:creationId xmlns:p14="http://schemas.microsoft.com/office/powerpoint/2010/main" val="37501056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a:extLst>
              <a:ext uri="{FF2B5EF4-FFF2-40B4-BE49-F238E27FC236}">
                <a16:creationId xmlns:a16="http://schemas.microsoft.com/office/drawing/2014/main" id="{466AD9B1-E279-4BB5-92FC-D4A7601E7114}"/>
              </a:ext>
            </a:extLst>
          </p:cNvPr>
          <p:cNvSpPr txBox="1">
            <a:spLocks noChangeArrowheads="1"/>
          </p:cNvSpPr>
          <p:nvPr/>
        </p:nvSpPr>
        <p:spPr bwMode="auto">
          <a:xfrm>
            <a:off x="1711760" y="158000"/>
            <a:ext cx="25633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2400" b="1" dirty="0">
                <a:solidFill>
                  <a:schemeClr val="bg2"/>
                </a:solidFill>
                <a:latin typeface="Arial" panose="020B0604020202020204" pitchFamily="34" charset="0"/>
                <a:cs typeface="Arial" panose="020B0604020202020204" pitchFamily="34" charset="0"/>
              </a:rPr>
              <a:t>A role for fungi?</a:t>
            </a:r>
          </a:p>
        </p:txBody>
      </p:sp>
      <p:pic>
        <p:nvPicPr>
          <p:cNvPr id="3074" name="Picture 2" descr="Synergistic Association of Candida albicans and Streptococcus mutans in the  oral cavity — International Microorganism Day">
            <a:extLst>
              <a:ext uri="{FF2B5EF4-FFF2-40B4-BE49-F238E27FC236}">
                <a16:creationId xmlns:a16="http://schemas.microsoft.com/office/drawing/2014/main" id="{2B4A80D6-FB9E-AD3F-3C8A-C7F0F3C88E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53222"/>
            <a:ext cx="5778500" cy="5334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72CD47A-D416-4FF2-8128-C465C19F2153}"/>
              </a:ext>
            </a:extLst>
          </p:cNvPr>
          <p:cNvSpPr txBox="1">
            <a:spLocks noChangeArrowheads="1"/>
          </p:cNvSpPr>
          <p:nvPr/>
        </p:nvSpPr>
        <p:spPr bwMode="auto">
          <a:xfrm>
            <a:off x="1804417" y="2278720"/>
            <a:ext cx="558025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285750" indent="-285750" eaLnBrk="1" hangingPunct="1">
              <a:spcBef>
                <a:spcPct val="0"/>
              </a:spcBef>
            </a:pPr>
            <a:r>
              <a:rPr lang="en-US" altLang="en-US" sz="1600" i="1" dirty="0">
                <a:solidFill>
                  <a:schemeClr val="bg2"/>
                </a:solidFill>
                <a:latin typeface="Arial" panose="020B0604020202020204" pitchFamily="34" charset="0"/>
                <a:cs typeface="Arial" panose="020B0604020202020204" pitchFamily="34" charset="0"/>
              </a:rPr>
              <a:t>Candida</a:t>
            </a:r>
            <a:r>
              <a:rPr lang="en-US" altLang="en-US" sz="1600" dirty="0">
                <a:solidFill>
                  <a:schemeClr val="bg2"/>
                </a:solidFill>
                <a:latin typeface="Arial" panose="020B0604020202020204" pitchFamily="34" charset="0"/>
                <a:cs typeface="Arial" panose="020B0604020202020204" pitchFamily="34" charset="0"/>
              </a:rPr>
              <a:t> and </a:t>
            </a:r>
            <a:r>
              <a:rPr lang="en-US" altLang="en-US" sz="1600" i="1" dirty="0">
                <a:solidFill>
                  <a:schemeClr val="bg2"/>
                </a:solidFill>
                <a:latin typeface="Arial" panose="020B0604020202020204" pitchFamily="34" charset="0"/>
                <a:cs typeface="Arial" panose="020B0604020202020204" pitchFamily="34" charset="0"/>
              </a:rPr>
              <a:t>S. mutans </a:t>
            </a:r>
            <a:r>
              <a:rPr lang="en-US" altLang="en-US" sz="1600" dirty="0">
                <a:solidFill>
                  <a:schemeClr val="bg2"/>
                </a:solidFill>
                <a:latin typeface="Arial" panose="020B0604020202020204" pitchFamily="34" charset="0"/>
                <a:cs typeface="Arial" panose="020B0604020202020204" pitchFamily="34" charset="0"/>
              </a:rPr>
              <a:t>form a synergistic relationship;</a:t>
            </a:r>
          </a:p>
          <a:p>
            <a:pPr marL="285750" indent="-285750" eaLnBrk="1" hangingPunct="1">
              <a:spcBef>
                <a:spcPct val="0"/>
              </a:spcBef>
            </a:pPr>
            <a:r>
              <a:rPr lang="en-US" altLang="en-US" sz="1600" dirty="0" err="1">
                <a:solidFill>
                  <a:schemeClr val="bg2"/>
                </a:solidFill>
                <a:latin typeface="Arial" panose="020B0604020202020204" pitchFamily="34" charset="0"/>
                <a:cs typeface="Arial" panose="020B0604020202020204" pitchFamily="34" charset="0"/>
              </a:rPr>
              <a:t>GtfB</a:t>
            </a:r>
            <a:r>
              <a:rPr lang="en-US" altLang="en-US" sz="1600" dirty="0">
                <a:solidFill>
                  <a:schemeClr val="bg2"/>
                </a:solidFill>
                <a:latin typeface="Arial" panose="020B0604020202020204" pitchFamily="34" charset="0"/>
                <a:cs typeface="Arial" panose="020B0604020202020204" pitchFamily="34" charset="0"/>
              </a:rPr>
              <a:t> produces glucan matrix which facilitates colonization of the tooth by both organisms.</a:t>
            </a:r>
          </a:p>
          <a:p>
            <a:pPr marL="285750" indent="-285750" eaLnBrk="1" hangingPunct="1">
              <a:spcBef>
                <a:spcPct val="0"/>
              </a:spcBef>
            </a:pPr>
            <a:r>
              <a:rPr lang="en-US" altLang="en-US" sz="1600" i="1" dirty="0">
                <a:solidFill>
                  <a:schemeClr val="bg2"/>
                </a:solidFill>
                <a:latin typeface="Arial" panose="020B0604020202020204" pitchFamily="34" charset="0"/>
                <a:cs typeface="Arial" panose="020B0604020202020204" pitchFamily="34" charset="0"/>
              </a:rPr>
              <a:t>Candida</a:t>
            </a:r>
            <a:r>
              <a:rPr lang="en-US" altLang="en-US" sz="1600" dirty="0">
                <a:solidFill>
                  <a:schemeClr val="bg2"/>
                </a:solidFill>
                <a:latin typeface="Arial" panose="020B0604020202020204" pitchFamily="34" charset="0"/>
                <a:cs typeface="Arial" panose="020B0604020202020204" pitchFamily="34" charset="0"/>
              </a:rPr>
              <a:t> </a:t>
            </a:r>
            <a:r>
              <a:rPr lang="en-US" altLang="en-US" sz="1600" u="sng" dirty="0">
                <a:solidFill>
                  <a:schemeClr val="bg2"/>
                </a:solidFill>
                <a:latin typeface="Arial" panose="020B0604020202020204" pitchFamily="34" charset="0"/>
                <a:cs typeface="Arial" panose="020B0604020202020204" pitchFamily="34" charset="0"/>
              </a:rPr>
              <a:t>induces the production of </a:t>
            </a:r>
            <a:r>
              <a:rPr lang="en-US" altLang="en-US" sz="1600" u="sng" dirty="0" err="1">
                <a:solidFill>
                  <a:schemeClr val="bg2"/>
                </a:solidFill>
                <a:latin typeface="Arial" panose="020B0604020202020204" pitchFamily="34" charset="0"/>
                <a:cs typeface="Arial" panose="020B0604020202020204" pitchFamily="34" charset="0"/>
              </a:rPr>
              <a:t>GtfB</a:t>
            </a:r>
            <a:r>
              <a:rPr lang="en-US" altLang="en-US" sz="1600" dirty="0">
                <a:solidFill>
                  <a:schemeClr val="bg2"/>
                </a:solidFill>
                <a:latin typeface="Arial" panose="020B0604020202020204" pitchFamily="34" charset="0"/>
                <a:cs typeface="Arial" panose="020B0604020202020204" pitchFamily="34" charset="0"/>
              </a:rPr>
              <a:t> which binds to fungal surface.</a:t>
            </a:r>
          </a:p>
        </p:txBody>
      </p:sp>
      <p:sp>
        <p:nvSpPr>
          <p:cNvPr id="3" name="TextBox 2">
            <a:extLst>
              <a:ext uri="{FF2B5EF4-FFF2-40B4-BE49-F238E27FC236}">
                <a16:creationId xmlns:a16="http://schemas.microsoft.com/office/drawing/2014/main" id="{B11D1E35-6B39-48E0-8B87-75F759E57177}"/>
              </a:ext>
            </a:extLst>
          </p:cNvPr>
          <p:cNvSpPr txBox="1">
            <a:spLocks noChangeArrowheads="1"/>
          </p:cNvSpPr>
          <p:nvPr/>
        </p:nvSpPr>
        <p:spPr bwMode="auto">
          <a:xfrm>
            <a:off x="1828800" y="947887"/>
            <a:ext cx="42672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285750" indent="-285750" eaLnBrk="1" hangingPunct="1">
              <a:spcBef>
                <a:spcPct val="0"/>
              </a:spcBef>
            </a:pPr>
            <a:r>
              <a:rPr lang="en-US" altLang="en-US" sz="1600" dirty="0">
                <a:solidFill>
                  <a:schemeClr val="bg2"/>
                </a:solidFill>
                <a:latin typeface="Arial" panose="020B0604020202020204" pitchFamily="34" charset="0"/>
                <a:cs typeface="Arial" panose="020B0604020202020204" pitchFamily="34" charset="0"/>
              </a:rPr>
              <a:t>High levels of </a:t>
            </a:r>
            <a:r>
              <a:rPr lang="en-US" altLang="en-US" sz="1600" i="1" dirty="0">
                <a:solidFill>
                  <a:schemeClr val="bg2"/>
                </a:solidFill>
                <a:latin typeface="Arial" panose="020B0604020202020204" pitchFamily="34" charset="0"/>
                <a:cs typeface="Arial" panose="020B0604020202020204" pitchFamily="34" charset="0"/>
              </a:rPr>
              <a:t>Candida</a:t>
            </a:r>
            <a:r>
              <a:rPr lang="en-US" altLang="en-US" sz="1600" dirty="0">
                <a:solidFill>
                  <a:schemeClr val="bg2"/>
                </a:solidFill>
                <a:latin typeface="Arial" panose="020B0604020202020204" pitchFamily="34" charset="0"/>
                <a:cs typeface="Arial" panose="020B0604020202020204" pitchFamily="34" charset="0"/>
              </a:rPr>
              <a:t> and </a:t>
            </a:r>
            <a:r>
              <a:rPr lang="en-US" altLang="en-US" sz="1600" i="1" dirty="0">
                <a:solidFill>
                  <a:schemeClr val="bg2"/>
                </a:solidFill>
                <a:latin typeface="Arial" panose="020B0604020202020204" pitchFamily="34" charset="0"/>
                <a:cs typeface="Arial" panose="020B0604020202020204" pitchFamily="34" charset="0"/>
              </a:rPr>
              <a:t>S. mutans </a:t>
            </a:r>
            <a:r>
              <a:rPr lang="en-US" altLang="en-US" sz="1600" dirty="0">
                <a:solidFill>
                  <a:schemeClr val="bg2"/>
                </a:solidFill>
                <a:latin typeface="Arial" panose="020B0604020202020204" pitchFamily="34" charset="0"/>
                <a:cs typeface="Arial" panose="020B0604020202020204" pitchFamily="34" charset="0"/>
              </a:rPr>
              <a:t>are found in biofilms in children with early childhood caries (ECC), but rarely in healthy children. </a:t>
            </a:r>
          </a:p>
        </p:txBody>
      </p:sp>
      <p:pic>
        <p:nvPicPr>
          <p:cNvPr id="3076" name="Picture 4">
            <a:extLst>
              <a:ext uri="{FF2B5EF4-FFF2-40B4-BE49-F238E27FC236}">
                <a16:creationId xmlns:a16="http://schemas.microsoft.com/office/drawing/2014/main" id="{7403760D-2885-3147-C974-8A7B35632D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7778"/>
          <a:stretch/>
        </p:blipFill>
        <p:spPr bwMode="auto">
          <a:xfrm>
            <a:off x="2697480" y="3848148"/>
            <a:ext cx="3794125" cy="27393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58333DEC-7C9E-C801-3E56-F6B26992AF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69925"/>
            <a:ext cx="9144000" cy="55181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97739D0-D422-0B8F-C228-9176229B4F88}"/>
              </a:ext>
            </a:extLst>
          </p:cNvPr>
          <p:cNvSpPr txBox="1"/>
          <p:nvPr/>
        </p:nvSpPr>
        <p:spPr>
          <a:xfrm>
            <a:off x="2133600" y="27433"/>
            <a:ext cx="8305800" cy="646331"/>
          </a:xfrm>
          <a:prstGeom prst="rect">
            <a:avLst/>
          </a:prstGeom>
          <a:noFill/>
        </p:spPr>
        <p:txBody>
          <a:bodyPr wrap="square">
            <a:spAutoFit/>
          </a:bodyPr>
          <a:lstStyle/>
          <a:p>
            <a:pPr algn="ctr"/>
            <a:r>
              <a:rPr lang="en-US" b="0" i="0" dirty="0">
                <a:solidFill>
                  <a:srgbClr val="282828"/>
                </a:solidFill>
                <a:effectLst/>
                <a:latin typeface="Arial" panose="020B0604020202020204" pitchFamily="34" charset="0"/>
                <a:cs typeface="Arial" panose="020B0604020202020204" pitchFamily="34" charset="0"/>
              </a:rPr>
              <a:t>Synergism of </a:t>
            </a:r>
            <a:r>
              <a:rPr lang="en-US" b="0" i="1" dirty="0">
                <a:solidFill>
                  <a:srgbClr val="282828"/>
                </a:solidFill>
                <a:effectLst/>
                <a:latin typeface="Arial" panose="020B0604020202020204" pitchFamily="34" charset="0"/>
                <a:cs typeface="Arial" panose="020B0604020202020204" pitchFamily="34" charset="0"/>
              </a:rPr>
              <a:t>Streptococcus mutans</a:t>
            </a:r>
            <a:r>
              <a:rPr lang="en-US" b="0" i="0" dirty="0">
                <a:solidFill>
                  <a:srgbClr val="282828"/>
                </a:solidFill>
                <a:effectLst/>
                <a:latin typeface="Arial" panose="020B0604020202020204" pitchFamily="34" charset="0"/>
                <a:cs typeface="Arial" panose="020B0604020202020204" pitchFamily="34" charset="0"/>
              </a:rPr>
              <a:t> and </a:t>
            </a:r>
            <a:r>
              <a:rPr lang="en-US" b="0" i="1" dirty="0">
                <a:solidFill>
                  <a:srgbClr val="282828"/>
                </a:solidFill>
                <a:effectLst/>
                <a:latin typeface="Arial" panose="020B0604020202020204" pitchFamily="34" charset="0"/>
                <a:cs typeface="Arial" panose="020B0604020202020204" pitchFamily="34" charset="0"/>
              </a:rPr>
              <a:t>Candida albicans</a:t>
            </a:r>
            <a:r>
              <a:rPr lang="en-US" b="0" i="0" dirty="0">
                <a:solidFill>
                  <a:srgbClr val="282828"/>
                </a:solidFill>
                <a:effectLst/>
                <a:latin typeface="Arial" panose="020B0604020202020204" pitchFamily="34" charset="0"/>
                <a:cs typeface="Arial" panose="020B0604020202020204" pitchFamily="34" charset="0"/>
              </a:rPr>
              <a:t> Reinforces Biofilm Maturation and Acidogenicity in Saliva</a:t>
            </a:r>
          </a:p>
        </p:txBody>
      </p:sp>
      <p:sp>
        <p:nvSpPr>
          <p:cNvPr id="5" name="TextBox 4">
            <a:extLst>
              <a:ext uri="{FF2B5EF4-FFF2-40B4-BE49-F238E27FC236}">
                <a16:creationId xmlns:a16="http://schemas.microsoft.com/office/drawing/2014/main" id="{16F52BA5-F63E-05EC-4876-C4242C076721}"/>
              </a:ext>
            </a:extLst>
          </p:cNvPr>
          <p:cNvSpPr txBox="1"/>
          <p:nvPr/>
        </p:nvSpPr>
        <p:spPr>
          <a:xfrm>
            <a:off x="4343400" y="6400801"/>
            <a:ext cx="3505200" cy="276999"/>
          </a:xfrm>
          <a:prstGeom prst="rect">
            <a:avLst/>
          </a:prstGeom>
          <a:noFill/>
        </p:spPr>
        <p:txBody>
          <a:bodyPr wrap="square">
            <a:spAutoFit/>
          </a:bodyPr>
          <a:lstStyle/>
          <a:p>
            <a:r>
              <a:rPr lang="en-US" sz="1200" dirty="0">
                <a:solidFill>
                  <a:schemeClr val="bg1">
                    <a:lumMod val="75000"/>
                  </a:schemeClr>
                </a:solidFill>
                <a:latin typeface="Arial" panose="020B0604020202020204" pitchFamily="34" charset="0"/>
                <a:cs typeface="Arial" panose="020B0604020202020204" pitchFamily="34" charset="0"/>
              </a:rPr>
              <a:t>Front. Cell. Infect. </a:t>
            </a:r>
            <a:r>
              <a:rPr lang="en-US" sz="1200" dirty="0" err="1">
                <a:solidFill>
                  <a:schemeClr val="bg1">
                    <a:lumMod val="75000"/>
                  </a:schemeClr>
                </a:solidFill>
                <a:latin typeface="Arial" panose="020B0604020202020204" pitchFamily="34" charset="0"/>
                <a:cs typeface="Arial" panose="020B0604020202020204" pitchFamily="34" charset="0"/>
              </a:rPr>
              <a:t>Microbiol</a:t>
            </a:r>
            <a:r>
              <a:rPr lang="en-US" sz="1200" dirty="0">
                <a:solidFill>
                  <a:schemeClr val="bg1">
                    <a:lumMod val="75000"/>
                  </a:schemeClr>
                </a:solidFill>
                <a:latin typeface="Arial" panose="020B0604020202020204" pitchFamily="34" charset="0"/>
                <a:cs typeface="Arial" panose="020B0604020202020204" pitchFamily="34" charset="0"/>
              </a:rPr>
              <a:t>., 19 February 2021</a:t>
            </a:r>
          </a:p>
        </p:txBody>
      </p:sp>
    </p:spTree>
    <p:extLst>
      <p:ext uri="{BB962C8B-B14F-4D97-AF65-F5344CB8AC3E}">
        <p14:creationId xmlns:p14="http://schemas.microsoft.com/office/powerpoint/2010/main" val="1041802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7FC94-4FBD-944D-1092-9132DCF74E12}"/>
              </a:ext>
            </a:extLst>
          </p:cNvPr>
          <p:cNvSpPr>
            <a:spLocks noGrp="1"/>
          </p:cNvSpPr>
          <p:nvPr>
            <p:ph type="title"/>
          </p:nvPr>
        </p:nvSpPr>
        <p:spPr>
          <a:xfrm>
            <a:off x="2209800" y="76200"/>
            <a:ext cx="8001000" cy="457200"/>
          </a:xfrm>
        </p:spPr>
        <p:txBody>
          <a:bodyPr/>
          <a:lstStyle/>
          <a:p>
            <a:r>
              <a:rPr lang="en-US" sz="2400" b="1" dirty="0">
                <a:solidFill>
                  <a:schemeClr val="bg2"/>
                </a:solidFill>
                <a:latin typeface="Arial" panose="020B0604020202020204" pitchFamily="34" charset="0"/>
                <a:cs typeface="Arial" panose="020B0604020202020204" pitchFamily="34" charset="0"/>
              </a:rPr>
              <a:t>Further microbe</a:t>
            </a:r>
            <a:r>
              <a:rPr lang="en-US" sz="2400" b="1" i="1" dirty="0">
                <a:solidFill>
                  <a:schemeClr val="bg2"/>
                </a:solidFill>
                <a:latin typeface="Arial" panose="020B0604020202020204" pitchFamily="34" charset="0"/>
                <a:cs typeface="Arial" panose="020B0604020202020204" pitchFamily="34" charset="0"/>
              </a:rPr>
              <a:t> - S. mutans </a:t>
            </a:r>
            <a:r>
              <a:rPr lang="en-US" sz="2400" b="1" dirty="0">
                <a:solidFill>
                  <a:schemeClr val="bg2"/>
                </a:solidFill>
                <a:latin typeface="Arial" panose="020B0604020202020204" pitchFamily="34" charset="0"/>
                <a:cs typeface="Arial" panose="020B0604020202020204" pitchFamily="34" charset="0"/>
              </a:rPr>
              <a:t>interaction</a:t>
            </a:r>
          </a:p>
        </p:txBody>
      </p:sp>
      <p:pic>
        <p:nvPicPr>
          <p:cNvPr id="4" name="Picture 3">
            <a:extLst>
              <a:ext uri="{FF2B5EF4-FFF2-40B4-BE49-F238E27FC236}">
                <a16:creationId xmlns:a16="http://schemas.microsoft.com/office/drawing/2014/main" id="{49B136D9-6E56-7F4A-35F0-525DACA641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7953" y="533400"/>
            <a:ext cx="7396095" cy="2438400"/>
          </a:xfrm>
          <a:prstGeom prst="rect">
            <a:avLst/>
          </a:prstGeom>
        </p:spPr>
      </p:pic>
      <p:sp>
        <p:nvSpPr>
          <p:cNvPr id="6" name="TextBox 5">
            <a:extLst>
              <a:ext uri="{FF2B5EF4-FFF2-40B4-BE49-F238E27FC236}">
                <a16:creationId xmlns:a16="http://schemas.microsoft.com/office/drawing/2014/main" id="{CAA33EB5-0260-D646-D550-A2791D3E8411}"/>
              </a:ext>
            </a:extLst>
          </p:cNvPr>
          <p:cNvSpPr txBox="1"/>
          <p:nvPr/>
        </p:nvSpPr>
        <p:spPr>
          <a:xfrm>
            <a:off x="7421598" y="6578642"/>
            <a:ext cx="3246402" cy="253916"/>
          </a:xfrm>
          <a:prstGeom prst="rect">
            <a:avLst/>
          </a:prstGeom>
          <a:noFill/>
        </p:spPr>
        <p:txBody>
          <a:bodyPr wrap="none" rtlCol="0">
            <a:spAutoFit/>
          </a:bodyPr>
          <a:lstStyle/>
          <a:p>
            <a:r>
              <a:rPr lang="en-US" sz="1050" dirty="0">
                <a:solidFill>
                  <a:schemeClr val="bg2"/>
                </a:solidFill>
              </a:rPr>
              <a:t>https://pmc.ncbi.nlm.nih.gov/articles/PMC9973264/</a:t>
            </a:r>
          </a:p>
        </p:txBody>
      </p:sp>
      <p:pic>
        <p:nvPicPr>
          <p:cNvPr id="8" name="Picture 7">
            <a:extLst>
              <a:ext uri="{FF2B5EF4-FFF2-40B4-BE49-F238E27FC236}">
                <a16:creationId xmlns:a16="http://schemas.microsoft.com/office/drawing/2014/main" id="{03439573-3992-A4F1-70AD-ED655AF6CDFA}"/>
              </a:ext>
            </a:extLst>
          </p:cNvPr>
          <p:cNvPicPr>
            <a:picLocks noChangeAspect="1"/>
          </p:cNvPicPr>
          <p:nvPr/>
        </p:nvPicPr>
        <p:blipFill>
          <a:blip r:embed="rId3"/>
          <a:stretch>
            <a:fillRect/>
          </a:stretch>
        </p:blipFill>
        <p:spPr>
          <a:xfrm>
            <a:off x="1524000" y="3030000"/>
            <a:ext cx="5638800" cy="3751800"/>
          </a:xfrm>
          <a:prstGeom prst="rect">
            <a:avLst/>
          </a:prstGeom>
        </p:spPr>
      </p:pic>
      <p:sp>
        <p:nvSpPr>
          <p:cNvPr id="5" name="TextBox 4">
            <a:extLst>
              <a:ext uri="{FF2B5EF4-FFF2-40B4-BE49-F238E27FC236}">
                <a16:creationId xmlns:a16="http://schemas.microsoft.com/office/drawing/2014/main" id="{D99F1AFF-EB7E-EAF3-2590-C6E11D8DF7E6}"/>
              </a:ext>
            </a:extLst>
          </p:cNvPr>
          <p:cNvSpPr txBox="1"/>
          <p:nvPr/>
        </p:nvSpPr>
        <p:spPr>
          <a:xfrm>
            <a:off x="6934200" y="2971800"/>
            <a:ext cx="3587842" cy="253916"/>
          </a:xfrm>
          <a:prstGeom prst="rect">
            <a:avLst/>
          </a:prstGeom>
          <a:noFill/>
        </p:spPr>
        <p:txBody>
          <a:bodyPr wrap="none" rtlCol="0">
            <a:spAutoFit/>
          </a:bodyPr>
          <a:lstStyle/>
          <a:p>
            <a:r>
              <a:rPr lang="en-US" sz="1050" dirty="0">
                <a:solidFill>
                  <a:schemeClr val="bg2"/>
                </a:solidFill>
              </a:rPr>
              <a:t>https://www.pnas.org/doi/full/10.1073/pnas.1919099117</a:t>
            </a:r>
          </a:p>
        </p:txBody>
      </p:sp>
    </p:spTree>
    <p:extLst>
      <p:ext uri="{BB962C8B-B14F-4D97-AF65-F5344CB8AC3E}">
        <p14:creationId xmlns:p14="http://schemas.microsoft.com/office/powerpoint/2010/main" val="34156442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a:extLst>
              <a:ext uri="{FF2B5EF4-FFF2-40B4-BE49-F238E27FC236}">
                <a16:creationId xmlns:a16="http://schemas.microsoft.com/office/drawing/2014/main" id="{1781416E-D681-477F-905F-0EE4303EC968}"/>
              </a:ext>
            </a:extLst>
          </p:cNvPr>
          <p:cNvSpPr txBox="1">
            <a:spLocks noChangeArrowheads="1"/>
          </p:cNvSpPr>
          <p:nvPr/>
        </p:nvSpPr>
        <p:spPr bwMode="auto">
          <a:xfrm>
            <a:off x="4772561" y="199291"/>
            <a:ext cx="26468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800" b="1" u="sng" dirty="0">
                <a:solidFill>
                  <a:schemeClr val="bg2"/>
                </a:solidFill>
                <a:latin typeface="Arial" panose="020B0604020202020204" pitchFamily="34" charset="0"/>
                <a:cs typeface="Arial" panose="020B0604020202020204" pitchFamily="34" charset="0"/>
              </a:rPr>
              <a:t>The Matrix Hypothesis</a:t>
            </a:r>
          </a:p>
        </p:txBody>
      </p:sp>
      <p:sp>
        <p:nvSpPr>
          <p:cNvPr id="4" name="TextBox 3">
            <a:extLst>
              <a:ext uri="{FF2B5EF4-FFF2-40B4-BE49-F238E27FC236}">
                <a16:creationId xmlns:a16="http://schemas.microsoft.com/office/drawing/2014/main" id="{056D013A-A69A-458B-9569-93E942A8D7B1}"/>
              </a:ext>
            </a:extLst>
          </p:cNvPr>
          <p:cNvSpPr txBox="1">
            <a:spLocks noChangeArrowheads="1"/>
          </p:cNvSpPr>
          <p:nvPr/>
        </p:nvSpPr>
        <p:spPr bwMode="auto">
          <a:xfrm>
            <a:off x="2133600" y="785057"/>
            <a:ext cx="7924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1800" dirty="0">
                <a:solidFill>
                  <a:schemeClr val="bg2"/>
                </a:solidFill>
                <a:latin typeface="Arial" panose="020B0604020202020204" pitchFamily="34" charset="0"/>
                <a:cs typeface="Arial" panose="020B0604020202020204" pitchFamily="34" charset="0"/>
              </a:rPr>
              <a:t>The main role of </a:t>
            </a:r>
            <a:r>
              <a:rPr lang="en-US" altLang="en-US" sz="1800" i="1" dirty="0">
                <a:solidFill>
                  <a:schemeClr val="bg2"/>
                </a:solidFill>
                <a:latin typeface="Arial" panose="020B0604020202020204" pitchFamily="34" charset="0"/>
                <a:cs typeface="Arial" panose="020B0604020202020204" pitchFamily="34" charset="0"/>
              </a:rPr>
              <a:t>S. mutans </a:t>
            </a:r>
            <a:r>
              <a:rPr lang="en-US" altLang="en-US" sz="1800" dirty="0">
                <a:solidFill>
                  <a:schemeClr val="bg2"/>
                </a:solidFill>
                <a:latin typeface="Arial" panose="020B0604020202020204" pitchFamily="34" charset="0"/>
                <a:cs typeface="Arial" panose="020B0604020202020204" pitchFamily="34" charset="0"/>
              </a:rPr>
              <a:t>may be to facilitate the development of the cariogenic biofilm through the production of extracellular matrix, which generates an environment that promotes the colonization and growth of other acidophiles, possibly at the eventual expense of </a:t>
            </a:r>
            <a:r>
              <a:rPr lang="en-US" altLang="en-US" sz="1800" i="1" dirty="0">
                <a:solidFill>
                  <a:schemeClr val="bg2"/>
                </a:solidFill>
                <a:latin typeface="Arial" panose="020B0604020202020204" pitchFamily="34" charset="0"/>
                <a:cs typeface="Arial" panose="020B0604020202020204" pitchFamily="34" charset="0"/>
              </a:rPr>
              <a:t>S. mutans </a:t>
            </a:r>
            <a:r>
              <a:rPr lang="en-US" altLang="en-US" sz="1800" dirty="0">
                <a:solidFill>
                  <a:schemeClr val="bg2"/>
                </a:solidFill>
                <a:latin typeface="Arial" panose="020B0604020202020204" pitchFamily="34" charset="0"/>
                <a:cs typeface="Arial" panose="020B0604020202020204" pitchFamily="34" charset="0"/>
              </a:rPr>
              <a:t>itself. </a:t>
            </a:r>
          </a:p>
        </p:txBody>
      </p:sp>
      <p:pic>
        <p:nvPicPr>
          <p:cNvPr id="9" name="Picture 2" descr="The Biology of Streptococcus mutans. - Abstract - Europe PMC">
            <a:extLst>
              <a:ext uri="{FF2B5EF4-FFF2-40B4-BE49-F238E27FC236}">
                <a16:creationId xmlns:a16="http://schemas.microsoft.com/office/drawing/2014/main" id="{F14C71E8-6A65-FD8C-E4F9-47B98FC3EB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143"/>
          <a:stretch/>
        </p:blipFill>
        <p:spPr bwMode="auto">
          <a:xfrm>
            <a:off x="2867282" y="2197910"/>
            <a:ext cx="6324600" cy="39781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A:\shear.gif">
            <a:extLst>
              <a:ext uri="{FF2B5EF4-FFF2-40B4-BE49-F238E27FC236}">
                <a16:creationId xmlns:a16="http://schemas.microsoft.com/office/drawing/2014/main" id="{F8C1C6E0-CB37-426F-B416-FD27014972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1" y="2362200"/>
            <a:ext cx="23590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descr="A:\fluidflow.gif">
            <a:extLst>
              <a:ext uri="{FF2B5EF4-FFF2-40B4-BE49-F238E27FC236}">
                <a16:creationId xmlns:a16="http://schemas.microsoft.com/office/drawing/2014/main" id="{71F91FE5-BB4D-4716-AAA1-2AADB5EF14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990601"/>
            <a:ext cx="41148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4" name="Picture 4" descr="A:\plaquesites.gif">
            <a:extLst>
              <a:ext uri="{FF2B5EF4-FFF2-40B4-BE49-F238E27FC236}">
                <a16:creationId xmlns:a16="http://schemas.microsoft.com/office/drawing/2014/main" id="{EFB52C42-B179-4F25-AA06-C249E1D64D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4663" y="2362200"/>
            <a:ext cx="338296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06C336A-1EA2-DFA7-9BD5-B2223651EDE8}"/>
              </a:ext>
            </a:extLst>
          </p:cNvPr>
          <p:cNvSpPr txBox="1"/>
          <p:nvPr/>
        </p:nvSpPr>
        <p:spPr>
          <a:xfrm>
            <a:off x="2496312" y="196334"/>
            <a:ext cx="7199376" cy="400110"/>
          </a:xfrm>
          <a:prstGeom prst="rect">
            <a:avLst/>
          </a:prstGeom>
          <a:noFill/>
        </p:spPr>
        <p:txBody>
          <a:bodyPr wrap="square">
            <a:spAutoFit/>
          </a:bodyPr>
          <a:lstStyle/>
          <a:p>
            <a:pPr algn="ctr" eaLnBrk="1" hangingPunct="1">
              <a:spcBef>
                <a:spcPct val="0"/>
              </a:spcBef>
              <a:buFontTx/>
              <a:buNone/>
            </a:pPr>
            <a:r>
              <a:rPr lang="en-US" altLang="en-US" sz="2000" b="1" u="sng" dirty="0">
                <a:solidFill>
                  <a:schemeClr val="bg2"/>
                </a:solidFill>
                <a:latin typeface="Arial" panose="020B0604020202020204" pitchFamily="34" charset="0"/>
                <a:cs typeface="Arial" panose="020B0604020202020204" pitchFamily="34" charset="0"/>
              </a:rPr>
              <a:t>Salivary Flow Modulates Growth of Dental Plaque</a:t>
            </a:r>
          </a:p>
        </p:txBody>
      </p:sp>
    </p:spTree>
    <p:extLst>
      <p:ext uri="{BB962C8B-B14F-4D97-AF65-F5344CB8AC3E}">
        <p14:creationId xmlns:p14="http://schemas.microsoft.com/office/powerpoint/2010/main" val="23935181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C5038-F78C-55BB-0FA6-2DF0D90AC10B}"/>
              </a:ext>
            </a:extLst>
          </p:cNvPr>
          <p:cNvSpPr>
            <a:spLocks noGrp="1"/>
          </p:cNvSpPr>
          <p:nvPr>
            <p:ph type="title"/>
          </p:nvPr>
        </p:nvSpPr>
        <p:spPr>
          <a:xfrm>
            <a:off x="2209800" y="190500"/>
            <a:ext cx="7772400" cy="647700"/>
          </a:xfrm>
        </p:spPr>
        <p:txBody>
          <a:bodyPr/>
          <a:lstStyle/>
          <a:p>
            <a:r>
              <a:rPr lang="en-US" sz="2800" b="1" dirty="0">
                <a:solidFill>
                  <a:schemeClr val="bg2"/>
                </a:solidFill>
                <a:latin typeface="Arial" panose="020B0604020202020204" pitchFamily="34" charset="0"/>
                <a:cs typeface="Arial" panose="020B0604020202020204" pitchFamily="34" charset="0"/>
              </a:rPr>
              <a:t>Salivary Mucin influence on plaque</a:t>
            </a:r>
          </a:p>
        </p:txBody>
      </p:sp>
      <p:sp>
        <p:nvSpPr>
          <p:cNvPr id="3" name="Content Placeholder 2">
            <a:extLst>
              <a:ext uri="{FF2B5EF4-FFF2-40B4-BE49-F238E27FC236}">
                <a16:creationId xmlns:a16="http://schemas.microsoft.com/office/drawing/2014/main" id="{891DBB2D-26F3-963C-4D0E-CAAECF095C9A}"/>
              </a:ext>
            </a:extLst>
          </p:cNvPr>
          <p:cNvSpPr>
            <a:spLocks noGrp="1"/>
          </p:cNvSpPr>
          <p:nvPr>
            <p:ph idx="1"/>
          </p:nvPr>
        </p:nvSpPr>
        <p:spPr>
          <a:xfrm>
            <a:off x="2209800" y="1066800"/>
            <a:ext cx="7772400" cy="5360313"/>
          </a:xfrm>
        </p:spPr>
        <p:txBody>
          <a:bodyPr/>
          <a:lstStyle/>
          <a:p>
            <a:r>
              <a:rPr lang="en-US" sz="2000" dirty="0">
                <a:solidFill>
                  <a:schemeClr val="bg2"/>
                </a:solidFill>
                <a:latin typeface="Arial" panose="020B0604020202020204" pitchFamily="34" charset="0"/>
                <a:cs typeface="Arial" panose="020B0604020202020204" pitchFamily="34" charset="0"/>
              </a:rPr>
              <a:t>Healthy salivary mucin structure limits quorum signaling in </a:t>
            </a:r>
            <a:r>
              <a:rPr lang="en-US" sz="2000" i="1" dirty="0">
                <a:solidFill>
                  <a:schemeClr val="bg2"/>
                </a:solidFill>
                <a:latin typeface="Arial" panose="020B0604020202020204" pitchFamily="34" charset="0"/>
                <a:cs typeface="Arial" panose="020B0604020202020204" pitchFamily="34" charset="0"/>
              </a:rPr>
              <a:t>S. mutans</a:t>
            </a:r>
            <a:endParaRPr lang="en-US" sz="2000" dirty="0">
              <a:solidFill>
                <a:schemeClr val="bg2"/>
              </a:solidFill>
              <a:latin typeface="Arial" panose="020B0604020202020204" pitchFamily="34" charset="0"/>
              <a:cs typeface="Arial" panose="020B0604020202020204" pitchFamily="34" charset="0"/>
            </a:endParaRPr>
          </a:p>
          <a:p>
            <a:endParaRPr lang="en-US" sz="2000" dirty="0">
              <a:solidFill>
                <a:schemeClr val="bg2"/>
              </a:solidFill>
              <a:latin typeface="Arial" panose="020B0604020202020204" pitchFamily="34" charset="0"/>
              <a:cs typeface="Arial" panose="020B0604020202020204" pitchFamily="34" charset="0"/>
            </a:endParaRPr>
          </a:p>
          <a:p>
            <a:r>
              <a:rPr lang="en-US" sz="2000" dirty="0">
                <a:solidFill>
                  <a:schemeClr val="bg2"/>
                </a:solidFill>
                <a:latin typeface="Arial" panose="020B0604020202020204" pitchFamily="34" charset="0"/>
                <a:cs typeface="Arial" panose="020B0604020202020204" pitchFamily="34" charset="0"/>
              </a:rPr>
              <a:t>Also promotes mixing of </a:t>
            </a:r>
            <a:r>
              <a:rPr lang="en-US" sz="2000" i="1" dirty="0">
                <a:solidFill>
                  <a:schemeClr val="bg2"/>
                </a:solidFill>
                <a:latin typeface="Arial" panose="020B0604020202020204" pitchFamily="34" charset="0"/>
                <a:cs typeface="Arial" panose="020B0604020202020204" pitchFamily="34" charset="0"/>
              </a:rPr>
              <a:t>S. mutans </a:t>
            </a:r>
            <a:r>
              <a:rPr lang="en-US" sz="2000" dirty="0">
                <a:solidFill>
                  <a:schemeClr val="bg2"/>
                </a:solidFill>
                <a:latin typeface="Arial" panose="020B0604020202020204" pitchFamily="34" charset="0"/>
                <a:cs typeface="Arial" panose="020B0604020202020204" pitchFamily="34" charset="0"/>
              </a:rPr>
              <a:t>with commensal species that limit its growth</a:t>
            </a:r>
          </a:p>
        </p:txBody>
      </p:sp>
      <p:sp>
        <p:nvSpPr>
          <p:cNvPr id="4" name="TextBox 3">
            <a:extLst>
              <a:ext uri="{FF2B5EF4-FFF2-40B4-BE49-F238E27FC236}">
                <a16:creationId xmlns:a16="http://schemas.microsoft.com/office/drawing/2014/main" id="{39C72F95-82C3-344E-9157-06A05CD56956}"/>
              </a:ext>
            </a:extLst>
          </p:cNvPr>
          <p:cNvSpPr txBox="1"/>
          <p:nvPr/>
        </p:nvSpPr>
        <p:spPr>
          <a:xfrm>
            <a:off x="7282504" y="6427114"/>
            <a:ext cx="3403496" cy="430887"/>
          </a:xfrm>
          <a:prstGeom prst="rect">
            <a:avLst/>
          </a:prstGeom>
          <a:noFill/>
        </p:spPr>
        <p:txBody>
          <a:bodyPr wrap="none" rtlCol="0">
            <a:spAutoFit/>
          </a:bodyPr>
          <a:lstStyle/>
          <a:p>
            <a:r>
              <a:rPr lang="en-US" sz="1100" dirty="0">
                <a:solidFill>
                  <a:schemeClr val="bg2"/>
                </a:solidFill>
              </a:rPr>
              <a:t>https://pmc.ncbi.nlm.nih.gov/articles/PMC8811953/</a:t>
            </a:r>
          </a:p>
          <a:p>
            <a:r>
              <a:rPr lang="en-US" sz="1100" dirty="0">
                <a:solidFill>
                  <a:schemeClr val="bg2"/>
                </a:solidFill>
              </a:rPr>
              <a:t>https://pmc.ncbi.nlm.nih.gov/articles/PMC5437932/</a:t>
            </a:r>
          </a:p>
        </p:txBody>
      </p:sp>
      <p:pic>
        <p:nvPicPr>
          <p:cNvPr id="6" name="Picture 5">
            <a:extLst>
              <a:ext uri="{FF2B5EF4-FFF2-40B4-BE49-F238E27FC236}">
                <a16:creationId xmlns:a16="http://schemas.microsoft.com/office/drawing/2014/main" id="{8202770C-E175-57C2-4E2D-832205D0486F}"/>
              </a:ext>
            </a:extLst>
          </p:cNvPr>
          <p:cNvPicPr>
            <a:picLocks noChangeAspect="1"/>
          </p:cNvPicPr>
          <p:nvPr/>
        </p:nvPicPr>
        <p:blipFill>
          <a:blip r:embed="rId2"/>
          <a:stretch>
            <a:fillRect/>
          </a:stretch>
        </p:blipFill>
        <p:spPr>
          <a:xfrm>
            <a:off x="3442918" y="2895601"/>
            <a:ext cx="5306165" cy="2581635"/>
          </a:xfrm>
          <a:prstGeom prst="rect">
            <a:avLst/>
          </a:prstGeom>
        </p:spPr>
      </p:pic>
    </p:spTree>
    <p:extLst>
      <p:ext uri="{BB962C8B-B14F-4D97-AF65-F5344CB8AC3E}">
        <p14:creationId xmlns:p14="http://schemas.microsoft.com/office/powerpoint/2010/main" val="1058330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44A371-8F3A-C267-B774-5C3925B144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5311" y="514485"/>
            <a:ext cx="9041378" cy="5829030"/>
          </a:xfrm>
          <a:prstGeom prst="rect">
            <a:avLst/>
          </a:prstGeom>
        </p:spPr>
      </p:pic>
      <p:sp>
        <p:nvSpPr>
          <p:cNvPr id="4" name="TextBox 3">
            <a:extLst>
              <a:ext uri="{FF2B5EF4-FFF2-40B4-BE49-F238E27FC236}">
                <a16:creationId xmlns:a16="http://schemas.microsoft.com/office/drawing/2014/main" id="{C36B96B6-0C5F-1C5C-8501-1CCDBAFAE1A0}"/>
              </a:ext>
            </a:extLst>
          </p:cNvPr>
          <p:cNvSpPr txBox="1"/>
          <p:nvPr/>
        </p:nvSpPr>
        <p:spPr>
          <a:xfrm>
            <a:off x="6167620" y="6477000"/>
            <a:ext cx="4257897" cy="261610"/>
          </a:xfrm>
          <a:prstGeom prst="rect">
            <a:avLst/>
          </a:prstGeom>
          <a:noFill/>
        </p:spPr>
        <p:txBody>
          <a:bodyPr wrap="none" rtlCol="0">
            <a:spAutoFit/>
          </a:bodyPr>
          <a:lstStyle/>
          <a:p>
            <a:r>
              <a:rPr lang="en-US" sz="1100" dirty="0"/>
              <a:t>http://www.pnas.org/content/early/2016/01/20/1522149113.abstract</a:t>
            </a:r>
          </a:p>
        </p:txBody>
      </p:sp>
    </p:spTree>
    <p:extLst>
      <p:ext uri="{BB962C8B-B14F-4D97-AF65-F5344CB8AC3E}">
        <p14:creationId xmlns:p14="http://schemas.microsoft.com/office/powerpoint/2010/main" val="2394073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8CEFB0-B7D4-A97D-1B58-5CA726182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7500" y="190500"/>
            <a:ext cx="6477000" cy="6477000"/>
          </a:xfrm>
          <a:prstGeom prst="rect">
            <a:avLst/>
          </a:prstGeom>
        </p:spPr>
      </p:pic>
    </p:spTree>
    <p:extLst>
      <p:ext uri="{BB962C8B-B14F-4D97-AF65-F5344CB8AC3E}">
        <p14:creationId xmlns:p14="http://schemas.microsoft.com/office/powerpoint/2010/main" val="1658184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F2667C-7FE9-1CEA-DE1A-654B69587F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300" y="389449"/>
            <a:ext cx="11855400" cy="5348346"/>
          </a:xfrm>
          <a:prstGeom prst="rect">
            <a:avLst/>
          </a:prstGeom>
        </p:spPr>
      </p:pic>
      <p:sp>
        <p:nvSpPr>
          <p:cNvPr id="4" name="TextBox 3">
            <a:extLst>
              <a:ext uri="{FF2B5EF4-FFF2-40B4-BE49-F238E27FC236}">
                <a16:creationId xmlns:a16="http://schemas.microsoft.com/office/drawing/2014/main" id="{68B15829-D296-E2C7-E0FA-361AA892C4D7}"/>
              </a:ext>
            </a:extLst>
          </p:cNvPr>
          <p:cNvSpPr txBox="1"/>
          <p:nvPr/>
        </p:nvSpPr>
        <p:spPr>
          <a:xfrm>
            <a:off x="5153350" y="6553201"/>
            <a:ext cx="5179623" cy="246221"/>
          </a:xfrm>
          <a:prstGeom prst="rect">
            <a:avLst/>
          </a:prstGeom>
          <a:noFill/>
        </p:spPr>
        <p:txBody>
          <a:bodyPr wrap="none" rtlCol="0">
            <a:spAutoFit/>
          </a:bodyPr>
          <a:lstStyle/>
          <a:p>
            <a:r>
              <a:rPr lang="en-US" sz="1000" dirty="0"/>
              <a:t>https://microbiomejournal.biomedcentral.com/articles/10.1186/s40168-022-01323-x/figures/5</a:t>
            </a:r>
          </a:p>
        </p:txBody>
      </p:sp>
    </p:spTree>
    <p:extLst>
      <p:ext uri="{BB962C8B-B14F-4D97-AF65-F5344CB8AC3E}">
        <p14:creationId xmlns:p14="http://schemas.microsoft.com/office/powerpoint/2010/main" val="131574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a:xfrm>
            <a:off x="3173611" y="152400"/>
            <a:ext cx="5844778" cy="857250"/>
          </a:xfrm>
        </p:spPr>
        <p:txBody>
          <a:bodyPr/>
          <a:lstStyle/>
          <a:p>
            <a:pPr algn="ctr" eaLnBrk="1" hangingPunct="1"/>
            <a:r>
              <a:rPr lang="en-US" altLang="en-US" sz="4000" dirty="0">
                <a:latin typeface="Arial" panose="020B0604020202020204" pitchFamily="34" charset="0"/>
                <a:cs typeface="Arial" panose="020B0604020202020204" pitchFamily="34" charset="0"/>
              </a:rPr>
              <a:t>Definition of a biofilm</a:t>
            </a:r>
          </a:p>
        </p:txBody>
      </p:sp>
      <p:sp>
        <p:nvSpPr>
          <p:cNvPr id="14339" name="Rectangle 8"/>
          <p:cNvSpPr>
            <a:spLocks noGrp="1" noChangeArrowheads="1"/>
          </p:cNvSpPr>
          <p:nvPr>
            <p:ph idx="1"/>
          </p:nvPr>
        </p:nvSpPr>
        <p:spPr>
          <a:xfrm>
            <a:off x="457200" y="1219200"/>
            <a:ext cx="11277600" cy="3962400"/>
          </a:xfrm>
        </p:spPr>
        <p:txBody>
          <a:bodyPr>
            <a:normAutofit fontScale="92500"/>
          </a:bodyPr>
          <a:lstStyle/>
          <a:p>
            <a:pPr eaLnBrk="1" hangingPunct="1">
              <a:lnSpc>
                <a:spcPct val="90000"/>
              </a:lnSpc>
            </a:pPr>
            <a:r>
              <a:rPr lang="en-US" sz="3000" b="0" i="0" dirty="0">
                <a:effectLst/>
                <a:latin typeface="Arial" panose="020B0604020202020204" pitchFamily="34" charset="0"/>
                <a:cs typeface="Arial" panose="020B0604020202020204" pitchFamily="34" charset="0"/>
              </a:rPr>
              <a:t>Oral biofilms are functionally and structurally organized polymicrobial communities that are embedded in a </a:t>
            </a:r>
            <a:r>
              <a:rPr lang="en-US" sz="3000" b="1" i="0" dirty="0">
                <a:effectLst/>
                <a:latin typeface="Arial" panose="020B0604020202020204" pitchFamily="34" charset="0"/>
                <a:cs typeface="Arial" panose="020B0604020202020204" pitchFamily="34" charset="0"/>
              </a:rPr>
              <a:t>self-produced</a:t>
            </a:r>
            <a:r>
              <a:rPr lang="en-US" sz="3000" b="0" i="0" dirty="0">
                <a:effectLst/>
                <a:latin typeface="Arial" panose="020B0604020202020204" pitchFamily="34" charset="0"/>
                <a:cs typeface="Arial" panose="020B0604020202020204" pitchFamily="34" charset="0"/>
              </a:rPr>
              <a:t> extracellular matrix of exopolymers on mucosal and dental surface</a:t>
            </a:r>
            <a:endParaRPr lang="en-US" altLang="en-US" sz="3000" dirty="0">
              <a:latin typeface="Arial" panose="020B0604020202020204" pitchFamily="34" charset="0"/>
              <a:cs typeface="Arial" panose="020B0604020202020204" pitchFamily="34" charset="0"/>
            </a:endParaRPr>
          </a:p>
          <a:p>
            <a:pPr>
              <a:lnSpc>
                <a:spcPct val="90000"/>
              </a:lnSpc>
              <a:spcBef>
                <a:spcPct val="0"/>
              </a:spcBef>
            </a:pPr>
            <a:endParaRPr lang="en-US" altLang="en-US" dirty="0">
              <a:latin typeface="Arial" panose="020B0604020202020204" pitchFamily="34" charset="0"/>
              <a:cs typeface="Arial" panose="020B0604020202020204" pitchFamily="34" charset="0"/>
            </a:endParaRPr>
          </a:p>
          <a:p>
            <a:pPr>
              <a:lnSpc>
                <a:spcPct val="90000"/>
              </a:lnSpc>
              <a:spcBef>
                <a:spcPct val="0"/>
              </a:spcBef>
            </a:pPr>
            <a:r>
              <a:rPr lang="en-US" altLang="en-US" sz="3000" dirty="0">
                <a:latin typeface="Arial" panose="020B0604020202020204" pitchFamily="34" charset="0"/>
                <a:cs typeface="Arial" panose="020B0604020202020204" pitchFamily="34" charset="0"/>
              </a:rPr>
              <a:t>In general, there are 5 main components</a:t>
            </a:r>
          </a:p>
          <a:p>
            <a:pPr lvl="2" eaLnBrk="1" hangingPunct="1">
              <a:lnSpc>
                <a:spcPct val="90000"/>
              </a:lnSpc>
            </a:pPr>
            <a:r>
              <a:rPr lang="en-US" altLang="en-US" sz="2600" dirty="0">
                <a:latin typeface="Arial" panose="020B0604020202020204" pitchFamily="34" charset="0"/>
                <a:cs typeface="Arial" panose="020B0604020202020204" pitchFamily="34" charset="0"/>
              </a:rPr>
              <a:t>Polysaccharide</a:t>
            </a:r>
          </a:p>
          <a:p>
            <a:pPr lvl="2" eaLnBrk="1" hangingPunct="1">
              <a:lnSpc>
                <a:spcPct val="90000"/>
              </a:lnSpc>
            </a:pPr>
            <a:r>
              <a:rPr lang="en-US" altLang="en-US" sz="2600" dirty="0">
                <a:latin typeface="Arial" panose="020B0604020202020204" pitchFamily="34" charset="0"/>
                <a:cs typeface="Arial" panose="020B0604020202020204" pitchFamily="34" charset="0"/>
              </a:rPr>
              <a:t>Proteins</a:t>
            </a:r>
          </a:p>
          <a:p>
            <a:pPr lvl="2" eaLnBrk="1" hangingPunct="1">
              <a:lnSpc>
                <a:spcPct val="90000"/>
              </a:lnSpc>
            </a:pPr>
            <a:r>
              <a:rPr lang="en-US" altLang="en-US" sz="2600" dirty="0">
                <a:latin typeface="Arial" panose="020B0604020202020204" pitchFamily="34" charset="0"/>
                <a:cs typeface="Arial" panose="020B0604020202020204" pitchFamily="34" charset="0"/>
              </a:rPr>
              <a:t>DNA</a:t>
            </a:r>
          </a:p>
          <a:p>
            <a:pPr lvl="2" eaLnBrk="1" hangingPunct="1">
              <a:lnSpc>
                <a:spcPct val="90000"/>
              </a:lnSpc>
            </a:pPr>
            <a:r>
              <a:rPr lang="en-US" altLang="en-US" sz="2600" dirty="0">
                <a:latin typeface="Arial" panose="020B0604020202020204" pitchFamily="34" charset="0"/>
                <a:cs typeface="Arial" panose="020B0604020202020204" pitchFamily="34" charset="0"/>
              </a:rPr>
              <a:t>Metabolites</a:t>
            </a:r>
          </a:p>
          <a:p>
            <a:pPr lvl="2" eaLnBrk="1" hangingPunct="1">
              <a:lnSpc>
                <a:spcPct val="90000"/>
              </a:lnSpc>
            </a:pPr>
            <a:r>
              <a:rPr lang="en-US" altLang="en-US" sz="2600" dirty="0">
                <a:latin typeface="Arial" panose="020B0604020202020204" pitchFamily="34" charset="0"/>
                <a:cs typeface="Arial" panose="020B0604020202020204" pitchFamily="34" charset="0"/>
              </a:rPr>
              <a:t>Lipids</a:t>
            </a:r>
          </a:p>
        </p:txBody>
      </p:sp>
    </p:spTree>
    <p:extLst>
      <p:ext uri="{BB962C8B-B14F-4D97-AF65-F5344CB8AC3E}">
        <p14:creationId xmlns:p14="http://schemas.microsoft.com/office/powerpoint/2010/main" val="2581311383"/>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rgbClr val="FFFFFF"/>
      </a:lt1>
      <a:dk2>
        <a:srgbClr val="44546A"/>
      </a:dk2>
      <a:lt2>
        <a:srgbClr val="000000"/>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8522</TotalTime>
  <Words>1367</Words>
  <Application>Microsoft Office PowerPoint</Application>
  <PresentationFormat>Widescreen</PresentationFormat>
  <Paragraphs>227</Paragraphs>
  <Slides>55</Slides>
  <Notes>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7" baseType="lpstr">
      <vt:lpstr>ＭＳ Ｐゴシック</vt:lpstr>
      <vt:lpstr>Arial</vt:lpstr>
      <vt:lpstr>BlinkMacSystemFont</vt:lpstr>
      <vt:lpstr>Calibri</vt:lpstr>
      <vt:lpstr>Calibri Light</vt:lpstr>
      <vt:lpstr>Helvetica</vt:lpstr>
      <vt:lpstr>Roboto</vt:lpstr>
      <vt:lpstr>Symbol</vt:lpstr>
      <vt:lpstr>Times New Roman</vt:lpstr>
      <vt:lpstr>Wingdings</vt:lpstr>
      <vt:lpstr>Office Theme</vt:lpstr>
      <vt:lpstr>Image</vt:lpstr>
      <vt:lpstr>Oral Biofilms</vt:lpstr>
      <vt:lpstr>PowerPoint Presentation</vt:lpstr>
      <vt:lpstr>Supra vs subgingival</vt:lpstr>
      <vt:lpstr>Supra vs subgingival</vt:lpstr>
      <vt:lpstr>PowerPoint Presentation</vt:lpstr>
      <vt:lpstr>PowerPoint Presentation</vt:lpstr>
      <vt:lpstr>PowerPoint Presentation</vt:lpstr>
      <vt:lpstr>PowerPoint Presentation</vt:lpstr>
      <vt:lpstr>Definition of a biofilm</vt:lpstr>
      <vt:lpstr>PowerPoint Presentation</vt:lpstr>
      <vt:lpstr>PowerPoint Presentation</vt:lpstr>
      <vt:lpstr>PowerPoint Presentation</vt:lpstr>
      <vt:lpstr>Biofilms grow just about anywhere</vt:lpstr>
      <vt:lpstr>Other oral biofilms</vt:lpstr>
      <vt:lpstr>PowerPoint Presentation</vt:lpstr>
      <vt:lpstr>PowerPoint Presentation</vt:lpstr>
      <vt:lpstr>Clinical significance of biofilm formation</vt:lpstr>
      <vt:lpstr>Examples of Biofilm-Based Infections</vt:lpstr>
      <vt:lpstr>Biofilm in urinary catheter</vt:lpstr>
      <vt:lpstr>Biofilm on contact lenses</vt:lpstr>
      <vt:lpstr>PowerPoint Presentation</vt:lpstr>
      <vt:lpstr>PowerPoint Presentation</vt:lpstr>
      <vt:lpstr>Why do we care about biofilms?</vt:lpstr>
      <vt:lpstr>How do the cells know when to leave?</vt:lpstr>
      <vt:lpstr>PowerPoint Presentation</vt:lpstr>
      <vt:lpstr>PowerPoint Presentation</vt:lpstr>
      <vt:lpstr>The impact of quorum sensing is large</vt:lpstr>
      <vt:lpstr>PowerPoint Presentation</vt:lpstr>
      <vt:lpstr>PowerPoint Presentation</vt:lpstr>
      <vt:lpstr>PowerPoint Presentation</vt:lpstr>
      <vt:lpstr>PowerPoint Presentation</vt:lpstr>
      <vt:lpstr>Co-Aggregation</vt:lpstr>
      <vt:lpstr>Biofilm development</vt:lpstr>
      <vt:lpstr>Model of supragingival plaque</vt:lpstr>
      <vt:lpstr>Metabolic interactions of an oral biofilm</vt:lpstr>
      <vt:lpstr>Ecological plaque hypotheses</vt:lpstr>
      <vt:lpstr>PowerPoint Presentation</vt:lpstr>
      <vt:lpstr>Flow-cell system</vt:lpstr>
      <vt:lpstr>Flow-cell 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Sucrose and polymers</vt:lpstr>
      <vt:lpstr>PowerPoint Presentation</vt:lpstr>
      <vt:lpstr>PowerPoint Presentation</vt:lpstr>
      <vt:lpstr>PowerPoint Presentation</vt:lpstr>
      <vt:lpstr>Further microbe - S. mutans interaction</vt:lpstr>
      <vt:lpstr>PowerPoint Presentation</vt:lpstr>
      <vt:lpstr>PowerPoint Presentation</vt:lpstr>
      <vt:lpstr>Salivary Mucin influence on plaque</vt:lpstr>
    </vt:vector>
  </TitlesOfParts>
  <Company>UPenn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Plaque and Caries</dc:title>
  <dc:creator>Demuth</dc:creator>
  <cp:lastModifiedBy>Firstname Lastname</cp:lastModifiedBy>
  <cp:revision>288</cp:revision>
  <dcterms:created xsi:type="dcterms:W3CDTF">2002-10-23T19:27:34Z</dcterms:created>
  <dcterms:modified xsi:type="dcterms:W3CDTF">2025-09-11T14:50:40Z</dcterms:modified>
</cp:coreProperties>
</file>