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5"/>
  </p:notesMasterIdLst>
  <p:sldIdLst>
    <p:sldId id="257" r:id="rId2"/>
    <p:sldId id="497" r:id="rId3"/>
    <p:sldId id="498" r:id="rId4"/>
    <p:sldId id="489" r:id="rId5"/>
    <p:sldId id="455" r:id="rId6"/>
    <p:sldId id="394" r:id="rId7"/>
    <p:sldId id="389" r:id="rId8"/>
    <p:sldId id="376" r:id="rId9"/>
    <p:sldId id="378" r:id="rId10"/>
    <p:sldId id="377" r:id="rId11"/>
    <p:sldId id="452" r:id="rId12"/>
    <p:sldId id="482" r:id="rId13"/>
    <p:sldId id="510" r:id="rId14"/>
    <p:sldId id="507" r:id="rId15"/>
    <p:sldId id="454" r:id="rId16"/>
    <p:sldId id="511" r:id="rId17"/>
    <p:sldId id="501" r:id="rId18"/>
    <p:sldId id="513" r:id="rId19"/>
    <p:sldId id="512" r:id="rId20"/>
    <p:sldId id="500" r:id="rId21"/>
    <p:sldId id="413" r:id="rId22"/>
    <p:sldId id="402" r:id="rId23"/>
    <p:sldId id="403" r:id="rId24"/>
    <p:sldId id="405" r:id="rId25"/>
    <p:sldId id="401" r:id="rId26"/>
    <p:sldId id="329" r:id="rId27"/>
    <p:sldId id="499" r:id="rId28"/>
    <p:sldId id="395" r:id="rId29"/>
    <p:sldId id="508" r:id="rId30"/>
    <p:sldId id="509" r:id="rId31"/>
    <p:sldId id="504" r:id="rId32"/>
    <p:sldId id="506" r:id="rId33"/>
    <p:sldId id="505" r:id="rId34"/>
    <p:sldId id="492" r:id="rId35"/>
    <p:sldId id="481" r:id="rId36"/>
    <p:sldId id="502" r:id="rId37"/>
    <p:sldId id="503" r:id="rId38"/>
    <p:sldId id="365" r:id="rId39"/>
    <p:sldId id="366" r:id="rId40"/>
    <p:sldId id="367" r:id="rId41"/>
    <p:sldId id="287" r:id="rId42"/>
    <p:sldId id="333" r:id="rId43"/>
    <p:sldId id="514" r:id="rId4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1" d="100"/>
          <a:sy n="61" d="100"/>
        </p:scale>
        <p:origin x="776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14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A75530-3983-4C17-9DAF-5F9919D11AEA}" type="datetimeFigureOut">
              <a:rPr lang="en-US" smtClean="0"/>
              <a:t>8/22/2024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DA6C47-12B5-41DA-BF59-3A8303A8C2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469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Thank you</a:t>
            </a:r>
            <a:r>
              <a:rPr lang="en-US" baseline="0" dirty="0"/>
              <a:t> for the invitation to speak with you today.  You have made me quite welcome.  The title of my talk is Oral microbial biomarkers in oral and systemic diseases.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C1F7B7-6F89-4251-85DA-A1359172E5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98239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146022E2-4ECD-4EC0-8C28-AFF3EFD39D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A73A67-BEC3-4A4F-9163-BA2F72A5D637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4034" name="Rectangle 2">
            <a:extLst>
              <a:ext uri="{FF2B5EF4-FFF2-40B4-BE49-F238E27FC236}">
                <a16:creationId xmlns:a16="http://schemas.microsoft.com/office/drawing/2014/main" id="{C1A3E0EF-86A7-4AC7-AF1A-8477B0F2C0F6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07165008-E3D9-4B1F-8F40-2551321B0C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82605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69A6D0-5235-4930-84D7-4B3F087F427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69A6D0-5235-4930-84D7-4B3F087F427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9108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69A6D0-5235-4930-84D7-4B3F087F427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33998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A42BC542-F4C4-45E2-BC3D-9F847E9B3F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7CF7DE5-CB21-4EA9-A41B-002701E8902A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90114" name="Rectangle 2">
            <a:extLst>
              <a:ext uri="{FF2B5EF4-FFF2-40B4-BE49-F238E27FC236}">
                <a16:creationId xmlns:a16="http://schemas.microsoft.com/office/drawing/2014/main" id="{28213217-AAB0-40E3-9E40-3D81009F36F0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Rectangle 3">
            <a:extLst>
              <a:ext uri="{FF2B5EF4-FFF2-40B4-BE49-F238E27FC236}">
                <a16:creationId xmlns:a16="http://schemas.microsoft.com/office/drawing/2014/main" id="{B7BF48AC-C9E0-4564-94F9-80429FF658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20433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FFBC825-1B27-4722-ADEF-27EB6458F84D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CC40D65-4C31-4B8B-B305-D66B8001E778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EAF9FEA-2730-460F-9154-70D8CEECEB5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9730" tIns="44865" rIns="89730" bIns="44865"/>
          <a:lstStyle/>
          <a:p>
            <a:pPr eaLnBrk="1" hangingPunct="1"/>
            <a:endParaRPr lang="en-US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EAF9FEA-2730-460F-9154-70D8CEECEB5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9730" tIns="44865" rIns="89730" bIns="44865"/>
          <a:lstStyle/>
          <a:p>
            <a:pPr eaLnBrk="1" hangingPunct="1"/>
            <a:endParaRPr lang="en-US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09716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10741AB6-B205-4AFE-AE6F-285633983A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0A9A2B4-95BB-4187-8645-A76C59FC6686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24258" name="Rectangle 2">
            <a:extLst>
              <a:ext uri="{FF2B5EF4-FFF2-40B4-BE49-F238E27FC236}">
                <a16:creationId xmlns:a16="http://schemas.microsoft.com/office/drawing/2014/main" id="{1C503366-09A0-437A-8596-50E070DCAE6C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4259" name="Rectangle 3">
            <a:extLst>
              <a:ext uri="{FF2B5EF4-FFF2-40B4-BE49-F238E27FC236}">
                <a16:creationId xmlns:a16="http://schemas.microsoft.com/office/drawing/2014/main" id="{DDE21B8C-D9B3-475A-8C60-F8B4E2EC4E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67295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92937557-EE9C-4E05-8D74-9CCF7B5BB86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E1B9F8D-82F9-40A9-B264-CFAC4309463E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14018" name="Rectangle 2">
            <a:extLst>
              <a:ext uri="{FF2B5EF4-FFF2-40B4-BE49-F238E27FC236}">
                <a16:creationId xmlns:a16="http://schemas.microsoft.com/office/drawing/2014/main" id="{85F44F96-E7CF-440B-B286-F1C12E7C611A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4019" name="Rectangle 3">
            <a:extLst>
              <a:ext uri="{FF2B5EF4-FFF2-40B4-BE49-F238E27FC236}">
                <a16:creationId xmlns:a16="http://schemas.microsoft.com/office/drawing/2014/main" id="{72C668BA-5BCD-45E5-83D1-0AB13C043B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21538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10741AB6-B205-4AFE-AE6F-285633983A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0A9A2B4-95BB-4187-8645-A76C59FC6686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24258" name="Rectangle 2">
            <a:extLst>
              <a:ext uri="{FF2B5EF4-FFF2-40B4-BE49-F238E27FC236}">
                <a16:creationId xmlns:a16="http://schemas.microsoft.com/office/drawing/2014/main" id="{1C503366-09A0-437A-8596-50E070DCAE6C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4259" name="Rectangle 3">
            <a:extLst>
              <a:ext uri="{FF2B5EF4-FFF2-40B4-BE49-F238E27FC236}">
                <a16:creationId xmlns:a16="http://schemas.microsoft.com/office/drawing/2014/main" id="{DDE21B8C-D9B3-475A-8C60-F8B4E2EC4E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22965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10741AB6-B205-4AFE-AE6F-285633983A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0A9A2B4-95BB-4187-8645-A76C59FC6686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24258" name="Rectangle 2">
            <a:extLst>
              <a:ext uri="{FF2B5EF4-FFF2-40B4-BE49-F238E27FC236}">
                <a16:creationId xmlns:a16="http://schemas.microsoft.com/office/drawing/2014/main" id="{1C503366-09A0-437A-8596-50E070DCAE6C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4259" name="Rectangle 3">
            <a:extLst>
              <a:ext uri="{FF2B5EF4-FFF2-40B4-BE49-F238E27FC236}">
                <a16:creationId xmlns:a16="http://schemas.microsoft.com/office/drawing/2014/main" id="{DDE21B8C-D9B3-475A-8C60-F8B4E2EC4E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3558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389905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91252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82236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2166961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617143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7534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4439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50383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1601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2006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3113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9182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26115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076" name="Picture 7" descr="line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72200"/>
            <a:ext cx="12192000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8" descr="forsyth image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7201" y="5410200"/>
            <a:ext cx="21971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11" descr="test5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627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png"/><Relationship Id="rId4" Type="http://schemas.openxmlformats.org/officeDocument/2006/relationships/hyperlink" Target="http://dx.doi.org/10.3934/microbiol.2018.1.140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s://www.ncbi.nlm.nih.gov/pmc/articles/PMC4760785/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16/0003-9969(90)90139-2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ti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3.png"/><Relationship Id="rId4" Type="http://schemas.openxmlformats.org/officeDocument/2006/relationships/oleObject" Target="../embeddings/oleObject1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16/j.coph.2014.09.005" TargetMode="Externa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ncbi.nlm.nih.gov/pmc/articles/PMC4760785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mc/articles/PMC4760785/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645920" y="0"/>
            <a:ext cx="893064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+mn-cs"/>
              </a:rPr>
              <a:t>Oral Biofilm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2199957" y="1810234"/>
            <a:ext cx="7654925" cy="29213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Bruce J. Paster, Ph.D</a:t>
            </a:r>
            <a:r>
              <a:rPr lang="en-US" sz="48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.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3600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3600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The ADA-Forsyth Institute &amp;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Harvard School of Dental Medicine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336497" y="5398780"/>
            <a:ext cx="7248843" cy="9515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HSDM-ORB601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3600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66794"/>
            <a:ext cx="4770120" cy="676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328660" y="2613660"/>
            <a:ext cx="2141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000000"/>
                </a:solidFill>
                <a:latin typeface="Arial" charset="0"/>
              </a:rPr>
              <a:t>Periodontitis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945" y="76201"/>
            <a:ext cx="4567079" cy="6596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60296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title"/>
          </p:nvPr>
        </p:nvSpPr>
        <p:spPr>
          <a:xfrm>
            <a:off x="2252664" y="-54927"/>
            <a:ext cx="7793037" cy="1143000"/>
          </a:xfrm>
        </p:spPr>
        <p:txBody>
          <a:bodyPr/>
          <a:lstStyle/>
          <a:p>
            <a:pPr eaLnBrk="1" hangingPunct="1"/>
            <a:r>
              <a:rPr lang="en-US" altLang="en-US" dirty="0">
                <a:latin typeface="Times New Roman" pitchFamily="18" charset="0"/>
              </a:rPr>
              <a:t>Definition of a </a:t>
            </a:r>
            <a:r>
              <a:rPr lang="en-US" altLang="en-US" sz="4000" dirty="0">
                <a:latin typeface="Times New Roman" pitchFamily="18" charset="0"/>
              </a:rPr>
              <a:t>biofilm</a:t>
            </a:r>
            <a:endParaRPr lang="en-US" altLang="en-US" dirty="0">
              <a:latin typeface="Times New Roman" pitchFamily="18" charset="0"/>
            </a:endParaRPr>
          </a:p>
        </p:txBody>
      </p:sp>
      <p:sp>
        <p:nvSpPr>
          <p:cNvPr id="14339" name="Rectangle 8"/>
          <p:cNvSpPr>
            <a:spLocks noGrp="1" noChangeArrowheads="1"/>
          </p:cNvSpPr>
          <p:nvPr>
            <p:ph idx="1"/>
          </p:nvPr>
        </p:nvSpPr>
        <p:spPr>
          <a:xfrm>
            <a:off x="2047212" y="1215794"/>
            <a:ext cx="8229600" cy="4842106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b="0" i="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Oral biofilms are functionally and structurally organized polymicrobial communities that are embedded in a </a:t>
            </a:r>
            <a:r>
              <a:rPr lang="en-US" b="1" i="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self-produced</a:t>
            </a:r>
            <a:r>
              <a:rPr lang="en-US" b="0" i="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 extracellular matrix of exopolymers on mucosal and dental surface</a:t>
            </a:r>
            <a:endParaRPr lang="en-US" altLang="en-US" dirty="0">
              <a:latin typeface="Times New Roman" pitchFamily="18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en-US" dirty="0">
                <a:latin typeface="Times New Roman" pitchFamily="18" charset="0"/>
              </a:rPr>
              <a:t>In general, there are 5 main components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dirty="0">
                <a:latin typeface="Times New Roman" pitchFamily="18" charset="0"/>
              </a:rPr>
              <a:t>Polysaccharide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dirty="0">
                <a:latin typeface="Times New Roman" pitchFamily="18" charset="0"/>
              </a:rPr>
              <a:t>Proteins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dirty="0">
                <a:latin typeface="Times New Roman" pitchFamily="18" charset="0"/>
              </a:rPr>
              <a:t>DNA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dirty="0">
                <a:latin typeface="Times New Roman" pitchFamily="18" charset="0"/>
              </a:rPr>
              <a:t>Metabolites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dirty="0">
                <a:latin typeface="Times New Roman" pitchFamily="18" charset="0"/>
              </a:rPr>
              <a:t>lipids</a:t>
            </a:r>
          </a:p>
        </p:txBody>
      </p:sp>
    </p:spTree>
    <p:extLst>
      <p:ext uri="{BB962C8B-B14F-4D97-AF65-F5344CB8AC3E}">
        <p14:creationId xmlns:p14="http://schemas.microsoft.com/office/powerpoint/2010/main" val="25813113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72640" y="1158240"/>
            <a:ext cx="816864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Specific attachment via bacterial adhesins and receptors on surfaces. 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Co-aggregation—adhesins and bacterial receptors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Cells embedded in a polysaccharide matrix or glycocalyx produced by the colonizing species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Shared metabolic activities 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Transport of nutrients and waste products via water channels 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Communication - quorum sensing 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Protection 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Spread by detachment &amp; subsequent reattachment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699260" y="102870"/>
            <a:ext cx="8839200" cy="7810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 kern="0" dirty="0">
                <a:solidFill>
                  <a:srgbClr val="000000"/>
                </a:solidFill>
                <a:latin typeface="Times New Roman" pitchFamily="18" charset="0"/>
              </a:rPr>
              <a:t>Biofilm Characteristics </a:t>
            </a:r>
          </a:p>
        </p:txBody>
      </p:sp>
    </p:spTree>
    <p:extLst>
      <p:ext uri="{BB962C8B-B14F-4D97-AF65-F5344CB8AC3E}">
        <p14:creationId xmlns:p14="http://schemas.microsoft.com/office/powerpoint/2010/main" val="24566501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29208" y="102870"/>
            <a:ext cx="11762792" cy="7810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 kern="0" dirty="0">
                <a:solidFill>
                  <a:srgbClr val="000000"/>
                </a:solidFill>
                <a:latin typeface="Times New Roman" pitchFamily="18" charset="0"/>
              </a:rPr>
              <a:t>Extracellular DNA enhances biofilm development</a:t>
            </a:r>
          </a:p>
        </p:txBody>
      </p:sp>
      <p:sp>
        <p:nvSpPr>
          <p:cNvPr id="4" name="AutoShape 2" descr="The role of extracellular DNA in the formation, architecture, stability,  and treatment of bacterial biofilms - Panlilio - 2021 - Biotechnology and  Bioengineering - Wiley Online Library">
            <a:extLst>
              <a:ext uri="{FF2B5EF4-FFF2-40B4-BE49-F238E27FC236}">
                <a16:creationId xmlns:a16="http://schemas.microsoft.com/office/drawing/2014/main" id="{AEE5674F-53C0-762C-B580-3EA61369D12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50" name="Picture 6" descr="The role of extracellular DNA in the formation, architecture, stability,  and treatment of bacterial biofilms - Panlilio - 2021 - Biotechnology and  Bioengineering - Wiley Online Library">
            <a:extLst>
              <a:ext uri="{FF2B5EF4-FFF2-40B4-BE49-F238E27FC236}">
                <a16:creationId xmlns:a16="http://schemas.microsoft.com/office/drawing/2014/main" id="{3A8C6D0C-D2A1-0967-1548-14299AB174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499" y="1733441"/>
            <a:ext cx="6894545" cy="2895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17">
            <a:extLst>
              <a:ext uri="{FF2B5EF4-FFF2-40B4-BE49-F238E27FC236}">
                <a16:creationId xmlns:a16="http://schemas.microsoft.com/office/drawing/2014/main" id="{59A49FE9-2B70-F131-6F17-F854FB6CB4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6084" y="5217061"/>
            <a:ext cx="594265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800" dirty="0">
                <a:solidFill>
                  <a:srgbClr val="000000"/>
                </a:solidFill>
                <a:latin typeface="Arial" charset="0"/>
                <a:cs typeface="Times New Roman" panose="02020603050405020304" pitchFamily="18" charset="0"/>
              </a:rPr>
              <a:t>DNase may be a potential treatment</a:t>
            </a:r>
          </a:p>
        </p:txBody>
      </p:sp>
    </p:spTree>
    <p:extLst>
      <p:ext uri="{BB962C8B-B14F-4D97-AF65-F5344CB8AC3E}">
        <p14:creationId xmlns:p14="http://schemas.microsoft.com/office/powerpoint/2010/main" val="40086255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05480" y="1539240"/>
            <a:ext cx="58267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Gingival crevicular fluid and salivary flow. 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Mastication and tongue movement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Rapid turnover of epithelial cells, especially buccal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Host defense mechanisms, e.g., Langerhans cells for immune response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699260" y="102870"/>
            <a:ext cx="8839200" cy="7810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 kern="0" dirty="0">
                <a:solidFill>
                  <a:srgbClr val="000000"/>
                </a:solidFill>
                <a:latin typeface="Times New Roman" pitchFamily="18" charset="0"/>
              </a:rPr>
              <a:t>Natural cleansing</a:t>
            </a:r>
          </a:p>
        </p:txBody>
      </p:sp>
    </p:spTree>
    <p:extLst>
      <p:ext uri="{BB962C8B-B14F-4D97-AF65-F5344CB8AC3E}">
        <p14:creationId xmlns:p14="http://schemas.microsoft.com/office/powerpoint/2010/main" val="36434136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699260" y="102870"/>
            <a:ext cx="8839200" cy="781050"/>
          </a:xfrm>
        </p:spPr>
        <p:txBody>
          <a:bodyPr/>
          <a:lstStyle/>
          <a:p>
            <a:pPr eaLnBrk="1" hangingPunct="1"/>
            <a:r>
              <a:rPr lang="en-US" altLang="en-US" sz="3600" dirty="0">
                <a:solidFill>
                  <a:schemeClr val="tx1"/>
                </a:solidFill>
                <a:latin typeface="Times New Roman" pitchFamily="18" charset="0"/>
              </a:rPr>
              <a:t>Clinical significance of biofilm formation</a:t>
            </a:r>
            <a:endParaRPr lang="en-US" altLang="en-US" sz="32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55717" y="1676401"/>
            <a:ext cx="9050310" cy="42465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400" dirty="0">
                <a:latin typeface="Times New Roman" pitchFamily="18" charset="0"/>
              </a:rPr>
              <a:t>CDC estimates that most bacterial infections are biofilm-based</a:t>
            </a:r>
          </a:p>
          <a:p>
            <a:pPr eaLnBrk="1" hangingPunct="1">
              <a:lnSpc>
                <a:spcPct val="80000"/>
              </a:lnSpc>
            </a:pPr>
            <a:endParaRPr lang="en-US" altLang="en-US" sz="2400" dirty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en-US" sz="2400" dirty="0">
                <a:latin typeface="Times New Roman" pitchFamily="18" charset="0"/>
              </a:rPr>
              <a:t>Typically, biofilm-based infections are chronic</a:t>
            </a:r>
          </a:p>
          <a:p>
            <a:pPr eaLnBrk="1" hangingPunct="1">
              <a:lnSpc>
                <a:spcPct val="80000"/>
              </a:lnSpc>
            </a:pPr>
            <a:endParaRPr lang="en-US" altLang="en-US" sz="2400" dirty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en-US" sz="2400" dirty="0">
                <a:latin typeface="Times New Roman" pitchFamily="18" charset="0"/>
              </a:rPr>
              <a:t>Resistance to antibiotic treatment</a:t>
            </a:r>
          </a:p>
          <a:p>
            <a:pPr lvl="3" eaLnBrk="1" hangingPunct="1">
              <a:lnSpc>
                <a:spcPct val="80000"/>
              </a:lnSpc>
            </a:pPr>
            <a:r>
              <a:rPr lang="en-US" altLang="en-US" sz="2400" dirty="0">
                <a:latin typeface="Times New Roman" pitchFamily="18" charset="0"/>
              </a:rPr>
              <a:t>Phenotypic changes in the bacteria</a:t>
            </a:r>
          </a:p>
          <a:p>
            <a:pPr lvl="3" eaLnBrk="1" hangingPunct="1">
              <a:lnSpc>
                <a:spcPct val="80000"/>
              </a:lnSpc>
            </a:pPr>
            <a:r>
              <a:rPr lang="en-US" altLang="en-US" sz="2400" dirty="0">
                <a:latin typeface="Times New Roman" pitchFamily="18" charset="0"/>
              </a:rPr>
              <a:t>Extracellular polymers inactivate antibiotic</a:t>
            </a:r>
          </a:p>
          <a:p>
            <a:pPr lvl="3" eaLnBrk="1" hangingPunct="1">
              <a:lnSpc>
                <a:spcPct val="80000"/>
              </a:lnSpc>
            </a:pPr>
            <a:r>
              <a:rPr lang="en-US" altLang="en-US" sz="2400" dirty="0">
                <a:latin typeface="Times New Roman" pitchFamily="18" charset="0"/>
              </a:rPr>
              <a:t>Antibiotic sequestration</a:t>
            </a:r>
          </a:p>
          <a:p>
            <a:pPr lvl="3" eaLnBrk="1" hangingPunct="1">
              <a:lnSpc>
                <a:spcPct val="80000"/>
              </a:lnSpc>
            </a:pPr>
            <a:r>
              <a:rPr lang="en-US" altLang="en-US" sz="2400" dirty="0">
                <a:latin typeface="Times New Roman" pitchFamily="18" charset="0"/>
              </a:rPr>
              <a:t>Nutrient limitation</a:t>
            </a:r>
          </a:p>
          <a:p>
            <a:pPr lvl="3" eaLnBrk="1" hangingPunct="1">
              <a:lnSpc>
                <a:spcPct val="80000"/>
              </a:lnSpc>
            </a:pPr>
            <a:endParaRPr lang="en-US" altLang="en-US" sz="16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66007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699260" y="102870"/>
            <a:ext cx="8839200" cy="781050"/>
          </a:xfrm>
        </p:spPr>
        <p:txBody>
          <a:bodyPr/>
          <a:lstStyle/>
          <a:p>
            <a:pPr eaLnBrk="1" hangingPunct="1"/>
            <a:r>
              <a:rPr lang="en-US" sz="3600" dirty="0">
                <a:latin typeface="Times New Roman" pitchFamily="18" charset="0"/>
              </a:rPr>
              <a:t>Examples of Biofilm-Based Infections</a:t>
            </a:r>
            <a:endParaRPr lang="en-US" altLang="en-US" sz="32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55717" y="1676401"/>
            <a:ext cx="9050310" cy="4246563"/>
          </a:xfrm>
        </p:spPr>
        <p:txBody>
          <a:bodyPr/>
          <a:lstStyle/>
          <a:p>
            <a:pPr lvl="1" indent="-342900" eaLnBrk="1" hangingPunct="1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Times New Roman" pitchFamily="18" charset="0"/>
              </a:rPr>
              <a:t>Biofilms form on dead and living tissue</a:t>
            </a:r>
            <a:br>
              <a:rPr lang="en-US" sz="2400" dirty="0">
                <a:latin typeface="Times New Roman" pitchFamily="18" charset="0"/>
              </a:rPr>
            </a:br>
            <a:r>
              <a:rPr lang="en-US" sz="2400" dirty="0">
                <a:latin typeface="Times New Roman" pitchFamily="18" charset="0"/>
              </a:rPr>
              <a:t>– dental tissues</a:t>
            </a:r>
            <a:br>
              <a:rPr lang="en-US" sz="2400" dirty="0">
                <a:latin typeface="Times New Roman" pitchFamily="18" charset="0"/>
              </a:rPr>
            </a:br>
            <a:r>
              <a:rPr lang="en-US" sz="2400" dirty="0">
                <a:latin typeface="Times New Roman" pitchFamily="18" charset="0"/>
              </a:rPr>
              <a:t>– bladder infections</a:t>
            </a:r>
            <a:br>
              <a:rPr lang="en-US" sz="2400" dirty="0">
                <a:latin typeface="Times New Roman" pitchFamily="18" charset="0"/>
              </a:rPr>
            </a:br>
            <a:r>
              <a:rPr lang="en-US" sz="2400" dirty="0">
                <a:latin typeface="Times New Roman" pitchFamily="18" charset="0"/>
              </a:rPr>
              <a:t>– eye infections</a:t>
            </a:r>
            <a:br>
              <a:rPr lang="en-US" sz="2400" dirty="0">
                <a:latin typeface="Times New Roman" pitchFamily="18" charset="0"/>
              </a:rPr>
            </a:br>
            <a:r>
              <a:rPr lang="en-US" sz="2400" dirty="0">
                <a:latin typeface="Times New Roman" pitchFamily="18" charset="0"/>
              </a:rPr>
              <a:t>– ear - otitis media</a:t>
            </a:r>
            <a:br>
              <a:rPr lang="en-US" sz="2400" dirty="0">
                <a:latin typeface="Times New Roman" pitchFamily="18" charset="0"/>
              </a:rPr>
            </a:br>
            <a:r>
              <a:rPr lang="en-US" sz="2400" dirty="0">
                <a:latin typeface="Times New Roman" pitchFamily="18" charset="0"/>
              </a:rPr>
              <a:t>– sinusitis</a:t>
            </a:r>
            <a:br>
              <a:rPr lang="en-US" sz="2400" dirty="0">
                <a:latin typeface="Times New Roman" pitchFamily="18" charset="0"/>
              </a:rPr>
            </a:br>
            <a:r>
              <a:rPr lang="en-US" sz="2400" dirty="0">
                <a:latin typeface="Times New Roman" pitchFamily="18" charset="0"/>
              </a:rPr>
              <a:t>– tonsilitis</a:t>
            </a:r>
            <a:br>
              <a:rPr lang="en-US" sz="2400" dirty="0">
                <a:latin typeface="Times New Roman" pitchFamily="18" charset="0"/>
              </a:rPr>
            </a:br>
            <a:r>
              <a:rPr lang="en-US" sz="2400" dirty="0">
                <a:latin typeface="Times New Roman" pitchFamily="18" charset="0"/>
              </a:rPr>
              <a:t>– lung infections</a:t>
            </a:r>
            <a:br>
              <a:rPr lang="en-US" sz="2400" dirty="0">
                <a:latin typeface="Times New Roman" pitchFamily="18" charset="0"/>
              </a:rPr>
            </a:br>
            <a:r>
              <a:rPr lang="en-US" sz="2400" dirty="0">
                <a:latin typeface="Times New Roman" pitchFamily="18" charset="0"/>
              </a:rPr>
              <a:t>–wounds</a:t>
            </a:r>
          </a:p>
          <a:p>
            <a:pPr lvl="1" indent="-342900" eaLnBrk="1" hangingPunct="1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Times New Roman" pitchFamily="18" charset="0"/>
              </a:rPr>
              <a:t>Biofilms form on medical implants/catheter</a:t>
            </a:r>
            <a:br>
              <a:rPr lang="en-US" sz="2400" dirty="0">
                <a:latin typeface="Times New Roman" pitchFamily="18" charset="0"/>
              </a:rPr>
            </a:br>
            <a:endParaRPr lang="en-US" altLang="en-US" sz="24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3424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892133-C58E-4825-4C21-30F8FCF89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82810"/>
            <a:ext cx="10972800" cy="1143000"/>
          </a:xfrm>
        </p:spPr>
        <p:txBody>
          <a:bodyPr/>
          <a:lstStyle/>
          <a:p>
            <a:r>
              <a:rPr lang="en-US" dirty="0"/>
              <a:t>Biofilm in urinary catheter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ACE2C6-75EC-A4C9-20EE-0419F855C5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7644" y="1019148"/>
            <a:ext cx="6317154" cy="4866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9611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892133-C58E-4825-4C21-30F8FCF89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82810"/>
            <a:ext cx="10972800" cy="1143000"/>
          </a:xfrm>
        </p:spPr>
        <p:txBody>
          <a:bodyPr/>
          <a:lstStyle/>
          <a:p>
            <a:r>
              <a:rPr lang="en-US" dirty="0"/>
              <a:t>Biofilm on contact </a:t>
            </a:r>
            <a:r>
              <a:rPr lang="en-US" dirty="0" err="1"/>
              <a:t>lense</a:t>
            </a:r>
            <a:endParaRPr lang="en-US"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FECD1C3E-40AA-BBF4-F254-A3E1E007D0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463" y="1638175"/>
            <a:ext cx="6070592" cy="3581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0997E03-052B-BF17-9D76-989723EED4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4937" y="1697009"/>
            <a:ext cx="4800600" cy="3181350"/>
          </a:xfrm>
          <a:prstGeom prst="rect">
            <a:avLst/>
          </a:prstGeom>
        </p:spPr>
      </p:pic>
      <p:sp>
        <p:nvSpPr>
          <p:cNvPr id="4" name="Text Box 17">
            <a:extLst>
              <a:ext uri="{FF2B5EF4-FFF2-40B4-BE49-F238E27FC236}">
                <a16:creationId xmlns:a16="http://schemas.microsoft.com/office/drawing/2014/main" id="{85CFC61C-D205-EEF5-C7F5-389EBBF32F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4938" y="5038124"/>
            <a:ext cx="510864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800" dirty="0">
                <a:solidFill>
                  <a:srgbClr val="000000"/>
                </a:solidFill>
                <a:latin typeface="Arial" charset="0"/>
                <a:cs typeface="Times New Roman" panose="02020603050405020304" pitchFamily="18" charset="0"/>
              </a:rPr>
              <a:t>Don’t sleep with contact lenses</a:t>
            </a:r>
          </a:p>
        </p:txBody>
      </p:sp>
    </p:spTree>
    <p:extLst>
      <p:ext uri="{BB962C8B-B14F-4D97-AF65-F5344CB8AC3E}">
        <p14:creationId xmlns:p14="http://schemas.microsoft.com/office/powerpoint/2010/main" val="20824866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892133-C58E-4825-4C21-30F8FCF89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82810"/>
            <a:ext cx="10972800" cy="1143000"/>
          </a:xfrm>
        </p:spPr>
        <p:txBody>
          <a:bodyPr/>
          <a:lstStyle/>
          <a:p>
            <a:r>
              <a:rPr lang="en-US" dirty="0"/>
              <a:t>Biofilm cycle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02D35A-7E41-EB1F-4511-94926B390F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8969" y="1136458"/>
            <a:ext cx="6354062" cy="564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914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162FF5-F02F-68BE-97A0-10FAB6A246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Fighting Biofilm With Oral Rinses - Dentistry Today">
            <a:extLst>
              <a:ext uri="{FF2B5EF4-FFF2-40B4-BE49-F238E27FC236}">
                <a16:creationId xmlns:a16="http://schemas.microsoft.com/office/drawing/2014/main" id="{303AB83C-8AA9-673A-C149-7EEE879A82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9178" y="1000125"/>
            <a:ext cx="7641371" cy="558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61939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162FF5-F02F-68BE-97A0-10FAB6A246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The Role of Biofilms in Upper Respiratory Tract Infections | SpringerLink">
            <a:extLst>
              <a:ext uri="{FF2B5EF4-FFF2-40B4-BE49-F238E27FC236}">
                <a16:creationId xmlns:a16="http://schemas.microsoft.com/office/drawing/2014/main" id="{F4C6656A-B683-BEAA-1959-FED8583A42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444" y="457201"/>
            <a:ext cx="10043737" cy="626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09012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3E8FA96-FC3E-4C0B-BFE1-E10734D959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6122" y="1101961"/>
            <a:ext cx="7145655" cy="465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2424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Picture 2" descr="SpyogAdhes">
            <a:extLst>
              <a:ext uri="{FF2B5EF4-FFF2-40B4-BE49-F238E27FC236}">
                <a16:creationId xmlns:a16="http://schemas.microsoft.com/office/drawing/2014/main" id="{CD099F52-722D-4AF3-91D1-A50B1A3B9C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631" y="1047066"/>
            <a:ext cx="2820988" cy="4191000"/>
          </a:xfrm>
          <a:prstGeom prst="rect">
            <a:avLst/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0531" name="Picture 3" descr="ActinoFimbr">
            <a:extLst>
              <a:ext uri="{FF2B5EF4-FFF2-40B4-BE49-F238E27FC236}">
                <a16:creationId xmlns:a16="http://schemas.microsoft.com/office/drawing/2014/main" id="{224D47CA-B097-4CAC-9C95-73C6FCC53D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3925" y="1048544"/>
            <a:ext cx="3810000" cy="2578100"/>
          </a:xfrm>
          <a:prstGeom prst="rect">
            <a:avLst/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0532" name="Picture 4" descr="PgFimVesic">
            <a:extLst>
              <a:ext uri="{FF2B5EF4-FFF2-40B4-BE49-F238E27FC236}">
                <a16:creationId xmlns:a16="http://schemas.microsoft.com/office/drawing/2014/main" id="{0E210E66-1A04-4685-9204-328B39AB58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3925" y="4198144"/>
            <a:ext cx="3810000" cy="2324100"/>
          </a:xfrm>
          <a:prstGeom prst="rect">
            <a:avLst/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533" name="Text Box 5">
            <a:extLst>
              <a:ext uri="{FF2B5EF4-FFF2-40B4-BE49-F238E27FC236}">
                <a16:creationId xmlns:a16="http://schemas.microsoft.com/office/drawing/2014/main" id="{5C9CF65F-91E3-41F5-8EDB-BFE701647E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2692" y="176720"/>
            <a:ext cx="885530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400" dirty="0">
                <a:solidFill>
                  <a:srgbClr val="000000"/>
                </a:solidFill>
                <a:latin typeface="Times New Roman" panose="02020603050405020304" pitchFamily="18" charset="0"/>
              </a:rPr>
              <a:t>Bacteria have evolved complex surface structures</a:t>
            </a:r>
          </a:p>
        </p:txBody>
      </p:sp>
      <p:sp>
        <p:nvSpPr>
          <p:cNvPr id="150535" name="Text Box 7">
            <a:extLst>
              <a:ext uri="{FF2B5EF4-FFF2-40B4-BE49-F238E27FC236}">
                <a16:creationId xmlns:a16="http://schemas.microsoft.com/office/drawing/2014/main" id="{E87F839F-2DB1-4E79-A7C9-342D4B962B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9801" y="5360194"/>
            <a:ext cx="289053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000000"/>
                </a:solidFill>
                <a:latin typeface="Arial" charset="0"/>
                <a:cs typeface="Times New Roman" panose="02020603050405020304" pitchFamily="18" charset="0"/>
              </a:rPr>
              <a:t>Short fibrils of streptococci</a:t>
            </a:r>
          </a:p>
        </p:txBody>
      </p:sp>
      <p:sp>
        <p:nvSpPr>
          <p:cNvPr id="150536" name="Text Box 8">
            <a:extLst>
              <a:ext uri="{FF2B5EF4-FFF2-40B4-BE49-F238E27FC236}">
                <a16:creationId xmlns:a16="http://schemas.microsoft.com/office/drawing/2014/main" id="{274026CB-92AB-400E-BD42-655B13CD02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3289" y="3737063"/>
            <a:ext cx="371127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000000"/>
                </a:solidFill>
                <a:latin typeface="Arial" charset="0"/>
                <a:cs typeface="Times New Roman" panose="02020603050405020304" pitchFamily="18" charset="0"/>
              </a:rPr>
              <a:t>Long fimbriae of </a:t>
            </a:r>
            <a:r>
              <a:rPr lang="en-US" altLang="en-US" i="1" dirty="0">
                <a:solidFill>
                  <a:srgbClr val="000000"/>
                </a:solidFill>
                <a:latin typeface="Arial" charset="0"/>
                <a:cs typeface="Times New Roman" panose="02020603050405020304" pitchFamily="18" charset="0"/>
              </a:rPr>
              <a:t>Actinomyces</a:t>
            </a:r>
            <a:r>
              <a:rPr lang="en-US" altLang="en-US" dirty="0">
                <a:solidFill>
                  <a:srgbClr val="000000"/>
                </a:solidFill>
                <a:latin typeface="Arial" charset="0"/>
                <a:cs typeface="Times New Roman" panose="02020603050405020304" pitchFamily="18" charset="0"/>
              </a:rPr>
              <a:t> spp</a:t>
            </a:r>
            <a:r>
              <a:rPr lang="en-US" altLang="en-US" b="1" dirty="0">
                <a:solidFill>
                  <a:srgbClr val="3333FF"/>
                </a:solidFill>
                <a:latin typeface="Arial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50537" name="Text Box 9">
            <a:extLst>
              <a:ext uri="{FF2B5EF4-FFF2-40B4-BE49-F238E27FC236}">
                <a16:creationId xmlns:a16="http://schemas.microsoft.com/office/drawing/2014/main" id="{8DFE7CEE-E93A-4394-B501-7114D1E4EF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4389" y="6155532"/>
            <a:ext cx="393800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000000"/>
                </a:solidFill>
                <a:latin typeface="Arial" charset="0"/>
                <a:cs typeface="Times New Roman" panose="02020603050405020304" pitchFamily="18" charset="0"/>
              </a:rPr>
              <a:t>Fimbriae and vesicles of </a:t>
            </a:r>
            <a:r>
              <a:rPr lang="en-US" altLang="en-US" i="1" dirty="0">
                <a:solidFill>
                  <a:srgbClr val="000000"/>
                </a:solidFill>
                <a:latin typeface="Arial" charset="0"/>
                <a:cs typeface="Times New Roman" panose="02020603050405020304" pitchFamily="18" charset="0"/>
              </a:rPr>
              <a:t>P. </a:t>
            </a:r>
            <a:r>
              <a:rPr lang="en-US" altLang="en-US" i="1" dirty="0" err="1">
                <a:solidFill>
                  <a:srgbClr val="000000"/>
                </a:solidFill>
                <a:latin typeface="Arial" charset="0"/>
                <a:cs typeface="Times New Roman" panose="02020603050405020304" pitchFamily="18" charset="0"/>
              </a:rPr>
              <a:t>gingivalis</a:t>
            </a:r>
            <a:endParaRPr lang="en-US" altLang="en-US" dirty="0">
              <a:solidFill>
                <a:srgbClr val="000000"/>
              </a:solidFill>
              <a:latin typeface="Arial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4583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Text Box 2">
            <a:extLst>
              <a:ext uri="{FF2B5EF4-FFF2-40B4-BE49-F238E27FC236}">
                <a16:creationId xmlns:a16="http://schemas.microsoft.com/office/drawing/2014/main" id="{9A90973C-55CE-4D27-97EA-86947FEE6A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6354" y="-29111"/>
            <a:ext cx="8419292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400" dirty="0">
                <a:solidFill>
                  <a:srgbClr val="000000"/>
                </a:solidFill>
                <a:latin typeface="Times New Roman" panose="02020603050405020304" pitchFamily="18" charset="0"/>
              </a:rPr>
              <a:t>Bacteria express adhesins, molecules that bind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400" dirty="0">
                <a:solidFill>
                  <a:srgbClr val="000000"/>
                </a:solidFill>
                <a:latin typeface="Times New Roman" panose="02020603050405020304" pitchFamily="18" charset="0"/>
              </a:rPr>
              <a:t>host ligands and receptors </a:t>
            </a:r>
            <a:r>
              <a:rPr lang="en-US" altLang="en-US" sz="34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stereochemically</a:t>
            </a:r>
            <a:r>
              <a:rPr lang="en-US" altLang="en-US" sz="3400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</a:p>
        </p:txBody>
      </p:sp>
      <p:grpSp>
        <p:nvGrpSpPr>
          <p:cNvPr id="151556" name="Group 4">
            <a:extLst>
              <a:ext uri="{FF2B5EF4-FFF2-40B4-BE49-F238E27FC236}">
                <a16:creationId xmlns:a16="http://schemas.microsoft.com/office/drawing/2014/main" id="{A5057121-E1FB-4198-ADC5-6A68E73D31F0}"/>
              </a:ext>
            </a:extLst>
          </p:cNvPr>
          <p:cNvGrpSpPr>
            <a:grpSpLocks/>
          </p:cNvGrpSpPr>
          <p:nvPr/>
        </p:nvGrpSpPr>
        <p:grpSpPr bwMode="auto">
          <a:xfrm>
            <a:off x="2971800" y="2057400"/>
            <a:ext cx="1295400" cy="3733800"/>
            <a:chOff x="1872" y="1392"/>
            <a:chExt cx="816" cy="2352"/>
          </a:xfrm>
        </p:grpSpPr>
        <p:sp>
          <p:nvSpPr>
            <p:cNvPr id="151557" name="AutoShape 5">
              <a:extLst>
                <a:ext uri="{FF2B5EF4-FFF2-40B4-BE49-F238E27FC236}">
                  <a16:creationId xmlns:a16="http://schemas.microsoft.com/office/drawing/2014/main" id="{1DF5E26C-DC8F-4D74-94EB-4432589C6F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1392"/>
              <a:ext cx="816" cy="2352"/>
            </a:xfrm>
            <a:prstGeom prst="roundRect">
              <a:avLst>
                <a:gd name="adj" fmla="val 16667"/>
              </a:avLst>
            </a:prstGeom>
            <a:solidFill>
              <a:srgbClr val="66FFCC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1558" name="AutoShape 6">
              <a:extLst>
                <a:ext uri="{FF2B5EF4-FFF2-40B4-BE49-F238E27FC236}">
                  <a16:creationId xmlns:a16="http://schemas.microsoft.com/office/drawing/2014/main" id="{9009E43D-27E6-432E-8444-6421507C4B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1536"/>
              <a:ext cx="528" cy="2112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151559" name="Line 7">
            <a:extLst>
              <a:ext uri="{FF2B5EF4-FFF2-40B4-BE49-F238E27FC236}">
                <a16:creationId xmlns:a16="http://schemas.microsoft.com/office/drawing/2014/main" id="{1DF62E05-C298-4B7B-8F41-16CCB622BDFF}"/>
              </a:ext>
            </a:extLst>
          </p:cNvPr>
          <p:cNvSpPr>
            <a:spLocks noChangeShapeType="1"/>
          </p:cNvSpPr>
          <p:nvPr/>
        </p:nvSpPr>
        <p:spPr bwMode="auto">
          <a:xfrm>
            <a:off x="4038600" y="2895600"/>
            <a:ext cx="1752600" cy="0"/>
          </a:xfrm>
          <a:prstGeom prst="line">
            <a:avLst/>
          </a:prstGeom>
          <a:noFill/>
          <a:ln w="38100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1560" name="Freeform 8">
            <a:extLst>
              <a:ext uri="{FF2B5EF4-FFF2-40B4-BE49-F238E27FC236}">
                <a16:creationId xmlns:a16="http://schemas.microsoft.com/office/drawing/2014/main" id="{A3140AFD-C0CA-4FF7-A84B-E68C1AACA6B3}"/>
              </a:ext>
            </a:extLst>
          </p:cNvPr>
          <p:cNvSpPr>
            <a:spLocks/>
          </p:cNvSpPr>
          <p:nvPr/>
        </p:nvSpPr>
        <p:spPr bwMode="auto">
          <a:xfrm>
            <a:off x="4038600" y="3943350"/>
            <a:ext cx="1771650" cy="228600"/>
          </a:xfrm>
          <a:custGeom>
            <a:avLst/>
            <a:gdLst>
              <a:gd name="T0" fmla="*/ 0 w 1116"/>
              <a:gd name="T1" fmla="*/ 72 h 144"/>
              <a:gd name="T2" fmla="*/ 192 w 1116"/>
              <a:gd name="T3" fmla="*/ 0 h 144"/>
              <a:gd name="T4" fmla="*/ 288 w 1116"/>
              <a:gd name="T5" fmla="*/ 84 h 144"/>
              <a:gd name="T6" fmla="*/ 360 w 1116"/>
              <a:gd name="T7" fmla="*/ 120 h 144"/>
              <a:gd name="T8" fmla="*/ 468 w 1116"/>
              <a:gd name="T9" fmla="*/ 108 h 144"/>
              <a:gd name="T10" fmla="*/ 588 w 1116"/>
              <a:gd name="T11" fmla="*/ 60 h 144"/>
              <a:gd name="T12" fmla="*/ 792 w 1116"/>
              <a:gd name="T13" fmla="*/ 36 h 144"/>
              <a:gd name="T14" fmla="*/ 876 w 1116"/>
              <a:gd name="T15" fmla="*/ 144 h 144"/>
              <a:gd name="T16" fmla="*/ 936 w 1116"/>
              <a:gd name="T17" fmla="*/ 132 h 144"/>
              <a:gd name="T18" fmla="*/ 1116 w 1116"/>
              <a:gd name="T19" fmla="*/ 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16" h="144">
                <a:moveTo>
                  <a:pt x="0" y="72"/>
                </a:moveTo>
                <a:cubicBezTo>
                  <a:pt x="67" y="50"/>
                  <a:pt x="123" y="17"/>
                  <a:pt x="192" y="0"/>
                </a:cubicBezTo>
                <a:cubicBezTo>
                  <a:pt x="253" y="20"/>
                  <a:pt x="248" y="44"/>
                  <a:pt x="288" y="84"/>
                </a:cubicBezTo>
                <a:cubicBezTo>
                  <a:pt x="311" y="107"/>
                  <a:pt x="331" y="110"/>
                  <a:pt x="360" y="120"/>
                </a:cubicBezTo>
                <a:cubicBezTo>
                  <a:pt x="396" y="116"/>
                  <a:pt x="432" y="114"/>
                  <a:pt x="468" y="108"/>
                </a:cubicBezTo>
                <a:cubicBezTo>
                  <a:pt x="512" y="101"/>
                  <a:pt x="544" y="71"/>
                  <a:pt x="588" y="60"/>
                </a:cubicBezTo>
                <a:cubicBezTo>
                  <a:pt x="662" y="11"/>
                  <a:pt x="696" y="26"/>
                  <a:pt x="792" y="36"/>
                </a:cubicBezTo>
                <a:cubicBezTo>
                  <a:pt x="833" y="98"/>
                  <a:pt x="810" y="95"/>
                  <a:pt x="876" y="144"/>
                </a:cubicBezTo>
                <a:cubicBezTo>
                  <a:pt x="896" y="140"/>
                  <a:pt x="917" y="139"/>
                  <a:pt x="936" y="132"/>
                </a:cubicBezTo>
                <a:cubicBezTo>
                  <a:pt x="1004" y="107"/>
                  <a:pt x="1037" y="36"/>
                  <a:pt x="1116" y="36"/>
                </a:cubicBezTo>
              </a:path>
            </a:pathLst>
          </a:custGeom>
          <a:noFill/>
          <a:ln w="38100" cmpd="sng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1561" name="Line 9">
            <a:extLst>
              <a:ext uri="{FF2B5EF4-FFF2-40B4-BE49-F238E27FC236}">
                <a16:creationId xmlns:a16="http://schemas.microsoft.com/office/drawing/2014/main" id="{0F04221E-AB5A-4209-A518-222AD4A2ACC4}"/>
              </a:ext>
            </a:extLst>
          </p:cNvPr>
          <p:cNvSpPr>
            <a:spLocks noChangeShapeType="1"/>
          </p:cNvSpPr>
          <p:nvPr/>
        </p:nvSpPr>
        <p:spPr bwMode="auto">
          <a:xfrm>
            <a:off x="4038600" y="4876800"/>
            <a:ext cx="609600" cy="0"/>
          </a:xfrm>
          <a:prstGeom prst="line">
            <a:avLst/>
          </a:prstGeom>
          <a:noFill/>
          <a:ln w="38100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1562" name="Line 10">
            <a:extLst>
              <a:ext uri="{FF2B5EF4-FFF2-40B4-BE49-F238E27FC236}">
                <a16:creationId xmlns:a16="http://schemas.microsoft.com/office/drawing/2014/main" id="{A06827C5-6781-4635-AFF0-C02E4B3D58C8}"/>
              </a:ext>
            </a:extLst>
          </p:cNvPr>
          <p:cNvSpPr>
            <a:spLocks noChangeShapeType="1"/>
          </p:cNvSpPr>
          <p:nvPr/>
        </p:nvSpPr>
        <p:spPr bwMode="auto">
          <a:xfrm>
            <a:off x="4038600" y="5181600"/>
            <a:ext cx="609600" cy="0"/>
          </a:xfrm>
          <a:prstGeom prst="line">
            <a:avLst/>
          </a:prstGeom>
          <a:noFill/>
          <a:ln w="38100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1563" name="AutoShape 11">
            <a:extLst>
              <a:ext uri="{FF2B5EF4-FFF2-40B4-BE49-F238E27FC236}">
                <a16:creationId xmlns:a16="http://schemas.microsoft.com/office/drawing/2014/main" id="{07B36DB1-364D-4ACD-A193-ACE8DB60BAAD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5791200" y="2667000"/>
            <a:ext cx="381000" cy="381000"/>
          </a:xfrm>
          <a:custGeom>
            <a:avLst/>
            <a:gdLst>
              <a:gd name="G0" fmla="+- 5400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00"/>
              <a:gd name="G18" fmla="*/ 5400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400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400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700 w 21600"/>
              <a:gd name="T15" fmla="*/ 10800 h 21600"/>
              <a:gd name="T16" fmla="*/ 10800 w 21600"/>
              <a:gd name="T17" fmla="*/ 5400 h 21600"/>
              <a:gd name="T18" fmla="*/ 189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799"/>
                </a:cubicBezTo>
                <a:close/>
              </a:path>
            </a:pathLst>
          </a:custGeom>
          <a:solidFill>
            <a:srgbClr val="006600"/>
          </a:solidFill>
          <a:ln w="9525">
            <a:solidFill>
              <a:srgbClr val="00061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1564" name="AutoShape 12">
            <a:extLst>
              <a:ext uri="{FF2B5EF4-FFF2-40B4-BE49-F238E27FC236}">
                <a16:creationId xmlns:a16="http://schemas.microsoft.com/office/drawing/2014/main" id="{291AA2BC-68E9-4D54-AFF1-EB242B97A6FD}"/>
              </a:ext>
            </a:extLst>
          </p:cNvPr>
          <p:cNvSpPr>
            <a:spLocks noChangeArrowheads="1"/>
          </p:cNvSpPr>
          <p:nvPr/>
        </p:nvSpPr>
        <p:spPr bwMode="auto">
          <a:xfrm rot="-10800000">
            <a:off x="4648200" y="4724400"/>
            <a:ext cx="152400" cy="304800"/>
          </a:xfrm>
          <a:prstGeom prst="chevro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rgbClr val="00061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1565" name="AutoShape 13">
            <a:extLst>
              <a:ext uri="{FF2B5EF4-FFF2-40B4-BE49-F238E27FC236}">
                <a16:creationId xmlns:a16="http://schemas.microsoft.com/office/drawing/2014/main" id="{9B1C99DF-A63F-48AB-AFEF-72DBCA6013F6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5753100" y="3886200"/>
            <a:ext cx="304800" cy="228600"/>
          </a:xfrm>
          <a:prstGeom prst="triangle">
            <a:avLst>
              <a:gd name="adj" fmla="val 50000"/>
            </a:avLst>
          </a:prstGeom>
          <a:solidFill>
            <a:srgbClr val="66FFCC"/>
          </a:solidFill>
          <a:ln w="9525">
            <a:solidFill>
              <a:srgbClr val="00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1566" name="AutoShape 14">
            <a:extLst>
              <a:ext uri="{FF2B5EF4-FFF2-40B4-BE49-F238E27FC236}">
                <a16:creationId xmlns:a16="http://schemas.microsoft.com/office/drawing/2014/main" id="{5729552B-7CE8-4515-8D1A-5E1982A6DE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2500" y="4038600"/>
            <a:ext cx="304800" cy="228600"/>
          </a:xfrm>
          <a:prstGeom prst="triangle">
            <a:avLst>
              <a:gd name="adj" fmla="val 50000"/>
            </a:avLst>
          </a:prstGeom>
          <a:solidFill>
            <a:srgbClr val="66FFCC"/>
          </a:solidFill>
          <a:ln w="9525">
            <a:solidFill>
              <a:srgbClr val="00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1567" name="AutoShape 15">
            <a:extLst>
              <a:ext uri="{FF2B5EF4-FFF2-40B4-BE49-F238E27FC236}">
                <a16:creationId xmlns:a16="http://schemas.microsoft.com/office/drawing/2014/main" id="{ED1266AE-2626-4650-BE46-C0DA4EC92BA5}"/>
              </a:ext>
            </a:extLst>
          </p:cNvPr>
          <p:cNvSpPr>
            <a:spLocks noChangeArrowheads="1"/>
          </p:cNvSpPr>
          <p:nvPr/>
        </p:nvSpPr>
        <p:spPr bwMode="auto">
          <a:xfrm rot="-21600000">
            <a:off x="5486400" y="4038600"/>
            <a:ext cx="304800" cy="228600"/>
          </a:xfrm>
          <a:prstGeom prst="triangle">
            <a:avLst>
              <a:gd name="adj" fmla="val 50000"/>
            </a:avLst>
          </a:prstGeom>
          <a:solidFill>
            <a:srgbClr val="66FFCC"/>
          </a:solidFill>
          <a:ln w="9525">
            <a:solidFill>
              <a:srgbClr val="00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1568" name="AutoShape 16">
            <a:extLst>
              <a:ext uri="{FF2B5EF4-FFF2-40B4-BE49-F238E27FC236}">
                <a16:creationId xmlns:a16="http://schemas.microsoft.com/office/drawing/2014/main" id="{0098DA1F-7590-4808-B291-7B90860AAF32}"/>
              </a:ext>
            </a:extLst>
          </p:cNvPr>
          <p:cNvSpPr>
            <a:spLocks noChangeArrowheads="1"/>
          </p:cNvSpPr>
          <p:nvPr/>
        </p:nvSpPr>
        <p:spPr bwMode="auto">
          <a:xfrm rot="-10800000">
            <a:off x="5143500" y="3733800"/>
            <a:ext cx="304800" cy="228600"/>
          </a:xfrm>
          <a:prstGeom prst="triangle">
            <a:avLst>
              <a:gd name="adj" fmla="val 50000"/>
            </a:avLst>
          </a:prstGeom>
          <a:solidFill>
            <a:srgbClr val="66FFCC"/>
          </a:solidFill>
          <a:ln w="9525">
            <a:solidFill>
              <a:srgbClr val="00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1569" name="Text Box 17">
            <a:extLst>
              <a:ext uri="{FF2B5EF4-FFF2-40B4-BE49-F238E27FC236}">
                <a16:creationId xmlns:a16="http://schemas.microsoft.com/office/drawing/2014/main" id="{D3F7F73C-C835-45AA-B2AD-883908854F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1" y="6019800"/>
            <a:ext cx="61446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imes New Roman" panose="02020603050405020304" pitchFamily="18" charset="0"/>
              </a:rPr>
              <a:t>… </a:t>
            </a:r>
            <a:r>
              <a:rPr lang="en-US" altLang="en-US" sz="2800" dirty="0">
                <a:solidFill>
                  <a:srgbClr val="000000"/>
                </a:solidFill>
                <a:latin typeface="Arial" charset="0"/>
                <a:cs typeface="Times New Roman" panose="02020603050405020304" pitchFamily="18" charset="0"/>
              </a:rPr>
              <a:t>or bind receptors on other bacteria</a:t>
            </a:r>
          </a:p>
        </p:txBody>
      </p:sp>
      <p:sp>
        <p:nvSpPr>
          <p:cNvPr id="151570" name="Freeform 18">
            <a:extLst>
              <a:ext uri="{FF2B5EF4-FFF2-40B4-BE49-F238E27FC236}">
                <a16:creationId xmlns:a16="http://schemas.microsoft.com/office/drawing/2014/main" id="{D7953FF3-8041-40FF-981F-826776E42151}"/>
              </a:ext>
            </a:extLst>
          </p:cNvPr>
          <p:cNvSpPr>
            <a:spLocks/>
          </p:cNvSpPr>
          <p:nvPr/>
        </p:nvSpPr>
        <p:spPr bwMode="auto">
          <a:xfrm>
            <a:off x="7245350" y="1638300"/>
            <a:ext cx="679450" cy="4305300"/>
          </a:xfrm>
          <a:custGeom>
            <a:avLst/>
            <a:gdLst>
              <a:gd name="T0" fmla="*/ 764 w 764"/>
              <a:gd name="T1" fmla="*/ 0 h 3264"/>
              <a:gd name="T2" fmla="*/ 536 w 764"/>
              <a:gd name="T3" fmla="*/ 156 h 3264"/>
              <a:gd name="T4" fmla="*/ 464 w 764"/>
              <a:gd name="T5" fmla="*/ 216 h 3264"/>
              <a:gd name="T6" fmla="*/ 416 w 764"/>
              <a:gd name="T7" fmla="*/ 360 h 3264"/>
              <a:gd name="T8" fmla="*/ 476 w 764"/>
              <a:gd name="T9" fmla="*/ 792 h 3264"/>
              <a:gd name="T10" fmla="*/ 500 w 764"/>
              <a:gd name="T11" fmla="*/ 888 h 3264"/>
              <a:gd name="T12" fmla="*/ 524 w 764"/>
              <a:gd name="T13" fmla="*/ 936 h 3264"/>
              <a:gd name="T14" fmla="*/ 560 w 764"/>
              <a:gd name="T15" fmla="*/ 1092 h 3264"/>
              <a:gd name="T16" fmla="*/ 536 w 764"/>
              <a:gd name="T17" fmla="*/ 1332 h 3264"/>
              <a:gd name="T18" fmla="*/ 176 w 764"/>
              <a:gd name="T19" fmla="*/ 1680 h 3264"/>
              <a:gd name="T20" fmla="*/ 152 w 764"/>
              <a:gd name="T21" fmla="*/ 1788 h 3264"/>
              <a:gd name="T22" fmla="*/ 284 w 764"/>
              <a:gd name="T23" fmla="*/ 2112 h 3264"/>
              <a:gd name="T24" fmla="*/ 212 w 764"/>
              <a:gd name="T25" fmla="*/ 2412 h 3264"/>
              <a:gd name="T26" fmla="*/ 104 w 764"/>
              <a:gd name="T27" fmla="*/ 2484 h 3264"/>
              <a:gd name="T28" fmla="*/ 32 w 764"/>
              <a:gd name="T29" fmla="*/ 2568 h 3264"/>
              <a:gd name="T30" fmla="*/ 32 w 764"/>
              <a:gd name="T31" fmla="*/ 2712 h 3264"/>
              <a:gd name="T32" fmla="*/ 56 w 764"/>
              <a:gd name="T33" fmla="*/ 2784 h 3264"/>
              <a:gd name="T34" fmla="*/ 116 w 764"/>
              <a:gd name="T35" fmla="*/ 2856 h 3264"/>
              <a:gd name="T36" fmla="*/ 152 w 764"/>
              <a:gd name="T37" fmla="*/ 2928 h 3264"/>
              <a:gd name="T38" fmla="*/ 224 w 764"/>
              <a:gd name="T39" fmla="*/ 3000 h 3264"/>
              <a:gd name="T40" fmla="*/ 296 w 764"/>
              <a:gd name="T41" fmla="*/ 3084 h 3264"/>
              <a:gd name="T42" fmla="*/ 332 w 764"/>
              <a:gd name="T43" fmla="*/ 3108 h 3264"/>
              <a:gd name="T44" fmla="*/ 380 w 764"/>
              <a:gd name="T45" fmla="*/ 3144 h 3264"/>
              <a:gd name="T46" fmla="*/ 416 w 764"/>
              <a:gd name="T47" fmla="*/ 3180 h 3264"/>
              <a:gd name="T48" fmla="*/ 464 w 764"/>
              <a:gd name="T49" fmla="*/ 3192 h 3264"/>
              <a:gd name="T50" fmla="*/ 740 w 764"/>
              <a:gd name="T51" fmla="*/ 3264 h 3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64" h="3264">
                <a:moveTo>
                  <a:pt x="764" y="0"/>
                </a:moveTo>
                <a:cubicBezTo>
                  <a:pt x="687" y="48"/>
                  <a:pt x="605" y="97"/>
                  <a:pt x="536" y="156"/>
                </a:cubicBezTo>
                <a:cubicBezTo>
                  <a:pt x="455" y="225"/>
                  <a:pt x="544" y="163"/>
                  <a:pt x="464" y="216"/>
                </a:cubicBezTo>
                <a:cubicBezTo>
                  <a:pt x="430" y="267"/>
                  <a:pt x="426" y="298"/>
                  <a:pt x="416" y="360"/>
                </a:cubicBezTo>
                <a:cubicBezTo>
                  <a:pt x="422" y="483"/>
                  <a:pt x="398" y="675"/>
                  <a:pt x="476" y="792"/>
                </a:cubicBezTo>
                <a:cubicBezTo>
                  <a:pt x="484" y="824"/>
                  <a:pt x="490" y="857"/>
                  <a:pt x="500" y="888"/>
                </a:cubicBezTo>
                <a:cubicBezTo>
                  <a:pt x="506" y="905"/>
                  <a:pt x="519" y="919"/>
                  <a:pt x="524" y="936"/>
                </a:cubicBezTo>
                <a:cubicBezTo>
                  <a:pt x="539" y="984"/>
                  <a:pt x="547" y="1042"/>
                  <a:pt x="560" y="1092"/>
                </a:cubicBezTo>
                <a:cubicBezTo>
                  <a:pt x="555" y="1172"/>
                  <a:pt x="582" y="1266"/>
                  <a:pt x="536" y="1332"/>
                </a:cubicBezTo>
                <a:cubicBezTo>
                  <a:pt x="438" y="1473"/>
                  <a:pt x="296" y="1560"/>
                  <a:pt x="176" y="1680"/>
                </a:cubicBezTo>
                <a:cubicBezTo>
                  <a:pt x="171" y="1699"/>
                  <a:pt x="152" y="1773"/>
                  <a:pt x="152" y="1788"/>
                </a:cubicBezTo>
                <a:cubicBezTo>
                  <a:pt x="152" y="1886"/>
                  <a:pt x="214" y="2042"/>
                  <a:pt x="284" y="2112"/>
                </a:cubicBezTo>
                <a:cubicBezTo>
                  <a:pt x="323" y="2230"/>
                  <a:pt x="314" y="2330"/>
                  <a:pt x="212" y="2412"/>
                </a:cubicBezTo>
                <a:cubicBezTo>
                  <a:pt x="178" y="2439"/>
                  <a:pt x="130" y="2449"/>
                  <a:pt x="104" y="2484"/>
                </a:cubicBezTo>
                <a:cubicBezTo>
                  <a:pt x="58" y="2546"/>
                  <a:pt x="82" y="2518"/>
                  <a:pt x="32" y="2568"/>
                </a:cubicBezTo>
                <a:cubicBezTo>
                  <a:pt x="0" y="2664"/>
                  <a:pt x="0" y="2616"/>
                  <a:pt x="32" y="2712"/>
                </a:cubicBezTo>
                <a:cubicBezTo>
                  <a:pt x="40" y="2736"/>
                  <a:pt x="38" y="2766"/>
                  <a:pt x="56" y="2784"/>
                </a:cubicBezTo>
                <a:cubicBezTo>
                  <a:pt x="83" y="2811"/>
                  <a:pt x="99" y="2823"/>
                  <a:pt x="116" y="2856"/>
                </a:cubicBezTo>
                <a:cubicBezTo>
                  <a:pt x="140" y="2904"/>
                  <a:pt x="113" y="2884"/>
                  <a:pt x="152" y="2928"/>
                </a:cubicBezTo>
                <a:cubicBezTo>
                  <a:pt x="175" y="2953"/>
                  <a:pt x="204" y="2973"/>
                  <a:pt x="224" y="3000"/>
                </a:cubicBezTo>
                <a:cubicBezTo>
                  <a:pt x="250" y="3035"/>
                  <a:pt x="263" y="3056"/>
                  <a:pt x="296" y="3084"/>
                </a:cubicBezTo>
                <a:cubicBezTo>
                  <a:pt x="307" y="3093"/>
                  <a:pt x="320" y="3100"/>
                  <a:pt x="332" y="3108"/>
                </a:cubicBezTo>
                <a:cubicBezTo>
                  <a:pt x="348" y="3120"/>
                  <a:pt x="365" y="3131"/>
                  <a:pt x="380" y="3144"/>
                </a:cubicBezTo>
                <a:cubicBezTo>
                  <a:pt x="393" y="3155"/>
                  <a:pt x="401" y="3172"/>
                  <a:pt x="416" y="3180"/>
                </a:cubicBezTo>
                <a:cubicBezTo>
                  <a:pt x="430" y="3188"/>
                  <a:pt x="449" y="3186"/>
                  <a:pt x="464" y="3192"/>
                </a:cubicBezTo>
                <a:cubicBezTo>
                  <a:pt x="562" y="3229"/>
                  <a:pt x="634" y="3264"/>
                  <a:pt x="740" y="3264"/>
                </a:cubicBezTo>
              </a:path>
            </a:pathLst>
          </a:custGeom>
          <a:noFill/>
          <a:ln w="38100" cmpd="sng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151571" name="Group 19">
            <a:extLst>
              <a:ext uri="{FF2B5EF4-FFF2-40B4-BE49-F238E27FC236}">
                <a16:creationId xmlns:a16="http://schemas.microsoft.com/office/drawing/2014/main" id="{A42D4818-32EB-4C3E-8E66-B7C16F46753C}"/>
              </a:ext>
            </a:extLst>
          </p:cNvPr>
          <p:cNvGrpSpPr>
            <a:grpSpLocks/>
          </p:cNvGrpSpPr>
          <p:nvPr/>
        </p:nvGrpSpPr>
        <p:grpSpPr bwMode="auto">
          <a:xfrm>
            <a:off x="6934200" y="2743200"/>
            <a:ext cx="742950" cy="228600"/>
            <a:chOff x="3408" y="1728"/>
            <a:chExt cx="468" cy="144"/>
          </a:xfrm>
        </p:grpSpPr>
        <p:sp>
          <p:nvSpPr>
            <p:cNvPr id="151572" name="Oval 20">
              <a:extLst>
                <a:ext uri="{FF2B5EF4-FFF2-40B4-BE49-F238E27FC236}">
                  <a16:creationId xmlns:a16="http://schemas.microsoft.com/office/drawing/2014/main" id="{6EA8201C-F126-4F05-8275-4EB518B853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8" y="1728"/>
              <a:ext cx="192" cy="144"/>
            </a:xfrm>
            <a:prstGeom prst="ellipse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1573" name="Freeform 21">
              <a:extLst>
                <a:ext uri="{FF2B5EF4-FFF2-40B4-BE49-F238E27FC236}">
                  <a16:creationId xmlns:a16="http://schemas.microsoft.com/office/drawing/2014/main" id="{6B18EC3B-6A44-48E1-916D-D83714E1D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2" y="1769"/>
              <a:ext cx="264" cy="55"/>
            </a:xfrm>
            <a:custGeom>
              <a:avLst/>
              <a:gdLst>
                <a:gd name="T0" fmla="*/ 0 w 264"/>
                <a:gd name="T1" fmla="*/ 31 h 55"/>
                <a:gd name="T2" fmla="*/ 120 w 264"/>
                <a:gd name="T3" fmla="*/ 55 h 55"/>
                <a:gd name="T4" fmla="*/ 180 w 264"/>
                <a:gd name="T5" fmla="*/ 43 h 55"/>
                <a:gd name="T6" fmla="*/ 264 w 264"/>
                <a:gd name="T7" fmla="*/ 3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" h="55">
                  <a:moveTo>
                    <a:pt x="0" y="31"/>
                  </a:moveTo>
                  <a:cubicBezTo>
                    <a:pt x="51" y="14"/>
                    <a:pt x="76" y="26"/>
                    <a:pt x="120" y="55"/>
                  </a:cubicBezTo>
                  <a:cubicBezTo>
                    <a:pt x="140" y="51"/>
                    <a:pt x="160" y="48"/>
                    <a:pt x="180" y="43"/>
                  </a:cubicBezTo>
                  <a:cubicBezTo>
                    <a:pt x="261" y="21"/>
                    <a:pt x="233" y="0"/>
                    <a:pt x="264" y="31"/>
                  </a:cubicBezTo>
                </a:path>
              </a:pathLst>
            </a:custGeom>
            <a:noFill/>
            <a:ln w="38100" cmpd="sng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51574" name="Group 22">
            <a:extLst>
              <a:ext uri="{FF2B5EF4-FFF2-40B4-BE49-F238E27FC236}">
                <a16:creationId xmlns:a16="http://schemas.microsoft.com/office/drawing/2014/main" id="{F9D48253-0083-4ABD-BCFB-9376DC695CD7}"/>
              </a:ext>
            </a:extLst>
          </p:cNvPr>
          <p:cNvGrpSpPr>
            <a:grpSpLocks/>
          </p:cNvGrpSpPr>
          <p:nvPr/>
        </p:nvGrpSpPr>
        <p:grpSpPr bwMode="auto">
          <a:xfrm>
            <a:off x="6934200" y="2438400"/>
            <a:ext cx="742950" cy="228600"/>
            <a:chOff x="3408" y="1728"/>
            <a:chExt cx="468" cy="144"/>
          </a:xfrm>
        </p:grpSpPr>
        <p:sp>
          <p:nvSpPr>
            <p:cNvPr id="151575" name="Oval 23">
              <a:extLst>
                <a:ext uri="{FF2B5EF4-FFF2-40B4-BE49-F238E27FC236}">
                  <a16:creationId xmlns:a16="http://schemas.microsoft.com/office/drawing/2014/main" id="{0C09DC48-A9D1-40BF-987E-A143EC7E12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8" y="1728"/>
              <a:ext cx="192" cy="144"/>
            </a:xfrm>
            <a:prstGeom prst="ellipse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1576" name="Freeform 24">
              <a:extLst>
                <a:ext uri="{FF2B5EF4-FFF2-40B4-BE49-F238E27FC236}">
                  <a16:creationId xmlns:a16="http://schemas.microsoft.com/office/drawing/2014/main" id="{DCCA09F0-EF7C-4DCF-A43C-2135D663BC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2" y="1769"/>
              <a:ext cx="264" cy="55"/>
            </a:xfrm>
            <a:custGeom>
              <a:avLst/>
              <a:gdLst>
                <a:gd name="T0" fmla="*/ 0 w 264"/>
                <a:gd name="T1" fmla="*/ 31 h 55"/>
                <a:gd name="T2" fmla="*/ 120 w 264"/>
                <a:gd name="T3" fmla="*/ 55 h 55"/>
                <a:gd name="T4" fmla="*/ 180 w 264"/>
                <a:gd name="T5" fmla="*/ 43 h 55"/>
                <a:gd name="T6" fmla="*/ 264 w 264"/>
                <a:gd name="T7" fmla="*/ 3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" h="55">
                  <a:moveTo>
                    <a:pt x="0" y="31"/>
                  </a:moveTo>
                  <a:cubicBezTo>
                    <a:pt x="51" y="14"/>
                    <a:pt x="76" y="26"/>
                    <a:pt x="120" y="55"/>
                  </a:cubicBezTo>
                  <a:cubicBezTo>
                    <a:pt x="140" y="51"/>
                    <a:pt x="160" y="48"/>
                    <a:pt x="180" y="43"/>
                  </a:cubicBezTo>
                  <a:cubicBezTo>
                    <a:pt x="261" y="21"/>
                    <a:pt x="233" y="0"/>
                    <a:pt x="264" y="31"/>
                  </a:cubicBezTo>
                </a:path>
              </a:pathLst>
            </a:custGeom>
            <a:noFill/>
            <a:ln w="38100" cmpd="sng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51577" name="Group 25">
            <a:extLst>
              <a:ext uri="{FF2B5EF4-FFF2-40B4-BE49-F238E27FC236}">
                <a16:creationId xmlns:a16="http://schemas.microsoft.com/office/drawing/2014/main" id="{6DB2E5C3-E1B6-425E-B7C1-BD2833026DAD}"/>
              </a:ext>
            </a:extLst>
          </p:cNvPr>
          <p:cNvGrpSpPr>
            <a:grpSpLocks/>
          </p:cNvGrpSpPr>
          <p:nvPr/>
        </p:nvGrpSpPr>
        <p:grpSpPr bwMode="auto">
          <a:xfrm>
            <a:off x="7010400" y="3200400"/>
            <a:ext cx="742950" cy="228600"/>
            <a:chOff x="3408" y="1728"/>
            <a:chExt cx="468" cy="144"/>
          </a:xfrm>
        </p:grpSpPr>
        <p:sp>
          <p:nvSpPr>
            <p:cNvPr id="151578" name="Oval 26">
              <a:extLst>
                <a:ext uri="{FF2B5EF4-FFF2-40B4-BE49-F238E27FC236}">
                  <a16:creationId xmlns:a16="http://schemas.microsoft.com/office/drawing/2014/main" id="{0EE43F24-EFC0-499A-A607-BDF7B8D147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8" y="1728"/>
              <a:ext cx="192" cy="144"/>
            </a:xfrm>
            <a:prstGeom prst="ellipse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1579" name="Freeform 27">
              <a:extLst>
                <a:ext uri="{FF2B5EF4-FFF2-40B4-BE49-F238E27FC236}">
                  <a16:creationId xmlns:a16="http://schemas.microsoft.com/office/drawing/2014/main" id="{64A1EA9A-1DD3-4056-9798-C64E6AD8C0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2" y="1769"/>
              <a:ext cx="264" cy="55"/>
            </a:xfrm>
            <a:custGeom>
              <a:avLst/>
              <a:gdLst>
                <a:gd name="T0" fmla="*/ 0 w 264"/>
                <a:gd name="T1" fmla="*/ 31 h 55"/>
                <a:gd name="T2" fmla="*/ 120 w 264"/>
                <a:gd name="T3" fmla="*/ 55 h 55"/>
                <a:gd name="T4" fmla="*/ 180 w 264"/>
                <a:gd name="T5" fmla="*/ 43 h 55"/>
                <a:gd name="T6" fmla="*/ 264 w 264"/>
                <a:gd name="T7" fmla="*/ 3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" h="55">
                  <a:moveTo>
                    <a:pt x="0" y="31"/>
                  </a:moveTo>
                  <a:cubicBezTo>
                    <a:pt x="51" y="14"/>
                    <a:pt x="76" y="26"/>
                    <a:pt x="120" y="55"/>
                  </a:cubicBezTo>
                  <a:cubicBezTo>
                    <a:pt x="140" y="51"/>
                    <a:pt x="160" y="48"/>
                    <a:pt x="180" y="43"/>
                  </a:cubicBezTo>
                  <a:cubicBezTo>
                    <a:pt x="261" y="21"/>
                    <a:pt x="233" y="0"/>
                    <a:pt x="264" y="31"/>
                  </a:cubicBezTo>
                </a:path>
              </a:pathLst>
            </a:custGeom>
            <a:noFill/>
            <a:ln w="38100" cmpd="sng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151580" name="Freeform 28">
            <a:extLst>
              <a:ext uri="{FF2B5EF4-FFF2-40B4-BE49-F238E27FC236}">
                <a16:creationId xmlns:a16="http://schemas.microsoft.com/office/drawing/2014/main" id="{CF83E3FB-D246-4D06-A85F-A0CB739C4A7C}"/>
              </a:ext>
            </a:extLst>
          </p:cNvPr>
          <p:cNvSpPr>
            <a:spLocks/>
          </p:cNvSpPr>
          <p:nvPr/>
        </p:nvSpPr>
        <p:spPr bwMode="auto">
          <a:xfrm>
            <a:off x="6324600" y="3952876"/>
            <a:ext cx="1047750" cy="238125"/>
          </a:xfrm>
          <a:custGeom>
            <a:avLst/>
            <a:gdLst>
              <a:gd name="T0" fmla="*/ 588 w 588"/>
              <a:gd name="T1" fmla="*/ 54 h 114"/>
              <a:gd name="T2" fmla="*/ 420 w 588"/>
              <a:gd name="T3" fmla="*/ 18 h 114"/>
              <a:gd name="T4" fmla="*/ 276 w 588"/>
              <a:gd name="T5" fmla="*/ 114 h 114"/>
              <a:gd name="T6" fmla="*/ 132 w 588"/>
              <a:gd name="T7" fmla="*/ 90 h 114"/>
              <a:gd name="T8" fmla="*/ 0 w 588"/>
              <a:gd name="T9" fmla="*/ 42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8" h="114">
                <a:moveTo>
                  <a:pt x="588" y="54"/>
                </a:moveTo>
                <a:cubicBezTo>
                  <a:pt x="529" y="10"/>
                  <a:pt x="492" y="0"/>
                  <a:pt x="420" y="18"/>
                </a:cubicBezTo>
                <a:cubicBezTo>
                  <a:pt x="369" y="52"/>
                  <a:pt x="336" y="94"/>
                  <a:pt x="276" y="114"/>
                </a:cubicBezTo>
                <a:cubicBezTo>
                  <a:pt x="260" y="112"/>
                  <a:pt x="166" y="109"/>
                  <a:pt x="132" y="90"/>
                </a:cubicBezTo>
                <a:cubicBezTo>
                  <a:pt x="72" y="56"/>
                  <a:pt x="72" y="42"/>
                  <a:pt x="0" y="42"/>
                </a:cubicBezTo>
              </a:path>
            </a:pathLst>
          </a:custGeom>
          <a:noFill/>
          <a:ln w="38100" cmpd="sng">
            <a:solidFill>
              <a:srgbClr val="CC0066"/>
            </a:solidFill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1581" name="Freeform 29">
            <a:extLst>
              <a:ext uri="{FF2B5EF4-FFF2-40B4-BE49-F238E27FC236}">
                <a16:creationId xmlns:a16="http://schemas.microsoft.com/office/drawing/2014/main" id="{381085D8-111A-400B-9D1C-A21061F2EECB}"/>
              </a:ext>
            </a:extLst>
          </p:cNvPr>
          <p:cNvSpPr>
            <a:spLocks/>
          </p:cNvSpPr>
          <p:nvPr/>
        </p:nvSpPr>
        <p:spPr bwMode="auto">
          <a:xfrm>
            <a:off x="6477000" y="4267201"/>
            <a:ext cx="1047750" cy="238125"/>
          </a:xfrm>
          <a:custGeom>
            <a:avLst/>
            <a:gdLst>
              <a:gd name="T0" fmla="*/ 588 w 588"/>
              <a:gd name="T1" fmla="*/ 54 h 114"/>
              <a:gd name="T2" fmla="*/ 420 w 588"/>
              <a:gd name="T3" fmla="*/ 18 h 114"/>
              <a:gd name="T4" fmla="*/ 276 w 588"/>
              <a:gd name="T5" fmla="*/ 114 h 114"/>
              <a:gd name="T6" fmla="*/ 132 w 588"/>
              <a:gd name="T7" fmla="*/ 90 h 114"/>
              <a:gd name="T8" fmla="*/ 0 w 588"/>
              <a:gd name="T9" fmla="*/ 42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8" h="114">
                <a:moveTo>
                  <a:pt x="588" y="54"/>
                </a:moveTo>
                <a:cubicBezTo>
                  <a:pt x="529" y="10"/>
                  <a:pt x="492" y="0"/>
                  <a:pt x="420" y="18"/>
                </a:cubicBezTo>
                <a:cubicBezTo>
                  <a:pt x="369" y="52"/>
                  <a:pt x="336" y="94"/>
                  <a:pt x="276" y="114"/>
                </a:cubicBezTo>
                <a:cubicBezTo>
                  <a:pt x="260" y="112"/>
                  <a:pt x="166" y="109"/>
                  <a:pt x="132" y="90"/>
                </a:cubicBezTo>
                <a:cubicBezTo>
                  <a:pt x="72" y="56"/>
                  <a:pt x="72" y="42"/>
                  <a:pt x="0" y="42"/>
                </a:cubicBezTo>
              </a:path>
            </a:pathLst>
          </a:custGeom>
          <a:noFill/>
          <a:ln w="38100" cmpd="sng">
            <a:solidFill>
              <a:srgbClr val="CC0066"/>
            </a:solidFill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151582" name="Group 30">
            <a:extLst>
              <a:ext uri="{FF2B5EF4-FFF2-40B4-BE49-F238E27FC236}">
                <a16:creationId xmlns:a16="http://schemas.microsoft.com/office/drawing/2014/main" id="{D3A6D27B-9630-4EA8-B4EF-77101D127402}"/>
              </a:ext>
            </a:extLst>
          </p:cNvPr>
          <p:cNvGrpSpPr>
            <a:grpSpLocks/>
          </p:cNvGrpSpPr>
          <p:nvPr/>
        </p:nvGrpSpPr>
        <p:grpSpPr bwMode="auto">
          <a:xfrm>
            <a:off x="6629400" y="4876800"/>
            <a:ext cx="685800" cy="304800"/>
            <a:chOff x="3168" y="3072"/>
            <a:chExt cx="432" cy="192"/>
          </a:xfrm>
        </p:grpSpPr>
        <p:sp>
          <p:nvSpPr>
            <p:cNvPr id="151583" name="AutoShape 31">
              <a:extLst>
                <a:ext uri="{FF2B5EF4-FFF2-40B4-BE49-F238E27FC236}">
                  <a16:creationId xmlns:a16="http://schemas.microsoft.com/office/drawing/2014/main" id="{1EF1C0D4-0C3D-4883-B968-A67C688A26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3072"/>
              <a:ext cx="96" cy="192"/>
            </a:xfrm>
            <a:prstGeom prst="diamond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1584" name="Line 32">
              <a:extLst>
                <a:ext uri="{FF2B5EF4-FFF2-40B4-BE49-F238E27FC236}">
                  <a16:creationId xmlns:a16="http://schemas.microsoft.com/office/drawing/2014/main" id="{7A334255-F6C3-4C10-BD50-63726B6AED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64" y="3168"/>
              <a:ext cx="336" cy="0"/>
            </a:xfrm>
            <a:prstGeom prst="line">
              <a:avLst/>
            </a:prstGeom>
            <a:noFill/>
            <a:ln w="38100">
              <a:solidFill>
                <a:srgbClr val="99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51585" name="Group 33">
            <a:extLst>
              <a:ext uri="{FF2B5EF4-FFF2-40B4-BE49-F238E27FC236}">
                <a16:creationId xmlns:a16="http://schemas.microsoft.com/office/drawing/2014/main" id="{A5F56A5F-1223-4858-A56B-DCBD792827CA}"/>
              </a:ext>
            </a:extLst>
          </p:cNvPr>
          <p:cNvGrpSpPr>
            <a:grpSpLocks/>
          </p:cNvGrpSpPr>
          <p:nvPr/>
        </p:nvGrpSpPr>
        <p:grpSpPr bwMode="auto">
          <a:xfrm>
            <a:off x="6400800" y="5029200"/>
            <a:ext cx="838200" cy="304800"/>
            <a:chOff x="3168" y="3072"/>
            <a:chExt cx="432" cy="192"/>
          </a:xfrm>
        </p:grpSpPr>
        <p:sp>
          <p:nvSpPr>
            <p:cNvPr id="151586" name="AutoShape 34">
              <a:extLst>
                <a:ext uri="{FF2B5EF4-FFF2-40B4-BE49-F238E27FC236}">
                  <a16:creationId xmlns:a16="http://schemas.microsoft.com/office/drawing/2014/main" id="{1074AEF7-B767-4685-BB5F-1D2200F4B9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3072"/>
              <a:ext cx="96" cy="192"/>
            </a:xfrm>
            <a:prstGeom prst="diamond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1587" name="Line 35">
              <a:extLst>
                <a:ext uri="{FF2B5EF4-FFF2-40B4-BE49-F238E27FC236}">
                  <a16:creationId xmlns:a16="http://schemas.microsoft.com/office/drawing/2014/main" id="{D31CAF17-2FA4-4A49-B74C-C7680E21BA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64" y="3168"/>
              <a:ext cx="336" cy="0"/>
            </a:xfrm>
            <a:prstGeom prst="line">
              <a:avLst/>
            </a:prstGeom>
            <a:noFill/>
            <a:ln w="38100">
              <a:solidFill>
                <a:srgbClr val="99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51588" name="Group 36">
            <a:extLst>
              <a:ext uri="{FF2B5EF4-FFF2-40B4-BE49-F238E27FC236}">
                <a16:creationId xmlns:a16="http://schemas.microsoft.com/office/drawing/2014/main" id="{1E031269-46BC-404D-8739-0393A6FCC8D3}"/>
              </a:ext>
            </a:extLst>
          </p:cNvPr>
          <p:cNvGrpSpPr>
            <a:grpSpLocks/>
          </p:cNvGrpSpPr>
          <p:nvPr/>
        </p:nvGrpSpPr>
        <p:grpSpPr bwMode="auto">
          <a:xfrm>
            <a:off x="6705600" y="5334000"/>
            <a:ext cx="685800" cy="304800"/>
            <a:chOff x="3168" y="3072"/>
            <a:chExt cx="432" cy="192"/>
          </a:xfrm>
        </p:grpSpPr>
        <p:sp>
          <p:nvSpPr>
            <p:cNvPr id="151589" name="AutoShape 37">
              <a:extLst>
                <a:ext uri="{FF2B5EF4-FFF2-40B4-BE49-F238E27FC236}">
                  <a16:creationId xmlns:a16="http://schemas.microsoft.com/office/drawing/2014/main" id="{AF2064D7-9AC4-4FCA-8C96-33D00CDC10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3072"/>
              <a:ext cx="96" cy="192"/>
            </a:xfrm>
            <a:prstGeom prst="diamond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1590" name="Line 38">
              <a:extLst>
                <a:ext uri="{FF2B5EF4-FFF2-40B4-BE49-F238E27FC236}">
                  <a16:creationId xmlns:a16="http://schemas.microsoft.com/office/drawing/2014/main" id="{11A7FC9E-D596-4756-9DAB-774E7010D0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64" y="3168"/>
              <a:ext cx="336" cy="0"/>
            </a:xfrm>
            <a:prstGeom prst="line">
              <a:avLst/>
            </a:prstGeom>
            <a:noFill/>
            <a:ln w="38100">
              <a:solidFill>
                <a:srgbClr val="99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151591" name="Text Box 39">
            <a:extLst>
              <a:ext uri="{FF2B5EF4-FFF2-40B4-BE49-F238E27FC236}">
                <a16:creationId xmlns:a16="http://schemas.microsoft.com/office/drawing/2014/main" id="{876E9937-61DB-4F3A-907A-D2F27889D0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2401" y="3657601"/>
            <a:ext cx="21558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solidFill>
                  <a:srgbClr val="000618"/>
                </a:solidFill>
                <a:latin typeface="Arial" charset="0"/>
                <a:cs typeface="Times New Roman" panose="02020603050405020304" pitchFamily="18" charset="0"/>
              </a:rPr>
              <a:t>Target cell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solidFill>
                  <a:srgbClr val="000618"/>
                </a:solidFill>
                <a:latin typeface="Arial" charset="0"/>
                <a:cs typeface="Times New Roman" panose="02020603050405020304" pitchFamily="18" charset="0"/>
              </a:rPr>
              <a:t>        or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solidFill>
                  <a:srgbClr val="000618"/>
                </a:solidFill>
                <a:latin typeface="Arial" charset="0"/>
                <a:cs typeface="Times New Roman" panose="02020603050405020304" pitchFamily="18" charset="0"/>
              </a:rPr>
              <a:t>Salivary pellicle</a:t>
            </a:r>
            <a:r>
              <a:rPr lang="en-US" altLang="en-US" sz="2000">
                <a:solidFill>
                  <a:srgbClr val="000618"/>
                </a:solidFill>
                <a:latin typeface="Arial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51592" name="Text Box 40">
            <a:extLst>
              <a:ext uri="{FF2B5EF4-FFF2-40B4-BE49-F238E27FC236}">
                <a16:creationId xmlns:a16="http://schemas.microsoft.com/office/drawing/2014/main" id="{DAB69B60-72BF-4A34-8042-04BAE82A8A47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2803526" y="3825876"/>
            <a:ext cx="14954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solidFill>
                  <a:srgbClr val="000618"/>
                </a:solidFill>
                <a:latin typeface="Arial" charset="0"/>
                <a:cs typeface="Times New Roman" panose="02020603050405020304" pitchFamily="18" charset="0"/>
              </a:rPr>
              <a:t>Bacterium </a:t>
            </a:r>
          </a:p>
        </p:txBody>
      </p:sp>
      <p:sp>
        <p:nvSpPr>
          <p:cNvPr id="151593" name="Text Box 41">
            <a:extLst>
              <a:ext uri="{FF2B5EF4-FFF2-40B4-BE49-F238E27FC236}">
                <a16:creationId xmlns:a16="http://schemas.microsoft.com/office/drawing/2014/main" id="{63F56413-1060-48C1-8CB0-31F4DAAA20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4850" y="1727201"/>
            <a:ext cx="13985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i="1">
                <a:solidFill>
                  <a:srgbClr val="000099"/>
                </a:solidFill>
                <a:latin typeface="Arial" charset="0"/>
                <a:cs typeface="Times New Roman" panose="02020603050405020304" pitchFamily="18" charset="0"/>
              </a:rPr>
              <a:t>Adhesins</a:t>
            </a:r>
            <a:r>
              <a:rPr lang="en-US" altLang="en-US" sz="2000">
                <a:solidFill>
                  <a:srgbClr val="000000"/>
                </a:solidFill>
                <a:latin typeface="Arial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51594" name="Line 42">
            <a:extLst>
              <a:ext uri="{FF2B5EF4-FFF2-40B4-BE49-F238E27FC236}">
                <a16:creationId xmlns:a16="http://schemas.microsoft.com/office/drawing/2014/main" id="{15481405-1194-4877-82C1-12287E0D55FF}"/>
              </a:ext>
            </a:extLst>
          </p:cNvPr>
          <p:cNvSpPr>
            <a:spLocks noChangeShapeType="1"/>
          </p:cNvSpPr>
          <p:nvPr/>
        </p:nvSpPr>
        <p:spPr bwMode="auto">
          <a:xfrm>
            <a:off x="5181600" y="2209800"/>
            <a:ext cx="609600" cy="457200"/>
          </a:xfrm>
          <a:prstGeom prst="line">
            <a:avLst/>
          </a:prstGeom>
          <a:noFill/>
          <a:ln w="28575">
            <a:solidFill>
              <a:srgbClr val="CC006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1595" name="Line 43">
            <a:extLst>
              <a:ext uri="{FF2B5EF4-FFF2-40B4-BE49-F238E27FC236}">
                <a16:creationId xmlns:a16="http://schemas.microsoft.com/office/drawing/2014/main" id="{D22C8BC7-09F6-49F2-8FA1-3E2BCA9A2A2A}"/>
              </a:ext>
            </a:extLst>
          </p:cNvPr>
          <p:cNvSpPr>
            <a:spLocks noChangeShapeType="1"/>
          </p:cNvSpPr>
          <p:nvPr/>
        </p:nvSpPr>
        <p:spPr bwMode="auto">
          <a:xfrm>
            <a:off x="5105400" y="2133600"/>
            <a:ext cx="152400" cy="1524000"/>
          </a:xfrm>
          <a:prstGeom prst="line">
            <a:avLst/>
          </a:prstGeom>
          <a:noFill/>
          <a:ln w="28575">
            <a:solidFill>
              <a:srgbClr val="CC006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1596" name="Line 44">
            <a:extLst>
              <a:ext uri="{FF2B5EF4-FFF2-40B4-BE49-F238E27FC236}">
                <a16:creationId xmlns:a16="http://schemas.microsoft.com/office/drawing/2014/main" id="{7D8292A1-989C-435C-9E3D-ECCEC485116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24400" y="2133600"/>
            <a:ext cx="381000" cy="2514600"/>
          </a:xfrm>
          <a:prstGeom prst="line">
            <a:avLst/>
          </a:prstGeom>
          <a:noFill/>
          <a:ln w="28575">
            <a:solidFill>
              <a:srgbClr val="CC006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260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3" name="Freeform 3">
            <a:extLst>
              <a:ext uri="{FF2B5EF4-FFF2-40B4-BE49-F238E27FC236}">
                <a16:creationId xmlns:a16="http://schemas.microsoft.com/office/drawing/2014/main" id="{3A78B8FB-D2F7-4BA9-B10B-1D9CEBCD4A05}"/>
              </a:ext>
            </a:extLst>
          </p:cNvPr>
          <p:cNvSpPr>
            <a:spLocks/>
          </p:cNvSpPr>
          <p:nvPr/>
        </p:nvSpPr>
        <p:spPr bwMode="auto">
          <a:xfrm>
            <a:off x="7908925" y="1562100"/>
            <a:ext cx="679450" cy="4305300"/>
          </a:xfrm>
          <a:custGeom>
            <a:avLst/>
            <a:gdLst>
              <a:gd name="T0" fmla="*/ 764 w 764"/>
              <a:gd name="T1" fmla="*/ 0 h 3264"/>
              <a:gd name="T2" fmla="*/ 536 w 764"/>
              <a:gd name="T3" fmla="*/ 156 h 3264"/>
              <a:gd name="T4" fmla="*/ 464 w 764"/>
              <a:gd name="T5" fmla="*/ 216 h 3264"/>
              <a:gd name="T6" fmla="*/ 416 w 764"/>
              <a:gd name="T7" fmla="*/ 360 h 3264"/>
              <a:gd name="T8" fmla="*/ 476 w 764"/>
              <a:gd name="T9" fmla="*/ 792 h 3264"/>
              <a:gd name="T10" fmla="*/ 500 w 764"/>
              <a:gd name="T11" fmla="*/ 888 h 3264"/>
              <a:gd name="T12" fmla="*/ 524 w 764"/>
              <a:gd name="T13" fmla="*/ 936 h 3264"/>
              <a:gd name="T14" fmla="*/ 560 w 764"/>
              <a:gd name="T15" fmla="*/ 1092 h 3264"/>
              <a:gd name="T16" fmla="*/ 536 w 764"/>
              <a:gd name="T17" fmla="*/ 1332 h 3264"/>
              <a:gd name="T18" fmla="*/ 176 w 764"/>
              <a:gd name="T19" fmla="*/ 1680 h 3264"/>
              <a:gd name="T20" fmla="*/ 152 w 764"/>
              <a:gd name="T21" fmla="*/ 1788 h 3264"/>
              <a:gd name="T22" fmla="*/ 284 w 764"/>
              <a:gd name="T23" fmla="*/ 2112 h 3264"/>
              <a:gd name="T24" fmla="*/ 212 w 764"/>
              <a:gd name="T25" fmla="*/ 2412 h 3264"/>
              <a:gd name="T26" fmla="*/ 104 w 764"/>
              <a:gd name="T27" fmla="*/ 2484 h 3264"/>
              <a:gd name="T28" fmla="*/ 32 w 764"/>
              <a:gd name="T29" fmla="*/ 2568 h 3264"/>
              <a:gd name="T30" fmla="*/ 32 w 764"/>
              <a:gd name="T31" fmla="*/ 2712 h 3264"/>
              <a:gd name="T32" fmla="*/ 56 w 764"/>
              <a:gd name="T33" fmla="*/ 2784 h 3264"/>
              <a:gd name="T34" fmla="*/ 116 w 764"/>
              <a:gd name="T35" fmla="*/ 2856 h 3264"/>
              <a:gd name="T36" fmla="*/ 152 w 764"/>
              <a:gd name="T37" fmla="*/ 2928 h 3264"/>
              <a:gd name="T38" fmla="*/ 224 w 764"/>
              <a:gd name="T39" fmla="*/ 3000 h 3264"/>
              <a:gd name="T40" fmla="*/ 296 w 764"/>
              <a:gd name="T41" fmla="*/ 3084 h 3264"/>
              <a:gd name="T42" fmla="*/ 332 w 764"/>
              <a:gd name="T43" fmla="*/ 3108 h 3264"/>
              <a:gd name="T44" fmla="*/ 380 w 764"/>
              <a:gd name="T45" fmla="*/ 3144 h 3264"/>
              <a:gd name="T46" fmla="*/ 416 w 764"/>
              <a:gd name="T47" fmla="*/ 3180 h 3264"/>
              <a:gd name="T48" fmla="*/ 464 w 764"/>
              <a:gd name="T49" fmla="*/ 3192 h 3264"/>
              <a:gd name="T50" fmla="*/ 740 w 764"/>
              <a:gd name="T51" fmla="*/ 3264 h 3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64" h="3264">
                <a:moveTo>
                  <a:pt x="764" y="0"/>
                </a:moveTo>
                <a:cubicBezTo>
                  <a:pt x="687" y="48"/>
                  <a:pt x="605" y="97"/>
                  <a:pt x="536" y="156"/>
                </a:cubicBezTo>
                <a:cubicBezTo>
                  <a:pt x="455" y="225"/>
                  <a:pt x="544" y="163"/>
                  <a:pt x="464" y="216"/>
                </a:cubicBezTo>
                <a:cubicBezTo>
                  <a:pt x="430" y="267"/>
                  <a:pt x="426" y="298"/>
                  <a:pt x="416" y="360"/>
                </a:cubicBezTo>
                <a:cubicBezTo>
                  <a:pt x="422" y="483"/>
                  <a:pt x="398" y="675"/>
                  <a:pt x="476" y="792"/>
                </a:cubicBezTo>
                <a:cubicBezTo>
                  <a:pt x="484" y="824"/>
                  <a:pt x="490" y="857"/>
                  <a:pt x="500" y="888"/>
                </a:cubicBezTo>
                <a:cubicBezTo>
                  <a:pt x="506" y="905"/>
                  <a:pt x="519" y="919"/>
                  <a:pt x="524" y="936"/>
                </a:cubicBezTo>
                <a:cubicBezTo>
                  <a:pt x="539" y="984"/>
                  <a:pt x="547" y="1042"/>
                  <a:pt x="560" y="1092"/>
                </a:cubicBezTo>
                <a:cubicBezTo>
                  <a:pt x="555" y="1172"/>
                  <a:pt x="582" y="1266"/>
                  <a:pt x="536" y="1332"/>
                </a:cubicBezTo>
                <a:cubicBezTo>
                  <a:pt x="438" y="1473"/>
                  <a:pt x="296" y="1560"/>
                  <a:pt x="176" y="1680"/>
                </a:cubicBezTo>
                <a:cubicBezTo>
                  <a:pt x="171" y="1699"/>
                  <a:pt x="152" y="1773"/>
                  <a:pt x="152" y="1788"/>
                </a:cubicBezTo>
                <a:cubicBezTo>
                  <a:pt x="152" y="1886"/>
                  <a:pt x="214" y="2042"/>
                  <a:pt x="284" y="2112"/>
                </a:cubicBezTo>
                <a:cubicBezTo>
                  <a:pt x="323" y="2230"/>
                  <a:pt x="314" y="2330"/>
                  <a:pt x="212" y="2412"/>
                </a:cubicBezTo>
                <a:cubicBezTo>
                  <a:pt x="178" y="2439"/>
                  <a:pt x="130" y="2449"/>
                  <a:pt x="104" y="2484"/>
                </a:cubicBezTo>
                <a:cubicBezTo>
                  <a:pt x="58" y="2546"/>
                  <a:pt x="82" y="2518"/>
                  <a:pt x="32" y="2568"/>
                </a:cubicBezTo>
                <a:cubicBezTo>
                  <a:pt x="0" y="2664"/>
                  <a:pt x="0" y="2616"/>
                  <a:pt x="32" y="2712"/>
                </a:cubicBezTo>
                <a:cubicBezTo>
                  <a:pt x="40" y="2736"/>
                  <a:pt x="38" y="2766"/>
                  <a:pt x="56" y="2784"/>
                </a:cubicBezTo>
                <a:cubicBezTo>
                  <a:pt x="83" y="2811"/>
                  <a:pt x="99" y="2823"/>
                  <a:pt x="116" y="2856"/>
                </a:cubicBezTo>
                <a:cubicBezTo>
                  <a:pt x="140" y="2904"/>
                  <a:pt x="113" y="2884"/>
                  <a:pt x="152" y="2928"/>
                </a:cubicBezTo>
                <a:cubicBezTo>
                  <a:pt x="175" y="2953"/>
                  <a:pt x="204" y="2973"/>
                  <a:pt x="224" y="3000"/>
                </a:cubicBezTo>
                <a:cubicBezTo>
                  <a:pt x="250" y="3035"/>
                  <a:pt x="263" y="3056"/>
                  <a:pt x="296" y="3084"/>
                </a:cubicBezTo>
                <a:cubicBezTo>
                  <a:pt x="307" y="3093"/>
                  <a:pt x="320" y="3100"/>
                  <a:pt x="332" y="3108"/>
                </a:cubicBezTo>
                <a:cubicBezTo>
                  <a:pt x="348" y="3120"/>
                  <a:pt x="365" y="3131"/>
                  <a:pt x="380" y="3144"/>
                </a:cubicBezTo>
                <a:cubicBezTo>
                  <a:pt x="393" y="3155"/>
                  <a:pt x="401" y="3172"/>
                  <a:pt x="416" y="3180"/>
                </a:cubicBezTo>
                <a:cubicBezTo>
                  <a:pt x="430" y="3188"/>
                  <a:pt x="449" y="3186"/>
                  <a:pt x="464" y="3192"/>
                </a:cubicBezTo>
                <a:cubicBezTo>
                  <a:pt x="562" y="3229"/>
                  <a:pt x="634" y="3264"/>
                  <a:pt x="740" y="3264"/>
                </a:cubicBezTo>
              </a:path>
            </a:pathLst>
          </a:custGeom>
          <a:noFill/>
          <a:ln w="38100" cmpd="sng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153604" name="Group 4">
            <a:extLst>
              <a:ext uri="{FF2B5EF4-FFF2-40B4-BE49-F238E27FC236}">
                <a16:creationId xmlns:a16="http://schemas.microsoft.com/office/drawing/2014/main" id="{07614F1C-7CB2-4308-837C-D39F7108F1BF}"/>
              </a:ext>
            </a:extLst>
          </p:cNvPr>
          <p:cNvGrpSpPr>
            <a:grpSpLocks/>
          </p:cNvGrpSpPr>
          <p:nvPr/>
        </p:nvGrpSpPr>
        <p:grpSpPr bwMode="auto">
          <a:xfrm>
            <a:off x="7597775" y="2667000"/>
            <a:ext cx="742950" cy="228600"/>
            <a:chOff x="3408" y="1728"/>
            <a:chExt cx="468" cy="144"/>
          </a:xfrm>
        </p:grpSpPr>
        <p:sp>
          <p:nvSpPr>
            <p:cNvPr id="153605" name="Oval 5">
              <a:extLst>
                <a:ext uri="{FF2B5EF4-FFF2-40B4-BE49-F238E27FC236}">
                  <a16:creationId xmlns:a16="http://schemas.microsoft.com/office/drawing/2014/main" id="{900BCBDC-E5D4-4391-9095-18700A5A51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8" y="1728"/>
              <a:ext cx="192" cy="144"/>
            </a:xfrm>
            <a:prstGeom prst="ellipse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606" name="Freeform 6">
              <a:extLst>
                <a:ext uri="{FF2B5EF4-FFF2-40B4-BE49-F238E27FC236}">
                  <a16:creationId xmlns:a16="http://schemas.microsoft.com/office/drawing/2014/main" id="{2A5441C2-F9D6-48D4-9B5F-4FC1FE1F0D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2" y="1769"/>
              <a:ext cx="264" cy="55"/>
            </a:xfrm>
            <a:custGeom>
              <a:avLst/>
              <a:gdLst>
                <a:gd name="T0" fmla="*/ 0 w 264"/>
                <a:gd name="T1" fmla="*/ 31 h 55"/>
                <a:gd name="T2" fmla="*/ 120 w 264"/>
                <a:gd name="T3" fmla="*/ 55 h 55"/>
                <a:gd name="T4" fmla="*/ 180 w 264"/>
                <a:gd name="T5" fmla="*/ 43 h 55"/>
                <a:gd name="T6" fmla="*/ 264 w 264"/>
                <a:gd name="T7" fmla="*/ 3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" h="55">
                  <a:moveTo>
                    <a:pt x="0" y="31"/>
                  </a:moveTo>
                  <a:cubicBezTo>
                    <a:pt x="51" y="14"/>
                    <a:pt x="76" y="26"/>
                    <a:pt x="120" y="55"/>
                  </a:cubicBezTo>
                  <a:cubicBezTo>
                    <a:pt x="140" y="51"/>
                    <a:pt x="160" y="48"/>
                    <a:pt x="180" y="43"/>
                  </a:cubicBezTo>
                  <a:cubicBezTo>
                    <a:pt x="261" y="21"/>
                    <a:pt x="233" y="0"/>
                    <a:pt x="264" y="31"/>
                  </a:cubicBezTo>
                </a:path>
              </a:pathLst>
            </a:custGeom>
            <a:noFill/>
            <a:ln w="38100" cmpd="sng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53607" name="Group 7">
            <a:extLst>
              <a:ext uri="{FF2B5EF4-FFF2-40B4-BE49-F238E27FC236}">
                <a16:creationId xmlns:a16="http://schemas.microsoft.com/office/drawing/2014/main" id="{A25F0A7A-3A42-4817-9FB0-DA8436D84FF0}"/>
              </a:ext>
            </a:extLst>
          </p:cNvPr>
          <p:cNvGrpSpPr>
            <a:grpSpLocks/>
          </p:cNvGrpSpPr>
          <p:nvPr/>
        </p:nvGrpSpPr>
        <p:grpSpPr bwMode="auto">
          <a:xfrm>
            <a:off x="7597775" y="2362200"/>
            <a:ext cx="742950" cy="228600"/>
            <a:chOff x="3408" y="1728"/>
            <a:chExt cx="468" cy="144"/>
          </a:xfrm>
        </p:grpSpPr>
        <p:sp>
          <p:nvSpPr>
            <p:cNvPr id="153608" name="Oval 8">
              <a:extLst>
                <a:ext uri="{FF2B5EF4-FFF2-40B4-BE49-F238E27FC236}">
                  <a16:creationId xmlns:a16="http://schemas.microsoft.com/office/drawing/2014/main" id="{770C0A01-AF3A-42EC-AD9D-A7F32CE554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8" y="1728"/>
              <a:ext cx="192" cy="144"/>
            </a:xfrm>
            <a:prstGeom prst="ellipse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609" name="Freeform 9">
              <a:extLst>
                <a:ext uri="{FF2B5EF4-FFF2-40B4-BE49-F238E27FC236}">
                  <a16:creationId xmlns:a16="http://schemas.microsoft.com/office/drawing/2014/main" id="{11E9B0C9-CB44-4A42-9BFF-92C3EAB91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2" y="1769"/>
              <a:ext cx="264" cy="55"/>
            </a:xfrm>
            <a:custGeom>
              <a:avLst/>
              <a:gdLst>
                <a:gd name="T0" fmla="*/ 0 w 264"/>
                <a:gd name="T1" fmla="*/ 31 h 55"/>
                <a:gd name="T2" fmla="*/ 120 w 264"/>
                <a:gd name="T3" fmla="*/ 55 h 55"/>
                <a:gd name="T4" fmla="*/ 180 w 264"/>
                <a:gd name="T5" fmla="*/ 43 h 55"/>
                <a:gd name="T6" fmla="*/ 264 w 264"/>
                <a:gd name="T7" fmla="*/ 3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" h="55">
                  <a:moveTo>
                    <a:pt x="0" y="31"/>
                  </a:moveTo>
                  <a:cubicBezTo>
                    <a:pt x="51" y="14"/>
                    <a:pt x="76" y="26"/>
                    <a:pt x="120" y="55"/>
                  </a:cubicBezTo>
                  <a:cubicBezTo>
                    <a:pt x="140" y="51"/>
                    <a:pt x="160" y="48"/>
                    <a:pt x="180" y="43"/>
                  </a:cubicBezTo>
                  <a:cubicBezTo>
                    <a:pt x="261" y="21"/>
                    <a:pt x="233" y="0"/>
                    <a:pt x="264" y="31"/>
                  </a:cubicBezTo>
                </a:path>
              </a:pathLst>
            </a:custGeom>
            <a:noFill/>
            <a:ln w="38100" cmpd="sng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53610" name="Group 10">
            <a:extLst>
              <a:ext uri="{FF2B5EF4-FFF2-40B4-BE49-F238E27FC236}">
                <a16:creationId xmlns:a16="http://schemas.microsoft.com/office/drawing/2014/main" id="{B0D52FD4-CF29-4E04-95A2-30C513B46631}"/>
              </a:ext>
            </a:extLst>
          </p:cNvPr>
          <p:cNvGrpSpPr>
            <a:grpSpLocks/>
          </p:cNvGrpSpPr>
          <p:nvPr/>
        </p:nvGrpSpPr>
        <p:grpSpPr bwMode="auto">
          <a:xfrm>
            <a:off x="7673975" y="3124200"/>
            <a:ext cx="742950" cy="228600"/>
            <a:chOff x="3408" y="1728"/>
            <a:chExt cx="468" cy="144"/>
          </a:xfrm>
        </p:grpSpPr>
        <p:sp>
          <p:nvSpPr>
            <p:cNvPr id="153611" name="Oval 11">
              <a:extLst>
                <a:ext uri="{FF2B5EF4-FFF2-40B4-BE49-F238E27FC236}">
                  <a16:creationId xmlns:a16="http://schemas.microsoft.com/office/drawing/2014/main" id="{0D25625E-99D9-435E-9B3D-A05C1A9189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8" y="1728"/>
              <a:ext cx="192" cy="144"/>
            </a:xfrm>
            <a:prstGeom prst="ellipse">
              <a:avLst/>
            </a:prstGeom>
            <a:solidFill>
              <a:srgbClr val="8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612" name="Freeform 12">
              <a:extLst>
                <a:ext uri="{FF2B5EF4-FFF2-40B4-BE49-F238E27FC236}">
                  <a16:creationId xmlns:a16="http://schemas.microsoft.com/office/drawing/2014/main" id="{FA4C8D97-7E20-47B8-A546-7CC00A9E3F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2" y="1769"/>
              <a:ext cx="264" cy="55"/>
            </a:xfrm>
            <a:custGeom>
              <a:avLst/>
              <a:gdLst>
                <a:gd name="T0" fmla="*/ 0 w 264"/>
                <a:gd name="T1" fmla="*/ 31 h 55"/>
                <a:gd name="T2" fmla="*/ 120 w 264"/>
                <a:gd name="T3" fmla="*/ 55 h 55"/>
                <a:gd name="T4" fmla="*/ 180 w 264"/>
                <a:gd name="T5" fmla="*/ 43 h 55"/>
                <a:gd name="T6" fmla="*/ 264 w 264"/>
                <a:gd name="T7" fmla="*/ 3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" h="55">
                  <a:moveTo>
                    <a:pt x="0" y="31"/>
                  </a:moveTo>
                  <a:cubicBezTo>
                    <a:pt x="51" y="14"/>
                    <a:pt x="76" y="26"/>
                    <a:pt x="120" y="55"/>
                  </a:cubicBezTo>
                  <a:cubicBezTo>
                    <a:pt x="140" y="51"/>
                    <a:pt x="160" y="48"/>
                    <a:pt x="180" y="43"/>
                  </a:cubicBezTo>
                  <a:cubicBezTo>
                    <a:pt x="261" y="21"/>
                    <a:pt x="233" y="0"/>
                    <a:pt x="264" y="31"/>
                  </a:cubicBezTo>
                </a:path>
              </a:pathLst>
            </a:custGeom>
            <a:noFill/>
            <a:ln w="38100" cmpd="sng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153613" name="Freeform 13">
            <a:extLst>
              <a:ext uri="{FF2B5EF4-FFF2-40B4-BE49-F238E27FC236}">
                <a16:creationId xmlns:a16="http://schemas.microsoft.com/office/drawing/2014/main" id="{2C82DD9B-5947-47F8-8A58-845EC213ACD5}"/>
              </a:ext>
            </a:extLst>
          </p:cNvPr>
          <p:cNvSpPr>
            <a:spLocks/>
          </p:cNvSpPr>
          <p:nvPr/>
        </p:nvSpPr>
        <p:spPr bwMode="auto">
          <a:xfrm>
            <a:off x="6988175" y="3876676"/>
            <a:ext cx="1047750" cy="238125"/>
          </a:xfrm>
          <a:custGeom>
            <a:avLst/>
            <a:gdLst>
              <a:gd name="T0" fmla="*/ 588 w 588"/>
              <a:gd name="T1" fmla="*/ 54 h 114"/>
              <a:gd name="T2" fmla="*/ 420 w 588"/>
              <a:gd name="T3" fmla="*/ 18 h 114"/>
              <a:gd name="T4" fmla="*/ 276 w 588"/>
              <a:gd name="T5" fmla="*/ 114 h 114"/>
              <a:gd name="T6" fmla="*/ 132 w 588"/>
              <a:gd name="T7" fmla="*/ 90 h 114"/>
              <a:gd name="T8" fmla="*/ 0 w 588"/>
              <a:gd name="T9" fmla="*/ 42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8" h="114">
                <a:moveTo>
                  <a:pt x="588" y="54"/>
                </a:moveTo>
                <a:cubicBezTo>
                  <a:pt x="529" y="10"/>
                  <a:pt x="492" y="0"/>
                  <a:pt x="420" y="18"/>
                </a:cubicBezTo>
                <a:cubicBezTo>
                  <a:pt x="369" y="52"/>
                  <a:pt x="336" y="94"/>
                  <a:pt x="276" y="114"/>
                </a:cubicBezTo>
                <a:cubicBezTo>
                  <a:pt x="260" y="112"/>
                  <a:pt x="166" y="109"/>
                  <a:pt x="132" y="90"/>
                </a:cubicBezTo>
                <a:cubicBezTo>
                  <a:pt x="72" y="56"/>
                  <a:pt x="72" y="42"/>
                  <a:pt x="0" y="42"/>
                </a:cubicBezTo>
              </a:path>
            </a:pathLst>
          </a:custGeom>
          <a:noFill/>
          <a:ln w="38100" cmpd="sng">
            <a:solidFill>
              <a:srgbClr val="CC0066"/>
            </a:solidFill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14" name="Freeform 14">
            <a:extLst>
              <a:ext uri="{FF2B5EF4-FFF2-40B4-BE49-F238E27FC236}">
                <a16:creationId xmlns:a16="http://schemas.microsoft.com/office/drawing/2014/main" id="{78DEF9FA-4C8C-4E7A-AA29-D1973E5BF52B}"/>
              </a:ext>
            </a:extLst>
          </p:cNvPr>
          <p:cNvSpPr>
            <a:spLocks/>
          </p:cNvSpPr>
          <p:nvPr/>
        </p:nvSpPr>
        <p:spPr bwMode="auto">
          <a:xfrm>
            <a:off x="7140575" y="4191001"/>
            <a:ext cx="1047750" cy="238125"/>
          </a:xfrm>
          <a:custGeom>
            <a:avLst/>
            <a:gdLst>
              <a:gd name="T0" fmla="*/ 588 w 588"/>
              <a:gd name="T1" fmla="*/ 54 h 114"/>
              <a:gd name="T2" fmla="*/ 420 w 588"/>
              <a:gd name="T3" fmla="*/ 18 h 114"/>
              <a:gd name="T4" fmla="*/ 276 w 588"/>
              <a:gd name="T5" fmla="*/ 114 h 114"/>
              <a:gd name="T6" fmla="*/ 132 w 588"/>
              <a:gd name="T7" fmla="*/ 90 h 114"/>
              <a:gd name="T8" fmla="*/ 0 w 588"/>
              <a:gd name="T9" fmla="*/ 42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8" h="114">
                <a:moveTo>
                  <a:pt x="588" y="54"/>
                </a:moveTo>
                <a:cubicBezTo>
                  <a:pt x="529" y="10"/>
                  <a:pt x="492" y="0"/>
                  <a:pt x="420" y="18"/>
                </a:cubicBezTo>
                <a:cubicBezTo>
                  <a:pt x="369" y="52"/>
                  <a:pt x="336" y="94"/>
                  <a:pt x="276" y="114"/>
                </a:cubicBezTo>
                <a:cubicBezTo>
                  <a:pt x="260" y="112"/>
                  <a:pt x="166" y="109"/>
                  <a:pt x="132" y="90"/>
                </a:cubicBezTo>
                <a:cubicBezTo>
                  <a:pt x="72" y="56"/>
                  <a:pt x="72" y="42"/>
                  <a:pt x="0" y="42"/>
                </a:cubicBezTo>
              </a:path>
            </a:pathLst>
          </a:custGeom>
          <a:noFill/>
          <a:ln w="38100" cmpd="sng">
            <a:solidFill>
              <a:srgbClr val="CC0066"/>
            </a:solidFill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153615" name="Group 15">
            <a:extLst>
              <a:ext uri="{FF2B5EF4-FFF2-40B4-BE49-F238E27FC236}">
                <a16:creationId xmlns:a16="http://schemas.microsoft.com/office/drawing/2014/main" id="{442029CA-601D-4C32-B3AC-1A8DA07B967A}"/>
              </a:ext>
            </a:extLst>
          </p:cNvPr>
          <p:cNvGrpSpPr>
            <a:grpSpLocks/>
          </p:cNvGrpSpPr>
          <p:nvPr/>
        </p:nvGrpSpPr>
        <p:grpSpPr bwMode="auto">
          <a:xfrm>
            <a:off x="7292975" y="4800600"/>
            <a:ext cx="685800" cy="304800"/>
            <a:chOff x="3168" y="3072"/>
            <a:chExt cx="432" cy="192"/>
          </a:xfrm>
        </p:grpSpPr>
        <p:sp>
          <p:nvSpPr>
            <p:cNvPr id="153616" name="AutoShape 16">
              <a:extLst>
                <a:ext uri="{FF2B5EF4-FFF2-40B4-BE49-F238E27FC236}">
                  <a16:creationId xmlns:a16="http://schemas.microsoft.com/office/drawing/2014/main" id="{E6C7CA12-0686-436F-9CAC-5A9B10A40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3072"/>
              <a:ext cx="96" cy="192"/>
            </a:xfrm>
            <a:prstGeom prst="diamond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617" name="Line 17">
              <a:extLst>
                <a:ext uri="{FF2B5EF4-FFF2-40B4-BE49-F238E27FC236}">
                  <a16:creationId xmlns:a16="http://schemas.microsoft.com/office/drawing/2014/main" id="{76CF5377-718F-4D06-B971-9BADD01DD6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64" y="3168"/>
              <a:ext cx="336" cy="0"/>
            </a:xfrm>
            <a:prstGeom prst="line">
              <a:avLst/>
            </a:prstGeom>
            <a:noFill/>
            <a:ln w="38100">
              <a:solidFill>
                <a:srgbClr val="99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53618" name="Group 18">
            <a:extLst>
              <a:ext uri="{FF2B5EF4-FFF2-40B4-BE49-F238E27FC236}">
                <a16:creationId xmlns:a16="http://schemas.microsoft.com/office/drawing/2014/main" id="{9E618063-D426-4117-ADE3-B78E1FA01765}"/>
              </a:ext>
            </a:extLst>
          </p:cNvPr>
          <p:cNvGrpSpPr>
            <a:grpSpLocks/>
          </p:cNvGrpSpPr>
          <p:nvPr/>
        </p:nvGrpSpPr>
        <p:grpSpPr bwMode="auto">
          <a:xfrm>
            <a:off x="7064375" y="4953000"/>
            <a:ext cx="838200" cy="304800"/>
            <a:chOff x="3168" y="3072"/>
            <a:chExt cx="432" cy="192"/>
          </a:xfrm>
        </p:grpSpPr>
        <p:sp>
          <p:nvSpPr>
            <p:cNvPr id="153619" name="AutoShape 19">
              <a:extLst>
                <a:ext uri="{FF2B5EF4-FFF2-40B4-BE49-F238E27FC236}">
                  <a16:creationId xmlns:a16="http://schemas.microsoft.com/office/drawing/2014/main" id="{84D5BE09-26D1-488A-9C0C-04CFB6AB74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3072"/>
              <a:ext cx="96" cy="192"/>
            </a:xfrm>
            <a:prstGeom prst="diamond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620" name="Line 20">
              <a:extLst>
                <a:ext uri="{FF2B5EF4-FFF2-40B4-BE49-F238E27FC236}">
                  <a16:creationId xmlns:a16="http://schemas.microsoft.com/office/drawing/2014/main" id="{63FBB6DE-C189-4B11-B278-F65A7935C0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64" y="3168"/>
              <a:ext cx="336" cy="0"/>
            </a:xfrm>
            <a:prstGeom prst="line">
              <a:avLst/>
            </a:prstGeom>
            <a:noFill/>
            <a:ln w="38100">
              <a:solidFill>
                <a:srgbClr val="99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53621" name="Group 21">
            <a:extLst>
              <a:ext uri="{FF2B5EF4-FFF2-40B4-BE49-F238E27FC236}">
                <a16:creationId xmlns:a16="http://schemas.microsoft.com/office/drawing/2014/main" id="{9C85A266-E40D-4F56-A288-6FDA833D77BE}"/>
              </a:ext>
            </a:extLst>
          </p:cNvPr>
          <p:cNvGrpSpPr>
            <a:grpSpLocks/>
          </p:cNvGrpSpPr>
          <p:nvPr/>
        </p:nvGrpSpPr>
        <p:grpSpPr bwMode="auto">
          <a:xfrm>
            <a:off x="7369175" y="5257800"/>
            <a:ext cx="685800" cy="304800"/>
            <a:chOff x="3168" y="3072"/>
            <a:chExt cx="432" cy="192"/>
          </a:xfrm>
        </p:grpSpPr>
        <p:sp>
          <p:nvSpPr>
            <p:cNvPr id="153622" name="AutoShape 22">
              <a:extLst>
                <a:ext uri="{FF2B5EF4-FFF2-40B4-BE49-F238E27FC236}">
                  <a16:creationId xmlns:a16="http://schemas.microsoft.com/office/drawing/2014/main" id="{845810DD-C00D-4D56-ABB1-2632DC6895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3072"/>
              <a:ext cx="96" cy="192"/>
            </a:xfrm>
            <a:prstGeom prst="diamond">
              <a:avLst/>
            </a:prstGeom>
            <a:solidFill>
              <a:srgbClr val="99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623" name="Line 23">
              <a:extLst>
                <a:ext uri="{FF2B5EF4-FFF2-40B4-BE49-F238E27FC236}">
                  <a16:creationId xmlns:a16="http://schemas.microsoft.com/office/drawing/2014/main" id="{3E9C2B3F-FB5B-42E4-9E96-7739758F88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64" y="3168"/>
              <a:ext cx="336" cy="0"/>
            </a:xfrm>
            <a:prstGeom prst="line">
              <a:avLst/>
            </a:prstGeom>
            <a:noFill/>
            <a:ln w="38100">
              <a:solidFill>
                <a:srgbClr val="99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153624" name="Text Box 24">
            <a:extLst>
              <a:ext uri="{FF2B5EF4-FFF2-40B4-BE49-F238E27FC236}">
                <a16:creationId xmlns:a16="http://schemas.microsoft.com/office/drawing/2014/main" id="{91C93D84-83DA-4DDD-9626-240FC64B67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35976" y="3336926"/>
            <a:ext cx="21558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solidFill>
                  <a:srgbClr val="000618"/>
                </a:solidFill>
                <a:latin typeface="Arial" charset="0"/>
                <a:cs typeface="Times New Roman" panose="02020603050405020304" pitchFamily="18" charset="0"/>
              </a:rPr>
              <a:t>Tooth surface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solidFill>
                  <a:srgbClr val="000618"/>
                </a:solidFill>
                <a:latin typeface="Arial" charset="0"/>
                <a:cs typeface="Times New Roman" panose="02020603050405020304" pitchFamily="18" charset="0"/>
              </a:rPr>
              <a:t>Salivary pellicle</a:t>
            </a:r>
            <a:r>
              <a:rPr lang="en-US" altLang="en-US" sz="2000">
                <a:solidFill>
                  <a:srgbClr val="000000"/>
                </a:solidFill>
                <a:latin typeface="Arial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53625" name="Line 25">
            <a:extLst>
              <a:ext uri="{FF2B5EF4-FFF2-40B4-BE49-F238E27FC236}">
                <a16:creationId xmlns:a16="http://schemas.microsoft.com/office/drawing/2014/main" id="{D7D0C804-CD4E-443C-B81F-A5A93DBADFE6}"/>
              </a:ext>
            </a:extLst>
          </p:cNvPr>
          <p:cNvSpPr>
            <a:spLocks noChangeShapeType="1"/>
          </p:cNvSpPr>
          <p:nvPr/>
        </p:nvSpPr>
        <p:spPr bwMode="auto">
          <a:xfrm>
            <a:off x="8588375" y="1524000"/>
            <a:ext cx="0" cy="1828800"/>
          </a:xfrm>
          <a:prstGeom prst="line">
            <a:avLst/>
          </a:prstGeom>
          <a:noFill/>
          <a:ln w="3810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26" name="Line 26">
            <a:extLst>
              <a:ext uri="{FF2B5EF4-FFF2-40B4-BE49-F238E27FC236}">
                <a16:creationId xmlns:a16="http://schemas.microsoft.com/office/drawing/2014/main" id="{B9B2144C-81DB-446D-9646-7C57D3FE53B6}"/>
              </a:ext>
            </a:extLst>
          </p:cNvPr>
          <p:cNvSpPr>
            <a:spLocks noChangeShapeType="1"/>
          </p:cNvSpPr>
          <p:nvPr/>
        </p:nvSpPr>
        <p:spPr bwMode="auto">
          <a:xfrm>
            <a:off x="8588375" y="3962400"/>
            <a:ext cx="0" cy="1905000"/>
          </a:xfrm>
          <a:prstGeom prst="line">
            <a:avLst/>
          </a:prstGeom>
          <a:noFill/>
          <a:ln w="38100">
            <a:solidFill>
              <a:srgbClr val="66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27" name="Text Box 27">
            <a:extLst>
              <a:ext uri="{FF2B5EF4-FFF2-40B4-BE49-F238E27FC236}">
                <a16:creationId xmlns:a16="http://schemas.microsoft.com/office/drawing/2014/main" id="{28E4441E-1F09-4154-BF86-5278F0D24E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3701" y="4506914"/>
            <a:ext cx="8493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solidFill>
                  <a:srgbClr val="000066"/>
                </a:solidFill>
                <a:latin typeface="Arial" charset="0"/>
                <a:cs typeface="Times New Roman" panose="02020603050405020304" pitchFamily="18" charset="0"/>
              </a:rPr>
              <a:t>PRPs</a:t>
            </a:r>
          </a:p>
        </p:txBody>
      </p:sp>
      <p:sp>
        <p:nvSpPr>
          <p:cNvPr id="153628" name="Text Box 28">
            <a:extLst>
              <a:ext uri="{FF2B5EF4-FFF2-40B4-BE49-F238E27FC236}">
                <a16:creationId xmlns:a16="http://schemas.microsoft.com/office/drawing/2014/main" id="{66EEEED6-F1DE-44F5-BCCA-A90C932FD4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4188" y="1828801"/>
            <a:ext cx="13954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solidFill>
                  <a:srgbClr val="000066"/>
                </a:solidFill>
                <a:latin typeface="Arial" charset="0"/>
                <a:cs typeface="Times New Roman" panose="02020603050405020304" pitchFamily="18" charset="0"/>
              </a:rPr>
              <a:t>sialic acid</a:t>
            </a:r>
          </a:p>
        </p:txBody>
      </p:sp>
      <p:sp>
        <p:nvSpPr>
          <p:cNvPr id="153629" name="Text Box 29">
            <a:extLst>
              <a:ext uri="{FF2B5EF4-FFF2-40B4-BE49-F238E27FC236}">
                <a16:creationId xmlns:a16="http://schemas.microsoft.com/office/drawing/2014/main" id="{6A6F8B5F-6F2F-4466-8054-E152867897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3375" y="3562351"/>
            <a:ext cx="14303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solidFill>
                  <a:srgbClr val="000066"/>
                </a:solidFill>
                <a:latin typeface="Symbol" panose="05050102010706020507" pitchFamily="18" charset="2"/>
                <a:cs typeface="Times New Roman" panose="02020603050405020304" pitchFamily="18" charset="0"/>
              </a:rPr>
              <a:t>a</a:t>
            </a:r>
            <a:r>
              <a:rPr lang="en-US" altLang="en-US" sz="2000" b="1">
                <a:solidFill>
                  <a:srgbClr val="000066"/>
                </a:solidFill>
                <a:latin typeface="Arial" charset="0"/>
                <a:cs typeface="Times New Roman" panose="02020603050405020304" pitchFamily="18" charset="0"/>
              </a:rPr>
              <a:t>-amylase</a:t>
            </a:r>
          </a:p>
        </p:txBody>
      </p:sp>
      <p:sp>
        <p:nvSpPr>
          <p:cNvPr id="153630" name="Freeform 30">
            <a:extLst>
              <a:ext uri="{FF2B5EF4-FFF2-40B4-BE49-F238E27FC236}">
                <a16:creationId xmlns:a16="http://schemas.microsoft.com/office/drawing/2014/main" id="{EC3E09C1-CA34-4200-9DA7-63786E60E845}"/>
              </a:ext>
            </a:extLst>
          </p:cNvPr>
          <p:cNvSpPr>
            <a:spLocks/>
          </p:cNvSpPr>
          <p:nvPr/>
        </p:nvSpPr>
        <p:spPr bwMode="auto">
          <a:xfrm>
            <a:off x="4495800" y="4114800"/>
            <a:ext cx="2057400" cy="1447800"/>
          </a:xfrm>
          <a:custGeom>
            <a:avLst/>
            <a:gdLst>
              <a:gd name="T0" fmla="*/ 1055 w 1503"/>
              <a:gd name="T1" fmla="*/ 72 h 996"/>
              <a:gd name="T2" fmla="*/ 875 w 1503"/>
              <a:gd name="T3" fmla="*/ 144 h 996"/>
              <a:gd name="T4" fmla="*/ 803 w 1503"/>
              <a:gd name="T5" fmla="*/ 192 h 996"/>
              <a:gd name="T6" fmla="*/ 767 w 1503"/>
              <a:gd name="T7" fmla="*/ 216 h 996"/>
              <a:gd name="T8" fmla="*/ 707 w 1503"/>
              <a:gd name="T9" fmla="*/ 276 h 996"/>
              <a:gd name="T10" fmla="*/ 683 w 1503"/>
              <a:gd name="T11" fmla="*/ 312 h 996"/>
              <a:gd name="T12" fmla="*/ 395 w 1503"/>
              <a:gd name="T13" fmla="*/ 444 h 996"/>
              <a:gd name="T14" fmla="*/ 191 w 1503"/>
              <a:gd name="T15" fmla="*/ 504 h 996"/>
              <a:gd name="T16" fmla="*/ 35 w 1503"/>
              <a:gd name="T17" fmla="*/ 660 h 996"/>
              <a:gd name="T18" fmla="*/ 11 w 1503"/>
              <a:gd name="T19" fmla="*/ 732 h 996"/>
              <a:gd name="T20" fmla="*/ 107 w 1503"/>
              <a:gd name="T21" fmla="*/ 924 h 996"/>
              <a:gd name="T22" fmla="*/ 143 w 1503"/>
              <a:gd name="T23" fmla="*/ 948 h 996"/>
              <a:gd name="T24" fmla="*/ 251 w 1503"/>
              <a:gd name="T25" fmla="*/ 984 h 996"/>
              <a:gd name="T26" fmla="*/ 287 w 1503"/>
              <a:gd name="T27" fmla="*/ 996 h 996"/>
              <a:gd name="T28" fmla="*/ 455 w 1503"/>
              <a:gd name="T29" fmla="*/ 984 h 996"/>
              <a:gd name="T30" fmla="*/ 599 w 1503"/>
              <a:gd name="T31" fmla="*/ 900 h 996"/>
              <a:gd name="T32" fmla="*/ 671 w 1503"/>
              <a:gd name="T33" fmla="*/ 852 h 996"/>
              <a:gd name="T34" fmla="*/ 779 w 1503"/>
              <a:gd name="T35" fmla="*/ 756 h 996"/>
              <a:gd name="T36" fmla="*/ 1151 w 1503"/>
              <a:gd name="T37" fmla="*/ 636 h 996"/>
              <a:gd name="T38" fmla="*/ 1403 w 1503"/>
              <a:gd name="T39" fmla="*/ 480 h 996"/>
              <a:gd name="T40" fmla="*/ 1451 w 1503"/>
              <a:gd name="T41" fmla="*/ 408 h 996"/>
              <a:gd name="T42" fmla="*/ 1475 w 1503"/>
              <a:gd name="T43" fmla="*/ 336 h 996"/>
              <a:gd name="T44" fmla="*/ 1391 w 1503"/>
              <a:gd name="T45" fmla="*/ 96 h 996"/>
              <a:gd name="T46" fmla="*/ 1283 w 1503"/>
              <a:gd name="T47" fmla="*/ 24 h 996"/>
              <a:gd name="T48" fmla="*/ 1211 w 1503"/>
              <a:gd name="T49" fmla="*/ 0 h 996"/>
              <a:gd name="T50" fmla="*/ 1115 w 1503"/>
              <a:gd name="T51" fmla="*/ 24 h 996"/>
              <a:gd name="T52" fmla="*/ 1055 w 1503"/>
              <a:gd name="T53" fmla="*/ 72 h 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03" h="996">
                <a:moveTo>
                  <a:pt x="1055" y="72"/>
                </a:moveTo>
                <a:cubicBezTo>
                  <a:pt x="990" y="94"/>
                  <a:pt x="940" y="122"/>
                  <a:pt x="875" y="144"/>
                </a:cubicBezTo>
                <a:cubicBezTo>
                  <a:pt x="848" y="153"/>
                  <a:pt x="827" y="176"/>
                  <a:pt x="803" y="192"/>
                </a:cubicBezTo>
                <a:cubicBezTo>
                  <a:pt x="791" y="200"/>
                  <a:pt x="767" y="216"/>
                  <a:pt x="767" y="216"/>
                </a:cubicBezTo>
                <a:cubicBezTo>
                  <a:pt x="703" y="312"/>
                  <a:pt x="787" y="196"/>
                  <a:pt x="707" y="276"/>
                </a:cubicBezTo>
                <a:cubicBezTo>
                  <a:pt x="697" y="286"/>
                  <a:pt x="694" y="303"/>
                  <a:pt x="683" y="312"/>
                </a:cubicBezTo>
                <a:cubicBezTo>
                  <a:pt x="599" y="386"/>
                  <a:pt x="498" y="410"/>
                  <a:pt x="395" y="444"/>
                </a:cubicBezTo>
                <a:cubicBezTo>
                  <a:pt x="337" y="463"/>
                  <a:pt x="244" y="469"/>
                  <a:pt x="191" y="504"/>
                </a:cubicBezTo>
                <a:cubicBezTo>
                  <a:pt x="131" y="544"/>
                  <a:pt x="60" y="586"/>
                  <a:pt x="35" y="660"/>
                </a:cubicBezTo>
                <a:cubicBezTo>
                  <a:pt x="27" y="684"/>
                  <a:pt x="11" y="732"/>
                  <a:pt x="11" y="732"/>
                </a:cubicBezTo>
                <a:cubicBezTo>
                  <a:pt x="26" y="867"/>
                  <a:pt x="0" y="853"/>
                  <a:pt x="107" y="924"/>
                </a:cubicBezTo>
                <a:cubicBezTo>
                  <a:pt x="119" y="932"/>
                  <a:pt x="131" y="940"/>
                  <a:pt x="143" y="948"/>
                </a:cubicBezTo>
                <a:cubicBezTo>
                  <a:pt x="143" y="948"/>
                  <a:pt x="233" y="978"/>
                  <a:pt x="251" y="984"/>
                </a:cubicBezTo>
                <a:cubicBezTo>
                  <a:pt x="263" y="988"/>
                  <a:pt x="287" y="996"/>
                  <a:pt x="287" y="996"/>
                </a:cubicBezTo>
                <a:cubicBezTo>
                  <a:pt x="343" y="992"/>
                  <a:pt x="399" y="992"/>
                  <a:pt x="455" y="984"/>
                </a:cubicBezTo>
                <a:cubicBezTo>
                  <a:pt x="528" y="973"/>
                  <a:pt x="546" y="942"/>
                  <a:pt x="599" y="900"/>
                </a:cubicBezTo>
                <a:cubicBezTo>
                  <a:pt x="622" y="882"/>
                  <a:pt x="647" y="868"/>
                  <a:pt x="671" y="852"/>
                </a:cubicBezTo>
                <a:cubicBezTo>
                  <a:pt x="711" y="825"/>
                  <a:pt x="739" y="783"/>
                  <a:pt x="779" y="756"/>
                </a:cubicBezTo>
                <a:cubicBezTo>
                  <a:pt x="850" y="649"/>
                  <a:pt x="1038" y="646"/>
                  <a:pt x="1151" y="636"/>
                </a:cubicBezTo>
                <a:cubicBezTo>
                  <a:pt x="1272" y="596"/>
                  <a:pt x="1311" y="572"/>
                  <a:pt x="1403" y="480"/>
                </a:cubicBezTo>
                <a:cubicBezTo>
                  <a:pt x="1423" y="460"/>
                  <a:pt x="1435" y="432"/>
                  <a:pt x="1451" y="408"/>
                </a:cubicBezTo>
                <a:cubicBezTo>
                  <a:pt x="1465" y="387"/>
                  <a:pt x="1475" y="336"/>
                  <a:pt x="1475" y="336"/>
                </a:cubicBezTo>
                <a:cubicBezTo>
                  <a:pt x="1461" y="134"/>
                  <a:pt x="1503" y="208"/>
                  <a:pt x="1391" y="96"/>
                </a:cubicBezTo>
                <a:cubicBezTo>
                  <a:pt x="1360" y="65"/>
                  <a:pt x="1324" y="38"/>
                  <a:pt x="1283" y="24"/>
                </a:cubicBezTo>
                <a:cubicBezTo>
                  <a:pt x="1259" y="16"/>
                  <a:pt x="1211" y="0"/>
                  <a:pt x="1211" y="0"/>
                </a:cubicBezTo>
                <a:cubicBezTo>
                  <a:pt x="1208" y="1"/>
                  <a:pt x="1127" y="14"/>
                  <a:pt x="1115" y="24"/>
                </a:cubicBezTo>
                <a:cubicBezTo>
                  <a:pt x="1037" y="86"/>
                  <a:pt x="1145" y="42"/>
                  <a:pt x="1055" y="72"/>
                </a:cubicBezTo>
                <a:close/>
              </a:path>
            </a:pathLst>
          </a:custGeom>
          <a:solidFill>
            <a:srgbClr val="0000CC"/>
          </a:solidFill>
          <a:ln w="9525">
            <a:solidFill>
              <a:srgbClr val="00061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31" name="Line 31">
            <a:extLst>
              <a:ext uri="{FF2B5EF4-FFF2-40B4-BE49-F238E27FC236}">
                <a16:creationId xmlns:a16="http://schemas.microsoft.com/office/drawing/2014/main" id="{8572BDF1-60DE-4D3C-96B6-016733E78A1B}"/>
              </a:ext>
            </a:extLst>
          </p:cNvPr>
          <p:cNvSpPr>
            <a:spLocks noChangeShapeType="1"/>
          </p:cNvSpPr>
          <p:nvPr/>
        </p:nvSpPr>
        <p:spPr bwMode="auto">
          <a:xfrm>
            <a:off x="6324600" y="4876800"/>
            <a:ext cx="533400" cy="2286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32" name="Line 32">
            <a:extLst>
              <a:ext uri="{FF2B5EF4-FFF2-40B4-BE49-F238E27FC236}">
                <a16:creationId xmlns:a16="http://schemas.microsoft.com/office/drawing/2014/main" id="{D8377AB1-650D-4C8F-8BF1-34F30C51C1F6}"/>
              </a:ext>
            </a:extLst>
          </p:cNvPr>
          <p:cNvSpPr>
            <a:spLocks noChangeShapeType="1"/>
          </p:cNvSpPr>
          <p:nvPr/>
        </p:nvSpPr>
        <p:spPr bwMode="auto">
          <a:xfrm>
            <a:off x="6172200" y="5029200"/>
            <a:ext cx="533400" cy="2286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33" name="Line 33">
            <a:extLst>
              <a:ext uri="{FF2B5EF4-FFF2-40B4-BE49-F238E27FC236}">
                <a16:creationId xmlns:a16="http://schemas.microsoft.com/office/drawing/2014/main" id="{6E3E2087-0338-49C2-BFDC-C1B4BB840E86}"/>
              </a:ext>
            </a:extLst>
          </p:cNvPr>
          <p:cNvSpPr>
            <a:spLocks noChangeShapeType="1"/>
          </p:cNvSpPr>
          <p:nvPr/>
        </p:nvSpPr>
        <p:spPr bwMode="auto">
          <a:xfrm>
            <a:off x="5791200" y="5029200"/>
            <a:ext cx="990600" cy="8382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34" name="Line 34">
            <a:extLst>
              <a:ext uri="{FF2B5EF4-FFF2-40B4-BE49-F238E27FC236}">
                <a16:creationId xmlns:a16="http://schemas.microsoft.com/office/drawing/2014/main" id="{FF227355-3A1D-4139-9FBE-A1D5EB21A4BD}"/>
              </a:ext>
            </a:extLst>
          </p:cNvPr>
          <p:cNvSpPr>
            <a:spLocks noChangeShapeType="1"/>
          </p:cNvSpPr>
          <p:nvPr/>
        </p:nvSpPr>
        <p:spPr bwMode="auto">
          <a:xfrm>
            <a:off x="5791200" y="5105400"/>
            <a:ext cx="762000" cy="9906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35" name="Line 35">
            <a:extLst>
              <a:ext uri="{FF2B5EF4-FFF2-40B4-BE49-F238E27FC236}">
                <a16:creationId xmlns:a16="http://schemas.microsoft.com/office/drawing/2014/main" id="{73E52CC7-7F6B-47AA-87F9-FA6C25E6B688}"/>
              </a:ext>
            </a:extLst>
          </p:cNvPr>
          <p:cNvSpPr>
            <a:spLocks noChangeShapeType="1"/>
          </p:cNvSpPr>
          <p:nvPr/>
        </p:nvSpPr>
        <p:spPr bwMode="auto">
          <a:xfrm>
            <a:off x="5486400" y="5334000"/>
            <a:ext cx="762000" cy="6858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36" name="Line 36">
            <a:extLst>
              <a:ext uri="{FF2B5EF4-FFF2-40B4-BE49-F238E27FC236}">
                <a16:creationId xmlns:a16="http://schemas.microsoft.com/office/drawing/2014/main" id="{A1B90173-9818-499C-ABDA-9B8948F38001}"/>
              </a:ext>
            </a:extLst>
          </p:cNvPr>
          <p:cNvSpPr>
            <a:spLocks noChangeShapeType="1"/>
          </p:cNvSpPr>
          <p:nvPr/>
        </p:nvSpPr>
        <p:spPr bwMode="auto">
          <a:xfrm>
            <a:off x="5257800" y="5486400"/>
            <a:ext cx="533400" cy="7620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37" name="Line 37">
            <a:extLst>
              <a:ext uri="{FF2B5EF4-FFF2-40B4-BE49-F238E27FC236}">
                <a16:creationId xmlns:a16="http://schemas.microsoft.com/office/drawing/2014/main" id="{F63D66AE-CDC7-4073-83B7-878C178DF89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953000" y="5562600"/>
            <a:ext cx="76200" cy="6096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38" name="Line 38">
            <a:extLst>
              <a:ext uri="{FF2B5EF4-FFF2-40B4-BE49-F238E27FC236}">
                <a16:creationId xmlns:a16="http://schemas.microsoft.com/office/drawing/2014/main" id="{80D809C1-0247-495C-8CB0-B8A54DB7848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572000" y="5562600"/>
            <a:ext cx="304800" cy="5334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39" name="Line 39">
            <a:extLst>
              <a:ext uri="{FF2B5EF4-FFF2-40B4-BE49-F238E27FC236}">
                <a16:creationId xmlns:a16="http://schemas.microsoft.com/office/drawing/2014/main" id="{E43474CC-54B7-4459-B337-BDC2F305DE9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91000" y="5486400"/>
            <a:ext cx="457200" cy="3810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40" name="Line 40">
            <a:extLst>
              <a:ext uri="{FF2B5EF4-FFF2-40B4-BE49-F238E27FC236}">
                <a16:creationId xmlns:a16="http://schemas.microsoft.com/office/drawing/2014/main" id="{A69BC917-9777-4F1E-BD85-0E53DFF9F8B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77000" y="4419600"/>
            <a:ext cx="533400" cy="2286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41" name="Line 41">
            <a:extLst>
              <a:ext uri="{FF2B5EF4-FFF2-40B4-BE49-F238E27FC236}">
                <a16:creationId xmlns:a16="http://schemas.microsoft.com/office/drawing/2014/main" id="{695A179B-0764-45CE-9CF5-52F436F2FD5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553200" y="4191000"/>
            <a:ext cx="304800" cy="2286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42" name="Line 42">
            <a:extLst>
              <a:ext uri="{FF2B5EF4-FFF2-40B4-BE49-F238E27FC236}">
                <a16:creationId xmlns:a16="http://schemas.microsoft.com/office/drawing/2014/main" id="{E01EA374-9195-4C65-A0D8-7B0E25B1F22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791200" y="3276600"/>
            <a:ext cx="304800" cy="8382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43" name="Line 43">
            <a:extLst>
              <a:ext uri="{FF2B5EF4-FFF2-40B4-BE49-F238E27FC236}">
                <a16:creationId xmlns:a16="http://schemas.microsoft.com/office/drawing/2014/main" id="{B4A9FBCF-B057-4734-BD3F-9E5FD52E0CE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172200" y="3124200"/>
            <a:ext cx="76200" cy="10668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44" name="Line 44">
            <a:extLst>
              <a:ext uri="{FF2B5EF4-FFF2-40B4-BE49-F238E27FC236}">
                <a16:creationId xmlns:a16="http://schemas.microsoft.com/office/drawing/2014/main" id="{062B440B-BBDB-4FC2-84AB-9AD9FC820AA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181600" y="3124200"/>
            <a:ext cx="609600" cy="11430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45" name="Line 45">
            <a:extLst>
              <a:ext uri="{FF2B5EF4-FFF2-40B4-BE49-F238E27FC236}">
                <a16:creationId xmlns:a16="http://schemas.microsoft.com/office/drawing/2014/main" id="{691A6491-0C2F-4B55-9474-8E58E7EA428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953000" y="3733800"/>
            <a:ext cx="838200" cy="6096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46" name="Line 46">
            <a:extLst>
              <a:ext uri="{FF2B5EF4-FFF2-40B4-BE49-F238E27FC236}">
                <a16:creationId xmlns:a16="http://schemas.microsoft.com/office/drawing/2014/main" id="{E79D7157-DA79-4738-81AE-581F40FCAC63}"/>
              </a:ext>
            </a:extLst>
          </p:cNvPr>
          <p:cNvSpPr>
            <a:spLocks noChangeShapeType="1"/>
          </p:cNvSpPr>
          <p:nvPr/>
        </p:nvSpPr>
        <p:spPr bwMode="auto">
          <a:xfrm>
            <a:off x="6019800" y="5029200"/>
            <a:ext cx="762000" cy="5334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47" name="Line 47">
            <a:extLst>
              <a:ext uri="{FF2B5EF4-FFF2-40B4-BE49-F238E27FC236}">
                <a16:creationId xmlns:a16="http://schemas.microsoft.com/office/drawing/2014/main" id="{67E28B83-2C0D-4A0B-9764-71ACAD5F4C32}"/>
              </a:ext>
            </a:extLst>
          </p:cNvPr>
          <p:cNvSpPr>
            <a:spLocks noChangeShapeType="1"/>
          </p:cNvSpPr>
          <p:nvPr/>
        </p:nvSpPr>
        <p:spPr bwMode="auto">
          <a:xfrm>
            <a:off x="5181600" y="5562600"/>
            <a:ext cx="0" cy="8382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48" name="Text Box 48">
            <a:extLst>
              <a:ext uri="{FF2B5EF4-FFF2-40B4-BE49-F238E27FC236}">
                <a16:creationId xmlns:a16="http://schemas.microsoft.com/office/drawing/2014/main" id="{5A6680AC-7E28-4628-A43E-A62D9A3796D6}"/>
              </a:ext>
            </a:extLst>
          </p:cNvPr>
          <p:cNvSpPr txBox="1">
            <a:spLocks noChangeArrowheads="1"/>
          </p:cNvSpPr>
          <p:nvPr/>
        </p:nvSpPr>
        <p:spPr bwMode="auto">
          <a:xfrm rot="-21600000">
            <a:off x="4191001" y="6156326"/>
            <a:ext cx="32162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i="1">
                <a:solidFill>
                  <a:srgbClr val="000618"/>
                </a:solidFill>
                <a:latin typeface="Arial" charset="0"/>
                <a:cs typeface="Times New Roman" panose="02020603050405020304" pitchFamily="18" charset="0"/>
              </a:rPr>
              <a:t>Actinomyces naeslundii</a:t>
            </a:r>
          </a:p>
        </p:txBody>
      </p:sp>
      <p:sp>
        <p:nvSpPr>
          <p:cNvPr id="153649" name="AutoShape 49">
            <a:extLst>
              <a:ext uri="{FF2B5EF4-FFF2-40B4-BE49-F238E27FC236}">
                <a16:creationId xmlns:a16="http://schemas.microsoft.com/office/drawing/2014/main" id="{35FAE4C3-77E1-430B-AC0F-20C742AE2EF9}"/>
              </a:ext>
            </a:extLst>
          </p:cNvPr>
          <p:cNvSpPr>
            <a:spLocks noChangeArrowheads="1"/>
          </p:cNvSpPr>
          <p:nvPr/>
        </p:nvSpPr>
        <p:spPr bwMode="auto">
          <a:xfrm rot="-10800000">
            <a:off x="6858000" y="4953000"/>
            <a:ext cx="152400" cy="304800"/>
          </a:xfrm>
          <a:prstGeom prst="chevron">
            <a:avLst>
              <a:gd name="adj" fmla="val 25000"/>
            </a:avLst>
          </a:prstGeom>
          <a:solidFill>
            <a:srgbClr val="0099FF"/>
          </a:solidFill>
          <a:ln w="9525">
            <a:solidFill>
              <a:srgbClr val="00061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50" name="AutoShape 50">
            <a:extLst>
              <a:ext uri="{FF2B5EF4-FFF2-40B4-BE49-F238E27FC236}">
                <a16:creationId xmlns:a16="http://schemas.microsoft.com/office/drawing/2014/main" id="{4E5682F9-F6F9-43C2-8364-5BD2E8D1399C}"/>
              </a:ext>
            </a:extLst>
          </p:cNvPr>
          <p:cNvSpPr>
            <a:spLocks noChangeArrowheads="1"/>
          </p:cNvSpPr>
          <p:nvPr/>
        </p:nvSpPr>
        <p:spPr bwMode="auto">
          <a:xfrm rot="-10800000">
            <a:off x="6705600" y="5334000"/>
            <a:ext cx="152400" cy="304800"/>
          </a:xfrm>
          <a:prstGeom prst="chevron">
            <a:avLst>
              <a:gd name="adj" fmla="val 25000"/>
            </a:avLst>
          </a:prstGeom>
          <a:solidFill>
            <a:srgbClr val="0099FF"/>
          </a:solidFill>
          <a:ln w="9525">
            <a:solidFill>
              <a:srgbClr val="00061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51" name="AutoShape 51">
            <a:extLst>
              <a:ext uri="{FF2B5EF4-FFF2-40B4-BE49-F238E27FC236}">
                <a16:creationId xmlns:a16="http://schemas.microsoft.com/office/drawing/2014/main" id="{574DBC2D-5154-4EF7-8A38-A91616D9E55A}"/>
              </a:ext>
            </a:extLst>
          </p:cNvPr>
          <p:cNvSpPr>
            <a:spLocks noChangeArrowheads="1"/>
          </p:cNvSpPr>
          <p:nvPr/>
        </p:nvSpPr>
        <p:spPr bwMode="auto">
          <a:xfrm rot="-10800000">
            <a:off x="6781800" y="5715000"/>
            <a:ext cx="152400" cy="304800"/>
          </a:xfrm>
          <a:prstGeom prst="chevron">
            <a:avLst>
              <a:gd name="adj" fmla="val 25000"/>
            </a:avLst>
          </a:prstGeom>
          <a:solidFill>
            <a:srgbClr val="0099FF"/>
          </a:solidFill>
          <a:ln w="9525">
            <a:solidFill>
              <a:srgbClr val="00061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153652" name="Group 52">
            <a:extLst>
              <a:ext uri="{FF2B5EF4-FFF2-40B4-BE49-F238E27FC236}">
                <a16:creationId xmlns:a16="http://schemas.microsoft.com/office/drawing/2014/main" id="{3177D2FD-AB63-4371-B903-550B43D50655}"/>
              </a:ext>
            </a:extLst>
          </p:cNvPr>
          <p:cNvGrpSpPr>
            <a:grpSpLocks/>
          </p:cNvGrpSpPr>
          <p:nvPr/>
        </p:nvGrpSpPr>
        <p:grpSpPr bwMode="auto">
          <a:xfrm rot="-5400000">
            <a:off x="5410200" y="1028700"/>
            <a:ext cx="762000" cy="3276600"/>
            <a:chOff x="1056" y="1200"/>
            <a:chExt cx="576" cy="2400"/>
          </a:xfrm>
        </p:grpSpPr>
        <p:sp>
          <p:nvSpPr>
            <p:cNvPr id="153653" name="Oval 53">
              <a:extLst>
                <a:ext uri="{FF2B5EF4-FFF2-40B4-BE49-F238E27FC236}">
                  <a16:creationId xmlns:a16="http://schemas.microsoft.com/office/drawing/2014/main" id="{8719BC7C-343C-45A9-A695-3BB9927E42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4" y="1200"/>
              <a:ext cx="528" cy="62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654" name="Oval 54">
              <a:extLst>
                <a:ext uri="{FF2B5EF4-FFF2-40B4-BE49-F238E27FC236}">
                  <a16:creationId xmlns:a16="http://schemas.microsoft.com/office/drawing/2014/main" id="{8D41511C-2225-40D3-9228-AC3CB0CF1B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4" y="1776"/>
              <a:ext cx="528" cy="62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655" name="Oval 55">
              <a:extLst>
                <a:ext uri="{FF2B5EF4-FFF2-40B4-BE49-F238E27FC236}">
                  <a16:creationId xmlns:a16="http://schemas.microsoft.com/office/drawing/2014/main" id="{D22E738D-EBE3-41CD-8B94-69E63C47A2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4" y="2352"/>
              <a:ext cx="528" cy="62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656" name="Oval 56">
              <a:extLst>
                <a:ext uri="{FF2B5EF4-FFF2-40B4-BE49-F238E27FC236}">
                  <a16:creationId xmlns:a16="http://schemas.microsoft.com/office/drawing/2014/main" id="{51F45E86-1DF9-4C15-99EC-AD0D37FFF1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" y="2976"/>
              <a:ext cx="528" cy="62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153657" name="AutoShape 57">
            <a:extLst>
              <a:ext uri="{FF2B5EF4-FFF2-40B4-BE49-F238E27FC236}">
                <a16:creationId xmlns:a16="http://schemas.microsoft.com/office/drawing/2014/main" id="{E32FFC14-683A-4F2B-A7FE-B3FC166CC83A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5676900" y="3162300"/>
            <a:ext cx="228600" cy="152400"/>
          </a:xfrm>
          <a:prstGeom prst="moon">
            <a:avLst>
              <a:gd name="adj" fmla="val 50000"/>
            </a:avLst>
          </a:prstGeom>
          <a:solidFill>
            <a:srgbClr val="CC0066"/>
          </a:solidFill>
          <a:ln w="9525">
            <a:solidFill>
              <a:srgbClr val="00061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58" name="Oval 58">
            <a:extLst>
              <a:ext uri="{FF2B5EF4-FFF2-40B4-BE49-F238E27FC236}">
                <a16:creationId xmlns:a16="http://schemas.microsoft.com/office/drawing/2014/main" id="{28A97791-E813-4A05-929F-E89734C9FE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2895600"/>
            <a:ext cx="76200" cy="152400"/>
          </a:xfrm>
          <a:prstGeom prst="ellipse">
            <a:avLst/>
          </a:prstGeom>
          <a:solidFill>
            <a:srgbClr val="FF66CC"/>
          </a:solidFill>
          <a:ln w="9525">
            <a:solidFill>
              <a:srgbClr val="00061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59" name="Oval 59">
            <a:extLst>
              <a:ext uri="{FF2B5EF4-FFF2-40B4-BE49-F238E27FC236}">
                <a16:creationId xmlns:a16="http://schemas.microsoft.com/office/drawing/2014/main" id="{44050A28-708A-44F2-9306-6E94CA833F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2895600"/>
            <a:ext cx="76200" cy="152400"/>
          </a:xfrm>
          <a:prstGeom prst="ellipse">
            <a:avLst/>
          </a:prstGeom>
          <a:solidFill>
            <a:srgbClr val="FF66CC"/>
          </a:solidFill>
          <a:ln w="9525">
            <a:solidFill>
              <a:srgbClr val="00061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60" name="Oval 60">
            <a:extLst>
              <a:ext uri="{FF2B5EF4-FFF2-40B4-BE49-F238E27FC236}">
                <a16:creationId xmlns:a16="http://schemas.microsoft.com/office/drawing/2014/main" id="{139677FC-A01D-4E29-BAEF-00F6C35C0E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2895600"/>
            <a:ext cx="76200" cy="152400"/>
          </a:xfrm>
          <a:prstGeom prst="ellipse">
            <a:avLst/>
          </a:prstGeom>
          <a:solidFill>
            <a:srgbClr val="FF66CC"/>
          </a:solidFill>
          <a:ln w="9525">
            <a:solidFill>
              <a:srgbClr val="00061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61" name="Oval 61">
            <a:extLst>
              <a:ext uri="{FF2B5EF4-FFF2-40B4-BE49-F238E27FC236}">
                <a16:creationId xmlns:a16="http://schemas.microsoft.com/office/drawing/2014/main" id="{F0D3AAD2-9335-42B1-86DE-8688E7469D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2895600"/>
            <a:ext cx="76200" cy="152400"/>
          </a:xfrm>
          <a:prstGeom prst="ellipse">
            <a:avLst/>
          </a:prstGeom>
          <a:solidFill>
            <a:srgbClr val="FF66CC"/>
          </a:solidFill>
          <a:ln w="9525">
            <a:solidFill>
              <a:srgbClr val="00061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62" name="Line 62">
            <a:extLst>
              <a:ext uri="{FF2B5EF4-FFF2-40B4-BE49-F238E27FC236}">
                <a16:creationId xmlns:a16="http://schemas.microsoft.com/office/drawing/2014/main" id="{4D66D066-EBDE-48EF-BD51-8A9C7BDC412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638800" y="3352800"/>
            <a:ext cx="304800" cy="83820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63" name="Oval 63">
            <a:extLst>
              <a:ext uri="{FF2B5EF4-FFF2-40B4-BE49-F238E27FC236}">
                <a16:creationId xmlns:a16="http://schemas.microsoft.com/office/drawing/2014/main" id="{5F619419-AB44-4968-AF4F-F49EA7AC88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2200" y="2895600"/>
            <a:ext cx="76200" cy="152400"/>
          </a:xfrm>
          <a:prstGeom prst="ellipse">
            <a:avLst/>
          </a:prstGeom>
          <a:solidFill>
            <a:srgbClr val="FF66CC"/>
          </a:solidFill>
          <a:ln w="9525">
            <a:solidFill>
              <a:srgbClr val="00061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64" name="Oval 64">
            <a:extLst>
              <a:ext uri="{FF2B5EF4-FFF2-40B4-BE49-F238E27FC236}">
                <a16:creationId xmlns:a16="http://schemas.microsoft.com/office/drawing/2014/main" id="{A76F9560-CCCD-4122-A2AA-4BF077D5FA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2209800"/>
            <a:ext cx="76200" cy="152400"/>
          </a:xfrm>
          <a:prstGeom prst="ellipse">
            <a:avLst/>
          </a:prstGeom>
          <a:solidFill>
            <a:srgbClr val="FF66CC"/>
          </a:solidFill>
          <a:ln w="9525">
            <a:solidFill>
              <a:srgbClr val="00061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65" name="Oval 65">
            <a:extLst>
              <a:ext uri="{FF2B5EF4-FFF2-40B4-BE49-F238E27FC236}">
                <a16:creationId xmlns:a16="http://schemas.microsoft.com/office/drawing/2014/main" id="{1BAB8B5F-AB38-497B-B4FF-7939F0EED5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4800" y="2743200"/>
            <a:ext cx="76200" cy="152400"/>
          </a:xfrm>
          <a:prstGeom prst="ellipse">
            <a:avLst/>
          </a:prstGeom>
          <a:solidFill>
            <a:srgbClr val="FF66CC"/>
          </a:solidFill>
          <a:ln w="9525">
            <a:solidFill>
              <a:srgbClr val="00061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66" name="Oval 66">
            <a:extLst>
              <a:ext uri="{FF2B5EF4-FFF2-40B4-BE49-F238E27FC236}">
                <a16:creationId xmlns:a16="http://schemas.microsoft.com/office/drawing/2014/main" id="{1A45F0A5-7074-4DED-921B-DD000F5413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4800" y="2514600"/>
            <a:ext cx="76200" cy="152400"/>
          </a:xfrm>
          <a:prstGeom prst="ellipse">
            <a:avLst/>
          </a:prstGeom>
          <a:solidFill>
            <a:srgbClr val="FF66CC"/>
          </a:solidFill>
          <a:ln w="9525">
            <a:solidFill>
              <a:srgbClr val="00061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67" name="Oval 67">
            <a:extLst>
              <a:ext uri="{FF2B5EF4-FFF2-40B4-BE49-F238E27FC236}">
                <a16:creationId xmlns:a16="http://schemas.microsoft.com/office/drawing/2014/main" id="{38E78746-3D5F-424C-A332-B8E8249346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2286000"/>
            <a:ext cx="76200" cy="152400"/>
          </a:xfrm>
          <a:prstGeom prst="ellipse">
            <a:avLst/>
          </a:prstGeom>
          <a:solidFill>
            <a:srgbClr val="FF66CC"/>
          </a:solidFill>
          <a:ln w="9525">
            <a:solidFill>
              <a:srgbClr val="00061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68" name="Oval 68">
            <a:extLst>
              <a:ext uri="{FF2B5EF4-FFF2-40B4-BE49-F238E27FC236}">
                <a16:creationId xmlns:a16="http://schemas.microsoft.com/office/drawing/2014/main" id="{1BF20FF1-9E2F-47D9-A67D-C20A167883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2209800"/>
            <a:ext cx="76200" cy="152400"/>
          </a:xfrm>
          <a:prstGeom prst="ellipse">
            <a:avLst/>
          </a:prstGeom>
          <a:solidFill>
            <a:srgbClr val="FF66CC"/>
          </a:solidFill>
          <a:ln w="9525">
            <a:solidFill>
              <a:srgbClr val="00061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69" name="Oval 69">
            <a:extLst>
              <a:ext uri="{FF2B5EF4-FFF2-40B4-BE49-F238E27FC236}">
                <a16:creationId xmlns:a16="http://schemas.microsoft.com/office/drawing/2014/main" id="{58676C7D-66F2-4768-ADF6-412F0CA73D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2819400"/>
            <a:ext cx="76200" cy="152400"/>
          </a:xfrm>
          <a:prstGeom prst="ellipse">
            <a:avLst/>
          </a:prstGeom>
          <a:solidFill>
            <a:srgbClr val="FF66CC"/>
          </a:solidFill>
          <a:ln w="9525">
            <a:solidFill>
              <a:srgbClr val="00061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70" name="Oval 70">
            <a:extLst>
              <a:ext uri="{FF2B5EF4-FFF2-40B4-BE49-F238E27FC236}">
                <a16:creationId xmlns:a16="http://schemas.microsoft.com/office/drawing/2014/main" id="{0A5BDAC8-287C-4699-9606-1526F57B1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2895600"/>
            <a:ext cx="76200" cy="152400"/>
          </a:xfrm>
          <a:prstGeom prst="ellipse">
            <a:avLst/>
          </a:prstGeom>
          <a:solidFill>
            <a:srgbClr val="FF66CC"/>
          </a:solidFill>
          <a:ln w="9525">
            <a:solidFill>
              <a:srgbClr val="00061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71" name="Oval 71">
            <a:extLst>
              <a:ext uri="{FF2B5EF4-FFF2-40B4-BE49-F238E27FC236}">
                <a16:creationId xmlns:a16="http://schemas.microsoft.com/office/drawing/2014/main" id="{3627D0E2-43AD-4AB9-B44A-D750604FBF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2971800"/>
            <a:ext cx="76200" cy="152400"/>
          </a:xfrm>
          <a:prstGeom prst="ellipse">
            <a:avLst/>
          </a:prstGeom>
          <a:solidFill>
            <a:srgbClr val="FF66CC"/>
          </a:solidFill>
          <a:ln w="9525">
            <a:solidFill>
              <a:srgbClr val="00061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72" name="Oval 72">
            <a:extLst>
              <a:ext uri="{FF2B5EF4-FFF2-40B4-BE49-F238E27FC236}">
                <a16:creationId xmlns:a16="http://schemas.microsoft.com/office/drawing/2014/main" id="{6394CD73-1275-4E51-BEF8-55F2DE2C15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2286000"/>
            <a:ext cx="76200" cy="152400"/>
          </a:xfrm>
          <a:prstGeom prst="ellipse">
            <a:avLst/>
          </a:prstGeom>
          <a:solidFill>
            <a:srgbClr val="FF66CC"/>
          </a:solidFill>
          <a:ln w="9525">
            <a:solidFill>
              <a:srgbClr val="00061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73" name="Oval 73">
            <a:extLst>
              <a:ext uri="{FF2B5EF4-FFF2-40B4-BE49-F238E27FC236}">
                <a16:creationId xmlns:a16="http://schemas.microsoft.com/office/drawing/2014/main" id="{95A72B5A-030E-45D7-8E3F-102A0CD98C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2209800"/>
            <a:ext cx="76200" cy="152400"/>
          </a:xfrm>
          <a:prstGeom prst="ellipse">
            <a:avLst/>
          </a:prstGeom>
          <a:solidFill>
            <a:srgbClr val="FF66CC"/>
          </a:solidFill>
          <a:ln w="9525">
            <a:solidFill>
              <a:srgbClr val="00061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74" name="Oval 74">
            <a:extLst>
              <a:ext uri="{FF2B5EF4-FFF2-40B4-BE49-F238E27FC236}">
                <a16:creationId xmlns:a16="http://schemas.microsoft.com/office/drawing/2014/main" id="{60717685-73A8-462C-939B-FF114B4AE3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2286000"/>
            <a:ext cx="76200" cy="152400"/>
          </a:xfrm>
          <a:prstGeom prst="ellipse">
            <a:avLst/>
          </a:prstGeom>
          <a:solidFill>
            <a:srgbClr val="FF66CC"/>
          </a:solidFill>
          <a:ln w="9525">
            <a:solidFill>
              <a:srgbClr val="00061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75" name="AutoShape 75">
            <a:extLst>
              <a:ext uri="{FF2B5EF4-FFF2-40B4-BE49-F238E27FC236}">
                <a16:creationId xmlns:a16="http://schemas.microsoft.com/office/drawing/2014/main" id="{E0A92EA3-A3F4-4FE3-A0B9-7CC592493CAC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4914900" y="3695700"/>
            <a:ext cx="228600" cy="152400"/>
          </a:xfrm>
          <a:prstGeom prst="moon">
            <a:avLst>
              <a:gd name="adj" fmla="val 50000"/>
            </a:avLst>
          </a:prstGeom>
          <a:solidFill>
            <a:srgbClr val="CC0066"/>
          </a:solidFill>
          <a:ln w="9525">
            <a:solidFill>
              <a:srgbClr val="00061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76" name="AutoShape 76">
            <a:extLst>
              <a:ext uri="{FF2B5EF4-FFF2-40B4-BE49-F238E27FC236}">
                <a16:creationId xmlns:a16="http://schemas.microsoft.com/office/drawing/2014/main" id="{B7539D9E-35F5-4524-8D43-0E0559FB0D4E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6134100" y="3009900"/>
            <a:ext cx="228600" cy="152400"/>
          </a:xfrm>
          <a:prstGeom prst="moon">
            <a:avLst>
              <a:gd name="adj" fmla="val 50000"/>
            </a:avLst>
          </a:prstGeom>
          <a:solidFill>
            <a:srgbClr val="CC0066"/>
          </a:solidFill>
          <a:ln w="9525">
            <a:solidFill>
              <a:srgbClr val="00061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77" name="AutoShape 77">
            <a:extLst>
              <a:ext uri="{FF2B5EF4-FFF2-40B4-BE49-F238E27FC236}">
                <a16:creationId xmlns:a16="http://schemas.microsoft.com/office/drawing/2014/main" id="{CEC003CE-E952-417C-B513-CA7DB2E639CC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5524500" y="3238500"/>
            <a:ext cx="228600" cy="152400"/>
          </a:xfrm>
          <a:prstGeom prst="moon">
            <a:avLst>
              <a:gd name="adj" fmla="val 50000"/>
            </a:avLst>
          </a:prstGeom>
          <a:solidFill>
            <a:srgbClr val="CC0066"/>
          </a:solidFill>
          <a:ln w="9525">
            <a:solidFill>
              <a:srgbClr val="00061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78" name="AutoShape 78">
            <a:extLst>
              <a:ext uri="{FF2B5EF4-FFF2-40B4-BE49-F238E27FC236}">
                <a16:creationId xmlns:a16="http://schemas.microsoft.com/office/drawing/2014/main" id="{5CC30813-295B-4981-B731-6D3C6A6914B0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5067300" y="3009900"/>
            <a:ext cx="228600" cy="152400"/>
          </a:xfrm>
          <a:prstGeom prst="moon">
            <a:avLst>
              <a:gd name="adj" fmla="val 50000"/>
            </a:avLst>
          </a:prstGeom>
          <a:solidFill>
            <a:srgbClr val="CC0066"/>
          </a:solidFill>
          <a:ln w="9525">
            <a:solidFill>
              <a:srgbClr val="00061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79" name="Text Box 79">
            <a:extLst>
              <a:ext uri="{FF2B5EF4-FFF2-40B4-BE49-F238E27FC236}">
                <a16:creationId xmlns:a16="http://schemas.microsoft.com/office/drawing/2014/main" id="{775BEA1A-AF6F-42E3-AAD5-155DC67EC0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3400" y="1763714"/>
            <a:ext cx="25415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618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i="1">
                <a:solidFill>
                  <a:srgbClr val="000618"/>
                </a:solidFill>
                <a:latin typeface="Arial" charset="0"/>
                <a:cs typeface="Times New Roman" panose="02020603050405020304" pitchFamily="18" charset="0"/>
              </a:rPr>
              <a:t>Streptococcus spp.</a:t>
            </a:r>
          </a:p>
        </p:txBody>
      </p:sp>
      <p:sp>
        <p:nvSpPr>
          <p:cNvPr id="153680" name="AutoShape 80">
            <a:extLst>
              <a:ext uri="{FF2B5EF4-FFF2-40B4-BE49-F238E27FC236}">
                <a16:creationId xmlns:a16="http://schemas.microsoft.com/office/drawing/2014/main" id="{6D226998-AA42-40D8-AE64-5FF9A7EBAF5B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7391400" y="2590800"/>
            <a:ext cx="381000" cy="381000"/>
          </a:xfrm>
          <a:custGeom>
            <a:avLst/>
            <a:gdLst>
              <a:gd name="G0" fmla="+- 5400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00"/>
              <a:gd name="G18" fmla="*/ 5400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400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400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700 w 21600"/>
              <a:gd name="T15" fmla="*/ 10800 h 21600"/>
              <a:gd name="T16" fmla="*/ 10800 w 21600"/>
              <a:gd name="T17" fmla="*/ 5400 h 21600"/>
              <a:gd name="T18" fmla="*/ 189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799"/>
                </a:cubicBezTo>
                <a:close/>
              </a:path>
            </a:pathLst>
          </a:custGeom>
          <a:solidFill>
            <a:srgbClr val="006600"/>
          </a:solidFill>
          <a:ln w="9525">
            <a:solidFill>
              <a:srgbClr val="00061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81" name="AutoShape 81">
            <a:extLst>
              <a:ext uri="{FF2B5EF4-FFF2-40B4-BE49-F238E27FC236}">
                <a16:creationId xmlns:a16="http://schemas.microsoft.com/office/drawing/2014/main" id="{CA23D978-2B67-4A36-A1A6-C676EE178ADE}"/>
              </a:ext>
            </a:extLst>
          </p:cNvPr>
          <p:cNvSpPr>
            <a:spLocks noChangeArrowheads="1"/>
          </p:cNvSpPr>
          <p:nvPr/>
        </p:nvSpPr>
        <p:spPr bwMode="auto">
          <a:xfrm rot="-16200000">
            <a:off x="6057900" y="5981700"/>
            <a:ext cx="228600" cy="152400"/>
          </a:xfrm>
          <a:prstGeom prst="moon">
            <a:avLst>
              <a:gd name="adj" fmla="val 50000"/>
            </a:avLst>
          </a:prstGeom>
          <a:solidFill>
            <a:srgbClr val="CC0066"/>
          </a:solidFill>
          <a:ln w="9525">
            <a:solidFill>
              <a:srgbClr val="00061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82" name="AutoShape 82">
            <a:extLst>
              <a:ext uri="{FF2B5EF4-FFF2-40B4-BE49-F238E27FC236}">
                <a16:creationId xmlns:a16="http://schemas.microsoft.com/office/drawing/2014/main" id="{1349E267-07B9-4E52-8C73-F5274D8E1BBE}"/>
              </a:ext>
            </a:extLst>
          </p:cNvPr>
          <p:cNvSpPr>
            <a:spLocks noChangeArrowheads="1"/>
          </p:cNvSpPr>
          <p:nvPr/>
        </p:nvSpPr>
        <p:spPr bwMode="auto">
          <a:xfrm rot="-21600000">
            <a:off x="4114800" y="5715000"/>
            <a:ext cx="152400" cy="304800"/>
          </a:xfrm>
          <a:prstGeom prst="chevron">
            <a:avLst>
              <a:gd name="adj" fmla="val 25000"/>
            </a:avLst>
          </a:prstGeom>
          <a:solidFill>
            <a:srgbClr val="0099FF"/>
          </a:solidFill>
          <a:ln w="9525">
            <a:solidFill>
              <a:srgbClr val="00061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83" name="AutoShape 83">
            <a:extLst>
              <a:ext uri="{FF2B5EF4-FFF2-40B4-BE49-F238E27FC236}">
                <a16:creationId xmlns:a16="http://schemas.microsoft.com/office/drawing/2014/main" id="{68AA3943-DEE0-455B-A8A5-D5E9EAE4CE73}"/>
              </a:ext>
            </a:extLst>
          </p:cNvPr>
          <p:cNvSpPr>
            <a:spLocks noChangeArrowheads="1"/>
          </p:cNvSpPr>
          <p:nvPr/>
        </p:nvSpPr>
        <p:spPr bwMode="auto">
          <a:xfrm rot="-21600000">
            <a:off x="6781800" y="4114800"/>
            <a:ext cx="228600" cy="152400"/>
          </a:xfrm>
          <a:prstGeom prst="moon">
            <a:avLst>
              <a:gd name="adj" fmla="val 50000"/>
            </a:avLst>
          </a:prstGeom>
          <a:solidFill>
            <a:srgbClr val="CC0066"/>
          </a:solidFill>
          <a:ln w="9525">
            <a:solidFill>
              <a:srgbClr val="00061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153684" name="Group 84">
            <a:extLst>
              <a:ext uri="{FF2B5EF4-FFF2-40B4-BE49-F238E27FC236}">
                <a16:creationId xmlns:a16="http://schemas.microsoft.com/office/drawing/2014/main" id="{25BE5CAC-9952-4DB0-9D25-6E58DDA3D067}"/>
              </a:ext>
            </a:extLst>
          </p:cNvPr>
          <p:cNvGrpSpPr>
            <a:grpSpLocks/>
          </p:cNvGrpSpPr>
          <p:nvPr/>
        </p:nvGrpSpPr>
        <p:grpSpPr bwMode="auto">
          <a:xfrm>
            <a:off x="2971800" y="2590800"/>
            <a:ext cx="914400" cy="1524000"/>
            <a:chOff x="960" y="1872"/>
            <a:chExt cx="576" cy="960"/>
          </a:xfrm>
        </p:grpSpPr>
        <p:sp>
          <p:nvSpPr>
            <p:cNvPr id="153685" name="Oval 85">
              <a:extLst>
                <a:ext uri="{FF2B5EF4-FFF2-40B4-BE49-F238E27FC236}">
                  <a16:creationId xmlns:a16="http://schemas.microsoft.com/office/drawing/2014/main" id="{11C5563B-DD58-4256-A226-32F0C24DEA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1920"/>
              <a:ext cx="480" cy="816"/>
            </a:xfrm>
            <a:prstGeom prst="ellipse">
              <a:avLst/>
            </a:prstGeom>
            <a:solidFill>
              <a:srgbClr val="A5002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686" name="Oval 86">
              <a:extLst>
                <a:ext uri="{FF2B5EF4-FFF2-40B4-BE49-F238E27FC236}">
                  <a16:creationId xmlns:a16="http://schemas.microsoft.com/office/drawing/2014/main" id="{3B66E145-EB55-4826-A1CD-32862A8D61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2256"/>
              <a:ext cx="96" cy="144"/>
            </a:xfrm>
            <a:prstGeom prst="ellipse">
              <a:avLst/>
            </a:prstGeom>
            <a:solidFill>
              <a:srgbClr val="A5002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687" name="Oval 87">
              <a:extLst>
                <a:ext uri="{FF2B5EF4-FFF2-40B4-BE49-F238E27FC236}">
                  <a16:creationId xmlns:a16="http://schemas.microsoft.com/office/drawing/2014/main" id="{53F62461-E011-45B9-B593-106AFD73FF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4" y="2688"/>
              <a:ext cx="96" cy="144"/>
            </a:xfrm>
            <a:prstGeom prst="ellipse">
              <a:avLst/>
            </a:prstGeom>
            <a:solidFill>
              <a:srgbClr val="A5002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688" name="Oval 88">
              <a:extLst>
                <a:ext uri="{FF2B5EF4-FFF2-40B4-BE49-F238E27FC236}">
                  <a16:creationId xmlns:a16="http://schemas.microsoft.com/office/drawing/2014/main" id="{82EAEEDC-A38A-49C5-8666-B30DDA32DF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2496"/>
              <a:ext cx="96" cy="144"/>
            </a:xfrm>
            <a:prstGeom prst="ellipse">
              <a:avLst/>
            </a:prstGeom>
            <a:solidFill>
              <a:srgbClr val="A5002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689" name="Oval 89">
              <a:extLst>
                <a:ext uri="{FF2B5EF4-FFF2-40B4-BE49-F238E27FC236}">
                  <a16:creationId xmlns:a16="http://schemas.microsoft.com/office/drawing/2014/main" id="{384A8E35-D138-4FA8-89F7-D5D126D2CB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6" y="2688"/>
              <a:ext cx="96" cy="144"/>
            </a:xfrm>
            <a:prstGeom prst="ellipse">
              <a:avLst/>
            </a:prstGeom>
            <a:solidFill>
              <a:srgbClr val="A5002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690" name="Oval 90">
              <a:extLst>
                <a:ext uri="{FF2B5EF4-FFF2-40B4-BE49-F238E27FC236}">
                  <a16:creationId xmlns:a16="http://schemas.microsoft.com/office/drawing/2014/main" id="{F01E1CD1-F036-4D5E-9027-4CA4667BEE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2352"/>
              <a:ext cx="96" cy="144"/>
            </a:xfrm>
            <a:prstGeom prst="ellipse">
              <a:avLst/>
            </a:prstGeom>
            <a:solidFill>
              <a:srgbClr val="A5002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691" name="Oval 91">
              <a:extLst>
                <a:ext uri="{FF2B5EF4-FFF2-40B4-BE49-F238E27FC236}">
                  <a16:creationId xmlns:a16="http://schemas.microsoft.com/office/drawing/2014/main" id="{648E296B-A0FC-4F9F-B637-3CA488091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2160"/>
              <a:ext cx="96" cy="144"/>
            </a:xfrm>
            <a:prstGeom prst="ellipse">
              <a:avLst/>
            </a:prstGeom>
            <a:solidFill>
              <a:srgbClr val="A5002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692" name="Oval 92">
              <a:extLst>
                <a:ext uri="{FF2B5EF4-FFF2-40B4-BE49-F238E27FC236}">
                  <a16:creationId xmlns:a16="http://schemas.microsoft.com/office/drawing/2014/main" id="{2F61130F-1470-4DF6-8ED5-0D9AB218D8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6" y="2208"/>
              <a:ext cx="96" cy="144"/>
            </a:xfrm>
            <a:prstGeom prst="ellipse">
              <a:avLst/>
            </a:prstGeom>
            <a:solidFill>
              <a:srgbClr val="A5002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693" name="Oval 93">
              <a:extLst>
                <a:ext uri="{FF2B5EF4-FFF2-40B4-BE49-F238E27FC236}">
                  <a16:creationId xmlns:a16="http://schemas.microsoft.com/office/drawing/2014/main" id="{9BEE51E1-D7E0-4C0B-A40D-2D90DE1CDA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4" y="2448"/>
              <a:ext cx="96" cy="144"/>
            </a:xfrm>
            <a:prstGeom prst="ellipse">
              <a:avLst/>
            </a:prstGeom>
            <a:solidFill>
              <a:srgbClr val="A5002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694" name="Oval 94">
              <a:extLst>
                <a:ext uri="{FF2B5EF4-FFF2-40B4-BE49-F238E27FC236}">
                  <a16:creationId xmlns:a16="http://schemas.microsoft.com/office/drawing/2014/main" id="{E00B588E-BC94-4D8B-A7EA-FD75A5FF4A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2064"/>
              <a:ext cx="96" cy="144"/>
            </a:xfrm>
            <a:prstGeom prst="ellipse">
              <a:avLst/>
            </a:prstGeom>
            <a:solidFill>
              <a:srgbClr val="A5002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695" name="Oval 95">
              <a:extLst>
                <a:ext uri="{FF2B5EF4-FFF2-40B4-BE49-F238E27FC236}">
                  <a16:creationId xmlns:a16="http://schemas.microsoft.com/office/drawing/2014/main" id="{BACF1D5B-CFE8-456F-8B2A-B80FDBDD21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0" y="2496"/>
              <a:ext cx="96" cy="144"/>
            </a:xfrm>
            <a:prstGeom prst="ellipse">
              <a:avLst/>
            </a:prstGeom>
            <a:solidFill>
              <a:srgbClr val="A5002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696" name="Oval 96">
              <a:extLst>
                <a:ext uri="{FF2B5EF4-FFF2-40B4-BE49-F238E27FC236}">
                  <a16:creationId xmlns:a16="http://schemas.microsoft.com/office/drawing/2014/main" id="{D7DD29C7-C6C6-46D2-BD27-EBF7B5FA82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1872"/>
              <a:ext cx="96" cy="144"/>
            </a:xfrm>
            <a:prstGeom prst="ellipse">
              <a:avLst/>
            </a:prstGeom>
            <a:solidFill>
              <a:srgbClr val="A5002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697" name="Oval 97">
              <a:extLst>
                <a:ext uri="{FF2B5EF4-FFF2-40B4-BE49-F238E27FC236}">
                  <a16:creationId xmlns:a16="http://schemas.microsoft.com/office/drawing/2014/main" id="{0529A41C-0002-493C-A1CE-6A067A8EF7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" y="1968"/>
              <a:ext cx="96" cy="144"/>
            </a:xfrm>
            <a:prstGeom prst="ellipse">
              <a:avLst/>
            </a:prstGeom>
            <a:solidFill>
              <a:srgbClr val="A5002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698" name="Oval 98">
              <a:extLst>
                <a:ext uri="{FF2B5EF4-FFF2-40B4-BE49-F238E27FC236}">
                  <a16:creationId xmlns:a16="http://schemas.microsoft.com/office/drawing/2014/main" id="{4D6C103E-FB54-48ED-975D-879664DA1D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2208"/>
              <a:ext cx="96" cy="144"/>
            </a:xfrm>
            <a:prstGeom prst="ellipse">
              <a:avLst/>
            </a:prstGeom>
            <a:solidFill>
              <a:srgbClr val="A5002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699" name="Oval 99">
              <a:extLst>
                <a:ext uri="{FF2B5EF4-FFF2-40B4-BE49-F238E27FC236}">
                  <a16:creationId xmlns:a16="http://schemas.microsoft.com/office/drawing/2014/main" id="{91D4F5D3-31D7-47A6-924B-FB60BBDFBF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2544"/>
              <a:ext cx="96" cy="144"/>
            </a:xfrm>
            <a:prstGeom prst="ellipse">
              <a:avLst/>
            </a:prstGeom>
            <a:solidFill>
              <a:srgbClr val="A5002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53700" name="Group 100">
            <a:extLst>
              <a:ext uri="{FF2B5EF4-FFF2-40B4-BE49-F238E27FC236}">
                <a16:creationId xmlns:a16="http://schemas.microsoft.com/office/drawing/2014/main" id="{25DEAAB8-C8FA-4D6D-9656-E94E31D61A11}"/>
              </a:ext>
            </a:extLst>
          </p:cNvPr>
          <p:cNvGrpSpPr>
            <a:grpSpLocks/>
          </p:cNvGrpSpPr>
          <p:nvPr/>
        </p:nvGrpSpPr>
        <p:grpSpPr bwMode="auto">
          <a:xfrm rot="-5400000">
            <a:off x="3276600" y="4343400"/>
            <a:ext cx="914400" cy="1524000"/>
            <a:chOff x="960" y="1872"/>
            <a:chExt cx="576" cy="960"/>
          </a:xfrm>
        </p:grpSpPr>
        <p:sp>
          <p:nvSpPr>
            <p:cNvPr id="153701" name="Oval 101">
              <a:extLst>
                <a:ext uri="{FF2B5EF4-FFF2-40B4-BE49-F238E27FC236}">
                  <a16:creationId xmlns:a16="http://schemas.microsoft.com/office/drawing/2014/main" id="{67D0B95E-9BCC-46F1-8746-3026784E0D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1920"/>
              <a:ext cx="480" cy="816"/>
            </a:xfrm>
            <a:prstGeom prst="ellipse">
              <a:avLst/>
            </a:prstGeom>
            <a:solidFill>
              <a:srgbClr val="A5002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702" name="Oval 102">
              <a:extLst>
                <a:ext uri="{FF2B5EF4-FFF2-40B4-BE49-F238E27FC236}">
                  <a16:creationId xmlns:a16="http://schemas.microsoft.com/office/drawing/2014/main" id="{335C7860-F23B-4A7C-9A64-BBAC3CB694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2256"/>
              <a:ext cx="96" cy="144"/>
            </a:xfrm>
            <a:prstGeom prst="ellipse">
              <a:avLst/>
            </a:prstGeom>
            <a:solidFill>
              <a:srgbClr val="A5002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703" name="Oval 103">
              <a:extLst>
                <a:ext uri="{FF2B5EF4-FFF2-40B4-BE49-F238E27FC236}">
                  <a16:creationId xmlns:a16="http://schemas.microsoft.com/office/drawing/2014/main" id="{DD768A51-DCD0-4DDB-A6A8-AF2E7B2FBC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4" y="2688"/>
              <a:ext cx="96" cy="144"/>
            </a:xfrm>
            <a:prstGeom prst="ellipse">
              <a:avLst/>
            </a:prstGeom>
            <a:solidFill>
              <a:srgbClr val="A5002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704" name="Oval 104">
              <a:extLst>
                <a:ext uri="{FF2B5EF4-FFF2-40B4-BE49-F238E27FC236}">
                  <a16:creationId xmlns:a16="http://schemas.microsoft.com/office/drawing/2014/main" id="{7CFC7C32-643C-48FE-B2B3-39A7938CBC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2496"/>
              <a:ext cx="96" cy="144"/>
            </a:xfrm>
            <a:prstGeom prst="ellipse">
              <a:avLst/>
            </a:prstGeom>
            <a:solidFill>
              <a:srgbClr val="A5002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705" name="Oval 105">
              <a:extLst>
                <a:ext uri="{FF2B5EF4-FFF2-40B4-BE49-F238E27FC236}">
                  <a16:creationId xmlns:a16="http://schemas.microsoft.com/office/drawing/2014/main" id="{8C7A7A5F-6C88-40D6-B825-7B5169C7D8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6" y="2688"/>
              <a:ext cx="96" cy="144"/>
            </a:xfrm>
            <a:prstGeom prst="ellipse">
              <a:avLst/>
            </a:prstGeom>
            <a:solidFill>
              <a:srgbClr val="A5002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706" name="Oval 106">
              <a:extLst>
                <a:ext uri="{FF2B5EF4-FFF2-40B4-BE49-F238E27FC236}">
                  <a16:creationId xmlns:a16="http://schemas.microsoft.com/office/drawing/2014/main" id="{C4168640-F2D4-4359-8DBC-DEFD857E6A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2352"/>
              <a:ext cx="96" cy="144"/>
            </a:xfrm>
            <a:prstGeom prst="ellipse">
              <a:avLst/>
            </a:prstGeom>
            <a:solidFill>
              <a:srgbClr val="A5002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707" name="Oval 107">
              <a:extLst>
                <a:ext uri="{FF2B5EF4-FFF2-40B4-BE49-F238E27FC236}">
                  <a16:creationId xmlns:a16="http://schemas.microsoft.com/office/drawing/2014/main" id="{8FC9641A-B2B7-4A04-BE78-BBF3164C8A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2160"/>
              <a:ext cx="96" cy="144"/>
            </a:xfrm>
            <a:prstGeom prst="ellipse">
              <a:avLst/>
            </a:prstGeom>
            <a:solidFill>
              <a:srgbClr val="A5002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708" name="Oval 108">
              <a:extLst>
                <a:ext uri="{FF2B5EF4-FFF2-40B4-BE49-F238E27FC236}">
                  <a16:creationId xmlns:a16="http://schemas.microsoft.com/office/drawing/2014/main" id="{7C613AB0-0B3E-4651-9F9A-BF847999F9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6" y="2208"/>
              <a:ext cx="96" cy="144"/>
            </a:xfrm>
            <a:prstGeom prst="ellipse">
              <a:avLst/>
            </a:prstGeom>
            <a:solidFill>
              <a:srgbClr val="A5002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709" name="Oval 109">
              <a:extLst>
                <a:ext uri="{FF2B5EF4-FFF2-40B4-BE49-F238E27FC236}">
                  <a16:creationId xmlns:a16="http://schemas.microsoft.com/office/drawing/2014/main" id="{A096AE48-23C1-414A-BAB4-7CF3E611A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4" y="2448"/>
              <a:ext cx="96" cy="144"/>
            </a:xfrm>
            <a:prstGeom prst="ellipse">
              <a:avLst/>
            </a:prstGeom>
            <a:solidFill>
              <a:srgbClr val="A5002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710" name="Oval 110">
              <a:extLst>
                <a:ext uri="{FF2B5EF4-FFF2-40B4-BE49-F238E27FC236}">
                  <a16:creationId xmlns:a16="http://schemas.microsoft.com/office/drawing/2014/main" id="{47E21C6B-66D9-4DD8-AC78-79771F6056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2064"/>
              <a:ext cx="96" cy="144"/>
            </a:xfrm>
            <a:prstGeom prst="ellipse">
              <a:avLst/>
            </a:prstGeom>
            <a:solidFill>
              <a:srgbClr val="A5002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711" name="Oval 111">
              <a:extLst>
                <a:ext uri="{FF2B5EF4-FFF2-40B4-BE49-F238E27FC236}">
                  <a16:creationId xmlns:a16="http://schemas.microsoft.com/office/drawing/2014/main" id="{CB25B6B1-FDAC-4DBE-A2E1-1032E14F9B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0" y="2496"/>
              <a:ext cx="96" cy="144"/>
            </a:xfrm>
            <a:prstGeom prst="ellipse">
              <a:avLst/>
            </a:prstGeom>
            <a:solidFill>
              <a:srgbClr val="A5002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712" name="Oval 112">
              <a:extLst>
                <a:ext uri="{FF2B5EF4-FFF2-40B4-BE49-F238E27FC236}">
                  <a16:creationId xmlns:a16="http://schemas.microsoft.com/office/drawing/2014/main" id="{9D784C0C-993A-41FB-A2FC-5FC43D801E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1872"/>
              <a:ext cx="96" cy="144"/>
            </a:xfrm>
            <a:prstGeom prst="ellipse">
              <a:avLst/>
            </a:prstGeom>
            <a:solidFill>
              <a:srgbClr val="A5002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713" name="Oval 113">
              <a:extLst>
                <a:ext uri="{FF2B5EF4-FFF2-40B4-BE49-F238E27FC236}">
                  <a16:creationId xmlns:a16="http://schemas.microsoft.com/office/drawing/2014/main" id="{B5403D06-E84A-4DDB-B86B-E671B043D0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" y="1968"/>
              <a:ext cx="96" cy="144"/>
            </a:xfrm>
            <a:prstGeom prst="ellipse">
              <a:avLst/>
            </a:prstGeom>
            <a:solidFill>
              <a:srgbClr val="A5002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714" name="Oval 114">
              <a:extLst>
                <a:ext uri="{FF2B5EF4-FFF2-40B4-BE49-F238E27FC236}">
                  <a16:creationId xmlns:a16="http://schemas.microsoft.com/office/drawing/2014/main" id="{04AA17D5-E3A5-4C16-95EF-CF63FD00A7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2208"/>
              <a:ext cx="96" cy="144"/>
            </a:xfrm>
            <a:prstGeom prst="ellipse">
              <a:avLst/>
            </a:prstGeom>
            <a:solidFill>
              <a:srgbClr val="A5002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715" name="Oval 115">
              <a:extLst>
                <a:ext uri="{FF2B5EF4-FFF2-40B4-BE49-F238E27FC236}">
                  <a16:creationId xmlns:a16="http://schemas.microsoft.com/office/drawing/2014/main" id="{13588BDF-8CE7-4A9E-B2A9-EBF1752B7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2544"/>
              <a:ext cx="96" cy="144"/>
            </a:xfrm>
            <a:prstGeom prst="ellipse">
              <a:avLst/>
            </a:prstGeom>
            <a:solidFill>
              <a:srgbClr val="A50021"/>
            </a:solidFill>
            <a:ln w="9525">
              <a:solidFill>
                <a:srgbClr val="00061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153716" name="Freeform 116">
            <a:extLst>
              <a:ext uri="{FF2B5EF4-FFF2-40B4-BE49-F238E27FC236}">
                <a16:creationId xmlns:a16="http://schemas.microsoft.com/office/drawing/2014/main" id="{91CEA37A-F084-4B95-8614-3CEE51FE6313}"/>
              </a:ext>
            </a:extLst>
          </p:cNvPr>
          <p:cNvSpPr>
            <a:spLocks/>
          </p:cNvSpPr>
          <p:nvPr/>
        </p:nvSpPr>
        <p:spPr bwMode="auto">
          <a:xfrm>
            <a:off x="3810000" y="2895600"/>
            <a:ext cx="533400" cy="228600"/>
          </a:xfrm>
          <a:custGeom>
            <a:avLst/>
            <a:gdLst>
              <a:gd name="T0" fmla="*/ 0 w 336"/>
              <a:gd name="T1" fmla="*/ 144 h 144"/>
              <a:gd name="T2" fmla="*/ 336 w 336"/>
              <a:gd name="T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36" h="144">
                <a:moveTo>
                  <a:pt x="0" y="144"/>
                </a:moveTo>
                <a:cubicBezTo>
                  <a:pt x="144" y="84"/>
                  <a:pt x="288" y="24"/>
                  <a:pt x="336" y="0"/>
                </a:cubicBezTo>
              </a:path>
            </a:pathLst>
          </a:custGeom>
          <a:noFill/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717" name="Freeform 117">
            <a:extLst>
              <a:ext uri="{FF2B5EF4-FFF2-40B4-BE49-F238E27FC236}">
                <a16:creationId xmlns:a16="http://schemas.microsoft.com/office/drawing/2014/main" id="{B618466B-49E0-4D06-86EF-AF13760DE666}"/>
              </a:ext>
            </a:extLst>
          </p:cNvPr>
          <p:cNvSpPr>
            <a:spLocks/>
          </p:cNvSpPr>
          <p:nvPr/>
        </p:nvSpPr>
        <p:spPr bwMode="auto">
          <a:xfrm>
            <a:off x="3657600" y="2514600"/>
            <a:ext cx="571500" cy="323850"/>
          </a:xfrm>
          <a:custGeom>
            <a:avLst/>
            <a:gdLst>
              <a:gd name="T0" fmla="*/ 0 w 360"/>
              <a:gd name="T1" fmla="*/ 204 h 204"/>
              <a:gd name="T2" fmla="*/ 36 w 360"/>
              <a:gd name="T3" fmla="*/ 192 h 204"/>
              <a:gd name="T4" fmla="*/ 60 w 360"/>
              <a:gd name="T5" fmla="*/ 156 h 204"/>
              <a:gd name="T6" fmla="*/ 132 w 360"/>
              <a:gd name="T7" fmla="*/ 132 h 204"/>
              <a:gd name="T8" fmla="*/ 180 w 360"/>
              <a:gd name="T9" fmla="*/ 156 h 204"/>
              <a:gd name="T10" fmla="*/ 252 w 360"/>
              <a:gd name="T11" fmla="*/ 12 h 204"/>
              <a:gd name="T12" fmla="*/ 360 w 360"/>
              <a:gd name="T13" fmla="*/ 0 h 204"/>
              <a:gd name="T14" fmla="*/ 324 w 360"/>
              <a:gd name="T15" fmla="*/ 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0" h="204">
                <a:moveTo>
                  <a:pt x="0" y="204"/>
                </a:moveTo>
                <a:cubicBezTo>
                  <a:pt x="12" y="200"/>
                  <a:pt x="26" y="200"/>
                  <a:pt x="36" y="192"/>
                </a:cubicBezTo>
                <a:cubicBezTo>
                  <a:pt x="47" y="183"/>
                  <a:pt x="48" y="164"/>
                  <a:pt x="60" y="156"/>
                </a:cubicBezTo>
                <a:cubicBezTo>
                  <a:pt x="81" y="143"/>
                  <a:pt x="132" y="132"/>
                  <a:pt x="132" y="132"/>
                </a:cubicBezTo>
                <a:cubicBezTo>
                  <a:pt x="140" y="156"/>
                  <a:pt x="140" y="196"/>
                  <a:pt x="180" y="156"/>
                </a:cubicBezTo>
                <a:cubicBezTo>
                  <a:pt x="220" y="116"/>
                  <a:pt x="180" y="30"/>
                  <a:pt x="252" y="12"/>
                </a:cubicBezTo>
                <a:cubicBezTo>
                  <a:pt x="287" y="3"/>
                  <a:pt x="324" y="4"/>
                  <a:pt x="360" y="0"/>
                </a:cubicBezTo>
                <a:cubicBezTo>
                  <a:pt x="348" y="4"/>
                  <a:pt x="324" y="12"/>
                  <a:pt x="324" y="12"/>
                </a:cubicBezTo>
              </a:path>
            </a:pathLst>
          </a:custGeom>
          <a:noFill/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718" name="Freeform 118">
            <a:extLst>
              <a:ext uri="{FF2B5EF4-FFF2-40B4-BE49-F238E27FC236}">
                <a16:creationId xmlns:a16="http://schemas.microsoft.com/office/drawing/2014/main" id="{89806ACC-A700-4E99-8510-53BFF360F484}"/>
              </a:ext>
            </a:extLst>
          </p:cNvPr>
          <p:cNvSpPr>
            <a:spLocks/>
          </p:cNvSpPr>
          <p:nvPr/>
        </p:nvSpPr>
        <p:spPr bwMode="auto">
          <a:xfrm>
            <a:off x="3829050" y="2952750"/>
            <a:ext cx="533400" cy="419100"/>
          </a:xfrm>
          <a:custGeom>
            <a:avLst/>
            <a:gdLst>
              <a:gd name="T0" fmla="*/ 0 w 336"/>
              <a:gd name="T1" fmla="*/ 264 h 264"/>
              <a:gd name="T2" fmla="*/ 168 w 336"/>
              <a:gd name="T3" fmla="*/ 216 h 264"/>
              <a:gd name="T4" fmla="*/ 228 w 336"/>
              <a:gd name="T5" fmla="*/ 108 h 264"/>
              <a:gd name="T6" fmla="*/ 240 w 336"/>
              <a:gd name="T7" fmla="*/ 72 h 264"/>
              <a:gd name="T8" fmla="*/ 336 w 336"/>
              <a:gd name="T9" fmla="*/ 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264">
                <a:moveTo>
                  <a:pt x="0" y="264"/>
                </a:moveTo>
                <a:cubicBezTo>
                  <a:pt x="77" y="254"/>
                  <a:pt x="108" y="256"/>
                  <a:pt x="168" y="216"/>
                </a:cubicBezTo>
                <a:cubicBezTo>
                  <a:pt x="181" y="177"/>
                  <a:pt x="215" y="147"/>
                  <a:pt x="228" y="108"/>
                </a:cubicBezTo>
                <a:cubicBezTo>
                  <a:pt x="232" y="96"/>
                  <a:pt x="232" y="82"/>
                  <a:pt x="240" y="72"/>
                </a:cubicBezTo>
                <a:cubicBezTo>
                  <a:pt x="250" y="59"/>
                  <a:pt x="318" y="9"/>
                  <a:pt x="336" y="0"/>
                </a:cubicBezTo>
              </a:path>
            </a:pathLst>
          </a:custGeom>
          <a:noFill/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719" name="Freeform 119">
            <a:extLst>
              <a:ext uri="{FF2B5EF4-FFF2-40B4-BE49-F238E27FC236}">
                <a16:creationId xmlns:a16="http://schemas.microsoft.com/office/drawing/2014/main" id="{D98B7EDE-34E6-4A97-9671-8E279E3D02D2}"/>
              </a:ext>
            </a:extLst>
          </p:cNvPr>
          <p:cNvSpPr>
            <a:spLocks/>
          </p:cNvSpPr>
          <p:nvPr/>
        </p:nvSpPr>
        <p:spPr bwMode="auto">
          <a:xfrm>
            <a:off x="3600451" y="2381250"/>
            <a:ext cx="690563" cy="381000"/>
          </a:xfrm>
          <a:custGeom>
            <a:avLst/>
            <a:gdLst>
              <a:gd name="T0" fmla="*/ 0 w 435"/>
              <a:gd name="T1" fmla="*/ 240 h 240"/>
              <a:gd name="T2" fmla="*/ 24 w 435"/>
              <a:gd name="T3" fmla="*/ 204 h 240"/>
              <a:gd name="T4" fmla="*/ 36 w 435"/>
              <a:gd name="T5" fmla="*/ 168 h 240"/>
              <a:gd name="T6" fmla="*/ 72 w 435"/>
              <a:gd name="T7" fmla="*/ 180 h 240"/>
              <a:gd name="T8" fmla="*/ 96 w 435"/>
              <a:gd name="T9" fmla="*/ 144 h 240"/>
              <a:gd name="T10" fmla="*/ 108 w 435"/>
              <a:gd name="T11" fmla="*/ 108 h 240"/>
              <a:gd name="T12" fmla="*/ 144 w 435"/>
              <a:gd name="T13" fmla="*/ 120 h 240"/>
              <a:gd name="T14" fmla="*/ 204 w 435"/>
              <a:gd name="T15" fmla="*/ 72 h 240"/>
              <a:gd name="T16" fmla="*/ 288 w 435"/>
              <a:gd name="T17" fmla="*/ 36 h 240"/>
              <a:gd name="T18" fmla="*/ 360 w 435"/>
              <a:gd name="T19" fmla="*/ 12 h 240"/>
              <a:gd name="T20" fmla="*/ 396 w 435"/>
              <a:gd name="T21" fmla="*/ 0 h 240"/>
              <a:gd name="T22" fmla="*/ 432 w 435"/>
              <a:gd name="T23" fmla="*/ 36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5" h="240">
                <a:moveTo>
                  <a:pt x="0" y="240"/>
                </a:moveTo>
                <a:cubicBezTo>
                  <a:pt x="8" y="228"/>
                  <a:pt x="18" y="217"/>
                  <a:pt x="24" y="204"/>
                </a:cubicBezTo>
                <a:cubicBezTo>
                  <a:pt x="30" y="193"/>
                  <a:pt x="25" y="174"/>
                  <a:pt x="36" y="168"/>
                </a:cubicBezTo>
                <a:cubicBezTo>
                  <a:pt x="47" y="162"/>
                  <a:pt x="60" y="176"/>
                  <a:pt x="72" y="180"/>
                </a:cubicBezTo>
                <a:cubicBezTo>
                  <a:pt x="80" y="168"/>
                  <a:pt x="90" y="157"/>
                  <a:pt x="96" y="144"/>
                </a:cubicBezTo>
                <a:cubicBezTo>
                  <a:pt x="102" y="133"/>
                  <a:pt x="97" y="114"/>
                  <a:pt x="108" y="108"/>
                </a:cubicBezTo>
                <a:cubicBezTo>
                  <a:pt x="119" y="102"/>
                  <a:pt x="132" y="116"/>
                  <a:pt x="144" y="120"/>
                </a:cubicBezTo>
                <a:cubicBezTo>
                  <a:pt x="214" y="97"/>
                  <a:pt x="150" y="126"/>
                  <a:pt x="204" y="72"/>
                </a:cubicBezTo>
                <a:cubicBezTo>
                  <a:pt x="234" y="42"/>
                  <a:pt x="249" y="48"/>
                  <a:pt x="288" y="36"/>
                </a:cubicBezTo>
                <a:cubicBezTo>
                  <a:pt x="312" y="29"/>
                  <a:pt x="336" y="20"/>
                  <a:pt x="360" y="12"/>
                </a:cubicBezTo>
                <a:cubicBezTo>
                  <a:pt x="372" y="8"/>
                  <a:pt x="396" y="0"/>
                  <a:pt x="396" y="0"/>
                </a:cubicBezTo>
                <a:cubicBezTo>
                  <a:pt x="435" y="26"/>
                  <a:pt x="432" y="10"/>
                  <a:pt x="432" y="36"/>
                </a:cubicBezTo>
              </a:path>
            </a:pathLst>
          </a:custGeom>
          <a:noFill/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720" name="Freeform 120">
            <a:extLst>
              <a:ext uri="{FF2B5EF4-FFF2-40B4-BE49-F238E27FC236}">
                <a16:creationId xmlns:a16="http://schemas.microsoft.com/office/drawing/2014/main" id="{80A9CD8A-874B-4DE9-BDEE-91162F6793E2}"/>
              </a:ext>
            </a:extLst>
          </p:cNvPr>
          <p:cNvSpPr>
            <a:spLocks/>
          </p:cNvSpPr>
          <p:nvPr/>
        </p:nvSpPr>
        <p:spPr bwMode="auto">
          <a:xfrm>
            <a:off x="4248151" y="4762500"/>
            <a:ext cx="500063" cy="133350"/>
          </a:xfrm>
          <a:custGeom>
            <a:avLst/>
            <a:gdLst>
              <a:gd name="T0" fmla="*/ 0 w 315"/>
              <a:gd name="T1" fmla="*/ 84 h 84"/>
              <a:gd name="T2" fmla="*/ 96 w 315"/>
              <a:gd name="T3" fmla="*/ 0 h 84"/>
              <a:gd name="T4" fmla="*/ 276 w 315"/>
              <a:gd name="T5" fmla="*/ 48 h 84"/>
              <a:gd name="T6" fmla="*/ 312 w 315"/>
              <a:gd name="T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5" h="84">
                <a:moveTo>
                  <a:pt x="0" y="84"/>
                </a:moveTo>
                <a:cubicBezTo>
                  <a:pt x="39" y="45"/>
                  <a:pt x="45" y="17"/>
                  <a:pt x="96" y="0"/>
                </a:cubicBezTo>
                <a:cubicBezTo>
                  <a:pt x="162" y="22"/>
                  <a:pt x="209" y="37"/>
                  <a:pt x="276" y="48"/>
                </a:cubicBezTo>
                <a:cubicBezTo>
                  <a:pt x="315" y="74"/>
                  <a:pt x="312" y="58"/>
                  <a:pt x="312" y="84"/>
                </a:cubicBezTo>
              </a:path>
            </a:pathLst>
          </a:custGeom>
          <a:noFill/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721" name="Freeform 121">
            <a:extLst>
              <a:ext uri="{FF2B5EF4-FFF2-40B4-BE49-F238E27FC236}">
                <a16:creationId xmlns:a16="http://schemas.microsoft.com/office/drawing/2014/main" id="{9F840892-1081-4F77-AA97-5F56E22B360D}"/>
              </a:ext>
            </a:extLst>
          </p:cNvPr>
          <p:cNvSpPr>
            <a:spLocks/>
          </p:cNvSpPr>
          <p:nvPr/>
        </p:nvSpPr>
        <p:spPr bwMode="auto">
          <a:xfrm>
            <a:off x="4343400" y="5121276"/>
            <a:ext cx="228600" cy="60325"/>
          </a:xfrm>
          <a:custGeom>
            <a:avLst/>
            <a:gdLst>
              <a:gd name="T0" fmla="*/ 0 w 144"/>
              <a:gd name="T1" fmla="*/ 38 h 38"/>
              <a:gd name="T2" fmla="*/ 72 w 144"/>
              <a:gd name="T3" fmla="*/ 2 h 38"/>
              <a:gd name="T4" fmla="*/ 144 w 144"/>
              <a:gd name="T5" fmla="*/ 2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4" h="38">
                <a:moveTo>
                  <a:pt x="0" y="38"/>
                </a:moveTo>
                <a:cubicBezTo>
                  <a:pt x="14" y="29"/>
                  <a:pt x="51" y="0"/>
                  <a:pt x="72" y="2"/>
                </a:cubicBezTo>
                <a:cubicBezTo>
                  <a:pt x="97" y="5"/>
                  <a:pt x="144" y="26"/>
                  <a:pt x="144" y="26"/>
                </a:cubicBezTo>
              </a:path>
            </a:pathLst>
          </a:custGeom>
          <a:noFill/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722" name="Freeform 122">
            <a:extLst>
              <a:ext uri="{FF2B5EF4-FFF2-40B4-BE49-F238E27FC236}">
                <a16:creationId xmlns:a16="http://schemas.microsoft.com/office/drawing/2014/main" id="{ECD85DC0-A8C8-4CAE-AFAA-38866EF46D93}"/>
              </a:ext>
            </a:extLst>
          </p:cNvPr>
          <p:cNvSpPr>
            <a:spLocks/>
          </p:cNvSpPr>
          <p:nvPr/>
        </p:nvSpPr>
        <p:spPr bwMode="auto">
          <a:xfrm>
            <a:off x="4152900" y="5372100"/>
            <a:ext cx="495300" cy="114300"/>
          </a:xfrm>
          <a:custGeom>
            <a:avLst/>
            <a:gdLst>
              <a:gd name="T0" fmla="*/ 0 w 312"/>
              <a:gd name="T1" fmla="*/ 0 h 72"/>
              <a:gd name="T2" fmla="*/ 36 w 312"/>
              <a:gd name="T3" fmla="*/ 12 h 72"/>
              <a:gd name="T4" fmla="*/ 72 w 312"/>
              <a:gd name="T5" fmla="*/ 36 h 72"/>
              <a:gd name="T6" fmla="*/ 108 w 312"/>
              <a:gd name="T7" fmla="*/ 12 h 72"/>
              <a:gd name="T8" fmla="*/ 204 w 312"/>
              <a:gd name="T9" fmla="*/ 72 h 72"/>
              <a:gd name="T10" fmla="*/ 312 w 312"/>
              <a:gd name="T11" fmla="*/ 6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2" h="72">
                <a:moveTo>
                  <a:pt x="0" y="0"/>
                </a:moveTo>
                <a:cubicBezTo>
                  <a:pt x="12" y="4"/>
                  <a:pt x="25" y="6"/>
                  <a:pt x="36" y="12"/>
                </a:cubicBezTo>
                <a:cubicBezTo>
                  <a:pt x="49" y="18"/>
                  <a:pt x="58" y="36"/>
                  <a:pt x="72" y="36"/>
                </a:cubicBezTo>
                <a:cubicBezTo>
                  <a:pt x="86" y="36"/>
                  <a:pt x="96" y="20"/>
                  <a:pt x="108" y="12"/>
                </a:cubicBezTo>
                <a:cubicBezTo>
                  <a:pt x="168" y="32"/>
                  <a:pt x="144" y="52"/>
                  <a:pt x="204" y="72"/>
                </a:cubicBezTo>
                <a:cubicBezTo>
                  <a:pt x="288" y="58"/>
                  <a:pt x="252" y="60"/>
                  <a:pt x="312" y="60"/>
                </a:cubicBezTo>
              </a:path>
            </a:pathLst>
          </a:custGeom>
          <a:noFill/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723" name="Freeform 123">
            <a:extLst>
              <a:ext uri="{FF2B5EF4-FFF2-40B4-BE49-F238E27FC236}">
                <a16:creationId xmlns:a16="http://schemas.microsoft.com/office/drawing/2014/main" id="{1C7A9AE9-2CFB-4CBE-9A9B-81DD53D86F85}"/>
              </a:ext>
            </a:extLst>
          </p:cNvPr>
          <p:cNvSpPr>
            <a:spLocks/>
          </p:cNvSpPr>
          <p:nvPr/>
        </p:nvSpPr>
        <p:spPr bwMode="auto">
          <a:xfrm>
            <a:off x="2571750" y="4457700"/>
            <a:ext cx="609600" cy="438150"/>
          </a:xfrm>
          <a:custGeom>
            <a:avLst/>
            <a:gdLst>
              <a:gd name="T0" fmla="*/ 384 w 384"/>
              <a:gd name="T1" fmla="*/ 276 h 276"/>
              <a:gd name="T2" fmla="*/ 276 w 384"/>
              <a:gd name="T3" fmla="*/ 252 h 276"/>
              <a:gd name="T4" fmla="*/ 228 w 384"/>
              <a:gd name="T5" fmla="*/ 72 h 276"/>
              <a:gd name="T6" fmla="*/ 120 w 384"/>
              <a:gd name="T7" fmla="*/ 0 h 276"/>
              <a:gd name="T8" fmla="*/ 84 w 384"/>
              <a:gd name="T9" fmla="*/ 12 h 276"/>
              <a:gd name="T10" fmla="*/ 36 w 384"/>
              <a:gd name="T11" fmla="*/ 72 h 276"/>
              <a:gd name="T12" fmla="*/ 0 w 384"/>
              <a:gd name="T13" fmla="*/ 72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4" h="276">
                <a:moveTo>
                  <a:pt x="384" y="276"/>
                </a:moveTo>
                <a:cubicBezTo>
                  <a:pt x="374" y="274"/>
                  <a:pt x="283" y="262"/>
                  <a:pt x="276" y="252"/>
                </a:cubicBezTo>
                <a:cubicBezTo>
                  <a:pt x="236" y="196"/>
                  <a:pt x="254" y="130"/>
                  <a:pt x="228" y="72"/>
                </a:cubicBezTo>
                <a:cubicBezTo>
                  <a:pt x="211" y="34"/>
                  <a:pt x="156" y="12"/>
                  <a:pt x="120" y="0"/>
                </a:cubicBezTo>
                <a:cubicBezTo>
                  <a:pt x="108" y="4"/>
                  <a:pt x="93" y="3"/>
                  <a:pt x="84" y="12"/>
                </a:cubicBezTo>
                <a:cubicBezTo>
                  <a:pt x="38" y="58"/>
                  <a:pt x="116" y="45"/>
                  <a:pt x="36" y="72"/>
                </a:cubicBezTo>
                <a:cubicBezTo>
                  <a:pt x="25" y="76"/>
                  <a:pt x="12" y="72"/>
                  <a:pt x="0" y="72"/>
                </a:cubicBezTo>
              </a:path>
            </a:pathLst>
          </a:custGeom>
          <a:noFill/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724" name="Freeform 124">
            <a:extLst>
              <a:ext uri="{FF2B5EF4-FFF2-40B4-BE49-F238E27FC236}">
                <a16:creationId xmlns:a16="http://schemas.microsoft.com/office/drawing/2014/main" id="{94455540-2B57-4609-A208-9355FB73E9E7}"/>
              </a:ext>
            </a:extLst>
          </p:cNvPr>
          <p:cNvSpPr>
            <a:spLocks/>
          </p:cNvSpPr>
          <p:nvPr/>
        </p:nvSpPr>
        <p:spPr bwMode="auto">
          <a:xfrm>
            <a:off x="2684464" y="5287964"/>
            <a:ext cx="458787" cy="312737"/>
          </a:xfrm>
          <a:custGeom>
            <a:avLst/>
            <a:gdLst>
              <a:gd name="T0" fmla="*/ 289 w 289"/>
              <a:gd name="T1" fmla="*/ 29 h 197"/>
              <a:gd name="T2" fmla="*/ 181 w 289"/>
              <a:gd name="T3" fmla="*/ 29 h 197"/>
              <a:gd name="T4" fmla="*/ 169 w 289"/>
              <a:gd name="T5" fmla="*/ 113 h 197"/>
              <a:gd name="T6" fmla="*/ 145 w 289"/>
              <a:gd name="T7" fmla="*/ 149 h 197"/>
              <a:gd name="T8" fmla="*/ 37 w 289"/>
              <a:gd name="T9" fmla="*/ 149 h 197"/>
              <a:gd name="T10" fmla="*/ 37 w 289"/>
              <a:gd name="T11" fmla="*/ 197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9" h="197">
                <a:moveTo>
                  <a:pt x="289" y="29"/>
                </a:moveTo>
                <a:cubicBezTo>
                  <a:pt x="265" y="23"/>
                  <a:pt x="203" y="0"/>
                  <a:pt x="181" y="29"/>
                </a:cubicBezTo>
                <a:cubicBezTo>
                  <a:pt x="164" y="52"/>
                  <a:pt x="177" y="86"/>
                  <a:pt x="169" y="113"/>
                </a:cubicBezTo>
                <a:cubicBezTo>
                  <a:pt x="165" y="127"/>
                  <a:pt x="153" y="137"/>
                  <a:pt x="145" y="149"/>
                </a:cubicBezTo>
                <a:cubicBezTo>
                  <a:pt x="59" y="120"/>
                  <a:pt x="94" y="111"/>
                  <a:pt x="37" y="149"/>
                </a:cubicBezTo>
                <a:cubicBezTo>
                  <a:pt x="8" y="192"/>
                  <a:pt x="0" y="179"/>
                  <a:pt x="37" y="197"/>
                </a:cubicBezTo>
              </a:path>
            </a:pathLst>
          </a:custGeom>
          <a:noFill/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725" name="Freeform 125">
            <a:extLst>
              <a:ext uri="{FF2B5EF4-FFF2-40B4-BE49-F238E27FC236}">
                <a16:creationId xmlns:a16="http://schemas.microsoft.com/office/drawing/2014/main" id="{2FCB0CEE-3E89-48D8-A004-067CE948245F}"/>
              </a:ext>
            </a:extLst>
          </p:cNvPr>
          <p:cNvSpPr>
            <a:spLocks/>
          </p:cNvSpPr>
          <p:nvPr/>
        </p:nvSpPr>
        <p:spPr bwMode="auto">
          <a:xfrm>
            <a:off x="3321050" y="5467350"/>
            <a:ext cx="203200" cy="495300"/>
          </a:xfrm>
          <a:custGeom>
            <a:avLst/>
            <a:gdLst>
              <a:gd name="T0" fmla="*/ 68 w 128"/>
              <a:gd name="T1" fmla="*/ 0 h 312"/>
              <a:gd name="T2" fmla="*/ 104 w 128"/>
              <a:gd name="T3" fmla="*/ 36 h 312"/>
              <a:gd name="T4" fmla="*/ 128 w 128"/>
              <a:gd name="T5" fmla="*/ 108 h 312"/>
              <a:gd name="T6" fmla="*/ 20 w 128"/>
              <a:gd name="T7" fmla="*/ 180 h 312"/>
              <a:gd name="T8" fmla="*/ 56 w 128"/>
              <a:gd name="T9" fmla="*/ 312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312">
                <a:moveTo>
                  <a:pt x="68" y="0"/>
                </a:moveTo>
                <a:cubicBezTo>
                  <a:pt x="80" y="12"/>
                  <a:pt x="96" y="21"/>
                  <a:pt x="104" y="36"/>
                </a:cubicBezTo>
                <a:cubicBezTo>
                  <a:pt x="116" y="58"/>
                  <a:pt x="128" y="108"/>
                  <a:pt x="128" y="108"/>
                </a:cubicBezTo>
                <a:cubicBezTo>
                  <a:pt x="98" y="152"/>
                  <a:pt x="70" y="163"/>
                  <a:pt x="20" y="180"/>
                </a:cubicBezTo>
                <a:cubicBezTo>
                  <a:pt x="0" y="241"/>
                  <a:pt x="15" y="271"/>
                  <a:pt x="56" y="312"/>
                </a:cubicBezTo>
              </a:path>
            </a:pathLst>
          </a:custGeom>
          <a:noFill/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726" name="Freeform 126">
            <a:extLst>
              <a:ext uri="{FF2B5EF4-FFF2-40B4-BE49-F238E27FC236}">
                <a16:creationId xmlns:a16="http://schemas.microsoft.com/office/drawing/2014/main" id="{21196603-A41A-4C9B-B640-9DAAEDAA47A7}"/>
              </a:ext>
            </a:extLst>
          </p:cNvPr>
          <p:cNvSpPr>
            <a:spLocks/>
          </p:cNvSpPr>
          <p:nvPr/>
        </p:nvSpPr>
        <p:spPr bwMode="auto">
          <a:xfrm>
            <a:off x="3771900" y="4572000"/>
            <a:ext cx="438150" cy="209550"/>
          </a:xfrm>
          <a:custGeom>
            <a:avLst/>
            <a:gdLst>
              <a:gd name="T0" fmla="*/ 0 w 276"/>
              <a:gd name="T1" fmla="*/ 132 h 132"/>
              <a:gd name="T2" fmla="*/ 96 w 276"/>
              <a:gd name="T3" fmla="*/ 0 h 132"/>
              <a:gd name="T4" fmla="*/ 240 w 276"/>
              <a:gd name="T5" fmla="*/ 12 h 132"/>
              <a:gd name="T6" fmla="*/ 276 w 276"/>
              <a:gd name="T7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6" h="132">
                <a:moveTo>
                  <a:pt x="0" y="132"/>
                </a:moveTo>
                <a:cubicBezTo>
                  <a:pt x="20" y="73"/>
                  <a:pt x="46" y="33"/>
                  <a:pt x="96" y="0"/>
                </a:cubicBezTo>
                <a:cubicBezTo>
                  <a:pt x="181" y="28"/>
                  <a:pt x="153" y="31"/>
                  <a:pt x="240" y="12"/>
                </a:cubicBezTo>
                <a:cubicBezTo>
                  <a:pt x="252" y="9"/>
                  <a:pt x="276" y="0"/>
                  <a:pt x="276" y="0"/>
                </a:cubicBezTo>
              </a:path>
            </a:pathLst>
          </a:custGeom>
          <a:noFill/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727" name="Freeform 127">
            <a:extLst>
              <a:ext uri="{FF2B5EF4-FFF2-40B4-BE49-F238E27FC236}">
                <a16:creationId xmlns:a16="http://schemas.microsoft.com/office/drawing/2014/main" id="{62F503CF-C541-4FA3-9A96-729F74087276}"/>
              </a:ext>
            </a:extLst>
          </p:cNvPr>
          <p:cNvSpPr>
            <a:spLocks/>
          </p:cNvSpPr>
          <p:nvPr/>
        </p:nvSpPr>
        <p:spPr bwMode="auto">
          <a:xfrm>
            <a:off x="2762250" y="3848100"/>
            <a:ext cx="438150" cy="285750"/>
          </a:xfrm>
          <a:custGeom>
            <a:avLst/>
            <a:gdLst>
              <a:gd name="T0" fmla="*/ 276 w 276"/>
              <a:gd name="T1" fmla="*/ 0 h 180"/>
              <a:gd name="T2" fmla="*/ 120 w 276"/>
              <a:gd name="T3" fmla="*/ 72 h 180"/>
              <a:gd name="T4" fmla="*/ 108 w 276"/>
              <a:gd name="T5" fmla="*/ 108 h 180"/>
              <a:gd name="T6" fmla="*/ 120 w 276"/>
              <a:gd name="T7" fmla="*/ 144 h 180"/>
              <a:gd name="T8" fmla="*/ 84 w 276"/>
              <a:gd name="T9" fmla="*/ 180 h 180"/>
              <a:gd name="T10" fmla="*/ 0 w 276"/>
              <a:gd name="T11" fmla="*/ 168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6" h="180">
                <a:moveTo>
                  <a:pt x="276" y="0"/>
                </a:moveTo>
                <a:cubicBezTo>
                  <a:pt x="229" y="31"/>
                  <a:pt x="174" y="54"/>
                  <a:pt x="120" y="72"/>
                </a:cubicBezTo>
                <a:cubicBezTo>
                  <a:pt x="116" y="84"/>
                  <a:pt x="108" y="95"/>
                  <a:pt x="108" y="108"/>
                </a:cubicBezTo>
                <a:cubicBezTo>
                  <a:pt x="108" y="121"/>
                  <a:pt x="124" y="132"/>
                  <a:pt x="120" y="144"/>
                </a:cubicBezTo>
                <a:cubicBezTo>
                  <a:pt x="115" y="160"/>
                  <a:pt x="96" y="168"/>
                  <a:pt x="84" y="180"/>
                </a:cubicBezTo>
                <a:cubicBezTo>
                  <a:pt x="8" y="167"/>
                  <a:pt x="36" y="168"/>
                  <a:pt x="0" y="168"/>
                </a:cubicBezTo>
              </a:path>
            </a:pathLst>
          </a:custGeom>
          <a:noFill/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728" name="Freeform 128">
            <a:extLst>
              <a:ext uri="{FF2B5EF4-FFF2-40B4-BE49-F238E27FC236}">
                <a16:creationId xmlns:a16="http://schemas.microsoft.com/office/drawing/2014/main" id="{EA832DC9-400C-486B-A97D-3F1592883509}"/>
              </a:ext>
            </a:extLst>
          </p:cNvPr>
          <p:cNvSpPr>
            <a:spLocks/>
          </p:cNvSpPr>
          <p:nvPr/>
        </p:nvSpPr>
        <p:spPr bwMode="auto">
          <a:xfrm>
            <a:off x="2647950" y="2724150"/>
            <a:ext cx="438150" cy="400050"/>
          </a:xfrm>
          <a:custGeom>
            <a:avLst/>
            <a:gdLst>
              <a:gd name="T0" fmla="*/ 276 w 276"/>
              <a:gd name="T1" fmla="*/ 252 h 252"/>
              <a:gd name="T2" fmla="*/ 192 w 276"/>
              <a:gd name="T3" fmla="*/ 120 h 252"/>
              <a:gd name="T4" fmla="*/ 180 w 276"/>
              <a:gd name="T5" fmla="*/ 48 h 252"/>
              <a:gd name="T6" fmla="*/ 72 w 276"/>
              <a:gd name="T7" fmla="*/ 0 h 252"/>
              <a:gd name="T8" fmla="*/ 0 w 276"/>
              <a:gd name="T9" fmla="*/ 6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6" h="252">
                <a:moveTo>
                  <a:pt x="276" y="252"/>
                </a:moveTo>
                <a:cubicBezTo>
                  <a:pt x="219" y="214"/>
                  <a:pt x="214" y="187"/>
                  <a:pt x="192" y="120"/>
                </a:cubicBezTo>
                <a:cubicBezTo>
                  <a:pt x="184" y="97"/>
                  <a:pt x="191" y="70"/>
                  <a:pt x="180" y="48"/>
                </a:cubicBezTo>
                <a:cubicBezTo>
                  <a:pt x="162" y="13"/>
                  <a:pt x="72" y="0"/>
                  <a:pt x="72" y="0"/>
                </a:cubicBezTo>
                <a:cubicBezTo>
                  <a:pt x="22" y="17"/>
                  <a:pt x="35" y="25"/>
                  <a:pt x="0" y="60"/>
                </a:cubicBezTo>
              </a:path>
            </a:pathLst>
          </a:custGeom>
          <a:noFill/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729" name="Freeform 129">
            <a:extLst>
              <a:ext uri="{FF2B5EF4-FFF2-40B4-BE49-F238E27FC236}">
                <a16:creationId xmlns:a16="http://schemas.microsoft.com/office/drawing/2014/main" id="{850903BE-F814-4DA2-B68B-08DEA3D1AB75}"/>
              </a:ext>
            </a:extLst>
          </p:cNvPr>
          <p:cNvSpPr>
            <a:spLocks/>
          </p:cNvSpPr>
          <p:nvPr/>
        </p:nvSpPr>
        <p:spPr bwMode="auto">
          <a:xfrm>
            <a:off x="2457450" y="3390900"/>
            <a:ext cx="609600" cy="133350"/>
          </a:xfrm>
          <a:custGeom>
            <a:avLst/>
            <a:gdLst>
              <a:gd name="T0" fmla="*/ 384 w 384"/>
              <a:gd name="T1" fmla="*/ 84 h 84"/>
              <a:gd name="T2" fmla="*/ 300 w 384"/>
              <a:gd name="T3" fmla="*/ 60 h 84"/>
              <a:gd name="T4" fmla="*/ 228 w 384"/>
              <a:gd name="T5" fmla="*/ 0 h 84"/>
              <a:gd name="T6" fmla="*/ 156 w 384"/>
              <a:gd name="T7" fmla="*/ 24 h 84"/>
              <a:gd name="T8" fmla="*/ 120 w 384"/>
              <a:gd name="T9" fmla="*/ 48 h 84"/>
              <a:gd name="T10" fmla="*/ 0 w 384"/>
              <a:gd name="T11" fmla="*/ 4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4" h="84">
                <a:moveTo>
                  <a:pt x="384" y="84"/>
                </a:moveTo>
                <a:cubicBezTo>
                  <a:pt x="378" y="82"/>
                  <a:pt x="310" y="67"/>
                  <a:pt x="300" y="60"/>
                </a:cubicBezTo>
                <a:cubicBezTo>
                  <a:pt x="274" y="43"/>
                  <a:pt x="254" y="17"/>
                  <a:pt x="228" y="0"/>
                </a:cubicBezTo>
                <a:cubicBezTo>
                  <a:pt x="204" y="8"/>
                  <a:pt x="177" y="10"/>
                  <a:pt x="156" y="24"/>
                </a:cubicBezTo>
                <a:cubicBezTo>
                  <a:pt x="144" y="32"/>
                  <a:pt x="134" y="46"/>
                  <a:pt x="120" y="48"/>
                </a:cubicBezTo>
                <a:cubicBezTo>
                  <a:pt x="80" y="54"/>
                  <a:pt x="40" y="48"/>
                  <a:pt x="0" y="48"/>
                </a:cubicBezTo>
              </a:path>
            </a:pathLst>
          </a:custGeom>
          <a:noFill/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730" name="Freeform 130">
            <a:extLst>
              <a:ext uri="{FF2B5EF4-FFF2-40B4-BE49-F238E27FC236}">
                <a16:creationId xmlns:a16="http://schemas.microsoft.com/office/drawing/2014/main" id="{1AA8A9B2-6A0A-4305-B299-B846274EDEBA}"/>
              </a:ext>
            </a:extLst>
          </p:cNvPr>
          <p:cNvSpPr>
            <a:spLocks/>
          </p:cNvSpPr>
          <p:nvPr/>
        </p:nvSpPr>
        <p:spPr bwMode="auto">
          <a:xfrm>
            <a:off x="3790950" y="3457576"/>
            <a:ext cx="666750" cy="161925"/>
          </a:xfrm>
          <a:custGeom>
            <a:avLst/>
            <a:gdLst>
              <a:gd name="T0" fmla="*/ 0 w 420"/>
              <a:gd name="T1" fmla="*/ 30 h 102"/>
              <a:gd name="T2" fmla="*/ 156 w 420"/>
              <a:gd name="T3" fmla="*/ 18 h 102"/>
              <a:gd name="T4" fmla="*/ 240 w 420"/>
              <a:gd name="T5" fmla="*/ 102 h 102"/>
              <a:gd name="T6" fmla="*/ 288 w 420"/>
              <a:gd name="T7" fmla="*/ 90 h 102"/>
              <a:gd name="T8" fmla="*/ 420 w 420"/>
              <a:gd name="T9" fmla="*/ 6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0" h="102">
                <a:moveTo>
                  <a:pt x="0" y="30"/>
                </a:moveTo>
                <a:cubicBezTo>
                  <a:pt x="54" y="12"/>
                  <a:pt x="101" y="0"/>
                  <a:pt x="156" y="18"/>
                </a:cubicBezTo>
                <a:cubicBezTo>
                  <a:pt x="211" y="101"/>
                  <a:pt x="177" y="81"/>
                  <a:pt x="240" y="102"/>
                </a:cubicBezTo>
                <a:cubicBezTo>
                  <a:pt x="256" y="98"/>
                  <a:pt x="274" y="99"/>
                  <a:pt x="288" y="90"/>
                </a:cubicBezTo>
                <a:cubicBezTo>
                  <a:pt x="359" y="40"/>
                  <a:pt x="341" y="6"/>
                  <a:pt x="420" y="6"/>
                </a:cubicBezTo>
              </a:path>
            </a:pathLst>
          </a:custGeom>
          <a:noFill/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731" name="Freeform 131">
            <a:extLst>
              <a:ext uri="{FF2B5EF4-FFF2-40B4-BE49-F238E27FC236}">
                <a16:creationId xmlns:a16="http://schemas.microsoft.com/office/drawing/2014/main" id="{9E893325-94DB-416D-AD8D-68456975319F}"/>
              </a:ext>
            </a:extLst>
          </p:cNvPr>
          <p:cNvSpPr>
            <a:spLocks/>
          </p:cNvSpPr>
          <p:nvPr/>
        </p:nvSpPr>
        <p:spPr bwMode="auto">
          <a:xfrm>
            <a:off x="3448050" y="4438650"/>
            <a:ext cx="361950" cy="361950"/>
          </a:xfrm>
          <a:custGeom>
            <a:avLst/>
            <a:gdLst>
              <a:gd name="T0" fmla="*/ 0 w 228"/>
              <a:gd name="T1" fmla="*/ 228 h 228"/>
              <a:gd name="T2" fmla="*/ 84 w 228"/>
              <a:gd name="T3" fmla="*/ 132 h 228"/>
              <a:gd name="T4" fmla="*/ 228 w 228"/>
              <a:gd name="T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8" h="228">
                <a:moveTo>
                  <a:pt x="0" y="228"/>
                </a:moveTo>
                <a:cubicBezTo>
                  <a:pt x="42" y="186"/>
                  <a:pt x="36" y="164"/>
                  <a:pt x="84" y="132"/>
                </a:cubicBezTo>
                <a:cubicBezTo>
                  <a:pt x="113" y="46"/>
                  <a:pt x="138" y="0"/>
                  <a:pt x="228" y="0"/>
                </a:cubicBezTo>
              </a:path>
            </a:pathLst>
          </a:custGeom>
          <a:noFill/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732" name="Freeform 132">
            <a:extLst>
              <a:ext uri="{FF2B5EF4-FFF2-40B4-BE49-F238E27FC236}">
                <a16:creationId xmlns:a16="http://schemas.microsoft.com/office/drawing/2014/main" id="{D2FBA378-95CB-4EAA-9D16-AAEFAFCF1E2B}"/>
              </a:ext>
            </a:extLst>
          </p:cNvPr>
          <p:cNvSpPr>
            <a:spLocks/>
          </p:cNvSpPr>
          <p:nvPr/>
        </p:nvSpPr>
        <p:spPr bwMode="auto">
          <a:xfrm>
            <a:off x="3200400" y="2209800"/>
            <a:ext cx="152400" cy="552450"/>
          </a:xfrm>
          <a:custGeom>
            <a:avLst/>
            <a:gdLst>
              <a:gd name="T0" fmla="*/ 96 w 96"/>
              <a:gd name="T1" fmla="*/ 348 h 348"/>
              <a:gd name="T2" fmla="*/ 12 w 96"/>
              <a:gd name="T3" fmla="*/ 204 h 348"/>
              <a:gd name="T4" fmla="*/ 0 w 96"/>
              <a:gd name="T5" fmla="*/ 168 h 348"/>
              <a:gd name="T6" fmla="*/ 60 w 96"/>
              <a:gd name="T7" fmla="*/ 60 h 348"/>
              <a:gd name="T8" fmla="*/ 0 w 96"/>
              <a:gd name="T9" fmla="*/ 0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348">
                <a:moveTo>
                  <a:pt x="96" y="348"/>
                </a:moveTo>
                <a:cubicBezTo>
                  <a:pt x="47" y="299"/>
                  <a:pt x="35" y="273"/>
                  <a:pt x="12" y="204"/>
                </a:cubicBezTo>
                <a:cubicBezTo>
                  <a:pt x="8" y="192"/>
                  <a:pt x="0" y="168"/>
                  <a:pt x="0" y="168"/>
                </a:cubicBezTo>
                <a:cubicBezTo>
                  <a:pt x="15" y="124"/>
                  <a:pt x="45" y="104"/>
                  <a:pt x="60" y="60"/>
                </a:cubicBezTo>
                <a:cubicBezTo>
                  <a:pt x="5" y="19"/>
                  <a:pt x="21" y="42"/>
                  <a:pt x="0" y="0"/>
                </a:cubicBezTo>
              </a:path>
            </a:pathLst>
          </a:custGeom>
          <a:noFill/>
          <a:ln w="9525">
            <a:solidFill>
              <a:srgbClr val="A5002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733" name="Text Box 133">
            <a:extLst>
              <a:ext uri="{FF2B5EF4-FFF2-40B4-BE49-F238E27FC236}">
                <a16:creationId xmlns:a16="http://schemas.microsoft.com/office/drawing/2014/main" id="{5DC95E74-8A5F-4220-BD58-82A1ED7A8C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4114801"/>
            <a:ext cx="34432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i="1">
                <a:solidFill>
                  <a:srgbClr val="000618"/>
                </a:solidFill>
                <a:latin typeface="Arial" charset="0"/>
                <a:cs typeface="Times New Roman" panose="02020603050405020304" pitchFamily="18" charset="0"/>
              </a:rPr>
              <a:t>Porphyromonas gingivalis</a:t>
            </a:r>
            <a:r>
              <a:rPr lang="en-US" altLang="en-US" sz="2000" b="1">
                <a:solidFill>
                  <a:srgbClr val="000618"/>
                </a:solidFill>
                <a:latin typeface="Arial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53734" name="Text Box 134">
            <a:extLst>
              <a:ext uri="{FF2B5EF4-FFF2-40B4-BE49-F238E27FC236}">
                <a16:creationId xmlns:a16="http://schemas.microsoft.com/office/drawing/2014/main" id="{EA41E737-1C2F-49A8-87A7-B58B186C6B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5201" y="-113204"/>
            <a:ext cx="6768199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400" dirty="0">
                <a:solidFill>
                  <a:srgbClr val="000000"/>
                </a:solidFill>
                <a:latin typeface="Times New Roman" panose="02020603050405020304" pitchFamily="18" charset="0"/>
              </a:rPr>
              <a:t>Stereochemical interactions promote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4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coadhesion</a:t>
            </a:r>
            <a:r>
              <a:rPr lang="en-US" altLang="en-US" sz="3400" dirty="0">
                <a:solidFill>
                  <a:srgbClr val="000000"/>
                </a:solidFill>
                <a:latin typeface="Times New Roman" panose="02020603050405020304" pitchFamily="18" charset="0"/>
              </a:rPr>
              <a:t> among bacteria in plaque </a:t>
            </a:r>
          </a:p>
        </p:txBody>
      </p:sp>
    </p:spTree>
    <p:extLst>
      <p:ext uri="{BB962C8B-B14F-4D97-AF65-F5344CB8AC3E}">
        <p14:creationId xmlns:p14="http://schemas.microsoft.com/office/powerpoint/2010/main" val="40168535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Line 2">
            <a:extLst>
              <a:ext uri="{FF2B5EF4-FFF2-40B4-BE49-F238E27FC236}">
                <a16:creationId xmlns:a16="http://schemas.microsoft.com/office/drawing/2014/main" id="{A32B8423-4C67-4458-8F38-6B9575F41879}"/>
              </a:ext>
            </a:extLst>
          </p:cNvPr>
          <p:cNvSpPr>
            <a:spLocks noChangeShapeType="1"/>
          </p:cNvSpPr>
          <p:nvPr/>
        </p:nvSpPr>
        <p:spPr bwMode="auto">
          <a:xfrm>
            <a:off x="3733800" y="1524000"/>
            <a:ext cx="0" cy="464820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9507" name="Freeform 3">
            <a:extLst>
              <a:ext uri="{FF2B5EF4-FFF2-40B4-BE49-F238E27FC236}">
                <a16:creationId xmlns:a16="http://schemas.microsoft.com/office/drawing/2014/main" id="{FBFF4900-D862-47AD-9D80-6E645CE55EEE}"/>
              </a:ext>
            </a:extLst>
          </p:cNvPr>
          <p:cNvSpPr>
            <a:spLocks/>
          </p:cNvSpPr>
          <p:nvPr/>
        </p:nvSpPr>
        <p:spPr bwMode="auto">
          <a:xfrm>
            <a:off x="3790950" y="1581150"/>
            <a:ext cx="382588" cy="4610100"/>
          </a:xfrm>
          <a:custGeom>
            <a:avLst/>
            <a:gdLst>
              <a:gd name="T0" fmla="*/ 12 w 241"/>
              <a:gd name="T1" fmla="*/ 0 h 2904"/>
              <a:gd name="T2" fmla="*/ 60 w 241"/>
              <a:gd name="T3" fmla="*/ 216 h 2904"/>
              <a:gd name="T4" fmla="*/ 132 w 241"/>
              <a:gd name="T5" fmla="*/ 408 h 2904"/>
              <a:gd name="T6" fmla="*/ 108 w 241"/>
              <a:gd name="T7" fmla="*/ 552 h 2904"/>
              <a:gd name="T8" fmla="*/ 84 w 241"/>
              <a:gd name="T9" fmla="*/ 624 h 2904"/>
              <a:gd name="T10" fmla="*/ 72 w 241"/>
              <a:gd name="T11" fmla="*/ 660 h 2904"/>
              <a:gd name="T12" fmla="*/ 144 w 241"/>
              <a:gd name="T13" fmla="*/ 828 h 2904"/>
              <a:gd name="T14" fmla="*/ 132 w 241"/>
              <a:gd name="T15" fmla="*/ 1020 h 2904"/>
              <a:gd name="T16" fmla="*/ 120 w 241"/>
              <a:gd name="T17" fmla="*/ 1068 h 2904"/>
              <a:gd name="T18" fmla="*/ 96 w 241"/>
              <a:gd name="T19" fmla="*/ 1140 h 2904"/>
              <a:gd name="T20" fmla="*/ 108 w 241"/>
              <a:gd name="T21" fmla="*/ 1272 h 2904"/>
              <a:gd name="T22" fmla="*/ 144 w 241"/>
              <a:gd name="T23" fmla="*/ 1332 h 2904"/>
              <a:gd name="T24" fmla="*/ 204 w 241"/>
              <a:gd name="T25" fmla="*/ 1476 h 2904"/>
              <a:gd name="T26" fmla="*/ 120 w 241"/>
              <a:gd name="T27" fmla="*/ 1692 h 2904"/>
              <a:gd name="T28" fmla="*/ 156 w 241"/>
              <a:gd name="T29" fmla="*/ 1788 h 2904"/>
              <a:gd name="T30" fmla="*/ 204 w 241"/>
              <a:gd name="T31" fmla="*/ 1896 h 2904"/>
              <a:gd name="T32" fmla="*/ 132 w 241"/>
              <a:gd name="T33" fmla="*/ 2064 h 2904"/>
              <a:gd name="T34" fmla="*/ 156 w 241"/>
              <a:gd name="T35" fmla="*/ 2268 h 2904"/>
              <a:gd name="T36" fmla="*/ 216 w 241"/>
              <a:gd name="T37" fmla="*/ 2448 h 2904"/>
              <a:gd name="T38" fmla="*/ 156 w 241"/>
              <a:gd name="T39" fmla="*/ 2628 h 2904"/>
              <a:gd name="T40" fmla="*/ 132 w 241"/>
              <a:gd name="T41" fmla="*/ 2700 h 2904"/>
              <a:gd name="T42" fmla="*/ 108 w 241"/>
              <a:gd name="T43" fmla="*/ 2844 h 2904"/>
              <a:gd name="T44" fmla="*/ 48 w 241"/>
              <a:gd name="T45" fmla="*/ 2856 h 2904"/>
              <a:gd name="T46" fmla="*/ 0 w 241"/>
              <a:gd name="T47" fmla="*/ 2904 h 2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41" h="2904">
                <a:moveTo>
                  <a:pt x="12" y="0"/>
                </a:moveTo>
                <a:cubicBezTo>
                  <a:pt x="131" y="40"/>
                  <a:pt x="76" y="118"/>
                  <a:pt x="60" y="216"/>
                </a:cubicBezTo>
                <a:cubicBezTo>
                  <a:pt x="70" y="326"/>
                  <a:pt x="52" y="354"/>
                  <a:pt x="132" y="408"/>
                </a:cubicBezTo>
                <a:cubicBezTo>
                  <a:pt x="123" y="476"/>
                  <a:pt x="125" y="495"/>
                  <a:pt x="108" y="552"/>
                </a:cubicBezTo>
                <a:cubicBezTo>
                  <a:pt x="101" y="576"/>
                  <a:pt x="92" y="600"/>
                  <a:pt x="84" y="624"/>
                </a:cubicBezTo>
                <a:cubicBezTo>
                  <a:pt x="80" y="636"/>
                  <a:pt x="72" y="660"/>
                  <a:pt x="72" y="660"/>
                </a:cubicBezTo>
                <a:cubicBezTo>
                  <a:pt x="88" y="722"/>
                  <a:pt x="124" y="768"/>
                  <a:pt x="144" y="828"/>
                </a:cubicBezTo>
                <a:cubicBezTo>
                  <a:pt x="140" y="892"/>
                  <a:pt x="138" y="956"/>
                  <a:pt x="132" y="1020"/>
                </a:cubicBezTo>
                <a:cubicBezTo>
                  <a:pt x="130" y="1036"/>
                  <a:pt x="125" y="1052"/>
                  <a:pt x="120" y="1068"/>
                </a:cubicBezTo>
                <a:cubicBezTo>
                  <a:pt x="113" y="1092"/>
                  <a:pt x="96" y="1140"/>
                  <a:pt x="96" y="1140"/>
                </a:cubicBezTo>
                <a:cubicBezTo>
                  <a:pt x="100" y="1184"/>
                  <a:pt x="97" y="1229"/>
                  <a:pt x="108" y="1272"/>
                </a:cubicBezTo>
                <a:cubicBezTo>
                  <a:pt x="114" y="1295"/>
                  <a:pt x="134" y="1311"/>
                  <a:pt x="144" y="1332"/>
                </a:cubicBezTo>
                <a:cubicBezTo>
                  <a:pt x="167" y="1377"/>
                  <a:pt x="188" y="1428"/>
                  <a:pt x="204" y="1476"/>
                </a:cubicBezTo>
                <a:cubicBezTo>
                  <a:pt x="190" y="1557"/>
                  <a:pt x="165" y="1624"/>
                  <a:pt x="120" y="1692"/>
                </a:cubicBezTo>
                <a:cubicBezTo>
                  <a:pt x="148" y="1834"/>
                  <a:pt x="111" y="1687"/>
                  <a:pt x="156" y="1788"/>
                </a:cubicBezTo>
                <a:cubicBezTo>
                  <a:pt x="213" y="1917"/>
                  <a:pt x="150" y="1815"/>
                  <a:pt x="204" y="1896"/>
                </a:cubicBezTo>
                <a:cubicBezTo>
                  <a:pt x="190" y="1993"/>
                  <a:pt x="182" y="1990"/>
                  <a:pt x="132" y="2064"/>
                </a:cubicBezTo>
                <a:cubicBezTo>
                  <a:pt x="117" y="2138"/>
                  <a:pt x="113" y="2203"/>
                  <a:pt x="156" y="2268"/>
                </a:cubicBezTo>
                <a:cubicBezTo>
                  <a:pt x="171" y="2329"/>
                  <a:pt x="196" y="2388"/>
                  <a:pt x="216" y="2448"/>
                </a:cubicBezTo>
                <a:cubicBezTo>
                  <a:pt x="191" y="2724"/>
                  <a:pt x="241" y="2486"/>
                  <a:pt x="156" y="2628"/>
                </a:cubicBezTo>
                <a:cubicBezTo>
                  <a:pt x="143" y="2650"/>
                  <a:pt x="132" y="2700"/>
                  <a:pt x="132" y="2700"/>
                </a:cubicBezTo>
                <a:cubicBezTo>
                  <a:pt x="141" y="2757"/>
                  <a:pt x="163" y="2796"/>
                  <a:pt x="108" y="2844"/>
                </a:cubicBezTo>
                <a:cubicBezTo>
                  <a:pt x="93" y="2857"/>
                  <a:pt x="68" y="2852"/>
                  <a:pt x="48" y="2856"/>
                </a:cubicBezTo>
                <a:cubicBezTo>
                  <a:pt x="32" y="2872"/>
                  <a:pt x="16" y="2888"/>
                  <a:pt x="0" y="2904"/>
                </a:cubicBezTo>
              </a:path>
            </a:pathLst>
          </a:custGeom>
          <a:noFill/>
          <a:ln w="38100" cmpd="sng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9508" name="Text Box 4">
            <a:extLst>
              <a:ext uri="{FF2B5EF4-FFF2-40B4-BE49-F238E27FC236}">
                <a16:creationId xmlns:a16="http://schemas.microsoft.com/office/drawing/2014/main" id="{8D915DAA-87DD-411F-BBEA-8514905C227B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1567096" y="3662333"/>
            <a:ext cx="351108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>
                <a:solidFill>
                  <a:srgbClr val="000000"/>
                </a:solidFill>
                <a:latin typeface="Arial" charset="0"/>
                <a:cs typeface="Times New Roman" panose="02020603050405020304" pitchFamily="18" charset="0"/>
              </a:rPr>
              <a:t>Tooth or other oral surface </a:t>
            </a:r>
          </a:p>
        </p:txBody>
      </p:sp>
      <p:sp>
        <p:nvSpPr>
          <p:cNvPr id="149509" name="Oval 5">
            <a:extLst>
              <a:ext uri="{FF2B5EF4-FFF2-40B4-BE49-F238E27FC236}">
                <a16:creationId xmlns:a16="http://schemas.microsoft.com/office/drawing/2014/main" id="{DC03D748-2268-4F98-8E58-0576FEEFDB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2209800"/>
            <a:ext cx="1752600" cy="1600200"/>
          </a:xfrm>
          <a:prstGeom prst="ellipse">
            <a:avLst/>
          </a:prstGeom>
          <a:solidFill>
            <a:srgbClr val="66FFCC"/>
          </a:solidFill>
          <a:ln w="9525">
            <a:solidFill>
              <a:srgbClr val="0066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9510" name="Oval 6">
            <a:extLst>
              <a:ext uri="{FF2B5EF4-FFF2-40B4-BE49-F238E27FC236}">
                <a16:creationId xmlns:a16="http://schemas.microsoft.com/office/drawing/2014/main" id="{D957D192-D72E-4A5B-BE3A-A147A5632A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2667000"/>
            <a:ext cx="3048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0061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9511" name="Oval 7">
            <a:extLst>
              <a:ext uri="{FF2B5EF4-FFF2-40B4-BE49-F238E27FC236}">
                <a16:creationId xmlns:a16="http://schemas.microsoft.com/office/drawing/2014/main" id="{064A9883-77A7-43AF-A4CC-2143D7CB63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3000" y="2667000"/>
            <a:ext cx="3048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0061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9512" name="Oval 8">
            <a:extLst>
              <a:ext uri="{FF2B5EF4-FFF2-40B4-BE49-F238E27FC236}">
                <a16:creationId xmlns:a16="http://schemas.microsoft.com/office/drawing/2014/main" id="{29C62BCC-E8D0-4B20-B730-B9332538A0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2895600"/>
            <a:ext cx="3048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0061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9513" name="Freeform 9">
            <a:extLst>
              <a:ext uri="{FF2B5EF4-FFF2-40B4-BE49-F238E27FC236}">
                <a16:creationId xmlns:a16="http://schemas.microsoft.com/office/drawing/2014/main" id="{DD2A20D7-04D3-48F0-B213-A4107AE6714E}"/>
              </a:ext>
            </a:extLst>
          </p:cNvPr>
          <p:cNvSpPr>
            <a:spLocks/>
          </p:cNvSpPr>
          <p:nvPr/>
        </p:nvSpPr>
        <p:spPr bwMode="auto">
          <a:xfrm>
            <a:off x="4419600" y="3162300"/>
            <a:ext cx="876300" cy="381000"/>
          </a:xfrm>
          <a:custGeom>
            <a:avLst/>
            <a:gdLst>
              <a:gd name="T0" fmla="*/ 0 w 552"/>
              <a:gd name="T1" fmla="*/ 0 h 240"/>
              <a:gd name="T2" fmla="*/ 36 w 552"/>
              <a:gd name="T3" fmla="*/ 24 h 240"/>
              <a:gd name="T4" fmla="*/ 96 w 552"/>
              <a:gd name="T5" fmla="*/ 180 h 240"/>
              <a:gd name="T6" fmla="*/ 168 w 552"/>
              <a:gd name="T7" fmla="*/ 240 h 240"/>
              <a:gd name="T8" fmla="*/ 432 w 552"/>
              <a:gd name="T9" fmla="*/ 204 h 240"/>
              <a:gd name="T10" fmla="*/ 552 w 552"/>
              <a:gd name="T11" fmla="*/ 12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52" h="240">
                <a:moveTo>
                  <a:pt x="0" y="0"/>
                </a:moveTo>
                <a:cubicBezTo>
                  <a:pt x="12" y="8"/>
                  <a:pt x="28" y="12"/>
                  <a:pt x="36" y="24"/>
                </a:cubicBezTo>
                <a:cubicBezTo>
                  <a:pt x="64" y="68"/>
                  <a:pt x="66" y="136"/>
                  <a:pt x="96" y="180"/>
                </a:cubicBezTo>
                <a:cubicBezTo>
                  <a:pt x="114" y="208"/>
                  <a:pt x="141" y="222"/>
                  <a:pt x="168" y="240"/>
                </a:cubicBezTo>
                <a:cubicBezTo>
                  <a:pt x="278" y="233"/>
                  <a:pt x="339" y="235"/>
                  <a:pt x="432" y="204"/>
                </a:cubicBezTo>
                <a:cubicBezTo>
                  <a:pt x="473" y="163"/>
                  <a:pt x="552" y="78"/>
                  <a:pt x="552" y="12"/>
                </a:cubicBezTo>
              </a:path>
            </a:pathLst>
          </a:custGeom>
          <a:noFill/>
          <a:ln w="38100" cmpd="sng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9514" name="Oval 10">
            <a:extLst>
              <a:ext uri="{FF2B5EF4-FFF2-40B4-BE49-F238E27FC236}">
                <a16:creationId xmlns:a16="http://schemas.microsoft.com/office/drawing/2014/main" id="{76A423C5-80DC-49B6-94AF-E090482ECE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200" y="3367368"/>
            <a:ext cx="1905000" cy="1752600"/>
          </a:xfrm>
          <a:prstGeom prst="ellipse">
            <a:avLst/>
          </a:prstGeom>
          <a:solidFill>
            <a:srgbClr val="66FFCC"/>
          </a:solidFill>
          <a:ln w="9525">
            <a:solidFill>
              <a:srgbClr val="0066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9515" name="Oval 11">
            <a:extLst>
              <a:ext uri="{FF2B5EF4-FFF2-40B4-BE49-F238E27FC236}">
                <a16:creationId xmlns:a16="http://schemas.microsoft.com/office/drawing/2014/main" id="{D41B6226-0E95-4E58-8C76-3B7F9A6A2D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0514" y="4177882"/>
            <a:ext cx="457200" cy="304800"/>
          </a:xfrm>
          <a:prstGeom prst="ellipse">
            <a:avLst/>
          </a:prstGeom>
          <a:solidFill>
            <a:srgbClr val="CC0066"/>
          </a:solidFill>
          <a:ln w="9525">
            <a:solidFill>
              <a:srgbClr val="00061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9516" name="Oval 12">
            <a:extLst>
              <a:ext uri="{FF2B5EF4-FFF2-40B4-BE49-F238E27FC236}">
                <a16:creationId xmlns:a16="http://schemas.microsoft.com/office/drawing/2014/main" id="{9ACD91DB-0126-4DE6-AA2D-3EA8D2A9E3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6623" y="3817284"/>
            <a:ext cx="3048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0061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9517" name="Oval 13">
            <a:extLst>
              <a:ext uri="{FF2B5EF4-FFF2-40B4-BE49-F238E27FC236}">
                <a16:creationId xmlns:a16="http://schemas.microsoft.com/office/drawing/2014/main" id="{4855F34B-04D2-40FE-A519-2C6F0C31A9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8490" y="3848100"/>
            <a:ext cx="3048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0061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9518" name="Freeform 14">
            <a:extLst>
              <a:ext uri="{FF2B5EF4-FFF2-40B4-BE49-F238E27FC236}">
                <a16:creationId xmlns:a16="http://schemas.microsoft.com/office/drawing/2014/main" id="{3212E98F-426D-47C0-82CE-9937FAD062D4}"/>
              </a:ext>
            </a:extLst>
          </p:cNvPr>
          <p:cNvSpPr>
            <a:spLocks/>
          </p:cNvSpPr>
          <p:nvPr/>
        </p:nvSpPr>
        <p:spPr bwMode="auto">
          <a:xfrm>
            <a:off x="7040014" y="4574491"/>
            <a:ext cx="838200" cy="381000"/>
          </a:xfrm>
          <a:custGeom>
            <a:avLst/>
            <a:gdLst>
              <a:gd name="T0" fmla="*/ 0 w 528"/>
              <a:gd name="T1" fmla="*/ 192 h 240"/>
              <a:gd name="T2" fmla="*/ 24 w 528"/>
              <a:gd name="T3" fmla="*/ 96 h 240"/>
              <a:gd name="T4" fmla="*/ 252 w 528"/>
              <a:gd name="T5" fmla="*/ 0 h 240"/>
              <a:gd name="T6" fmla="*/ 348 w 528"/>
              <a:gd name="T7" fmla="*/ 12 h 240"/>
              <a:gd name="T8" fmla="*/ 420 w 528"/>
              <a:gd name="T9" fmla="*/ 36 h 240"/>
              <a:gd name="T10" fmla="*/ 528 w 528"/>
              <a:gd name="T11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8" h="240">
                <a:moveTo>
                  <a:pt x="0" y="192"/>
                </a:moveTo>
                <a:cubicBezTo>
                  <a:pt x="5" y="169"/>
                  <a:pt x="12" y="121"/>
                  <a:pt x="24" y="96"/>
                </a:cubicBezTo>
                <a:cubicBezTo>
                  <a:pt x="65" y="14"/>
                  <a:pt x="173" y="11"/>
                  <a:pt x="252" y="0"/>
                </a:cubicBezTo>
                <a:cubicBezTo>
                  <a:pt x="284" y="4"/>
                  <a:pt x="316" y="5"/>
                  <a:pt x="348" y="12"/>
                </a:cubicBezTo>
                <a:cubicBezTo>
                  <a:pt x="373" y="17"/>
                  <a:pt x="420" y="36"/>
                  <a:pt x="420" y="36"/>
                </a:cubicBezTo>
                <a:cubicBezTo>
                  <a:pt x="467" y="98"/>
                  <a:pt x="528" y="155"/>
                  <a:pt x="528" y="240"/>
                </a:cubicBezTo>
              </a:path>
            </a:pathLst>
          </a:custGeom>
          <a:noFill/>
          <a:ln w="38100" cmpd="sng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9519" name="AutoShape 15">
            <a:extLst>
              <a:ext uri="{FF2B5EF4-FFF2-40B4-BE49-F238E27FC236}">
                <a16:creationId xmlns:a16="http://schemas.microsoft.com/office/drawing/2014/main" id="{2853981C-BC9A-44C5-9AD4-64B78EC336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4187" y="1771650"/>
            <a:ext cx="3886200" cy="4724400"/>
          </a:xfrm>
          <a:prstGeom prst="curvedRightArrow">
            <a:avLst>
              <a:gd name="adj1" fmla="val 9590"/>
              <a:gd name="adj2" fmla="val 33904"/>
              <a:gd name="adj3" fmla="val 34315"/>
            </a:avLst>
          </a:prstGeom>
          <a:solidFill>
            <a:srgbClr val="6666FF"/>
          </a:solidFill>
          <a:ln w="9525">
            <a:solidFill>
              <a:srgbClr val="00061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9520" name="Text Box 16">
            <a:extLst>
              <a:ext uri="{FF2B5EF4-FFF2-40B4-BE49-F238E27FC236}">
                <a16:creationId xmlns:a16="http://schemas.microsoft.com/office/drawing/2014/main" id="{4A08CD3A-757D-4863-9003-E9DE9E1474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1709" y="1437075"/>
            <a:ext cx="165942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000000"/>
                </a:solidFill>
                <a:latin typeface="Arial" charset="0"/>
                <a:cs typeface="Times New Roman" panose="02020603050405020304" pitchFamily="18" charset="0"/>
              </a:rPr>
              <a:t>Salivary flow</a:t>
            </a:r>
            <a:r>
              <a:rPr lang="en-US" altLang="en-US" dirty="0">
                <a:solidFill>
                  <a:srgbClr val="000000"/>
                </a:solidFill>
                <a:latin typeface="Arial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49521" name="Oval 17">
            <a:extLst>
              <a:ext uri="{FF2B5EF4-FFF2-40B4-BE49-F238E27FC236}">
                <a16:creationId xmlns:a16="http://schemas.microsoft.com/office/drawing/2014/main" id="{C178F1C8-0839-47CD-BBD5-0A04F476D1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5800" y="27432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0061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9522" name="Oval 18">
            <a:extLst>
              <a:ext uri="{FF2B5EF4-FFF2-40B4-BE49-F238E27FC236}">
                <a16:creationId xmlns:a16="http://schemas.microsoft.com/office/drawing/2014/main" id="{151CA4C6-83F8-4D04-B903-AF415C70DE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0" y="27432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0061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9523" name="Freeform 19">
            <a:extLst>
              <a:ext uri="{FF2B5EF4-FFF2-40B4-BE49-F238E27FC236}">
                <a16:creationId xmlns:a16="http://schemas.microsoft.com/office/drawing/2014/main" id="{E10727BE-75AA-456E-B317-C5AF0FF2720A}"/>
              </a:ext>
            </a:extLst>
          </p:cNvPr>
          <p:cNvSpPr>
            <a:spLocks/>
          </p:cNvSpPr>
          <p:nvPr/>
        </p:nvSpPr>
        <p:spPr bwMode="auto">
          <a:xfrm>
            <a:off x="3948114" y="2057400"/>
            <a:ext cx="376237" cy="381000"/>
          </a:xfrm>
          <a:custGeom>
            <a:avLst/>
            <a:gdLst>
              <a:gd name="T0" fmla="*/ 237 w 237"/>
              <a:gd name="T1" fmla="*/ 240 h 240"/>
              <a:gd name="T2" fmla="*/ 153 w 237"/>
              <a:gd name="T3" fmla="*/ 84 h 240"/>
              <a:gd name="T4" fmla="*/ 69 w 237"/>
              <a:gd name="T5" fmla="*/ 60 h 240"/>
              <a:gd name="T6" fmla="*/ 33 w 237"/>
              <a:gd name="T7" fmla="*/ 84 h 240"/>
              <a:gd name="T8" fmla="*/ 21 w 237"/>
              <a:gd name="T9" fmla="*/ 12 h 240"/>
              <a:gd name="T10" fmla="*/ 57 w 237"/>
              <a:gd name="T11" fmla="*/ 0 h 240"/>
              <a:gd name="T12" fmla="*/ 81 w 237"/>
              <a:gd name="T13" fmla="*/ 96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7" h="240">
                <a:moveTo>
                  <a:pt x="237" y="240"/>
                </a:moveTo>
                <a:cubicBezTo>
                  <a:pt x="226" y="174"/>
                  <a:pt x="215" y="123"/>
                  <a:pt x="153" y="84"/>
                </a:cubicBezTo>
                <a:cubicBezTo>
                  <a:pt x="128" y="69"/>
                  <a:pt x="97" y="69"/>
                  <a:pt x="69" y="60"/>
                </a:cubicBezTo>
                <a:cubicBezTo>
                  <a:pt x="57" y="68"/>
                  <a:pt x="47" y="87"/>
                  <a:pt x="33" y="84"/>
                </a:cubicBezTo>
                <a:cubicBezTo>
                  <a:pt x="0" y="77"/>
                  <a:pt x="6" y="27"/>
                  <a:pt x="21" y="12"/>
                </a:cubicBezTo>
                <a:cubicBezTo>
                  <a:pt x="30" y="3"/>
                  <a:pt x="45" y="4"/>
                  <a:pt x="57" y="0"/>
                </a:cubicBezTo>
                <a:cubicBezTo>
                  <a:pt x="92" y="53"/>
                  <a:pt x="81" y="22"/>
                  <a:pt x="81" y="96"/>
                </a:cubicBezTo>
              </a:path>
            </a:pathLst>
          </a:custGeom>
          <a:noFill/>
          <a:ln w="28575" cmpd="sng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9524" name="Freeform 20">
            <a:extLst>
              <a:ext uri="{FF2B5EF4-FFF2-40B4-BE49-F238E27FC236}">
                <a16:creationId xmlns:a16="http://schemas.microsoft.com/office/drawing/2014/main" id="{90549014-9681-4D72-90E3-38701CD58079}"/>
              </a:ext>
            </a:extLst>
          </p:cNvPr>
          <p:cNvSpPr>
            <a:spLocks/>
          </p:cNvSpPr>
          <p:nvPr/>
        </p:nvSpPr>
        <p:spPr bwMode="auto">
          <a:xfrm>
            <a:off x="4000500" y="3695700"/>
            <a:ext cx="438150" cy="438150"/>
          </a:xfrm>
          <a:custGeom>
            <a:avLst/>
            <a:gdLst>
              <a:gd name="T0" fmla="*/ 276 w 276"/>
              <a:gd name="T1" fmla="*/ 0 h 276"/>
              <a:gd name="T2" fmla="*/ 156 w 276"/>
              <a:gd name="T3" fmla="*/ 84 h 276"/>
              <a:gd name="T4" fmla="*/ 120 w 276"/>
              <a:gd name="T5" fmla="*/ 96 h 276"/>
              <a:gd name="T6" fmla="*/ 84 w 276"/>
              <a:gd name="T7" fmla="*/ 108 h 276"/>
              <a:gd name="T8" fmla="*/ 96 w 276"/>
              <a:gd name="T9" fmla="*/ 276 h 276"/>
              <a:gd name="T10" fmla="*/ 144 w 276"/>
              <a:gd name="T11" fmla="*/ 264 h 276"/>
              <a:gd name="T12" fmla="*/ 84 w 276"/>
              <a:gd name="T13" fmla="*/ 132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6" h="276">
                <a:moveTo>
                  <a:pt x="276" y="0"/>
                </a:moveTo>
                <a:cubicBezTo>
                  <a:pt x="254" y="67"/>
                  <a:pt x="223" y="62"/>
                  <a:pt x="156" y="84"/>
                </a:cubicBezTo>
                <a:cubicBezTo>
                  <a:pt x="144" y="88"/>
                  <a:pt x="132" y="92"/>
                  <a:pt x="120" y="96"/>
                </a:cubicBezTo>
                <a:cubicBezTo>
                  <a:pt x="108" y="100"/>
                  <a:pt x="84" y="108"/>
                  <a:pt x="84" y="108"/>
                </a:cubicBezTo>
                <a:cubicBezTo>
                  <a:pt x="29" y="163"/>
                  <a:pt x="0" y="244"/>
                  <a:pt x="96" y="276"/>
                </a:cubicBezTo>
                <a:cubicBezTo>
                  <a:pt x="112" y="272"/>
                  <a:pt x="130" y="273"/>
                  <a:pt x="144" y="264"/>
                </a:cubicBezTo>
                <a:cubicBezTo>
                  <a:pt x="216" y="216"/>
                  <a:pt x="125" y="153"/>
                  <a:pt x="84" y="132"/>
                </a:cubicBezTo>
              </a:path>
            </a:pathLst>
          </a:custGeom>
          <a:noFill/>
          <a:ln w="28575" cmpd="sng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9525" name="Text Box 21">
            <a:extLst>
              <a:ext uri="{FF2B5EF4-FFF2-40B4-BE49-F238E27FC236}">
                <a16:creationId xmlns:a16="http://schemas.microsoft.com/office/drawing/2014/main" id="{09489236-D635-4771-8B95-EE0FF9FDE5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8268" y="5119969"/>
            <a:ext cx="14208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>
                <a:solidFill>
                  <a:srgbClr val="000000"/>
                </a:solidFill>
                <a:latin typeface="Arial" charset="0"/>
                <a:cs typeface="Times New Roman" panose="02020603050405020304" pitchFamily="18" charset="0"/>
              </a:rPr>
              <a:t>Down the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>
                <a:solidFill>
                  <a:srgbClr val="000000"/>
                </a:solidFill>
                <a:latin typeface="Arial" charset="0"/>
                <a:cs typeface="Times New Roman" panose="02020603050405020304" pitchFamily="18" charset="0"/>
              </a:rPr>
              <a:t>        hatch</a:t>
            </a:r>
          </a:p>
        </p:txBody>
      </p:sp>
      <p:sp>
        <p:nvSpPr>
          <p:cNvPr id="149526" name="Text Box 22">
            <a:extLst>
              <a:ext uri="{FF2B5EF4-FFF2-40B4-BE49-F238E27FC236}">
                <a16:creationId xmlns:a16="http://schemas.microsoft.com/office/drawing/2014/main" id="{2CA8B330-9E03-4F1D-8EA2-671977EEE1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9761" y="-76379"/>
            <a:ext cx="7237879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Bacteria that adhere to surfaces avoid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removal by bathing secretions</a:t>
            </a:r>
          </a:p>
        </p:txBody>
      </p:sp>
    </p:spTree>
    <p:extLst>
      <p:ext uri="{BB962C8B-B14F-4D97-AF65-F5344CB8AC3E}">
        <p14:creationId xmlns:p14="http://schemas.microsoft.com/office/powerpoint/2010/main" val="42452089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>
            <a:extLst>
              <a:ext uri="{FF2B5EF4-FFF2-40B4-BE49-F238E27FC236}">
                <a16:creationId xmlns:a16="http://schemas.microsoft.com/office/drawing/2014/main" id="{6584D2C8-CD7C-425E-BF6F-71D63DE759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-98425"/>
            <a:ext cx="8229600" cy="1143000"/>
          </a:xfrm>
        </p:spPr>
        <p:txBody>
          <a:bodyPr/>
          <a:lstStyle/>
          <a:p>
            <a:pPr algn="r"/>
            <a:r>
              <a:rPr lang="en-US" altLang="en-US" sz="3600" dirty="0">
                <a:solidFill>
                  <a:schemeClr val="tx1"/>
                </a:solidFill>
                <a:latin typeface="Times New Roman" panose="02020603050405020304" pitchFamily="18" charset="0"/>
              </a:rPr>
              <a:t>Co-Aggregation</a:t>
            </a:r>
            <a:endParaRPr lang="en-US" altLang="en-US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2FF090FB-0DBD-1BD4-4C34-1E9452B710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84"/>
            <a:ext cx="3703736" cy="6683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367C5C-984B-882D-E6E7-2FFC599EDE3C}"/>
              </a:ext>
            </a:extLst>
          </p:cNvPr>
          <p:cNvSpPr txBox="1"/>
          <p:nvPr/>
        </p:nvSpPr>
        <p:spPr>
          <a:xfrm>
            <a:off x="8576657" y="5405642"/>
            <a:ext cx="34319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u="sng" dirty="0">
                <a:effectLst/>
                <a:latin typeface="Roboto" panose="02000000000000000000" pitchFamily="2" charset="0"/>
                <a:hlinkClick r:id="rId4"/>
              </a:rPr>
              <a:t>10.3934/microbiol.2018.1.140</a:t>
            </a:r>
            <a:endParaRPr lang="en-US" dirty="0"/>
          </a:p>
        </p:txBody>
      </p:sp>
      <p:pic>
        <p:nvPicPr>
          <p:cNvPr id="7172" name="Picture 4">
            <a:extLst>
              <a:ext uri="{FF2B5EF4-FFF2-40B4-BE49-F238E27FC236}">
                <a16:creationId xmlns:a16="http://schemas.microsoft.com/office/drawing/2014/main" id="{6274EEA8-D49E-AAF9-6615-C7FB8163DE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50" y="2058296"/>
            <a:ext cx="8096250" cy="233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472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162FF5-F02F-68BE-97A0-10FAB6A246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Biofilm development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22A794-70F7-5D73-1B9E-A1A1004A8C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744" y="1143000"/>
            <a:ext cx="9290733" cy="5292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3789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3C351-6E47-4B2B-A83A-84BDCE52B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2016" y="-80034"/>
            <a:ext cx="9015984" cy="1143000"/>
          </a:xfrm>
        </p:spPr>
        <p:txBody>
          <a:bodyPr/>
          <a:lstStyle/>
          <a:p>
            <a:r>
              <a:rPr lang="en-US" dirty="0"/>
              <a:t>Model of supragingival plaque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8863AE2-FEC8-40D3-B84B-26617F72CFB8}"/>
              </a:ext>
            </a:extLst>
          </p:cNvPr>
          <p:cNvSpPr txBox="1">
            <a:spLocks noGrp="1"/>
          </p:cNvSpPr>
          <p:nvPr>
            <p:ph idx="1"/>
          </p:nvPr>
        </p:nvSpPr>
        <p:spPr bwMode="auto">
          <a:xfrm>
            <a:off x="8161338" y="3657601"/>
            <a:ext cx="2049462" cy="246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pt-BR" sz="1600" dirty="0">
                <a:hlinkClick r:id="rId2"/>
              </a:rPr>
              <a:t>Proc Natl Acad Sci U S A. 2016 Feb 9; 113(6): E791–E800.</a:t>
            </a:r>
            <a:endParaRPr lang="en-US" sz="1600" dirty="0"/>
          </a:p>
        </p:txBody>
      </p:sp>
      <p:pic>
        <p:nvPicPr>
          <p:cNvPr id="83970" name="Picture 2" descr="An external file that holds a picture, illustration, etc.&#10;Object name is pnas.1522149113fig09.jpg">
            <a:extLst>
              <a:ext uri="{FF2B5EF4-FFF2-40B4-BE49-F238E27FC236}">
                <a16:creationId xmlns:a16="http://schemas.microsoft.com/office/drawing/2014/main" id="{1937AE4F-271A-49AF-903F-4C08FDB695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879" y="1062967"/>
            <a:ext cx="5753515" cy="5352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586BE97-27CD-4889-8531-C9A6F20B2FC0}"/>
              </a:ext>
            </a:extLst>
          </p:cNvPr>
          <p:cNvSpPr/>
          <p:nvPr/>
        </p:nvSpPr>
        <p:spPr>
          <a:xfrm>
            <a:off x="6790593" y="3429001"/>
            <a:ext cx="1268801" cy="9935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03692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ED368-95AF-8A3B-5C32-FC0054AF89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Metabolic interactions of oral biofilm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D28BB8-303F-1AE7-E397-D899B967A4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8030" y="1543754"/>
            <a:ext cx="7668695" cy="4801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9214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1456C-1F78-6217-D915-F94484A34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How teeth are professionally deep cleaned">
            <a:extLst>
              <a:ext uri="{FF2B5EF4-FFF2-40B4-BE49-F238E27FC236}">
                <a16:creationId xmlns:a16="http://schemas.microsoft.com/office/drawing/2014/main" id="{A974695A-A220-1E13-7B2D-3C7D63C7DA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0" y="214313"/>
            <a:ext cx="8572500" cy="642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59741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5B232-6203-370A-5AF0-196617AD1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-140852"/>
            <a:ext cx="10972800" cy="1143000"/>
          </a:xfrm>
        </p:spPr>
        <p:txBody>
          <a:bodyPr/>
          <a:lstStyle/>
          <a:p>
            <a:r>
              <a:rPr lang="en-US" dirty="0"/>
              <a:t>Ecological plaque hypotheses</a:t>
            </a:r>
          </a:p>
        </p:txBody>
      </p:sp>
      <p:pic>
        <p:nvPicPr>
          <p:cNvPr id="5122" name="Picture 2" descr="The &quot;ecological plaque hypothesis&quot; and the prevention of dental caries....  | Download Scientific Diagram">
            <a:extLst>
              <a:ext uri="{FF2B5EF4-FFF2-40B4-BE49-F238E27FC236}">
                <a16:creationId xmlns:a16="http://schemas.microsoft.com/office/drawing/2014/main" id="{0EF86BC0-C5D2-CE85-9DC0-F95F94DF39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74" y="1903444"/>
            <a:ext cx="4839478" cy="1839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33: Microbiology of periodontal disease | Pocket Dentistry">
            <a:extLst>
              <a:ext uri="{FF2B5EF4-FFF2-40B4-BE49-F238E27FC236}">
                <a16:creationId xmlns:a16="http://schemas.microsoft.com/office/drawing/2014/main" id="{BBFE00D8-4A9D-9F34-4E43-A9954DB12F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945" y="1932358"/>
            <a:ext cx="5372100" cy="178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112">
            <a:extLst>
              <a:ext uri="{FF2B5EF4-FFF2-40B4-BE49-F238E27FC236}">
                <a16:creationId xmlns:a16="http://schemas.microsoft.com/office/drawing/2014/main" id="{10E6A7B9-2FD3-EFF5-9335-06B947603E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731" y="4402042"/>
            <a:ext cx="141514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  <a:latin typeface="Arial" charset="0"/>
              </a:rPr>
              <a:t>Caries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Text Box 112">
            <a:extLst>
              <a:ext uri="{FF2B5EF4-FFF2-40B4-BE49-F238E27FC236}">
                <a16:creationId xmlns:a16="http://schemas.microsoft.com/office/drawing/2014/main" id="{2DAF8B13-80F1-3D77-C1FE-3E4111CFBD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8205" y="4291725"/>
            <a:ext cx="295101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  <a:latin typeface="Arial" charset="0"/>
              </a:rPr>
              <a:t>Periodontal disease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1503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Text Box 2">
            <a:extLst>
              <a:ext uri="{FF2B5EF4-FFF2-40B4-BE49-F238E27FC236}">
                <a16:creationId xmlns:a16="http://schemas.microsoft.com/office/drawing/2014/main" id="{90911E09-4C20-4146-86AA-034C707C86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167481"/>
            <a:ext cx="8763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Quorum Sensing</a:t>
            </a:r>
          </a:p>
        </p:txBody>
      </p:sp>
      <p:sp>
        <p:nvSpPr>
          <p:cNvPr id="223344" name="Text Box 112">
            <a:extLst>
              <a:ext uri="{FF2B5EF4-FFF2-40B4-BE49-F238E27FC236}">
                <a16:creationId xmlns:a16="http://schemas.microsoft.com/office/drawing/2014/main" id="{4E564C47-1C3F-43A7-A40E-814E2681B1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1990" y="2354463"/>
            <a:ext cx="3925078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  <a:latin typeface="Arial" charset="0"/>
              </a:rPr>
              <a:t>Process that regulates gene expression in response to cell density-dependent signaling molecules.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000000"/>
              </a:solidFill>
              <a:latin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  <a:latin typeface="Arial" charset="0"/>
              </a:rPr>
              <a:t>Thus, allows bacteria to detect and respond to the density of their population. </a:t>
            </a:r>
            <a:endParaRPr lang="en-US" altLang="en-US" sz="2000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1ACBA2-13C5-C2F8-112F-F040F635D1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940" y="1838088"/>
            <a:ext cx="6167698" cy="2855209"/>
          </a:xfrm>
          <a:prstGeom prst="rect">
            <a:avLst/>
          </a:prstGeom>
        </p:spPr>
      </p:pic>
      <p:sp>
        <p:nvSpPr>
          <p:cNvPr id="5" name="Text Box 112">
            <a:extLst>
              <a:ext uri="{FF2B5EF4-FFF2-40B4-BE49-F238E27FC236}">
                <a16:creationId xmlns:a16="http://schemas.microsoft.com/office/drawing/2014/main" id="{F0E19533-AA4F-CD2E-089D-1B28898741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8980" y="4626796"/>
            <a:ext cx="228635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  <a:latin typeface="Arial" charset="0"/>
              </a:rPr>
              <a:t>Target genes off</a:t>
            </a:r>
            <a:endParaRPr lang="en-US" altLang="en-US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Text Box 112">
            <a:extLst>
              <a:ext uri="{FF2B5EF4-FFF2-40B4-BE49-F238E27FC236}">
                <a16:creationId xmlns:a16="http://schemas.microsoft.com/office/drawing/2014/main" id="{22C4FEF9-166E-FE01-53FE-E4D4D888AE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076" y="4640029"/>
            <a:ext cx="208685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  <a:latin typeface="Arial" charset="0"/>
              </a:rPr>
              <a:t>Target genes on</a:t>
            </a:r>
            <a:endParaRPr lang="en-US" altLang="en-US" sz="200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51712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Text Box 2">
            <a:extLst>
              <a:ext uri="{FF2B5EF4-FFF2-40B4-BE49-F238E27FC236}">
                <a16:creationId xmlns:a16="http://schemas.microsoft.com/office/drawing/2014/main" id="{90911E09-4C20-4146-86AA-034C707C86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4869" y="150636"/>
            <a:ext cx="8763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Quorum Sensing—Gram + vs Gram -</a:t>
            </a:r>
          </a:p>
        </p:txBody>
      </p:sp>
      <p:sp>
        <p:nvSpPr>
          <p:cNvPr id="6" name="Text Box 112">
            <a:extLst>
              <a:ext uri="{FF2B5EF4-FFF2-40B4-BE49-F238E27FC236}">
                <a16:creationId xmlns:a16="http://schemas.microsoft.com/office/drawing/2014/main" id="{22C4FEF9-166E-FE01-53FE-E4D4D888AE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076" y="4640029"/>
            <a:ext cx="208685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  <a:latin typeface="Arial" charset="0"/>
              </a:rPr>
              <a:t>Target genes on</a:t>
            </a:r>
            <a:endParaRPr lang="en-US" altLang="en-US" sz="2000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AB4B88-C4C9-03FC-A1FB-4A8FFAFD88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166" y="1684258"/>
            <a:ext cx="7173820" cy="3694077"/>
          </a:xfrm>
          <a:prstGeom prst="rect">
            <a:avLst/>
          </a:prstGeom>
        </p:spPr>
      </p:pic>
      <p:sp>
        <p:nvSpPr>
          <p:cNvPr id="7" name="Text Box 112">
            <a:extLst>
              <a:ext uri="{FF2B5EF4-FFF2-40B4-BE49-F238E27FC236}">
                <a16:creationId xmlns:a16="http://schemas.microsoft.com/office/drawing/2014/main" id="{7D3DD851-9213-EF22-3551-1D7F5C5E2B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65330" y="2578907"/>
            <a:ext cx="349693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  <a:latin typeface="Arial" charset="0"/>
              </a:rPr>
              <a:t>Gram positive bacteria are different from Gram negative bacteria</a:t>
            </a:r>
            <a:endParaRPr lang="en-US" altLang="en-US" sz="200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5679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Text Box 2">
            <a:extLst>
              <a:ext uri="{FF2B5EF4-FFF2-40B4-BE49-F238E27FC236}">
                <a16:creationId xmlns:a16="http://schemas.microsoft.com/office/drawing/2014/main" id="{AA91D45E-C5B7-4AA1-91AD-9E17E41D06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216694"/>
            <a:ext cx="832899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Quorum sensing</a:t>
            </a:r>
          </a:p>
        </p:txBody>
      </p:sp>
      <p:sp>
        <p:nvSpPr>
          <p:cNvPr id="119811" name="Text Box 3">
            <a:extLst>
              <a:ext uri="{FF2B5EF4-FFF2-40B4-BE49-F238E27FC236}">
                <a16:creationId xmlns:a16="http://schemas.microsoft.com/office/drawing/2014/main" id="{4875F3D0-03CD-412C-AA3E-5EA352D5D1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1065" y="1474790"/>
            <a:ext cx="9357433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3200" dirty="0">
                <a:solidFill>
                  <a:srgbClr val="000000"/>
                </a:solidFill>
                <a:latin typeface="Arial" charset="0"/>
              </a:rPr>
              <a:t>Biofilm formation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3200" dirty="0">
                <a:solidFill>
                  <a:srgbClr val="000000"/>
                </a:solidFill>
                <a:latin typeface="Arial" charset="0"/>
              </a:rPr>
              <a:t>Virulence factor expression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3200" dirty="0">
                <a:solidFill>
                  <a:srgbClr val="000000"/>
                </a:solidFill>
                <a:latin typeface="Arial" charset="0"/>
              </a:rPr>
              <a:t>Stress adaptation mechanisms</a:t>
            </a:r>
          </a:p>
          <a:p>
            <a:pPr marL="914400" lvl="1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200" b="0" i="0" dirty="0">
                <a:solidFill>
                  <a:srgbClr val="001D35"/>
                </a:solidFill>
                <a:effectLst/>
                <a:latin typeface="Google Sans"/>
              </a:rPr>
              <a:t>allows bacteria to survive and 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001D35"/>
                </a:solidFill>
                <a:latin typeface="Google Sans"/>
              </a:rPr>
              <a:t>     </a:t>
            </a:r>
            <a:r>
              <a:rPr lang="en-US" sz="3200" b="0" i="0" dirty="0">
                <a:solidFill>
                  <a:srgbClr val="001D35"/>
                </a:solidFill>
                <a:effectLst/>
                <a:latin typeface="Google Sans"/>
              </a:rPr>
              <a:t>thrive in hostile environments; otherwise, will die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3200" dirty="0">
                <a:solidFill>
                  <a:srgbClr val="000000"/>
                </a:solidFill>
                <a:latin typeface="Arial" charset="0"/>
              </a:rPr>
              <a:t>Production of secondary metabolites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3200" dirty="0">
                <a:solidFill>
                  <a:srgbClr val="000000"/>
                </a:solidFill>
                <a:latin typeface="Arial" charset="0"/>
              </a:rPr>
              <a:t>Antibiotic release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3200" dirty="0">
                <a:solidFill>
                  <a:srgbClr val="000000"/>
                </a:solidFill>
                <a:latin typeface="Arial" charset="0"/>
              </a:rPr>
              <a:t>Bioluminescence (not oral)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altLang="en-US" sz="320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9597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Text Box 3">
            <a:extLst>
              <a:ext uri="{FF2B5EF4-FFF2-40B4-BE49-F238E27FC236}">
                <a16:creationId xmlns:a16="http://schemas.microsoft.com/office/drawing/2014/main" id="{B9F83645-32D3-49F0-AC18-07510378C9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5548" y="225288"/>
            <a:ext cx="856090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600" dirty="0">
                <a:solidFill>
                  <a:srgbClr val="000000"/>
                </a:solidFill>
                <a:latin typeface="Times" panose="02020603050405020304" pitchFamily="18" charset="0"/>
              </a:rPr>
              <a:t>Why chronic wounds will not heal</a:t>
            </a:r>
            <a:endParaRPr lang="en-US" altLang="en-US" sz="2400" dirty="0">
              <a:solidFill>
                <a:srgbClr val="000000"/>
              </a:solidFill>
              <a:latin typeface="Times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2FE373E-EF29-F1C0-A72F-7A4450897E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4713" y="1142160"/>
            <a:ext cx="3429479" cy="5077534"/>
          </a:xfrm>
          <a:prstGeom prst="rect">
            <a:avLst/>
          </a:prstGeom>
        </p:spPr>
      </p:pic>
      <p:sp>
        <p:nvSpPr>
          <p:cNvPr id="5" name="Text Box 112">
            <a:extLst>
              <a:ext uri="{FF2B5EF4-FFF2-40B4-BE49-F238E27FC236}">
                <a16:creationId xmlns:a16="http://schemas.microsoft.com/office/drawing/2014/main" id="{4CEC9268-0001-1BA7-DF61-1B8C931B5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5902" y="2532253"/>
            <a:ext cx="3251282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  <a:latin typeface="Arial" charset="0"/>
              </a:rPr>
              <a:t>Need the correct antibiotic, sooner than later.  Otherwise, virulence genes factors will keep on expressing.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z="2000" dirty="0">
              <a:solidFill>
                <a:srgbClr val="000000"/>
              </a:solidFill>
              <a:latin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 dirty="0">
                <a:solidFill>
                  <a:srgbClr val="000000"/>
                </a:solidFill>
                <a:latin typeface="Arial" charset="0"/>
              </a:rPr>
              <a:t>Remember, biofilms are often resistant to antibiotic treatment</a:t>
            </a:r>
          </a:p>
        </p:txBody>
      </p:sp>
    </p:spTree>
    <p:extLst>
      <p:ext uri="{BB962C8B-B14F-4D97-AF65-F5344CB8AC3E}">
        <p14:creationId xmlns:p14="http://schemas.microsoft.com/office/powerpoint/2010/main" val="21238401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2123440" y="-129540"/>
            <a:ext cx="7793038" cy="1143000"/>
          </a:xfrm>
        </p:spPr>
        <p:txBody>
          <a:bodyPr/>
          <a:lstStyle/>
          <a:p>
            <a:pPr eaLnBrk="1" hangingPunct="1"/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Biofilm studies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2123440" y="1163090"/>
            <a:ext cx="8074343" cy="4660583"/>
          </a:xfrm>
        </p:spPr>
        <p:txBody>
          <a:bodyPr/>
          <a:lstStyle/>
          <a:p>
            <a:pPr eaLnBrk="1" hangingPunct="1">
              <a:lnSpc>
                <a:spcPct val="125000"/>
              </a:lnSpc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Blocking experiments (halitosis story)</a:t>
            </a:r>
          </a:p>
          <a:p>
            <a:pPr lvl="1" eaLnBrk="1" hangingPunct="1">
              <a:lnSpc>
                <a:spcPct val="125000"/>
              </a:lnSpc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Block or modify receptors to inhibit adhesion</a:t>
            </a:r>
          </a:p>
          <a:p>
            <a:pPr lvl="1" eaLnBrk="1" hangingPunct="1">
              <a:lnSpc>
                <a:spcPct val="125000"/>
              </a:lnSpc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Block or modify bacterial adhesins to inhibit adhesion</a:t>
            </a:r>
          </a:p>
          <a:p>
            <a:pPr lvl="2" eaLnBrk="1" hangingPunct="1">
              <a:lnSpc>
                <a:spcPct val="125000"/>
              </a:lnSpc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Cryptitopes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0" i="0" u="none" strike="noStrike" dirty="0">
                <a:solidFill>
                  <a:srgbClr val="0071BC"/>
                </a:solidFill>
                <a:effectLst/>
                <a:latin typeface="BlinkMacSystemFont"/>
                <a:hlinkClick r:id="rId3"/>
              </a:rPr>
              <a:t>10.1016/0003-9969(90)90139-2</a:t>
            </a:r>
            <a:endParaRPr lang="en-US" sz="1100" b="0" i="0" u="none" strike="noStrike" dirty="0">
              <a:solidFill>
                <a:srgbClr val="0071BC"/>
              </a:solidFill>
              <a:effectLst/>
              <a:latin typeface="BlinkMacSystemFont"/>
            </a:endParaRPr>
          </a:p>
          <a:p>
            <a:pPr lvl="3" eaLnBrk="1" hangingPunct="1">
              <a:lnSpc>
                <a:spcPct val="125000"/>
              </a:lnSpc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Enzymatic degradation of tissues may enhance binding of pathogens</a:t>
            </a:r>
          </a:p>
          <a:p>
            <a:pPr lvl="2" eaLnBrk="1" hangingPunct="1">
              <a:lnSpc>
                <a:spcPct val="125000"/>
              </a:lnSpc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Salivary globular proteins, e.g. PRP, expose specific receptors when bound to oral surfaces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Genetic mutant strains that do not (or poorly) adhere </a:t>
            </a:r>
          </a:p>
          <a:p>
            <a:pPr lvl="1" eaLnBrk="1" hangingPunct="1">
              <a:lnSpc>
                <a:spcPct val="125000"/>
              </a:lnSpc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“Knock out” genes involved in the synthesis of flagella, fimbriae, pili, surfactants, and exopolysaccharide</a:t>
            </a:r>
          </a:p>
          <a:p>
            <a:pPr eaLnBrk="1" hangingPunct="1">
              <a:lnSpc>
                <a:spcPct val="125000"/>
              </a:lnSpc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Flow cell or static systems</a:t>
            </a:r>
          </a:p>
          <a:p>
            <a:pPr eaLnBrk="1" hangingPunct="1">
              <a:lnSpc>
                <a:spcPct val="125000"/>
              </a:lnSpc>
            </a:pP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25000"/>
              </a:lnSpc>
            </a:pP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017392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2123440" y="-129540"/>
            <a:ext cx="7793038" cy="1143000"/>
          </a:xfrm>
        </p:spPr>
        <p:txBody>
          <a:bodyPr/>
          <a:lstStyle/>
          <a:p>
            <a:pPr eaLnBrk="1" hangingPunct="1"/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Flow-cell system</a:t>
            </a:r>
          </a:p>
        </p:txBody>
      </p:sp>
      <p:pic>
        <p:nvPicPr>
          <p:cNvPr id="5126" name="Picture 6" descr="The components and set up of the flow cell system [27]  ">
            <a:extLst>
              <a:ext uri="{FF2B5EF4-FFF2-40B4-BE49-F238E27FC236}">
                <a16:creationId xmlns:a16="http://schemas.microsoft.com/office/drawing/2014/main" id="{E4E2FEAF-7D0F-4E5D-CACA-DC99EDF27D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661" y="1598859"/>
            <a:ext cx="9801827" cy="3691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715F21A-F87C-3A5A-5E62-631B5B37BE58}"/>
              </a:ext>
            </a:extLst>
          </p:cNvPr>
          <p:cNvSpPr txBox="1"/>
          <p:nvPr/>
        </p:nvSpPr>
        <p:spPr>
          <a:xfrm>
            <a:off x="5694218" y="6001789"/>
            <a:ext cx="44568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https://www.researchgate.net/figure/The-components-and-set-up-of-the-flow-cell-system-27_fig1_294575975</a:t>
            </a:r>
          </a:p>
        </p:txBody>
      </p:sp>
    </p:spTree>
    <p:extLst>
      <p:ext uri="{BB962C8B-B14F-4D97-AF65-F5344CB8AC3E}">
        <p14:creationId xmlns:p14="http://schemas.microsoft.com/office/powerpoint/2010/main" val="4940538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2123440" y="-129540"/>
            <a:ext cx="7793038" cy="1143000"/>
          </a:xfrm>
        </p:spPr>
        <p:txBody>
          <a:bodyPr/>
          <a:lstStyle/>
          <a:p>
            <a:pPr eaLnBrk="1" hangingPunct="1"/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Flow-cell system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715F21A-F87C-3A5A-5E62-631B5B37BE58}"/>
              </a:ext>
            </a:extLst>
          </p:cNvPr>
          <p:cNvSpPr txBox="1"/>
          <p:nvPr/>
        </p:nvSpPr>
        <p:spPr>
          <a:xfrm>
            <a:off x="5694218" y="6001789"/>
            <a:ext cx="44568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https://www.researchgate.net/figure/The-components-and-set-up-of-the-flow-cell-system-27_fig1_294575975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A0F52BA1-5E7F-B151-0A47-D3AB346895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473" y="1070207"/>
            <a:ext cx="6580604" cy="4931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56334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NewStentDoctored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676" y="510540"/>
            <a:ext cx="5825617" cy="3328924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1649865" y="2790191"/>
            <a:ext cx="4004785" cy="3470077"/>
            <a:chOff x="125864" y="3117850"/>
            <a:chExt cx="4004785" cy="3470077"/>
          </a:xfrm>
        </p:grpSpPr>
        <p:sp>
          <p:nvSpPr>
            <p:cNvPr id="25" name="TextBox 24"/>
            <p:cNvSpPr txBox="1"/>
            <p:nvPr/>
          </p:nvSpPr>
          <p:spPr>
            <a:xfrm>
              <a:off x="125864" y="5941596"/>
              <a:ext cx="400478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>
                  <a:solidFill>
                    <a:srgbClr val="FF0000"/>
                  </a:solidFill>
                  <a:latin typeface="Helvetica"/>
                  <a:cs typeface="Helvetica"/>
                </a:rPr>
                <a:t>Isolation of bacterial pure cultures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>
                  <a:solidFill>
                    <a:srgbClr val="000000"/>
                  </a:solidFill>
                  <a:latin typeface="Helvetica"/>
                  <a:cs typeface="Helvetica"/>
                </a:rPr>
                <a:t>phenotypic analysis</a:t>
              </a:r>
            </a:p>
          </p:txBody>
        </p:sp>
        <p:cxnSp>
          <p:nvCxnSpPr>
            <p:cNvPr id="6" name="Straight Arrow Connector 5"/>
            <p:cNvCxnSpPr/>
            <p:nvPr/>
          </p:nvCxnSpPr>
          <p:spPr bwMode="auto">
            <a:xfrm flipH="1">
              <a:off x="1395417" y="3117850"/>
              <a:ext cx="509585" cy="269182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3" name="Group 2"/>
          <p:cNvGrpSpPr/>
          <p:nvPr/>
        </p:nvGrpSpPr>
        <p:grpSpPr>
          <a:xfrm>
            <a:off x="4343400" y="2838987"/>
            <a:ext cx="5869668" cy="2672833"/>
            <a:chOff x="2819400" y="3166646"/>
            <a:chExt cx="5869668" cy="2672833"/>
          </a:xfrm>
        </p:grpSpPr>
        <p:cxnSp>
          <p:nvCxnSpPr>
            <p:cNvPr id="23" name="Straight Arrow Connector 22"/>
            <p:cNvCxnSpPr/>
            <p:nvPr/>
          </p:nvCxnSpPr>
          <p:spPr bwMode="auto">
            <a:xfrm>
              <a:off x="2819400" y="3166646"/>
              <a:ext cx="3886200" cy="19812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27" name="TextBox 26"/>
            <p:cNvSpPr txBox="1"/>
            <p:nvPr/>
          </p:nvSpPr>
          <p:spPr>
            <a:xfrm>
              <a:off x="4736356" y="5193148"/>
              <a:ext cx="395271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>
                  <a:solidFill>
                    <a:srgbClr val="FF0000"/>
                  </a:solidFill>
                  <a:latin typeface="Helvetica"/>
                  <a:cs typeface="Helvetica"/>
                </a:rPr>
                <a:t>confocal microscopy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>
                  <a:solidFill>
                    <a:srgbClr val="000000"/>
                  </a:solidFill>
                  <a:latin typeface="Helvetica"/>
                  <a:cs typeface="Helvetica"/>
                </a:rPr>
                <a:t>spatial organization within biofilm 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810001" y="2790191"/>
            <a:ext cx="7950303" cy="2321638"/>
            <a:chOff x="2286000" y="3117851"/>
            <a:chExt cx="7950303" cy="2321638"/>
          </a:xfrm>
        </p:grpSpPr>
        <p:grpSp>
          <p:nvGrpSpPr>
            <p:cNvPr id="21" name="Group 20"/>
            <p:cNvGrpSpPr/>
            <p:nvPr/>
          </p:nvGrpSpPr>
          <p:grpSpPr>
            <a:xfrm>
              <a:off x="2286000" y="3200400"/>
              <a:ext cx="2267667" cy="2239089"/>
              <a:chOff x="2286000" y="3200400"/>
              <a:chExt cx="2267667" cy="2239089"/>
            </a:xfrm>
          </p:grpSpPr>
          <p:cxnSp>
            <p:nvCxnSpPr>
              <p:cNvPr id="22" name="Straight Arrow Connector 21"/>
              <p:cNvCxnSpPr/>
              <p:nvPr/>
            </p:nvCxnSpPr>
            <p:spPr bwMode="auto">
              <a:xfrm>
                <a:off x="2286000" y="3200400"/>
                <a:ext cx="1157285" cy="1848853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  <p:sp>
            <p:nvSpPr>
              <p:cNvPr id="26" name="TextBox 25"/>
              <p:cNvSpPr txBox="1"/>
              <p:nvPr/>
            </p:nvSpPr>
            <p:spPr>
              <a:xfrm>
                <a:off x="2304333" y="5070157"/>
                <a:ext cx="224933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b="1" dirty="0">
                    <a:solidFill>
                      <a:srgbClr val="000000"/>
                    </a:solidFill>
                    <a:latin typeface="Helvetica"/>
                    <a:cs typeface="Helvetica"/>
                  </a:rPr>
                  <a:t>Molecular analysis</a:t>
                </a: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7386131" y="3117851"/>
              <a:ext cx="2850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>
                  <a:solidFill>
                    <a:srgbClr val="FF0000"/>
                  </a:solidFill>
                  <a:latin typeface="Helvetica"/>
                  <a:cs typeface="Helvetica"/>
                </a:rPr>
                <a:t>4 </a:t>
              </a:r>
              <a:r>
                <a:rPr lang="en-US" b="1" dirty="0" err="1">
                  <a:solidFill>
                    <a:srgbClr val="FF0000"/>
                  </a:solidFill>
                  <a:latin typeface="Helvetica"/>
                  <a:cs typeface="Helvetica"/>
                </a:rPr>
                <a:t>hr</a:t>
              </a:r>
              <a:r>
                <a:rPr lang="en-US" b="1" dirty="0">
                  <a:solidFill>
                    <a:srgbClr val="FF0000"/>
                  </a:solidFill>
                  <a:latin typeface="Helvetica"/>
                  <a:cs typeface="Helvetica"/>
                </a:rPr>
                <a:t> and 8 </a:t>
              </a:r>
              <a:r>
                <a:rPr lang="en-US" b="1" dirty="0" err="1">
                  <a:solidFill>
                    <a:srgbClr val="FF0000"/>
                  </a:solidFill>
                  <a:latin typeface="Helvetica"/>
                  <a:cs typeface="Helvetica"/>
                </a:rPr>
                <a:t>hr</a:t>
              </a:r>
              <a:r>
                <a:rPr lang="en-US" b="1" dirty="0">
                  <a:solidFill>
                    <a:srgbClr val="FF0000"/>
                  </a:solidFill>
                  <a:latin typeface="Helvetica"/>
                  <a:cs typeface="Helvetica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Helvetica"/>
                  <a:cs typeface="Helvetica"/>
                </a:rPr>
                <a:t>timepoints</a:t>
              </a:r>
              <a:endParaRPr lang="en-US" b="1" dirty="0">
                <a:solidFill>
                  <a:srgbClr val="FF0000"/>
                </a:solidFill>
                <a:latin typeface="Helvetica"/>
                <a:cs typeface="Helvetica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8801100" y="1410551"/>
            <a:ext cx="18669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000000"/>
                </a:solidFill>
                <a:latin typeface="Helvetica"/>
                <a:cs typeface="Helvetica"/>
              </a:rPr>
              <a:t>Palmer et al</a:t>
            </a:r>
          </a:p>
        </p:txBody>
      </p:sp>
    </p:spTree>
    <p:extLst>
      <p:ext uri="{BB962C8B-B14F-4D97-AF65-F5344CB8AC3E}">
        <p14:creationId xmlns:p14="http://schemas.microsoft.com/office/powerpoint/2010/main" val="33731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588941" y="384421"/>
            <a:ext cx="8777488" cy="6259039"/>
            <a:chOff x="169333" y="406416"/>
            <a:chExt cx="8777488" cy="6259039"/>
          </a:xfrm>
        </p:grpSpPr>
        <p:grpSp>
          <p:nvGrpSpPr>
            <p:cNvPr id="21" name="Group 20"/>
            <p:cNvGrpSpPr/>
            <p:nvPr/>
          </p:nvGrpSpPr>
          <p:grpSpPr>
            <a:xfrm>
              <a:off x="6900317" y="968345"/>
              <a:ext cx="2046504" cy="3133987"/>
              <a:chOff x="7018855" y="968345"/>
              <a:chExt cx="2046504" cy="3133987"/>
            </a:xfrm>
          </p:grpSpPr>
          <p:sp>
            <p:nvSpPr>
              <p:cNvPr id="3" name="TextBox 2"/>
              <p:cNvSpPr txBox="1"/>
              <p:nvPr/>
            </p:nvSpPr>
            <p:spPr>
              <a:xfrm>
                <a:off x="7018855" y="2192866"/>
                <a:ext cx="104254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800" b="1" dirty="0">
                    <a:solidFill>
                      <a:srgbClr val="3366FF"/>
                    </a:solidFill>
                    <a:latin typeface="Helvetica"/>
                    <a:cs typeface="Helvetica"/>
                  </a:rPr>
                  <a:t>DAPI</a:t>
                </a:r>
              </a:p>
            </p:txBody>
          </p:sp>
          <p:sp>
            <p:nvSpPr>
              <p:cNvPr id="4" name="TextBox 3"/>
              <p:cNvSpPr txBox="1"/>
              <p:nvPr/>
            </p:nvSpPr>
            <p:spPr>
              <a:xfrm>
                <a:off x="7018855" y="3640667"/>
                <a:ext cx="204650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00" b="1" i="1" dirty="0">
                    <a:solidFill>
                      <a:srgbClr val="FF0000"/>
                    </a:solidFill>
                    <a:latin typeface="Helvetica"/>
                    <a:cs typeface="Helvetica"/>
                  </a:rPr>
                  <a:t>S. </a:t>
                </a:r>
                <a:r>
                  <a:rPr lang="en-US" sz="2400" b="1" i="1" dirty="0" err="1">
                    <a:solidFill>
                      <a:srgbClr val="FF0000"/>
                    </a:solidFill>
                    <a:latin typeface="Helvetica"/>
                    <a:cs typeface="Helvetica"/>
                  </a:rPr>
                  <a:t>salivarius</a:t>
                </a:r>
                <a:endParaRPr lang="en-US" sz="2400" b="1" i="1" dirty="0">
                  <a:solidFill>
                    <a:srgbClr val="FF0000"/>
                  </a:solidFill>
                  <a:latin typeface="Helvetica"/>
                  <a:cs typeface="Helvetica"/>
                </a:endParaRPr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7018855" y="2947544"/>
                <a:ext cx="114165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00" b="1" i="1" dirty="0" err="1">
                    <a:solidFill>
                      <a:srgbClr val="008000"/>
                    </a:solidFill>
                    <a:latin typeface="Helvetica"/>
                    <a:cs typeface="Helvetica"/>
                  </a:rPr>
                  <a:t>Rothia</a:t>
                </a:r>
                <a:endParaRPr lang="en-US" sz="2400" b="1" i="1" dirty="0">
                  <a:solidFill>
                    <a:srgbClr val="008000"/>
                  </a:solidFill>
                  <a:latin typeface="Helvetica"/>
                  <a:cs typeface="Helvetica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7018855" y="968345"/>
                <a:ext cx="92029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00" b="1" dirty="0">
                    <a:solidFill>
                      <a:srgbClr val="000000"/>
                    </a:solidFill>
                    <a:latin typeface="Helvetica"/>
                    <a:cs typeface="Helvetica"/>
                  </a:rPr>
                  <a:t>4 </a:t>
                </a:r>
                <a:r>
                  <a:rPr lang="en-US" sz="2400" b="1" dirty="0" err="1">
                    <a:solidFill>
                      <a:srgbClr val="000000"/>
                    </a:solidFill>
                    <a:latin typeface="Helvetica"/>
                    <a:cs typeface="Helvetica"/>
                  </a:rPr>
                  <a:t>hrs</a:t>
                </a:r>
                <a:endParaRPr lang="en-US" sz="2400" b="1" dirty="0">
                  <a:solidFill>
                    <a:srgbClr val="000000"/>
                  </a:solidFill>
                  <a:latin typeface="Helvetica"/>
                  <a:cs typeface="Helvetica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169333" y="406416"/>
              <a:ext cx="6015567" cy="6259039"/>
              <a:chOff x="169333" y="127000"/>
              <a:chExt cx="6604000" cy="6604000"/>
            </a:xfrm>
          </p:grpSpPr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9333" y="127000"/>
                <a:ext cx="6604000" cy="6604000"/>
              </a:xfrm>
              <a:prstGeom prst="rect">
                <a:avLst/>
              </a:prstGeom>
            </p:spPr>
          </p:pic>
          <p:grpSp>
            <p:nvGrpSpPr>
              <p:cNvPr id="14" name="Group 13"/>
              <p:cNvGrpSpPr/>
              <p:nvPr/>
            </p:nvGrpSpPr>
            <p:grpSpPr>
              <a:xfrm>
                <a:off x="2692364" y="5985929"/>
                <a:ext cx="1319698" cy="422162"/>
                <a:chOff x="2692364" y="5985929"/>
                <a:chExt cx="1319698" cy="422162"/>
              </a:xfrm>
            </p:grpSpPr>
            <p:cxnSp>
              <p:nvCxnSpPr>
                <p:cNvPr id="12" name="Straight Connector 11"/>
                <p:cNvCxnSpPr/>
                <p:nvPr/>
              </p:nvCxnSpPr>
              <p:spPr>
                <a:xfrm flipH="1" flipV="1">
                  <a:off x="2692364" y="6347823"/>
                  <a:ext cx="1312333" cy="8467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" name="TextBox 12"/>
                <p:cNvSpPr txBox="1"/>
                <p:nvPr/>
              </p:nvSpPr>
              <p:spPr>
                <a:xfrm>
                  <a:off x="2929430" y="5985929"/>
                  <a:ext cx="1082632" cy="42216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2000" b="1" dirty="0">
                      <a:solidFill>
                        <a:srgbClr val="FFFFFF"/>
                      </a:solidFill>
                      <a:latin typeface="Helvetica"/>
                      <a:cs typeface="Helvetica"/>
                    </a:rPr>
                    <a:t>30 µm </a:t>
                  </a:r>
                </a:p>
              </p:txBody>
            </p:sp>
          </p:grpSp>
        </p:grpSp>
      </p:grpSp>
      <p:grpSp>
        <p:nvGrpSpPr>
          <p:cNvPr id="20" name="Group 19"/>
          <p:cNvGrpSpPr/>
          <p:nvPr/>
        </p:nvGrpSpPr>
        <p:grpSpPr>
          <a:xfrm>
            <a:off x="1655310" y="361119"/>
            <a:ext cx="6015567" cy="6284445"/>
            <a:chOff x="169332" y="127000"/>
            <a:chExt cx="6015567" cy="6284445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332" y="127000"/>
              <a:ext cx="6015567" cy="6284445"/>
            </a:xfrm>
            <a:prstGeom prst="rect">
              <a:avLst/>
            </a:prstGeom>
          </p:spPr>
        </p:pic>
        <p:grpSp>
          <p:nvGrpSpPr>
            <p:cNvPr id="16" name="Group 15"/>
            <p:cNvGrpSpPr/>
            <p:nvPr/>
          </p:nvGrpSpPr>
          <p:grpSpPr>
            <a:xfrm>
              <a:off x="2027034" y="5537161"/>
              <a:ext cx="1195401" cy="400110"/>
              <a:chOff x="2208752" y="5812265"/>
              <a:chExt cx="1312333" cy="420456"/>
            </a:xfrm>
          </p:grpSpPr>
          <p:cxnSp>
            <p:nvCxnSpPr>
              <p:cNvPr id="8" name="Straight Connector 7"/>
              <p:cNvCxnSpPr/>
              <p:nvPr/>
            </p:nvCxnSpPr>
            <p:spPr>
              <a:xfrm flipH="1" flipV="1">
                <a:off x="2208752" y="6211925"/>
                <a:ext cx="1312333" cy="846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TextBox 8"/>
              <p:cNvSpPr txBox="1"/>
              <p:nvPr/>
            </p:nvSpPr>
            <p:spPr>
              <a:xfrm>
                <a:off x="2454285" y="5812265"/>
                <a:ext cx="1006741" cy="4204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000" b="1" dirty="0">
                    <a:solidFill>
                      <a:srgbClr val="FFFFFF"/>
                    </a:solidFill>
                    <a:latin typeface="Helvetica"/>
                    <a:cs typeface="Helvetica"/>
                  </a:rPr>
                  <a:t>10 µm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7361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56D3F58-8C6C-4BA1-A780-56C09E3556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5231" y="1845365"/>
            <a:ext cx="3428196" cy="34515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D83B3E9-6606-40A4-84B9-F30833CC79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6328" y="1845365"/>
            <a:ext cx="4924425" cy="3695700"/>
          </a:xfrm>
          <a:prstGeom prst="rect">
            <a:avLst/>
          </a:prstGeom>
        </p:spPr>
      </p:pic>
      <p:sp>
        <p:nvSpPr>
          <p:cNvPr id="4" name="Text Box 8">
            <a:extLst>
              <a:ext uri="{FF2B5EF4-FFF2-40B4-BE49-F238E27FC236}">
                <a16:creationId xmlns:a16="http://schemas.microsoft.com/office/drawing/2014/main" id="{A5EB9D5C-6A60-4C73-8BD4-DBFEFD7445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3478" y="173659"/>
            <a:ext cx="8077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Biofilms in dental unit waterlines</a:t>
            </a:r>
          </a:p>
        </p:txBody>
      </p:sp>
    </p:spTree>
    <p:extLst>
      <p:ext uri="{BB962C8B-B14F-4D97-AF65-F5344CB8AC3E}">
        <p14:creationId xmlns:p14="http://schemas.microsoft.com/office/powerpoint/2010/main" val="42875236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700247" y="2192866"/>
            <a:ext cx="10425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rgbClr val="3366FF"/>
                </a:solidFill>
                <a:latin typeface="Helvetica"/>
                <a:cs typeface="Helvetica"/>
              </a:rPr>
              <a:t>DAPI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77567" y="3640668"/>
            <a:ext cx="20465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i="1" dirty="0">
                <a:solidFill>
                  <a:srgbClr val="FF0000"/>
                </a:solidFill>
                <a:latin typeface="Helvetica"/>
                <a:cs typeface="Helvetica"/>
              </a:rPr>
              <a:t>S. </a:t>
            </a:r>
            <a:r>
              <a:rPr lang="en-US" sz="2400" b="1" i="1" dirty="0" err="1">
                <a:solidFill>
                  <a:srgbClr val="FF0000"/>
                </a:solidFill>
                <a:latin typeface="Helvetica"/>
                <a:cs typeface="Helvetica"/>
              </a:rPr>
              <a:t>salivarius</a:t>
            </a:r>
            <a:endParaRPr lang="en-US" sz="2400" b="1" i="1" dirty="0">
              <a:solidFill>
                <a:srgbClr val="FF0000"/>
              </a:solidFill>
              <a:latin typeface="Helvetica"/>
              <a:cs typeface="Helvetic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677568" y="2947545"/>
            <a:ext cx="11416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i="1" dirty="0" err="1">
                <a:solidFill>
                  <a:srgbClr val="008000"/>
                </a:solidFill>
                <a:latin typeface="Helvetica"/>
                <a:cs typeface="Helvetica"/>
              </a:rPr>
              <a:t>Rothia</a:t>
            </a:r>
            <a:endParaRPr lang="en-US" sz="2400" b="1" i="1" dirty="0">
              <a:solidFill>
                <a:srgbClr val="008000"/>
              </a:solidFill>
              <a:latin typeface="Helvetica"/>
              <a:cs typeface="Helvetic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47667" y="968346"/>
            <a:ext cx="9202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00"/>
                </a:solidFill>
                <a:latin typeface="Helvetica"/>
                <a:cs typeface="Helvetica"/>
              </a:rPr>
              <a:t>8 </a:t>
            </a:r>
            <a:r>
              <a:rPr lang="en-US" sz="2400" b="1" dirty="0" err="1">
                <a:solidFill>
                  <a:srgbClr val="000000"/>
                </a:solidFill>
                <a:latin typeface="Helvetica"/>
                <a:cs typeface="Helvetica"/>
              </a:rPr>
              <a:t>hrs</a:t>
            </a:r>
            <a:endParaRPr lang="en-US" sz="2400" b="1" dirty="0">
              <a:solidFill>
                <a:srgbClr val="000000"/>
              </a:solidFill>
              <a:latin typeface="Helvetica"/>
              <a:cs typeface="Helvetica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684867" y="160867"/>
            <a:ext cx="6604000" cy="6604000"/>
            <a:chOff x="160867" y="160867"/>
            <a:chExt cx="6604000" cy="6604000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0867" y="160867"/>
              <a:ext cx="6604000" cy="6604000"/>
            </a:xfrm>
            <a:prstGeom prst="rect">
              <a:avLst/>
            </a:prstGeom>
          </p:spPr>
        </p:pic>
        <p:cxnSp>
          <p:nvCxnSpPr>
            <p:cNvPr id="11" name="Straight Connector 10"/>
            <p:cNvCxnSpPr/>
            <p:nvPr/>
          </p:nvCxnSpPr>
          <p:spPr>
            <a:xfrm flipH="1" flipV="1">
              <a:off x="2692364" y="6347823"/>
              <a:ext cx="1312333" cy="84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2929430" y="5985929"/>
              <a:ext cx="98616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b="1" dirty="0">
                  <a:solidFill>
                    <a:srgbClr val="FFFFFF"/>
                  </a:solidFill>
                  <a:latin typeface="Helvetica"/>
                  <a:cs typeface="Helvetica"/>
                </a:rPr>
                <a:t>30 µm 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684867" y="160867"/>
            <a:ext cx="6604000" cy="6604000"/>
            <a:chOff x="160867" y="160867"/>
            <a:chExt cx="6604000" cy="66040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0867" y="160867"/>
              <a:ext cx="6604000" cy="6604000"/>
            </a:xfrm>
            <a:prstGeom prst="rect">
              <a:avLst/>
            </a:prstGeom>
          </p:spPr>
        </p:pic>
        <p:cxnSp>
          <p:nvCxnSpPr>
            <p:cNvPr id="7" name="Straight Connector 6"/>
            <p:cNvCxnSpPr/>
            <p:nvPr/>
          </p:nvCxnSpPr>
          <p:spPr>
            <a:xfrm flipH="1" flipV="1">
              <a:off x="2208752" y="6220822"/>
              <a:ext cx="1312333" cy="84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2454285" y="5856755"/>
              <a:ext cx="9170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b="1" dirty="0">
                  <a:solidFill>
                    <a:srgbClr val="FFFFFF"/>
                  </a:solidFill>
                  <a:latin typeface="Helvetica"/>
                  <a:cs typeface="Helvetica"/>
                </a:rPr>
                <a:t>10 µm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6218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>
            <a:extLst>
              <a:ext uri="{FF2B5EF4-FFF2-40B4-BE49-F238E27FC236}">
                <a16:creationId xmlns:a16="http://schemas.microsoft.com/office/drawing/2014/main" id="{77663CCD-1A95-4C94-B43C-A15E8C5BE5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1722" y="1154742"/>
            <a:ext cx="2875518" cy="478568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6D37CE8F-47CB-7A86-B6E4-3874E1AA99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9481" y="-173831"/>
            <a:ext cx="77930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Static systems</a:t>
            </a:r>
          </a:p>
        </p:txBody>
      </p:sp>
      <p:grpSp>
        <p:nvGrpSpPr>
          <p:cNvPr id="7" name="Group 2">
            <a:extLst>
              <a:ext uri="{FF2B5EF4-FFF2-40B4-BE49-F238E27FC236}">
                <a16:creationId xmlns:a16="http://schemas.microsoft.com/office/drawing/2014/main" id="{9060D1E3-9C0C-7369-906C-55B1572EDD4A}"/>
              </a:ext>
            </a:extLst>
          </p:cNvPr>
          <p:cNvGrpSpPr>
            <a:grpSpLocks/>
          </p:cNvGrpSpPr>
          <p:nvPr/>
        </p:nvGrpSpPr>
        <p:grpSpPr bwMode="auto">
          <a:xfrm>
            <a:off x="3867150" y="1191734"/>
            <a:ext cx="6781800" cy="4711700"/>
            <a:chOff x="25728" y="5428"/>
            <a:chExt cx="4272" cy="2968"/>
          </a:xfrm>
        </p:grpSpPr>
        <p:graphicFrame>
          <p:nvGraphicFramePr>
            <p:cNvPr id="8" name="Object 3">
              <a:extLst>
                <a:ext uri="{FF2B5EF4-FFF2-40B4-BE49-F238E27FC236}">
                  <a16:creationId xmlns:a16="http://schemas.microsoft.com/office/drawing/2014/main" id="{9B9AEEB3-4A08-5007-FF05-AC79C29A543E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5728" y="5428"/>
            <a:ext cx="2424" cy="29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4" imgW="3847619" imgH="4711111" progId="Photoshop.Image.6">
                    <p:embed/>
                  </p:oleObj>
                </mc:Choice>
                <mc:Fallback>
                  <p:oleObj name="Image" r:id="rId4" imgW="3847619" imgH="4711111" progId="Photoshop.Image.6">
                    <p:embed/>
                    <p:pic>
                      <p:nvPicPr>
                        <p:cNvPr id="181251" name="Object 3">
                          <a:extLst>
                            <a:ext uri="{FF2B5EF4-FFF2-40B4-BE49-F238E27FC236}">
                              <a16:creationId xmlns:a16="http://schemas.microsoft.com/office/drawing/2014/main" id="{30D0F40C-34EF-4AB0-82EE-2E13F4D9CF99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728" y="5428"/>
                          <a:ext cx="2424" cy="296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Text Box 4">
              <a:extLst>
                <a:ext uri="{FF2B5EF4-FFF2-40B4-BE49-F238E27FC236}">
                  <a16:creationId xmlns:a16="http://schemas.microsoft.com/office/drawing/2014/main" id="{6469899C-0D9B-E7B6-DFCA-261148AEBD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19" y="5833"/>
              <a:ext cx="1681" cy="20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Wild-type </a:t>
              </a:r>
            </a:p>
            <a:p>
              <a:pPr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Deficient mutant </a:t>
              </a:r>
            </a:p>
            <a:p>
              <a:pPr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Deficient mutant</a:t>
              </a:r>
            </a:p>
            <a:p>
              <a:pPr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No effect</a:t>
              </a:r>
            </a:p>
            <a:p>
              <a:pPr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800" dirty="0">
                  <a:latin typeface="Times New Roman" panose="02020603050405020304" pitchFamily="18" charset="0"/>
                </a:rPr>
                <a:t>Hyper mutant</a:t>
              </a:r>
            </a:p>
            <a:p>
              <a:pPr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800" dirty="0">
                  <a:latin typeface="Times New Roman" panose="02020603050405020304" pitchFamily="18" charset="0"/>
                </a:rPr>
                <a:t>Hyper mutant</a:t>
              </a:r>
            </a:p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altLang="en-US" sz="2800" dirty="0">
                <a:solidFill>
                  <a:srgbClr val="333399"/>
                </a:solidFill>
                <a:latin typeface="Times New Roman" panose="02020603050405020304" pitchFamily="18" charset="0"/>
              </a:endParaRPr>
            </a:p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altLang="en-US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" name="Line 5">
              <a:extLst>
                <a:ext uri="{FF2B5EF4-FFF2-40B4-BE49-F238E27FC236}">
                  <a16:creationId xmlns:a16="http://schemas.microsoft.com/office/drawing/2014/main" id="{9A979B58-245E-8358-ADE0-7AED1397069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840" y="6292"/>
              <a:ext cx="480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1" name="Line 6">
              <a:extLst>
                <a:ext uri="{FF2B5EF4-FFF2-40B4-BE49-F238E27FC236}">
                  <a16:creationId xmlns:a16="http://schemas.microsoft.com/office/drawing/2014/main" id="{50BB6E53-AE1C-3286-D5C6-9A2A1A1223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840" y="6532"/>
              <a:ext cx="480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2" name="Line 7">
              <a:extLst>
                <a:ext uri="{FF2B5EF4-FFF2-40B4-BE49-F238E27FC236}">
                  <a16:creationId xmlns:a16="http://schemas.microsoft.com/office/drawing/2014/main" id="{60910E85-6888-F95E-CC89-FE571B38E9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840" y="7060"/>
              <a:ext cx="480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3" name="Line 8">
              <a:extLst>
                <a:ext uri="{FF2B5EF4-FFF2-40B4-BE49-F238E27FC236}">
                  <a16:creationId xmlns:a16="http://schemas.microsoft.com/office/drawing/2014/main" id="{B151F49C-85CD-7055-CC06-0DD6B3A357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840" y="7300"/>
              <a:ext cx="480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" name="Line 9">
              <a:extLst>
                <a:ext uri="{FF2B5EF4-FFF2-40B4-BE49-F238E27FC236}">
                  <a16:creationId xmlns:a16="http://schemas.microsoft.com/office/drawing/2014/main" id="{4CDA1E32-33CF-F3CF-E73E-1EF57527E8B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840" y="6004"/>
              <a:ext cx="480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" name="Line 10">
              <a:extLst>
                <a:ext uri="{FF2B5EF4-FFF2-40B4-BE49-F238E27FC236}">
                  <a16:creationId xmlns:a16="http://schemas.microsoft.com/office/drawing/2014/main" id="{EEA00A5F-68F2-35DC-7365-87EDFA57816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840" y="6772"/>
              <a:ext cx="480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881472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09" name="Picture 1">
            <a:extLst>
              <a:ext uri="{FF2B5EF4-FFF2-40B4-BE49-F238E27FC236}">
                <a16:creationId xmlns:a16="http://schemas.microsoft.com/office/drawing/2014/main" id="{E0AC2909-0A23-3D4D-A827-A8A9D0DC43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2200"/>
            <a:ext cx="7010400" cy="467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9810" name="TextBox 2">
            <a:extLst>
              <a:ext uri="{FF2B5EF4-FFF2-40B4-BE49-F238E27FC236}">
                <a16:creationId xmlns:a16="http://schemas.microsoft.com/office/drawing/2014/main" id="{048BEDB9-537C-004D-BA6A-3296393CA4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41476" y="3414518"/>
            <a:ext cx="4303986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Five major approaches to combat biofilms are represented with their impact on biofilm formation or integrity and their possible combination with antibiotics. </a:t>
            </a:r>
          </a:p>
        </p:txBody>
      </p:sp>
      <p:sp>
        <p:nvSpPr>
          <p:cNvPr id="119812" name="TextBox 4">
            <a:extLst>
              <a:ext uri="{FF2B5EF4-FFF2-40B4-BE49-F238E27FC236}">
                <a16:creationId xmlns:a16="http://schemas.microsoft.com/office/drawing/2014/main" id="{F3F71A82-27AA-924C-A5BA-60B1812F3E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462" y="6097694"/>
            <a:ext cx="6591793" cy="345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en-US" sz="1200" b="1" dirty="0">
                <a:ea typeface="ＭＳ Ｐゴシック" panose="020B0600070205080204" pitchFamily="34" charset="-128"/>
              </a:rPr>
              <a:t>Novel approaches to combat bacterial biofilms </a:t>
            </a:r>
            <a:r>
              <a:rPr lang="en-US" sz="900" b="0" i="0" u="sng" dirty="0">
                <a:solidFill>
                  <a:srgbClr val="205493"/>
                </a:solidFill>
                <a:effectLst/>
                <a:highlight>
                  <a:srgbClr val="FFFFFF"/>
                </a:highlight>
                <a:latin typeface="BlinkMacSystemFont"/>
                <a:hlinkClick r:id="rId3"/>
              </a:rPr>
              <a:t>10.1016/j.coph.2014.09.005</a:t>
            </a:r>
            <a:endParaRPr lang="en-US" sz="900" b="0" i="0" dirty="0">
              <a:solidFill>
                <a:srgbClr val="212121"/>
              </a:solidFill>
              <a:effectLst/>
              <a:highlight>
                <a:srgbClr val="FFFFFF"/>
              </a:highlight>
              <a:latin typeface="BlinkMacSystemFont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200" b="1" dirty="0">
              <a:ea typeface="ＭＳ Ｐゴシック" panose="020B0600070205080204" pitchFamily="34" charset="-128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BE864965-75F6-8831-962C-683E306E0D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9481" y="-173831"/>
            <a:ext cx="77930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Combatting biofilms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40D1333-8798-8B02-D70D-8409A5559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41476" y="2388241"/>
            <a:ext cx="4303986" cy="715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Osaka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Significant focus has been to develop means to remove/combat biofilms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59479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uorescence in situ hybridisation: making microbes glow to see how they  organise | Microbiology Society">
            <a:extLst>
              <a:ext uri="{FF2B5EF4-FFF2-40B4-BE49-F238E27FC236}">
                <a16:creationId xmlns:a16="http://schemas.microsoft.com/office/drawing/2014/main" id="{50C4D6AB-4E6F-49AA-9674-E297A9FD14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458" y="1047404"/>
            <a:ext cx="5435137" cy="5435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18CB8F6-FFF8-C9DE-245A-6AD71AADA1B4}"/>
              </a:ext>
            </a:extLst>
          </p:cNvPr>
          <p:cNvSpPr txBox="1">
            <a:spLocks/>
          </p:cNvSpPr>
          <p:nvPr/>
        </p:nvSpPr>
        <p:spPr>
          <a:xfrm>
            <a:off x="1588008" y="86221"/>
            <a:ext cx="9015984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en-US" kern="0" dirty="0"/>
              <a:t>Tongue biofilm</a:t>
            </a:r>
          </a:p>
        </p:txBody>
      </p:sp>
    </p:spTree>
    <p:extLst>
      <p:ext uri="{BB962C8B-B14F-4D97-AF65-F5344CB8AC3E}">
        <p14:creationId xmlns:p14="http://schemas.microsoft.com/office/powerpoint/2010/main" val="1832505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3C351-6E47-4B2B-A83A-84BDCE52B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2016" y="-80034"/>
            <a:ext cx="9015984" cy="1143000"/>
          </a:xfrm>
        </p:spPr>
        <p:txBody>
          <a:bodyPr/>
          <a:lstStyle/>
          <a:p>
            <a:r>
              <a:rPr lang="en-US" dirty="0"/>
              <a:t>Supragingival plaque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8863AE2-FEC8-40D3-B84B-26617F72CFB8}"/>
              </a:ext>
            </a:extLst>
          </p:cNvPr>
          <p:cNvSpPr txBox="1">
            <a:spLocks noGrp="1"/>
          </p:cNvSpPr>
          <p:nvPr>
            <p:ph idx="1"/>
          </p:nvPr>
        </p:nvSpPr>
        <p:spPr bwMode="auto">
          <a:xfrm>
            <a:off x="8161338" y="3657601"/>
            <a:ext cx="2049462" cy="246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pt-BR" sz="1600" dirty="0">
                <a:hlinkClick r:id="rId2"/>
              </a:rPr>
              <a:t>Proc Natl Acad Sci U S A. 2016 Feb 9; 113(6): E791–E800.</a:t>
            </a:r>
            <a:endParaRPr lang="en-US" sz="1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7F77B1B-AE7C-4487-92ED-B7800B4D2C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0242" y="1062966"/>
            <a:ext cx="5451096" cy="5520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698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3C351-6E47-4B2B-A83A-84BDCE52B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20334" y="1310185"/>
            <a:ext cx="2228244" cy="2493189"/>
          </a:xfrm>
        </p:spPr>
        <p:txBody>
          <a:bodyPr/>
          <a:lstStyle/>
          <a:p>
            <a:pPr algn="l"/>
            <a:r>
              <a:rPr lang="en-US" sz="2000" i="1" dirty="0"/>
              <a:t>Corynebacterium</a:t>
            </a:r>
            <a:r>
              <a:rPr lang="en-US" sz="2000" dirty="0"/>
              <a:t> (magenta)</a:t>
            </a:r>
            <a:br>
              <a:rPr lang="en-US" sz="2000" dirty="0"/>
            </a:br>
            <a:br>
              <a:rPr lang="en-US" sz="2000" dirty="0"/>
            </a:br>
            <a:r>
              <a:rPr lang="en-US" sz="2000" i="1" dirty="0"/>
              <a:t>Streptococcus</a:t>
            </a:r>
            <a:r>
              <a:rPr lang="en-US" sz="2000" dirty="0"/>
              <a:t> (green)</a:t>
            </a:r>
            <a:endParaRPr lang="en-US" dirty="0"/>
          </a:p>
        </p:txBody>
      </p:sp>
      <p:pic>
        <p:nvPicPr>
          <p:cNvPr id="35842" name="Picture 2" descr="An external file that holds a picture, illustration, etc.&#10;Object name is pnas.1522149113fig02.jpg">
            <a:extLst>
              <a:ext uri="{FF2B5EF4-FFF2-40B4-BE49-F238E27FC236}">
                <a16:creationId xmlns:a16="http://schemas.microsoft.com/office/drawing/2014/main" id="{EFD4D29A-1880-43A0-A709-5368B012AD7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9539" y="1417639"/>
            <a:ext cx="6119342" cy="4890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A0CC56E-70C2-471F-B770-1925E0C0E058}"/>
              </a:ext>
            </a:extLst>
          </p:cNvPr>
          <p:cNvSpPr txBox="1">
            <a:spLocks/>
          </p:cNvSpPr>
          <p:nvPr/>
        </p:nvSpPr>
        <p:spPr bwMode="auto">
          <a:xfrm>
            <a:off x="8020334" y="4199159"/>
            <a:ext cx="2228244" cy="2493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pt-BR" sz="1600" dirty="0">
                <a:solidFill>
                  <a:srgbClr val="000000"/>
                </a:solidFill>
                <a:latin typeface="Arial"/>
                <a:hlinkClick r:id="rId3"/>
              </a:rPr>
              <a:t>Proc Natl Acad Sci U S A. 2016 Feb 9; 113(6): E791–E800.</a:t>
            </a:r>
            <a:endParaRPr lang="en-US" sz="1600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1C77F4DF-37C9-44C1-B3E6-5ADD1CAC15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8978" y="-3070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en-US" altLang="en-US" sz="3600" kern="0" dirty="0">
                <a:solidFill>
                  <a:srgbClr val="000000"/>
                </a:solidFill>
                <a:latin typeface="Times New Roman" panose="02020603050405020304" pitchFamily="18" charset="0"/>
              </a:rPr>
              <a:t>“Corncobs”</a:t>
            </a:r>
            <a:endParaRPr lang="en-US" altLang="en-US" kern="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18131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5981" y="1"/>
            <a:ext cx="5775959" cy="688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199120" y="2590801"/>
            <a:ext cx="23850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 err="1">
                <a:solidFill>
                  <a:srgbClr val="000000"/>
                </a:solidFill>
                <a:latin typeface="Arial" charset="0"/>
              </a:rPr>
              <a:t>Listgarten</a:t>
            </a:r>
            <a:r>
              <a:rPr lang="en-US" dirty="0">
                <a:solidFill>
                  <a:srgbClr val="000000"/>
                </a:solidFill>
                <a:latin typeface="Arial" charset="0"/>
              </a:rPr>
              <a:t> 1976, </a:t>
            </a:r>
            <a:r>
              <a:rPr lang="en-US" i="1" dirty="0">
                <a:solidFill>
                  <a:srgbClr val="000000"/>
                </a:solidFill>
                <a:latin typeface="Arial" charset="0"/>
              </a:rPr>
              <a:t>J </a:t>
            </a:r>
            <a:r>
              <a:rPr lang="en-US" i="1" dirty="0" err="1">
                <a:solidFill>
                  <a:srgbClr val="000000"/>
                </a:solidFill>
                <a:latin typeface="Arial" charset="0"/>
              </a:rPr>
              <a:t>Periodontol</a:t>
            </a:r>
            <a:r>
              <a:rPr lang="en-US" i="1" dirty="0">
                <a:solidFill>
                  <a:srgbClr val="000000"/>
                </a:solidFill>
                <a:latin typeface="Arial" charset="0"/>
              </a:rPr>
              <a:t>.</a:t>
            </a:r>
            <a:r>
              <a:rPr lang="en-US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b="1" dirty="0">
                <a:solidFill>
                  <a:srgbClr val="000000"/>
                </a:solidFill>
                <a:latin typeface="Arial" charset="0"/>
              </a:rPr>
              <a:t>47:</a:t>
            </a:r>
            <a:r>
              <a:rPr lang="en-US" dirty="0">
                <a:solidFill>
                  <a:srgbClr val="000000"/>
                </a:solidFill>
                <a:latin typeface="Arial" charset="0"/>
              </a:rPr>
              <a:t>1-18</a:t>
            </a:r>
          </a:p>
        </p:txBody>
      </p:sp>
    </p:spTree>
    <p:extLst>
      <p:ext uri="{BB962C8B-B14F-4D97-AF65-F5344CB8AC3E}">
        <p14:creationId xmlns:p14="http://schemas.microsoft.com/office/powerpoint/2010/main" val="3900822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1858" y="83820"/>
            <a:ext cx="4524822" cy="6686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9394575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773</TotalTime>
  <Words>863</Words>
  <Application>Microsoft Office PowerPoint</Application>
  <PresentationFormat>Widescreen</PresentationFormat>
  <Paragraphs>175</Paragraphs>
  <Slides>43</Slides>
  <Notes>14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7" baseType="lpstr">
      <vt:lpstr>ＭＳ Ｐゴシック</vt:lpstr>
      <vt:lpstr>Arial</vt:lpstr>
      <vt:lpstr>BlinkMacSystemFont</vt:lpstr>
      <vt:lpstr>Calibri</vt:lpstr>
      <vt:lpstr>Cambria</vt:lpstr>
      <vt:lpstr>Google Sans</vt:lpstr>
      <vt:lpstr>Helvetica</vt:lpstr>
      <vt:lpstr>Roboto</vt:lpstr>
      <vt:lpstr>Symbol</vt:lpstr>
      <vt:lpstr>Times</vt:lpstr>
      <vt:lpstr>Times New Roman</vt:lpstr>
      <vt:lpstr>Wingdings</vt:lpstr>
      <vt:lpstr>Default Design</vt:lpstr>
      <vt:lpstr>Image</vt:lpstr>
      <vt:lpstr>Oral Biofilm</vt:lpstr>
      <vt:lpstr>PowerPoint Presentation</vt:lpstr>
      <vt:lpstr>PowerPoint Presentation</vt:lpstr>
      <vt:lpstr>PowerPoint Presentation</vt:lpstr>
      <vt:lpstr>PowerPoint Presentation</vt:lpstr>
      <vt:lpstr>Supragingival plaque</vt:lpstr>
      <vt:lpstr>Corynebacterium (magenta)  Streptococcus (green)</vt:lpstr>
      <vt:lpstr>PowerPoint Presentation</vt:lpstr>
      <vt:lpstr>PowerPoint Presentation</vt:lpstr>
      <vt:lpstr>PowerPoint Presentation</vt:lpstr>
      <vt:lpstr>Definition of a biofilm</vt:lpstr>
      <vt:lpstr>PowerPoint Presentation</vt:lpstr>
      <vt:lpstr>PowerPoint Presentation</vt:lpstr>
      <vt:lpstr>PowerPoint Presentation</vt:lpstr>
      <vt:lpstr>Clinical significance of biofilm formation</vt:lpstr>
      <vt:lpstr>Examples of Biofilm-Based Infections</vt:lpstr>
      <vt:lpstr>Biofilm in urinary catheter </vt:lpstr>
      <vt:lpstr>Biofilm on contact lense</vt:lpstr>
      <vt:lpstr>Biofilm cycle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Co-Aggregation</vt:lpstr>
      <vt:lpstr>Biofilm development</vt:lpstr>
      <vt:lpstr>Model of supragingival plaque</vt:lpstr>
      <vt:lpstr>Metabolic interactions of oral biofilm</vt:lpstr>
      <vt:lpstr>Ecological plaque hypotheses</vt:lpstr>
      <vt:lpstr>PowerPoint Presentation</vt:lpstr>
      <vt:lpstr>PowerPoint Presentation</vt:lpstr>
      <vt:lpstr>PowerPoint Presentation</vt:lpstr>
      <vt:lpstr>PowerPoint Presentation</vt:lpstr>
      <vt:lpstr>Biofilm studies</vt:lpstr>
      <vt:lpstr>Flow-cell system</vt:lpstr>
      <vt:lpstr>Flow-cell system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Forsyth Institute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gabriel paster</dc:creator>
  <cp:lastModifiedBy>Paster, Bruce</cp:lastModifiedBy>
  <cp:revision>14</cp:revision>
  <dcterms:created xsi:type="dcterms:W3CDTF">2024-08-20T12:28:07Z</dcterms:created>
  <dcterms:modified xsi:type="dcterms:W3CDTF">2024-08-22T17:53:12Z</dcterms:modified>
</cp:coreProperties>
</file>