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7" r:id="rId3"/>
    <p:sldMasterId id="2147483679" r:id="rId4"/>
    <p:sldMasterId id="2147483696" r:id="rId5"/>
  </p:sldMasterIdLst>
  <p:notesMasterIdLst>
    <p:notesMasterId r:id="rId27"/>
  </p:notesMasterIdLst>
  <p:sldIdLst>
    <p:sldId id="502" r:id="rId6"/>
    <p:sldId id="526" r:id="rId7"/>
    <p:sldId id="527" r:id="rId8"/>
    <p:sldId id="288" r:id="rId9"/>
    <p:sldId id="287" r:id="rId10"/>
    <p:sldId id="523" r:id="rId11"/>
    <p:sldId id="529" r:id="rId12"/>
    <p:sldId id="524" r:id="rId13"/>
    <p:sldId id="518" r:id="rId14"/>
    <p:sldId id="531" r:id="rId15"/>
    <p:sldId id="525" r:id="rId16"/>
    <p:sldId id="522" r:id="rId17"/>
    <p:sldId id="528" r:id="rId18"/>
    <p:sldId id="322" r:id="rId19"/>
    <p:sldId id="325" r:id="rId20"/>
    <p:sldId id="519" r:id="rId21"/>
    <p:sldId id="520" r:id="rId22"/>
    <p:sldId id="521" r:id="rId23"/>
    <p:sldId id="530" r:id="rId24"/>
    <p:sldId id="500" r:id="rId25"/>
    <p:sldId id="32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5AE937-3A25-F5DA-058A-E5A064F6650A}" name="Figgins, Erika" initials="FE" userId="S::e0figg01@louisville.edu::89113216-ec64-4cb7-b116-819403fe137b" providerId="AD"/>
  <p188:author id="{4D158F8F-6562-0FE8-8A2A-6A28A56BFECA}" name="Gao, Denny" initials="DG" userId="S::dkgao001@louisville.edu::d50f1e6c-05c6-40ab-9ca2-a9d664feaa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200"/>
    <a:srgbClr val="BF4DC2"/>
    <a:srgbClr val="BF4044"/>
    <a:srgbClr val="2EA963"/>
    <a:srgbClr val="41B475"/>
    <a:srgbClr val="B82E32"/>
    <a:srgbClr val="BB0300"/>
    <a:srgbClr val="01B24E"/>
    <a:srgbClr val="BF0000"/>
    <a:srgbClr val="2F3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80952" autoAdjust="0"/>
  </p:normalViewPr>
  <p:slideViewPr>
    <p:cSldViewPr snapToGrid="0">
      <p:cViewPr varScale="1">
        <p:scale>
          <a:sx n="98" d="100"/>
          <a:sy n="98" d="100"/>
        </p:scale>
        <p:origin x="1528" y="1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/gilldiamond/Desktop/Grants-Louisville/Vitamin%20D%20perio%20R01-resubmission%203/Progress%20Report%202025/Iron%20homeostasis%20gene%20expression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Furin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Sheet1!$J$4:$K$4</c:f>
                <c:numCache>
                  <c:formatCode>General</c:formatCode>
                  <c:ptCount val="2"/>
                  <c:pt idx="0">
                    <c:v>9.3992513163504404E-2</c:v>
                  </c:pt>
                  <c:pt idx="1">
                    <c:v>4.213297537267828E-2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Sheet1!$H$3:$I$3</c:f>
              <c:strCache>
                <c:ptCount val="2"/>
                <c:pt idx="0">
                  <c:v>Ethanol</c:v>
                </c:pt>
                <c:pt idx="1">
                  <c:v>1,25D3</c:v>
                </c:pt>
              </c:strCache>
            </c:strRef>
          </c:cat>
          <c:val>
            <c:numRef>
              <c:f>Sheet1!$H$4:$I$4</c:f>
              <c:numCache>
                <c:formatCode>General</c:formatCode>
                <c:ptCount val="2"/>
                <c:pt idx="0">
                  <c:v>1.0057030655382768</c:v>
                </c:pt>
                <c:pt idx="1">
                  <c:v>0.10818913844855464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2-2641-B453-6A097E57A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2523712"/>
        <c:axId val="1372520192"/>
      </c:barChart>
      <c:catAx>
        <c:axId val="13725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520192"/>
        <c:crosses val="autoZero"/>
        <c:auto val="1"/>
        <c:lblAlgn val="ctr"/>
        <c:lblOffset val="100"/>
        <c:noMultiLvlLbl val="0"/>
      </c:catAx>
      <c:valAx>
        <c:axId val="13725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Relative Furin</a:t>
                </a:r>
                <a:r>
                  <a:rPr lang="en-US" sz="1200" baseline="0"/>
                  <a:t> mRNA levels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52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2D45B-B885-4249-9BF3-76F7F5F9B4FC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46B9C-C69D-481A-A4AF-B1E5F6FC1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6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Upper respiratory tract infection examples: Influenza, pneumonia, bronchitis…</a:t>
            </a:r>
          </a:p>
          <a:p>
            <a:endParaRPr lang="en-US" dirty="0"/>
          </a:p>
          <a:p>
            <a:r>
              <a:rPr lang="en-US" dirty="0"/>
              <a:t>50nmol/L = “</a:t>
            </a:r>
            <a:r>
              <a:rPr lang="en-US" dirty="0" err="1"/>
              <a:t>VitD</a:t>
            </a:r>
            <a:r>
              <a:rPr lang="en-US" dirty="0"/>
              <a:t> sufficient”</a:t>
            </a:r>
          </a:p>
          <a:p>
            <a:endParaRPr lang="en-US" dirty="0"/>
          </a:p>
          <a:p>
            <a:r>
              <a:rPr lang="en-US" dirty="0"/>
              <a:t>This is an observational study…limited research done to assess the effects of vitamin D on SARS-CoV-2 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46B9C-C69D-481A-A4AF-B1E5F6FC1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5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46B9C-C69D-481A-A4AF-B1E5F6FC13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59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46B9C-C69D-481A-A4AF-B1E5F6FC13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8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Whenever I say “vitamin D”, this is what I’m talking about.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general the first hydroxylation is in the liver, and the second in the kidney.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46B9C-C69D-481A-A4AF-B1E5F6FC1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4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Whenever I say “vitamin D”, this is what I’m talking about.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46B9C-C69D-481A-A4AF-B1E5F6FC13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7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3hr co-incubation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46B9C-C69D-481A-A4AF-B1E5F6FC13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2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causes COVID-19, primarily affecting the respiratory tract, and has led to the COVID-19 pandemic …</a:t>
            </a:r>
          </a:p>
          <a:p>
            <a:endParaRPr lang="en-US" dirty="0"/>
          </a:p>
          <a:p>
            <a:r>
              <a:rPr lang="en-US" dirty="0"/>
              <a:t>To enter a cell, SARS-CoV-2 first binds to ACE2 to initiate viral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46B9C-C69D-481A-A4AF-B1E5F6FC13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69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8E9FB-2D93-FC6F-2306-419505FC3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F7AF91-F55F-8CF6-45C8-B091E48E8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CFE691-874F-0F19-9DC0-80FDC06B2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causes COVID-19, primarily affecting the respiratory tract, and has led to the COVID-19 pandemic …</a:t>
            </a:r>
          </a:p>
          <a:p>
            <a:endParaRPr lang="en-US" dirty="0"/>
          </a:p>
          <a:p>
            <a:r>
              <a:rPr lang="en-US" dirty="0"/>
              <a:t>To enter a cell, SARS-CoV-2 first binds to ACE2 to initiate viral entry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0D5D0-541E-3FFB-DF8E-310765279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46B9C-C69D-481A-A4AF-B1E5F6FC13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46B9C-C69D-481A-A4AF-B1E5F6FC13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64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Vitamin D binds to the Vitamin D receptor – binds to Vitamin D responsive elements in DNA </a:t>
            </a:r>
            <a:r>
              <a:rPr lang="en-US" dirty="0">
                <a:sym typeface="Wingdings" panose="05000000000000000000" pitchFamily="2" charset="2"/>
              </a:rPr>
              <a:t> changes in gene expression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46B9C-C69D-481A-A4AF-B1E5F6FC13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73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wanted to determine if these lower ACE2 levels are limited to the cell surface or if this is universal.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46B9C-C69D-481A-A4AF-B1E5F6FC13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7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2527612"/>
            <a:ext cx="10769600" cy="748988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4267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3505200" y="342900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3153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3924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128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197600" y="1446214"/>
            <a:ext cx="51816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3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2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07861" y="1445410"/>
            <a:ext cx="8071339" cy="23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4089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524001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12800" y="1524000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23823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12273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876800" y="3995363"/>
            <a:ext cx="6604000" cy="543675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933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9448800" y="6188582"/>
            <a:ext cx="2032000" cy="338554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6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340180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wenmey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3657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wenmey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83769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wenmey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86842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knap Research Bldg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9827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126838"/>
            <a:ext cx="5283200" cy="4816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1782618" y="990601"/>
            <a:ext cx="959658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126835"/>
            <a:ext cx="5181600" cy="4816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82618" y="152402"/>
            <a:ext cx="9596582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4719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4749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83453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66858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32352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27025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28122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85220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7569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75245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9452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15199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806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85288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8CC5-BE39-43C5-9BF7-2FA923050F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94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425-5EA5-48DA-9000-B51595C51C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90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887-2BBF-440D-95F7-CA4D400B44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08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FBE3-3286-4C86-AB38-36302764D5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22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18CC-E86D-4C68-B72D-7295CC4AB9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8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936A-35AF-4943-80B8-4E9C8B02F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528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0EF3-1187-4B41-9DC8-8053052200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39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A9B-A771-4E7E-8D5F-B34E7F9940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0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128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197600" y="1446214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4986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01DB-D153-4D27-9DCA-DA887E6B2E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10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7342-048E-4969-8FBD-0B9926742E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40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A7AD-329B-4C2B-B377-CF1F90C19B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873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5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07861" y="1445407"/>
            <a:ext cx="8071339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5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3151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2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07861" y="1445407"/>
            <a:ext cx="8071339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8622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524001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12800" y="1524000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9181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233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CA5D-F9BC-2301-0BB1-83A8C8391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B9175-F3D5-549F-5462-B176BBEBB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B5C03-6D2D-DA9E-7D1A-8FF4B987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7689-A741-4E4F-8FC9-477DBFB83F05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D4AC-5189-682D-0217-6169AE7F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CA17F-ECD5-6A4D-82CE-27EE39A5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9F73-FB80-4F25-AD63-79381B49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0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2527612"/>
            <a:ext cx="10769600" cy="748988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4267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3505200" y="3429003"/>
            <a:ext cx="51816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784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df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4.pd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812800" y="6246812"/>
            <a:ext cx="105664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3E783FC-0948-E24C-2E44-EB8CC2905974}"/>
              </a:ext>
            </a:extLst>
          </p:cNvPr>
          <p:cNvGrpSpPr/>
          <p:nvPr/>
        </p:nvGrpSpPr>
        <p:grpSpPr>
          <a:xfrm>
            <a:off x="0" y="0"/>
            <a:ext cx="1016000" cy="914400"/>
            <a:chOff x="609600" y="0"/>
            <a:chExt cx="1016000" cy="914400"/>
          </a:xfrm>
        </p:grpSpPr>
        <p:sp>
          <p:nvSpPr>
            <p:cNvPr id="6" name="Rectangle 5"/>
            <p:cNvSpPr/>
            <p:nvPr/>
          </p:nvSpPr>
          <p:spPr>
            <a:xfrm>
              <a:off x="609600" y="0"/>
              <a:ext cx="1016000" cy="9144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7" name="Picture 6" descr="uofl ligature white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812801" y="385160"/>
              <a:ext cx="642364" cy="389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812800" y="6246812"/>
            <a:ext cx="10566400" cy="1589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/>
        </p:nvSpPr>
        <p:spPr>
          <a:xfrm>
            <a:off x="8737600" y="6340476"/>
            <a:ext cx="27432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000" cap="none" spc="26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733" y="0"/>
            <a:ext cx="1117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uofl ligature r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12800" y="381002"/>
            <a:ext cx="6604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2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245600" y="6172200"/>
            <a:ext cx="2946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3657600" y="3581400"/>
            <a:ext cx="8534400" cy="13716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0" y="2819400"/>
            <a:ext cx="45720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UL_LOGOwordmarkonR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50866" y="3084746"/>
            <a:ext cx="2406735" cy="5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8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"/>
            <a:ext cx="89408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352800" y="1828800"/>
            <a:ext cx="8839200" cy="39624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711205" y="584200"/>
            <a:ext cx="866140" cy="5249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245600" y="6172200"/>
            <a:ext cx="2946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9347200" y="6213973"/>
            <a:ext cx="2235200" cy="297454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000" cap="none" spc="267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  <p:extLst>
      <p:ext uri="{BB962C8B-B14F-4D97-AF65-F5344CB8AC3E}">
        <p14:creationId xmlns:p14="http://schemas.microsoft.com/office/powerpoint/2010/main" val="302935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E59468F-71DF-4E5A-9CB2-04BD8B9198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1/30/25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books/NBK55477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54776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%2Fj.clnesp.2022.05.02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immu.2015.0051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10.3389/fimmu.2023.125547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E0E3-F874-B041-1BAE-F07B93EC8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543" y="1033938"/>
            <a:ext cx="10580914" cy="1132523"/>
          </a:xfrm>
        </p:spPr>
        <p:txBody>
          <a:bodyPr/>
          <a:lstStyle/>
          <a:p>
            <a:r>
              <a:rPr lang="en-US" sz="4800" dirty="0"/>
              <a:t>Vitamin D and SARS-CoV-2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66D20-5D67-CC20-C25A-A85144BC3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Gill Diamond, Ph.D.</a:t>
            </a:r>
          </a:p>
          <a:p>
            <a:r>
              <a:rPr lang="en-US" dirty="0"/>
              <a:t>Department of Oral Immunology and Infectious Diseases</a:t>
            </a:r>
          </a:p>
          <a:p>
            <a:r>
              <a:rPr lang="en-US" dirty="0"/>
              <a:t>University of Louisville School of Dentistry</a:t>
            </a:r>
          </a:p>
        </p:txBody>
      </p:sp>
    </p:spTree>
    <p:extLst>
      <p:ext uri="{BB962C8B-B14F-4D97-AF65-F5344CB8AC3E}">
        <p14:creationId xmlns:p14="http://schemas.microsoft.com/office/powerpoint/2010/main" val="131445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A21E3-59E0-A41C-3A16-B2B9606E4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060EC6-CBF8-396D-2AFC-4EE813FF9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199" y="1126838"/>
            <a:ext cx="5817347" cy="48167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examined the ability of vitamin D to block viral entry of SARS-CoV-2 into Calu-3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Calu-3 cells were pre-treated with EtOH control or 100nM 1,25(OH)</a:t>
            </a:r>
            <a:r>
              <a:rPr lang="en-US" baseline="-25000" dirty="0"/>
              <a:t>2</a:t>
            </a:r>
            <a:r>
              <a:rPr lang="en-US" dirty="0"/>
              <a:t>D</a:t>
            </a:r>
            <a:r>
              <a:rPr lang="en-US" baseline="-25000" dirty="0"/>
              <a:t>3</a:t>
            </a:r>
            <a:r>
              <a:rPr lang="en-US" dirty="0"/>
              <a:t> for 24hr.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Media was either kept the same or changed to remove LL-37 from supernatants, and cells were infected with </a:t>
            </a:r>
            <a:r>
              <a:rPr lang="el-GR" dirty="0"/>
              <a:t>Δ</a:t>
            </a:r>
            <a:r>
              <a:rPr lang="en-US" dirty="0"/>
              <a:t>ORF3-E SARS-CoV-2 for 2hr.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l-GR" dirty="0"/>
              <a:t>Δ</a:t>
            </a:r>
            <a:r>
              <a:rPr lang="en-US" dirty="0"/>
              <a:t>ORF3-E SARS-CoV-2 is replication-deficient but can enter Calu-3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Vitamin D significantly inhibits SARS-CoV-2 entry into cells, even without LL-37-containing supernatant.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17AA7-8F9E-77A9-397D-35FBF97BE3B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Vitamin D and SARS-CoV-2 Viral Entry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39647-33D5-0921-855C-B23AD1F75C85}"/>
              </a:ext>
            </a:extLst>
          </p:cNvPr>
          <p:cNvSpPr txBox="1"/>
          <p:nvPr/>
        </p:nvSpPr>
        <p:spPr>
          <a:xfrm>
            <a:off x="8108302" y="6250425"/>
            <a:ext cx="32708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*P &lt; 0.05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3949F-F780-6799-5EEE-D7730D093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796" y="1715515"/>
            <a:ext cx="2119449" cy="3249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12DA35-D483-68EA-7A21-083680FA6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598" y="1715514"/>
            <a:ext cx="2214155" cy="36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5D4A38-C7C0-FCD5-1123-77EE6A116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Transfected cells with an siRNA specific to LL-37 or a scrambled control 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Treated cells with either vitamin D or ethanol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Infected with SARS-CoV-2</a:t>
            </a:r>
          </a:p>
          <a:p>
            <a:endParaRPr lang="en-US" dirty="0"/>
          </a:p>
          <a:p>
            <a:r>
              <a:rPr lang="en-US" dirty="0"/>
              <a:t>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Vitamin D reduces viral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LL-37 siRNA inhibits the reduction in the absence of vitamin D</a:t>
            </a:r>
          </a:p>
          <a:p>
            <a:endParaRPr lang="en-US" dirty="0"/>
          </a:p>
          <a:p>
            <a:r>
              <a:rPr lang="en-US" dirty="0"/>
              <a:t>Conclusion: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some contribution of LL-37 to the antiviral defense, but there are other mechanisms</a:t>
            </a: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93F7F2D-BBD2-DBCE-642F-99A33EF334B2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/>
          <a:srcRect l="608" r="6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20139-33DB-1CCB-8A07-1275AF643FE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Contribution of LL-37 to cellular defense against SARS-CoV-2</a:t>
            </a:r>
          </a:p>
        </p:txBody>
      </p:sp>
    </p:spTree>
    <p:extLst>
      <p:ext uri="{BB962C8B-B14F-4D97-AF65-F5344CB8AC3E}">
        <p14:creationId xmlns:p14="http://schemas.microsoft.com/office/powerpoint/2010/main" val="811289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E55132-6827-3757-8E72-2C8140E6C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49" y="1126837"/>
            <a:ext cx="5635421" cy="4874639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072E2E1-3ACF-8875-4BFE-4AF7222B3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0" y="1126838"/>
            <a:ext cx="5253595" cy="48167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Positive-sense, enveloped single-stranded RNA virus.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Characteristic Spike protein on the surface of the envelope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Viral entry is initiated when the SARS-CoV-2 spike protein binds to ACE2 on the surface of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ACE2 is present on many different cell types in the body, which enables SARS-CoV-2 to infect a variety of tissues and cause systemic disease.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F1F776-A965-DABB-C877-43300A3C7BB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782618" y="152402"/>
            <a:ext cx="9596582" cy="838199"/>
          </a:xfrm>
        </p:spPr>
        <p:txBody>
          <a:bodyPr/>
          <a:lstStyle/>
          <a:p>
            <a:r>
              <a:rPr lang="en-US" dirty="0"/>
              <a:t>Can vitamin D inhibit infectivity of SARS-CoV-2?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AF20B-881B-B6B0-66E5-9021C6FE24FF}"/>
              </a:ext>
            </a:extLst>
          </p:cNvPr>
          <p:cNvSpPr txBox="1"/>
          <p:nvPr/>
        </p:nvSpPr>
        <p:spPr>
          <a:xfrm>
            <a:off x="8108302" y="6250425"/>
            <a:ext cx="32708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hlinkClick r:id="rId4"/>
              </a:rPr>
              <a:t>Rajnik</a:t>
            </a:r>
            <a:r>
              <a:rPr lang="en-US" sz="1200" dirty="0">
                <a:hlinkClick r:id="rId4"/>
              </a:rPr>
              <a:t> et al (2021), </a:t>
            </a:r>
            <a:r>
              <a:rPr lang="en-US" sz="1200" i="1" dirty="0" err="1">
                <a:hlinkClick r:id="rId4"/>
              </a:rPr>
              <a:t>StatPearls</a:t>
            </a:r>
            <a:r>
              <a:rPr lang="en-US" sz="1200" i="1" dirty="0">
                <a:hlinkClick r:id="rId4"/>
              </a:rPr>
              <a:t> Publishing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054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63ED1-A5B2-FDFD-C93C-E46EB23D2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BE6333E-F636-CDFF-1F1D-535625EEC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0" y="1126838"/>
            <a:ext cx="5253595" cy="48167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Spike protein can bind directly to ACE2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dirty="0"/>
              <a:t>Leads to internalization into the endosome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protease, Furin, cleaves the Spike protein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dirty="0"/>
              <a:t>Leads to direct membrane fusion and internalization of the viral mRNA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3E7DE10-F388-1E41-5573-6177D576010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782618" y="152402"/>
            <a:ext cx="9596582" cy="838199"/>
          </a:xfrm>
        </p:spPr>
        <p:txBody>
          <a:bodyPr/>
          <a:lstStyle/>
          <a:p>
            <a:r>
              <a:rPr lang="en-US" dirty="0"/>
              <a:t>Entry of SARS-CoV-2 involves multiple pathways and factors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01075-BB27-383C-D062-D136060E52F9}"/>
              </a:ext>
            </a:extLst>
          </p:cNvPr>
          <p:cNvSpPr txBox="1"/>
          <p:nvPr/>
        </p:nvSpPr>
        <p:spPr>
          <a:xfrm>
            <a:off x="8108302" y="6250425"/>
            <a:ext cx="32708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hlinkClick r:id="rId3"/>
              </a:rPr>
              <a:t>Rajnik</a:t>
            </a:r>
            <a:r>
              <a:rPr lang="en-US" sz="1200" dirty="0">
                <a:hlinkClick r:id="rId3"/>
              </a:rPr>
              <a:t> et al (2021), </a:t>
            </a:r>
            <a:r>
              <a:rPr lang="en-US" sz="1200" i="1" dirty="0" err="1">
                <a:hlinkClick r:id="rId3"/>
              </a:rPr>
              <a:t>StatPearls</a:t>
            </a:r>
            <a:r>
              <a:rPr lang="en-US" sz="1200" i="1" dirty="0">
                <a:hlinkClick r:id="rId3"/>
              </a:rPr>
              <a:t> Publishing</a:t>
            </a:r>
            <a:endParaRPr lang="en-US" sz="1200" i="1" dirty="0"/>
          </a:p>
        </p:txBody>
      </p:sp>
      <p:pic>
        <p:nvPicPr>
          <p:cNvPr id="4" name="Picture 3" descr="A diagram of a cell membrane&#10;&#10;AI-generated content may be incorrect.">
            <a:extLst>
              <a:ext uri="{FF2B5EF4-FFF2-40B4-BE49-F238E27FC236}">
                <a16:creationId xmlns:a16="http://schemas.microsoft.com/office/drawing/2014/main" id="{E70A8A14-EC1E-F4D3-B978-CE0B39D17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07" y="1397727"/>
            <a:ext cx="5060473" cy="3108960"/>
          </a:xfrm>
          <a:prstGeom prst="rect">
            <a:avLst/>
          </a:prstGeom>
        </p:spPr>
      </p:pic>
      <p:pic>
        <p:nvPicPr>
          <p:cNvPr id="7" name="Picture 6" descr="A diagram of a virus&#10;&#10;AI-generated content may be incorrect.">
            <a:extLst>
              <a:ext uri="{FF2B5EF4-FFF2-40B4-BE49-F238E27FC236}">
                <a16:creationId xmlns:a16="http://schemas.microsoft.com/office/drawing/2014/main" id="{1BC9FAE7-3064-2356-2340-9C4A17D3D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49" y="3080658"/>
            <a:ext cx="3802743" cy="28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F5676E-B732-8199-A767-1DF919278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199" y="1126838"/>
            <a:ext cx="5642535" cy="48167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Previous work in our lab has linked vitamin D to altered mRNA levels of </a:t>
            </a:r>
            <a:r>
              <a:rPr lang="en-US" i="1" dirty="0"/>
              <a:t>ACE</a:t>
            </a:r>
            <a:r>
              <a:rPr lang="en-US" dirty="0"/>
              <a:t>, which is homologous to </a:t>
            </a:r>
            <a:r>
              <a:rPr lang="en-US" i="1" dirty="0"/>
              <a:t>ACE2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investigated the impact of vitamin D in regulating cell surface levels of ACE2.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Calu-3 cells were treated with 100nM 1,25(OH)</a:t>
            </a:r>
            <a:r>
              <a:rPr lang="en-US" baseline="-25000" dirty="0"/>
              <a:t>2</a:t>
            </a:r>
            <a:r>
              <a:rPr lang="en-US" dirty="0"/>
              <a:t>D</a:t>
            </a:r>
            <a:r>
              <a:rPr lang="en-US" baseline="-25000" dirty="0"/>
              <a:t>3</a:t>
            </a:r>
            <a:r>
              <a:rPr lang="en-US" dirty="0"/>
              <a:t> or EtOH control for 24hr.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Through flow cytometry, we found that the surface receptor levels of ACE2 was significantly decreased after treatment with vitamin 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718EE-3309-023E-F07B-B8822CBD019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Vitamin D and ACE2 Surface Levels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1F084F7-483E-0942-E25C-D55EA9B1F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92840"/>
              </p:ext>
            </p:extLst>
          </p:nvPr>
        </p:nvGraphicFramePr>
        <p:xfrm>
          <a:off x="6846888" y="993775"/>
          <a:ext cx="4686300" cy="531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2713713" imgH="3081546" progId="Prism10.Document">
                  <p:embed/>
                </p:oleObj>
              </mc:Choice>
              <mc:Fallback>
                <p:oleObj name="Prism 10" r:id="rId3" imgW="2713713" imgH="3081546" progId="Prism10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1F084F7-483E-0942-E25C-D55EA9B1F5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6888" y="993775"/>
                        <a:ext cx="4686300" cy="531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854F22-8260-A5C2-C724-EFABB269AA02}"/>
              </a:ext>
            </a:extLst>
          </p:cNvPr>
          <p:cNvSpPr txBox="1"/>
          <p:nvPr/>
        </p:nvSpPr>
        <p:spPr>
          <a:xfrm>
            <a:off x="8108302" y="6250425"/>
            <a:ext cx="32708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*P &lt; 0.05</a:t>
            </a:r>
          </a:p>
        </p:txBody>
      </p:sp>
    </p:spTree>
    <p:extLst>
      <p:ext uri="{BB962C8B-B14F-4D97-AF65-F5344CB8AC3E}">
        <p14:creationId xmlns:p14="http://schemas.microsoft.com/office/powerpoint/2010/main" val="38617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F5676E-B732-8199-A767-1DF919278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0" y="1126838"/>
            <a:ext cx="10668000" cy="48167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next performed time course and dose-response studies to further assess the effects of vitamin D on ACE2.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Flow cytometric analysis reveals that ACE2 surface levels continue to be decreased for at least 3 days after inoculation and are significantly decreased in doses as low as 50nM.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718EE-3309-023E-F07B-B8822CBD019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ACE2 Time Course and Dose-Response Studies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10E7D85-47DA-7F01-E55F-DD5E7C26C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342868"/>
              </p:ext>
            </p:extLst>
          </p:nvPr>
        </p:nvGraphicFramePr>
        <p:xfrm>
          <a:off x="7010400" y="2643188"/>
          <a:ext cx="4368800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" imgW="3827272" imgH="3201784" progId="Prism10.Document">
                  <p:embed/>
                </p:oleObj>
              </mc:Choice>
              <mc:Fallback>
                <p:oleObj name="Prism 10" r:id="rId2" imgW="3827272" imgH="3201784" progId="Prism10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10E7D85-47DA-7F01-E55F-DD5E7C26C0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10400" y="2643188"/>
                        <a:ext cx="4368800" cy="365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0A4CE77-0B93-7C83-519D-C124DF941EFF}"/>
              </a:ext>
            </a:extLst>
          </p:cNvPr>
          <p:cNvSpPr txBox="1"/>
          <p:nvPr/>
        </p:nvSpPr>
        <p:spPr>
          <a:xfrm>
            <a:off x="8108302" y="6250425"/>
            <a:ext cx="32708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*P &lt; 0.05, **P &lt; 0.01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7ED6E0F-86AF-4518-B846-C4A2E0E9B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164226"/>
              </p:ext>
            </p:extLst>
          </p:nvPr>
        </p:nvGraphicFramePr>
        <p:xfrm>
          <a:off x="711200" y="2654300"/>
          <a:ext cx="43688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4" imgW="3819713" imgH="3174424" progId="Prism10.Document">
                  <p:embed/>
                </p:oleObj>
              </mc:Choice>
              <mc:Fallback>
                <p:oleObj name="Prism 10" r:id="rId4" imgW="3819713" imgH="3174424" progId="Prism10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7ED6E0F-86AF-4518-B846-C4A2E0E9B5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1200" y="2654300"/>
                        <a:ext cx="4368800" cy="363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23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F5676E-B732-8199-A767-1DF919278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0" y="1126838"/>
            <a:ext cx="10769600" cy="48167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Vitamin D acts primarily as a transcription factor to regulate gene expression.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therefore examined the impact of vitamin D treatment on the mRNA levels of ACE2.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qRT</a:t>
            </a:r>
            <a:r>
              <a:rPr lang="en-US" dirty="0"/>
              <a:t>-PCR analysis reveals vitamin D treatment does not affect ACE2 mRNA levels, regardless of dose or duration.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718EE-3309-023E-F07B-B8822CBD019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Vitamin D and ACE2 mRNA Levels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85058D7-6F50-DB0A-41B3-1B70C6D308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509079"/>
              </p:ext>
            </p:extLst>
          </p:nvPr>
        </p:nvGraphicFramePr>
        <p:xfrm>
          <a:off x="4381500" y="2595563"/>
          <a:ext cx="3405188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2911663" imgH="3174424" progId="Prism10.Document">
                  <p:embed/>
                </p:oleObj>
              </mc:Choice>
              <mc:Fallback>
                <p:oleObj name="Prism 10" r:id="rId3" imgW="2911663" imgH="3174424" progId="Prism10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85058D7-6F50-DB0A-41B3-1B70C6D308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1500" y="2595563"/>
                        <a:ext cx="3405188" cy="371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1B21112-420C-9648-474C-9E4B78FC45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190717"/>
              </p:ext>
            </p:extLst>
          </p:nvPr>
        </p:nvGraphicFramePr>
        <p:xfrm>
          <a:off x="8113712" y="2600325"/>
          <a:ext cx="3265488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2792893" imgH="3201784" progId="Prism10.Document">
                  <p:embed/>
                </p:oleObj>
              </mc:Choice>
              <mc:Fallback>
                <p:oleObj name="Prism 10" r:id="rId5" imgW="2792893" imgH="3201784" progId="Prism10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1B21112-420C-9648-474C-9E4B78FC45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13712" y="2600325"/>
                        <a:ext cx="3265488" cy="374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584427A-AE81-0F64-B8EE-6F02880D8A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339821"/>
              </p:ext>
            </p:extLst>
          </p:nvPr>
        </p:nvGraphicFramePr>
        <p:xfrm>
          <a:off x="711200" y="2589294"/>
          <a:ext cx="2992104" cy="362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7" imgW="2542757" imgH="3081546" progId="Prism10.Document">
                  <p:embed/>
                </p:oleObj>
              </mc:Choice>
              <mc:Fallback>
                <p:oleObj name="Prism 10" r:id="rId7" imgW="2542757" imgH="3081546" progId="Prism10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584427A-AE81-0F64-B8EE-6F02880D8A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200" y="2589294"/>
                        <a:ext cx="2992104" cy="3625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8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F5676E-B732-8199-A767-1DF919278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0" y="1126838"/>
            <a:ext cx="10668000" cy="48167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next assessed total and intracellular protein levels of ACE2 after 24hr treatment with vitamin 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ELISA and flow cytometric analysis confirm that ACE2 protein levels within Calu-3 cells universally decrease after treatment with vitamin 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718EE-3309-023E-F07B-B8822CBD019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Vitamin D and Universal ACE2 Protein Levels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9B20AB8-683B-B087-CD8A-C07053016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231240"/>
              </p:ext>
            </p:extLst>
          </p:nvPr>
        </p:nvGraphicFramePr>
        <p:xfrm>
          <a:off x="6074949" y="2596693"/>
          <a:ext cx="3432120" cy="3647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2709035" imgH="2880309" progId="Prism10.Document">
                  <p:embed/>
                </p:oleObj>
              </mc:Choice>
              <mc:Fallback>
                <p:oleObj name="Prism 10" r:id="rId3" imgW="2709035" imgH="2880309" progId="Prism10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9B20AB8-683B-B087-CD8A-C07053016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74949" y="2596693"/>
                        <a:ext cx="3432120" cy="3647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C227A48-8654-B5C9-647E-82F3E47EC7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014819"/>
              </p:ext>
            </p:extLst>
          </p:nvPr>
        </p:nvGraphicFramePr>
        <p:xfrm>
          <a:off x="2286501" y="2596693"/>
          <a:ext cx="3524530" cy="3647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2783536" imgH="2880309" progId="Prism10.Document">
                  <p:embed/>
                </p:oleObj>
              </mc:Choice>
              <mc:Fallback>
                <p:oleObj name="Prism 10" r:id="rId5" imgW="2783536" imgH="2880309" progId="Prism10.Document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C227A48-8654-B5C9-647E-82F3E47EC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501" y="2596693"/>
                        <a:ext cx="3524530" cy="3647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9DAF5AC-7F9C-041F-66BD-0D469B77EC97}"/>
              </a:ext>
            </a:extLst>
          </p:cNvPr>
          <p:cNvSpPr txBox="1"/>
          <p:nvPr/>
        </p:nvSpPr>
        <p:spPr>
          <a:xfrm>
            <a:off x="8108302" y="6250425"/>
            <a:ext cx="32708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*P &lt; 0.05</a:t>
            </a:r>
          </a:p>
        </p:txBody>
      </p:sp>
    </p:spTree>
    <p:extLst>
      <p:ext uri="{BB962C8B-B14F-4D97-AF65-F5344CB8AC3E}">
        <p14:creationId xmlns:p14="http://schemas.microsoft.com/office/powerpoint/2010/main" val="32684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072E2E1-3ACF-8875-4BFE-4AF7222B3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0" y="1126838"/>
            <a:ext cx="5283200" cy="48167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Vitamin D also plays a role in protein degradation, which may explain its effects on ACE2 protein levels.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examined whether vitamin D increases degradation of ACE2 through treatment with cycloheximide (CHX) to inhibit protein synthesis.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Through ELISA, we observed that cells treated with vitamin D leads to significantly increased protein degradation of ACE2 within 1hr after CHX treatment.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Vitamin D leads to reduction of ACE2 on target cells through increased degradation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F1F776-A965-DABB-C877-43300A3C7BB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782618" y="152402"/>
            <a:ext cx="9596582" cy="838199"/>
          </a:xfrm>
        </p:spPr>
        <p:txBody>
          <a:bodyPr>
            <a:normAutofit/>
          </a:bodyPr>
          <a:lstStyle/>
          <a:p>
            <a:r>
              <a:rPr lang="en-US" dirty="0"/>
              <a:t>Vitamin D and Degradation of ACE2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AFEB15-4508-F883-9627-945888FE2A94}"/>
              </a:ext>
            </a:extLst>
          </p:cNvPr>
          <p:cNvSpPr txBox="1"/>
          <p:nvPr/>
        </p:nvSpPr>
        <p:spPr>
          <a:xfrm>
            <a:off x="8108302" y="6250425"/>
            <a:ext cx="32708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**P &lt; 0.01, ***P &lt; 0.001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5781A9A-6765-51BE-30CC-9CB74A756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767555"/>
              </p:ext>
            </p:extLst>
          </p:nvPr>
        </p:nvGraphicFramePr>
        <p:xfrm>
          <a:off x="6197602" y="990601"/>
          <a:ext cx="5181597" cy="397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3872980" imgH="2974628" progId="Prism10.Document">
                  <p:embed/>
                </p:oleObj>
              </mc:Choice>
              <mc:Fallback>
                <p:oleObj name="Prism 10" r:id="rId3" imgW="3872980" imgH="2974628" progId="Prism10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5781A9A-6765-51BE-30CC-9CB74A756F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7602" y="990601"/>
                        <a:ext cx="5181597" cy="3979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72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970CA-66C2-8B5C-D583-63A653D2B11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Vitamin D inhibits Furin expression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057220C-4413-5794-2A3F-FD1B0A3B7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246181"/>
              </p:ext>
            </p:extLst>
          </p:nvPr>
        </p:nvGraphicFramePr>
        <p:xfrm>
          <a:off x="5588000" y="2037806"/>
          <a:ext cx="5791200" cy="3259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6A4F4F-F413-D829-3302-C2D9A28C9129}"/>
              </a:ext>
            </a:extLst>
          </p:cNvPr>
          <p:cNvSpPr txBox="1"/>
          <p:nvPr/>
        </p:nvSpPr>
        <p:spPr>
          <a:xfrm>
            <a:off x="9524274" y="4168131"/>
            <a:ext cx="1097280" cy="338554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Helvetica Neue Bold Condensed"/>
              </a:rPr>
              <a:t>p=0.007</a:t>
            </a:r>
          </a:p>
        </p:txBody>
      </p:sp>
      <p:pic>
        <p:nvPicPr>
          <p:cNvPr id="2" name="Picture 1" descr="A diagram of a cell membrane&#10;&#10;AI-generated content may be incorrect.">
            <a:extLst>
              <a:ext uri="{FF2B5EF4-FFF2-40B4-BE49-F238E27FC236}">
                <a16:creationId xmlns:a16="http://schemas.microsoft.com/office/drawing/2014/main" id="{BBA6B45C-0501-3662-12A0-66BAC3071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0" y="1338942"/>
            <a:ext cx="5060473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37ABAD-9B42-3E04-85C1-EF0003997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0" y="3429000"/>
            <a:ext cx="10326914" cy="2514604"/>
          </a:xfrm>
        </p:spPr>
        <p:txBody>
          <a:bodyPr/>
          <a:lstStyle/>
          <a:p>
            <a:r>
              <a:rPr lang="en-US" dirty="0"/>
              <a:t>Topically applied, inactive vitamin D in a mouse ligature model led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bone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gingival inflammation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mediators of resolution of inflammation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 associated oral microbiome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1CB7C-60CC-C064-CC4D-5B990CBC713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Vitamin D inhibits signs of periodontal disease in a mouse model</a:t>
            </a:r>
          </a:p>
        </p:txBody>
      </p:sp>
      <p:pic>
        <p:nvPicPr>
          <p:cNvPr id="8" name="Picture 7" descr="A close-up of a white sign&#10;&#10;AI-generated content may be incorrect.">
            <a:extLst>
              <a:ext uri="{FF2B5EF4-FFF2-40B4-BE49-F238E27FC236}">
                <a16:creationId xmlns:a16="http://schemas.microsoft.com/office/drawing/2014/main" id="{A64D4196-311F-F3D9-0187-2A029D5CA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01" y="1054378"/>
            <a:ext cx="7772400" cy="23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72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726CB-5419-8AFD-291E-621A8F121B6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Conclusions and Future Directions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8575C87-2F8A-0283-4D98-9F486BBAA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0" y="1126838"/>
            <a:ext cx="10668000" cy="481676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Vitamin D reduces ACE2 protein levels on Calu-3 cells, including on the cell surface.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mechanism is done post-transcriptionally through enhancing degradation of ACE2.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/>
              <a:t>Could inhibit viral binding and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Vitamin D inhibits Furin mRNA levels in oral keratinocytes.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dirty="0"/>
              <a:t>Could inhibit viral membrane fusion and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Define the mechanism by which vitamin D acts to degrade ACE2 protein levels.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Study additional mechanisms of vitamin D that may lead to reduced SARS-CoV-2 infection.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Explore the efficacy of vitamin D as a therapeutic tool in a mouse model of infection. </a:t>
            </a:r>
          </a:p>
        </p:txBody>
      </p:sp>
    </p:spTree>
    <p:extLst>
      <p:ext uri="{BB962C8B-B14F-4D97-AF65-F5344CB8AC3E}">
        <p14:creationId xmlns:p14="http://schemas.microsoft.com/office/powerpoint/2010/main" val="41770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BBE940-DB57-2662-50FB-F62F5516F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1" y="1126838"/>
            <a:ext cx="4251324" cy="5164726"/>
          </a:xfrm>
        </p:spPr>
        <p:txBody>
          <a:bodyPr numCol="1">
            <a:noAutofit/>
          </a:bodyPr>
          <a:lstStyle/>
          <a:p>
            <a:r>
              <a:rPr lang="en-US" b="1" u="sng" dirty="0"/>
              <a:t>Diamond Lab: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Denny Gao, M.S.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Erika Figgins, M.S.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Jim 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Braden Mulcahy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Emily Do</a:t>
            </a:r>
          </a:p>
          <a:p>
            <a:endParaRPr lang="en-US" dirty="0"/>
          </a:p>
          <a:p>
            <a:r>
              <a:rPr lang="en-US" b="1" u="sng" dirty="0"/>
              <a:t>Dr. Lisa Ryan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Uriarte Lab: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Shikha Srivastava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Aruna Vashishta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u="sng" dirty="0"/>
              <a:t>Dr. Donghoon Chung</a:t>
            </a:r>
            <a:endParaRPr lang="en-US" dirty="0"/>
          </a:p>
          <a:p>
            <a:endParaRPr lang="en-US" b="1" u="sn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5B6A1-CF15-6A7E-6ADD-A1B3671082B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B5C4714-DEA3-F803-5788-240BE326C55B}"/>
              </a:ext>
            </a:extLst>
          </p:cNvPr>
          <p:cNvSpPr txBox="1">
            <a:spLocks/>
          </p:cNvSpPr>
          <p:nvPr/>
        </p:nvSpPr>
        <p:spPr>
          <a:xfrm>
            <a:off x="7309757" y="5794776"/>
            <a:ext cx="3614057" cy="496788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 algn="l" defTabSz="60958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600" b="0" i="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Funding:</a:t>
            </a:r>
            <a:r>
              <a:rPr lang="en-US" dirty="0"/>
              <a:t> NIH: 1R01DE031928-01A1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4F5CD-D473-2B3F-7572-487641AF5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78" y="2748056"/>
            <a:ext cx="3612696" cy="2709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A58D9-0D92-A794-A5D8-DEA78CBC5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86" y="1192153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5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C4CB3-4FC3-0C40-2DEA-FAF89DE24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1DAEAC-669B-B45A-411F-E7A8F61F1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950" y="4077223"/>
            <a:ext cx="10326914" cy="1864040"/>
          </a:xfrm>
        </p:spPr>
        <p:txBody>
          <a:bodyPr/>
          <a:lstStyle/>
          <a:p>
            <a:r>
              <a:rPr lang="en-US" dirty="0"/>
              <a:t>A combination of Vitamin D and HDAC inhibitors in vitro led to decreased invasion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P. gingivalis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F. </a:t>
            </a:r>
            <a:r>
              <a:rPr lang="en-US" i="1" dirty="0" err="1"/>
              <a:t>alocis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HSV-1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6E0A5-E50B-EB24-5D9C-A8A889E14D7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Vitamin D increases defense against bacterial and viral pathogens</a:t>
            </a:r>
          </a:p>
        </p:txBody>
      </p:sp>
      <p:pic>
        <p:nvPicPr>
          <p:cNvPr id="5" name="Picture 4" descr="A close up of a text&#10;&#10;AI-generated content may be incorrect.">
            <a:extLst>
              <a:ext uri="{FF2B5EF4-FFF2-40B4-BE49-F238E27FC236}">
                <a16:creationId xmlns:a16="http://schemas.microsoft.com/office/drawing/2014/main" id="{D866BF1F-5963-C603-AD88-11067B8A5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1684703"/>
            <a:ext cx="5359400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68010-E8C6-2146-EB55-8360AAEA4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50" y="1063449"/>
            <a:ext cx="7759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072E2E1-3ACF-8875-4BFE-4AF7222B3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0" y="1126838"/>
            <a:ext cx="5283200" cy="48167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Vitamin D deficiency is associated with increased risk of upper respiratory tract infections, and vitamin D supplementation helps to prevent infection.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SARS-CoV-2, vitamin D deficiency is correlated with worse outcomes in hospitalized patients.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vitamin D effective against SARS-CoV-2?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mechanisms that vitamin D uses?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F1F776-A965-DABB-C877-43300A3C7BB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782618" y="152402"/>
            <a:ext cx="9596582" cy="838199"/>
          </a:xfrm>
        </p:spPr>
        <p:txBody>
          <a:bodyPr/>
          <a:lstStyle/>
          <a:p>
            <a:r>
              <a:rPr lang="en-US" dirty="0"/>
              <a:t>Vitamin D Deficiency and SARS-CoV-2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BCEF9-6C45-AD20-049D-21BE2F4FAF48}"/>
              </a:ext>
            </a:extLst>
          </p:cNvPr>
          <p:cNvSpPr txBox="1"/>
          <p:nvPr/>
        </p:nvSpPr>
        <p:spPr>
          <a:xfrm>
            <a:off x="8108302" y="6250425"/>
            <a:ext cx="32708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dirty="0" err="1">
                <a:hlinkClick r:id="rId3"/>
              </a:rPr>
              <a:t>Neves</a:t>
            </a:r>
            <a:r>
              <a:rPr lang="fr-FR" sz="1200" dirty="0">
                <a:hlinkClick r:id="rId3"/>
              </a:rPr>
              <a:t> et al (2022), </a:t>
            </a:r>
            <a:r>
              <a:rPr lang="fr-FR" sz="1200" i="1" dirty="0">
                <a:hlinkClick r:id="rId3"/>
              </a:rPr>
              <a:t>Clin </a:t>
            </a:r>
            <a:r>
              <a:rPr lang="fr-FR" sz="1200" i="1" dirty="0" err="1">
                <a:hlinkClick r:id="rId3"/>
              </a:rPr>
              <a:t>Nutr</a:t>
            </a:r>
            <a:r>
              <a:rPr lang="fr-FR" sz="1200" i="1" dirty="0">
                <a:hlinkClick r:id="rId3"/>
              </a:rPr>
              <a:t> ESPEN.</a:t>
            </a:r>
            <a:endParaRPr lang="en-US" sz="1200" i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0BA704-5652-C7FF-1596-5A2D37CCE90D}"/>
              </a:ext>
            </a:extLst>
          </p:cNvPr>
          <p:cNvGrpSpPr/>
          <p:nvPr/>
        </p:nvGrpSpPr>
        <p:grpSpPr>
          <a:xfrm>
            <a:off x="5994613" y="1126840"/>
            <a:ext cx="5384585" cy="4200810"/>
            <a:chOff x="6197599" y="1615593"/>
            <a:chExt cx="5181600" cy="40424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C9603D-B1A8-5FA1-C667-0A20996A0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599" y="2033073"/>
              <a:ext cx="5181600" cy="362496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47119F-F061-2FD2-FC59-D0D5D8EBFD67}"/>
                </a:ext>
              </a:extLst>
            </p:cNvPr>
            <p:cNvSpPr/>
            <p:nvPr/>
          </p:nvSpPr>
          <p:spPr>
            <a:xfrm>
              <a:off x="7525064" y="1615593"/>
              <a:ext cx="2919416" cy="4174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Helvetica Neue"/>
                </a:rPr>
                <a:t>30-Day Survival Curve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61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072E2E1-3ACF-8875-4BFE-4AF7222B3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0" y="1126838"/>
            <a:ext cx="5384800" cy="48167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inactive form of vitamin D (cholecalciferol) is generated through exposure to sunlight or diet.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Inactive vitamin D is then hydroxylated twice to generate </a:t>
            </a:r>
            <a:r>
              <a:rPr lang="en-US" b="1" u="sng" dirty="0"/>
              <a:t>active</a:t>
            </a:r>
            <a:r>
              <a:rPr lang="en-US" dirty="0"/>
              <a:t> vitamin D (1,25(OH)</a:t>
            </a:r>
            <a:r>
              <a:rPr lang="en-US" baseline="-25000" dirty="0"/>
              <a:t>2</a:t>
            </a:r>
            <a:r>
              <a:rPr lang="en-US" dirty="0"/>
              <a:t>D</a:t>
            </a:r>
            <a:r>
              <a:rPr lang="en-US" baseline="-25000" dirty="0"/>
              <a:t>3</a:t>
            </a:r>
            <a:r>
              <a:rPr lang="en-US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Vitamin D binds to the vitamin D receptor (VDR) in the cytoplasm, which is then translocated to the nucleus.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VDR then combines with other receptors to bind with vitamin D response elements (VDREs) in genomic DNA to regulate gene expression.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F1F776-A965-DABB-C877-43300A3C7BB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782618" y="152402"/>
            <a:ext cx="9596582" cy="838199"/>
          </a:xfrm>
        </p:spPr>
        <p:txBody>
          <a:bodyPr/>
          <a:lstStyle/>
          <a:p>
            <a:r>
              <a:rPr lang="en-US" dirty="0"/>
              <a:t>Vitamin D Biosynthesis and Activation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9A57533-916E-64C8-79FD-A13010498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"/>
          <a:stretch/>
        </p:blipFill>
        <p:spPr>
          <a:xfrm>
            <a:off x="6197602" y="990601"/>
            <a:ext cx="5181598" cy="403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072E2E1-3ACF-8875-4BFE-4AF7222B3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0" y="1126838"/>
            <a:ext cx="5283200" cy="48167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Vitamin D promotes antimicrobial clearance: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dirty="0"/>
              <a:t>Induces immune cell chemotaxis 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dirty="0"/>
              <a:t>Supports phagocytic activity of macrophages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dirty="0"/>
              <a:t>Enhances antimicrobial peptide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Vitamin D also inhibits inflammation: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dirty="0"/>
              <a:t>Supports T</a:t>
            </a:r>
            <a:r>
              <a:rPr lang="en-US" baseline="-25000" dirty="0"/>
              <a:t>H</a:t>
            </a:r>
            <a:r>
              <a:rPr lang="en-US" dirty="0"/>
              <a:t>2 and T</a:t>
            </a:r>
            <a:r>
              <a:rPr lang="en-US" baseline="-25000" dirty="0"/>
              <a:t>reg</a:t>
            </a:r>
            <a:r>
              <a:rPr lang="en-US" dirty="0"/>
              <a:t> differentiation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dirty="0"/>
              <a:t>Reduces proinflammatory cytokine production</a:t>
            </a:r>
          </a:p>
          <a:p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F1F776-A965-DABB-C877-43300A3C7BB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782618" y="152402"/>
            <a:ext cx="9596582" cy="838199"/>
          </a:xfrm>
        </p:spPr>
        <p:txBody>
          <a:bodyPr/>
          <a:lstStyle/>
          <a:p>
            <a:r>
              <a:rPr lang="en-US" dirty="0"/>
              <a:t>Vitamin D and the Immune Response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AF20B-881B-B6B0-66E5-9021C6FE24FF}"/>
              </a:ext>
            </a:extLst>
          </p:cNvPr>
          <p:cNvSpPr txBox="1"/>
          <p:nvPr/>
        </p:nvSpPr>
        <p:spPr>
          <a:xfrm>
            <a:off x="8108302" y="6250425"/>
            <a:ext cx="32708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dirty="0" err="1">
                <a:hlinkClick r:id="rId3"/>
              </a:rPr>
              <a:t>Iruretagoyena</a:t>
            </a:r>
            <a:r>
              <a:rPr lang="fr-FR" sz="1200" dirty="0">
                <a:hlinkClick r:id="rId3"/>
              </a:rPr>
              <a:t> et al (2015), </a:t>
            </a:r>
            <a:r>
              <a:rPr lang="fr-FR" sz="1200" i="1" dirty="0">
                <a:hlinkClick r:id="rId3"/>
              </a:rPr>
              <a:t>Front </a:t>
            </a:r>
            <a:r>
              <a:rPr lang="fr-FR" sz="1200" i="1" dirty="0" err="1">
                <a:hlinkClick r:id="rId3"/>
              </a:rPr>
              <a:t>Immunol</a:t>
            </a:r>
            <a:r>
              <a:rPr lang="fr-FR" sz="1200" i="1" dirty="0">
                <a:hlinkClick r:id="rId3"/>
              </a:rPr>
              <a:t>.</a:t>
            </a:r>
            <a:endParaRPr lang="en-US" sz="1200" i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328F44-426D-9168-A068-7482E69083F8}"/>
              </a:ext>
            </a:extLst>
          </p:cNvPr>
          <p:cNvGrpSpPr/>
          <p:nvPr/>
        </p:nvGrpSpPr>
        <p:grpSpPr>
          <a:xfrm>
            <a:off x="5994400" y="1126835"/>
            <a:ext cx="5384801" cy="4285658"/>
            <a:chOff x="5994400" y="1126835"/>
            <a:chExt cx="5384801" cy="428565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210D53C-F5DA-B5C4-609A-3FB54309EADA}"/>
                </a:ext>
              </a:extLst>
            </p:cNvPr>
            <p:cNvGrpSpPr/>
            <p:nvPr/>
          </p:nvGrpSpPr>
          <p:grpSpPr>
            <a:xfrm>
              <a:off x="5994400" y="1126835"/>
              <a:ext cx="5384801" cy="4285658"/>
              <a:chOff x="5994400" y="1126835"/>
              <a:chExt cx="5384801" cy="4285658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AD1FA02C-699E-74B5-0ABF-98D5B494A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400" y="1126835"/>
                <a:ext cx="5384801" cy="4285658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0FBB6A1-0894-FF73-01CC-CBB6C3D87AEE}"/>
                  </a:ext>
                </a:extLst>
              </p:cNvPr>
              <p:cNvSpPr/>
              <p:nvPr/>
            </p:nvSpPr>
            <p:spPr>
              <a:xfrm>
                <a:off x="7042697" y="3687878"/>
                <a:ext cx="1368572" cy="14170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72B2AF-5CAE-9AFA-1C31-B094379402E5}"/>
                  </a:ext>
                </a:extLst>
              </p:cNvPr>
              <p:cNvSpPr/>
              <p:nvPr/>
            </p:nvSpPr>
            <p:spPr>
              <a:xfrm>
                <a:off x="7491823" y="3325549"/>
                <a:ext cx="1368572" cy="14170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183822-BE0E-2D19-7C57-43D62A0DC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493"/>
            <a:stretch/>
          </p:blipFill>
          <p:spPr>
            <a:xfrm>
              <a:off x="7340404" y="4439875"/>
              <a:ext cx="902942" cy="17504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7E6CDB5-9C79-CFFF-7EFD-663BBE5B3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18" r="30908"/>
            <a:stretch/>
          </p:blipFill>
          <p:spPr>
            <a:xfrm rot="6496502">
              <a:off x="7671348" y="3507059"/>
              <a:ext cx="449641" cy="118408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840B55-6804-432C-8842-AA483F333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9" t="23158" r="74585" b="63349"/>
            <a:stretch/>
          </p:blipFill>
          <p:spPr>
            <a:xfrm rot="14820770">
              <a:off x="7722616" y="3326215"/>
              <a:ext cx="509735" cy="578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413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6DB81-2C61-831E-BA3A-F4DC6D18034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LL-37 disrupts viral envelopes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688E9D-E336-78D2-3E43-40D240545173}"/>
              </a:ext>
            </a:extLst>
          </p:cNvPr>
          <p:cNvGrpSpPr/>
          <p:nvPr/>
        </p:nvGrpSpPr>
        <p:grpSpPr>
          <a:xfrm>
            <a:off x="3317178" y="1937327"/>
            <a:ext cx="7302925" cy="3326080"/>
            <a:chOff x="2297509" y="4648200"/>
            <a:chExt cx="5170091" cy="18967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B808B62-E007-309C-7E53-88904A656184}"/>
                </a:ext>
              </a:extLst>
            </p:cNvPr>
            <p:cNvGrpSpPr/>
            <p:nvPr/>
          </p:nvGrpSpPr>
          <p:grpSpPr>
            <a:xfrm>
              <a:off x="2297509" y="4800600"/>
              <a:ext cx="4718551" cy="1627528"/>
              <a:chOff x="3150242" y="468954"/>
              <a:chExt cx="4718551" cy="16275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4075C0A-60C8-EFDA-653D-752DD48F4998}"/>
                  </a:ext>
                </a:extLst>
              </p:cNvPr>
              <p:cNvGrpSpPr/>
              <p:nvPr/>
            </p:nvGrpSpPr>
            <p:grpSpPr>
              <a:xfrm>
                <a:off x="3150242" y="468954"/>
                <a:ext cx="4488446" cy="1436588"/>
                <a:chOff x="-42663" y="1982960"/>
                <a:chExt cx="4488446" cy="1436588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789B9C7E-739C-1B7F-A7FF-F9B8DD7930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84126" b="59019"/>
                <a:stretch/>
              </p:blipFill>
              <p:spPr>
                <a:xfrm>
                  <a:off x="2998033" y="1982960"/>
                  <a:ext cx="1447750" cy="1436587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B475C68F-629A-596F-DECC-BE752CBB48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82932" b="59019"/>
                <a:stretch/>
              </p:blipFill>
              <p:spPr>
                <a:xfrm>
                  <a:off x="-42663" y="1982961"/>
                  <a:ext cx="1556669" cy="1436587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4BA13F62-A5FC-5F22-391A-12B6D13A1E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4134" r="49430" b="59019"/>
                <a:stretch/>
              </p:blipFill>
              <p:spPr>
                <a:xfrm>
                  <a:off x="1499016" y="1982960"/>
                  <a:ext cx="1499017" cy="1436587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E5F412-96C5-DB6C-4F16-1A4E401B80BF}"/>
                  </a:ext>
                </a:extLst>
              </p:cNvPr>
              <p:cNvSpPr txBox="1"/>
              <p:nvPr/>
            </p:nvSpPr>
            <p:spPr>
              <a:xfrm>
                <a:off x="3479530" y="1920966"/>
                <a:ext cx="4389263" cy="175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Control                                    20µg/ml LL-37</a:t>
                </a: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6E49975-6FF4-37DE-1F80-2EC13D689E0A}"/>
                </a:ext>
              </a:extLst>
            </p:cNvPr>
            <p:cNvCxnSpPr/>
            <p:nvPr/>
          </p:nvCxnSpPr>
          <p:spPr bwMode="auto">
            <a:xfrm flipH="1">
              <a:off x="3200400" y="4648200"/>
              <a:ext cx="1524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3E820FE-EDA3-2EC7-1BC3-C88FA6FBF576}"/>
                </a:ext>
              </a:extLst>
            </p:cNvPr>
            <p:cNvCxnSpPr/>
            <p:nvPr/>
          </p:nvCxnSpPr>
          <p:spPr bwMode="auto">
            <a:xfrm flipH="1">
              <a:off x="4572000" y="4724400"/>
              <a:ext cx="1524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E69D21-E6B0-55B7-6DBF-0D086B1C768D}"/>
                </a:ext>
              </a:extLst>
            </p:cNvPr>
            <p:cNvSpPr/>
            <p:nvPr/>
          </p:nvSpPr>
          <p:spPr bwMode="auto">
            <a:xfrm>
              <a:off x="5338205" y="4724400"/>
              <a:ext cx="2129395" cy="18205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" pitchFamily="-111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CEA5770-3D2F-7861-1BDC-7FEC87D3D7B5}"/>
              </a:ext>
            </a:extLst>
          </p:cNvPr>
          <p:cNvSpPr txBox="1"/>
          <p:nvPr/>
        </p:nvSpPr>
        <p:spPr>
          <a:xfrm>
            <a:off x="7213783" y="5833922"/>
            <a:ext cx="4042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Brice et al., Antiviral Res., 158:25, 2018</a:t>
            </a:r>
          </a:p>
        </p:txBody>
      </p:sp>
    </p:spTree>
    <p:extLst>
      <p:ext uri="{BB962C8B-B14F-4D97-AF65-F5344CB8AC3E}">
        <p14:creationId xmlns:p14="http://schemas.microsoft.com/office/powerpoint/2010/main" val="370475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072E2E1-3ACF-8875-4BFE-4AF7222B3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012" y="1836050"/>
            <a:ext cx="5283200" cy="36019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Vitamin D increases mRNA levels of </a:t>
            </a:r>
            <a:r>
              <a:rPr lang="en-US" i="1" dirty="0"/>
              <a:t>CAMP</a:t>
            </a:r>
            <a:r>
              <a:rPr lang="en-US" dirty="0"/>
              <a:t>, which leads to increased production of LL-37.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LL-37 is an antimicrobial peptide that binds and disrupts the viral membrane.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Previous studies have shown that co-incubation of LL-37 with SARS-CoV-2 for 3 hours significantly reduces viral infection in a reporter cell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F1F776-A965-DABB-C877-43300A3C7BB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782618" y="152402"/>
            <a:ext cx="9596582" cy="838199"/>
          </a:xfrm>
        </p:spPr>
        <p:txBody>
          <a:bodyPr/>
          <a:lstStyle/>
          <a:p>
            <a:r>
              <a:rPr lang="en-US" dirty="0"/>
              <a:t>SARS-CoV-2 and LL-37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BCEF9-6C45-AD20-049D-21BE2F4FAF48}"/>
              </a:ext>
            </a:extLst>
          </p:cNvPr>
          <p:cNvSpPr txBox="1"/>
          <p:nvPr/>
        </p:nvSpPr>
        <p:spPr>
          <a:xfrm>
            <a:off x="8108302" y="6250425"/>
            <a:ext cx="32708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hlinkClick r:id="rId3" action="ppaction://hlinkfile"/>
              </a:rPr>
              <a:t>Bhatt et al (2023), </a:t>
            </a:r>
            <a:r>
              <a:rPr lang="fr-FR" sz="1200" i="1" dirty="0">
                <a:hlinkClick r:id="rId3" action="ppaction://hlinkfile"/>
              </a:rPr>
              <a:t>Front </a:t>
            </a:r>
            <a:r>
              <a:rPr lang="fr-FR" sz="1200" i="1" dirty="0" err="1">
                <a:hlinkClick r:id="rId3" action="ppaction://hlinkfile"/>
              </a:rPr>
              <a:t>Immunol</a:t>
            </a:r>
            <a:r>
              <a:rPr lang="fr-FR" sz="1200" i="1" dirty="0">
                <a:hlinkClick r:id="rId3" action="ppaction://hlinkfile"/>
              </a:rPr>
              <a:t>.</a:t>
            </a:r>
            <a:endParaRPr lang="en-US" sz="1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D2DAB-5895-FCD7-2D04-C4AA06B851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764" b="36568"/>
          <a:stretch/>
        </p:blipFill>
        <p:spPr>
          <a:xfrm>
            <a:off x="6095998" y="1126838"/>
            <a:ext cx="5283200" cy="396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7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F5676E-B732-8199-A767-1DF919278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199" y="1126838"/>
            <a:ext cx="5817347" cy="48167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examined the ability of vitamin D to block viral entry of SARS-CoV-2 into Calu-3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Calu-3 cells were pre-treated with EtOH control or 100nM 1,25(OH)</a:t>
            </a:r>
            <a:r>
              <a:rPr lang="en-US" baseline="-25000" dirty="0"/>
              <a:t>2</a:t>
            </a:r>
            <a:r>
              <a:rPr lang="en-US" dirty="0"/>
              <a:t>D</a:t>
            </a:r>
            <a:r>
              <a:rPr lang="en-US" baseline="-25000" dirty="0"/>
              <a:t>3</a:t>
            </a:r>
            <a:r>
              <a:rPr lang="en-US" dirty="0"/>
              <a:t> for 24hr.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Media was either kept the same or changed to remove LL-37 from supernatants, and cells were infected with </a:t>
            </a:r>
            <a:r>
              <a:rPr lang="el-GR" dirty="0"/>
              <a:t>Δ</a:t>
            </a:r>
            <a:r>
              <a:rPr lang="en-US" dirty="0"/>
              <a:t>ORF3-E SARS-CoV-2 for 2hr.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l-GR" dirty="0"/>
              <a:t>Δ</a:t>
            </a:r>
            <a:r>
              <a:rPr lang="en-US" dirty="0"/>
              <a:t>ORF3-E SARS-CoV-2 is replication-deficient but can enter Calu-3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Vitamin D significantly inhibits SARS-CoV-2 entry into cells, even without LL-37-containing supernatant.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718EE-3309-023E-F07B-B8822CBD019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Vitamin D and SARS-CoV-2 Viral Entry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5E379-3C7E-F687-DADE-418BC65DABAE}"/>
              </a:ext>
            </a:extLst>
          </p:cNvPr>
          <p:cNvSpPr txBox="1"/>
          <p:nvPr/>
        </p:nvSpPr>
        <p:spPr>
          <a:xfrm>
            <a:off x="8108302" y="6250425"/>
            <a:ext cx="32708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*P &lt; 0.05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A7B38-6328-DB6B-7EBF-1350F05A8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796" y="1715515"/>
            <a:ext cx="2119449" cy="324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3" id="{74735275-F7CB-4E26-9A3E-A5DA3EA3570B}" vid="{52844090-0EBD-4CF6-87A7-45730824EE34}"/>
    </a:ext>
  </a:extLst>
</a:theme>
</file>

<file path=ppt/theme/theme2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24066</TotalTime>
  <Words>1480</Words>
  <Application>Microsoft Macintosh PowerPoint</Application>
  <PresentationFormat>Widescreen</PresentationFormat>
  <Paragraphs>177</Paragraphs>
  <Slides>21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Helvetica Neue</vt:lpstr>
      <vt:lpstr>Helvetica Neue Bold Condensed</vt:lpstr>
      <vt:lpstr>HelveticaNeueLT Std</vt:lpstr>
      <vt:lpstr>HelveticaNeueLT Std Med Cn</vt:lpstr>
      <vt:lpstr>Times</vt:lpstr>
      <vt:lpstr>Wingdings</vt:lpstr>
      <vt:lpstr>Theme3</vt:lpstr>
      <vt:lpstr>Black Theme</vt:lpstr>
      <vt:lpstr>Photo Title</vt:lpstr>
      <vt:lpstr>Photo Theme</vt:lpstr>
      <vt:lpstr>Office Theme</vt:lpstr>
      <vt:lpstr>Prism 10</vt:lpstr>
      <vt:lpstr>Vitamin D and SARS-CoV-2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Gao, Denny</dc:creator>
  <cp:lastModifiedBy>Diamond, Gill</cp:lastModifiedBy>
  <cp:revision>3688</cp:revision>
  <dcterms:created xsi:type="dcterms:W3CDTF">2023-12-01T22:14:26Z</dcterms:created>
  <dcterms:modified xsi:type="dcterms:W3CDTF">2025-01-30T20:18:34Z</dcterms:modified>
</cp:coreProperties>
</file>